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0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5" autoAdjust="0"/>
    <p:restoredTop sz="86402" autoAdjust="0"/>
  </p:normalViewPr>
  <p:slideViewPr>
    <p:cSldViewPr>
      <p:cViewPr>
        <p:scale>
          <a:sx n="66" d="100"/>
          <a:sy n="66" d="100"/>
        </p:scale>
        <p:origin x="-1963" y="-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8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51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37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8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7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8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2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95AE-6A90-45BB-86AC-5DC8508AB5B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7928" y="332656"/>
            <a:ext cx="633224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Data</a:t>
            </a:r>
            <a:r>
              <a:rPr lang="ru-RU" dirty="0" smtClean="0"/>
              <a:t> </a:t>
            </a:r>
            <a:r>
              <a:rPr lang="en-US" dirty="0" smtClean="0"/>
              <a:t>Warehouse: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модернизм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6021288"/>
            <a:ext cx="6400800" cy="600472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/>
              <a:t>н</a:t>
            </a:r>
            <a:r>
              <a:rPr lang="ru-RU" sz="2000" dirty="0" smtClean="0"/>
              <a:t>овые тенденции в </a:t>
            </a:r>
            <a:r>
              <a:rPr lang="ru-RU" sz="2000" dirty="0"/>
              <a:t>построения хранилищ данных</a:t>
            </a:r>
            <a:endParaRPr lang="ru-RU" sz="2400" dirty="0"/>
          </a:p>
          <a:p>
            <a:r>
              <a:rPr lang="ru-RU" sz="2000" dirty="0"/>
              <a:t>Александр </a:t>
            </a:r>
            <a:r>
              <a:rPr lang="ru-RU" sz="2000" dirty="0" err="1"/>
              <a:t>Сигачёв</a:t>
            </a:r>
            <a:r>
              <a:rPr lang="ru-RU" sz="2000" dirty="0"/>
              <a:t>, 05.02.2015</a:t>
            </a:r>
          </a:p>
        </p:txBody>
      </p:sp>
      <p:pic>
        <p:nvPicPr>
          <p:cNvPr id="1026" name="Picture 2" descr="https://upload.wikimedia.org/wikipedia/commons/0/09/Guggenheim-New_York-interior-200607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45" y="1844824"/>
            <a:ext cx="5116510" cy="38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1556048" y="5682207"/>
            <a:ext cx="6400800" cy="300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i="1" dirty="0"/>
              <a:t>Музей Соломона </a:t>
            </a:r>
            <a:r>
              <a:rPr lang="ru-RU" sz="1200" i="1" dirty="0" smtClean="0"/>
              <a:t>Гуггенхайма в Нью-Йорке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325739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Неструктурированные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Водохранилище данных </a:t>
            </a:r>
            <a:r>
              <a:rPr lang="en-US" dirty="0"/>
              <a:t>(Data Reservoir or Data Lake</a:t>
            </a:r>
            <a:r>
              <a:rPr lang="en-US" dirty="0" smtClean="0"/>
              <a:t>)</a:t>
            </a:r>
          </a:p>
        </p:txBody>
      </p:sp>
      <p:pic>
        <p:nvPicPr>
          <p:cNvPr id="8194" name="Picture 2" descr="Уровень воды на Куйбышевском водохранилище на 2 метра выше обычного (Версия для печати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3407701" cy="255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ile Lots Bottled Water - Sopwer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36072"/>
            <a:ext cx="4370900" cy="245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3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Неструктурированные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(</a:t>
            </a:r>
            <a:r>
              <a:rPr lang="en-US" dirty="0" err="1" smtClean="0"/>
              <a:t>HDInsight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Дешёвый кластер</a:t>
            </a:r>
            <a:endParaRPr lang="en-US" dirty="0" smtClean="0"/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File System</a:t>
            </a:r>
            <a:endParaRPr lang="en-US" dirty="0" smtClean="0"/>
          </a:p>
          <a:p>
            <a:pPr lvl="1"/>
            <a:r>
              <a:rPr lang="en-US" dirty="0" smtClean="0"/>
              <a:t>SQL-</a:t>
            </a:r>
            <a:r>
              <a:rPr lang="ru-RU" dirty="0" smtClean="0"/>
              <a:t>подобный язык запросов (</a:t>
            </a:r>
            <a:r>
              <a:rPr lang="en-US" dirty="0" smtClean="0"/>
              <a:t>Hive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Logical </a:t>
            </a:r>
            <a:r>
              <a:rPr lang="en-US" dirty="0"/>
              <a:t>data </a:t>
            </a:r>
            <a:r>
              <a:rPr lang="en-US" dirty="0" smtClean="0"/>
              <a:t>warehouse (LDW)</a:t>
            </a:r>
          </a:p>
        </p:txBody>
      </p:sp>
    </p:spTree>
    <p:extLst>
      <p:ext uri="{BB962C8B-B14F-4D97-AF65-F5344CB8AC3E}">
        <p14:creationId xmlns:p14="http://schemas.microsoft.com/office/powerpoint/2010/main" val="305499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mage.slidesharecdn.com/versashoremicrosoftapspdwwebinar-141119114928-conversion-gate01/95/versa-shore-microsoft-aps-pdw-webinar-3-1024.jpg?cb=14164194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" y="620688"/>
            <a:ext cx="8965504" cy="504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59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mage.slidesharecdn.com/versashoremicrosoftapspdwwebinar-141119114928-conversion-gate01/95/versa-shore-microsoft-aps-pdw-webinar-4-1024.jpg?cb=14164194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908719"/>
            <a:ext cx="9036496" cy="508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ru-RU" dirty="0"/>
          </a:p>
        </p:txBody>
      </p:sp>
      <p:pic>
        <p:nvPicPr>
          <p:cNvPr id="7170" name="Picture 2" descr="Differences between an information factory and data alchemy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2" y="1340768"/>
            <a:ext cx="8547277" cy="481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0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data capture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2290" name="Picture 2" descr="http://www.attunity.com/sites/default/files/blog-cdc-s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9" y="2564904"/>
            <a:ext cx="8502942" cy="33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5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</a:t>
            </a:r>
            <a:endParaRPr lang="ru-RU" dirty="0"/>
          </a:p>
        </p:txBody>
      </p:sp>
      <p:pic>
        <p:nvPicPr>
          <p:cNvPr id="13314" name="Picture 2" descr="http://acom.azurecomcdn.net/80C57D/blogmedia/blogmedia/2014/10/29/clip_image001_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58" y="1626574"/>
            <a:ext cx="8272085" cy="46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Stream </a:t>
            </a:r>
            <a:r>
              <a:rPr lang="en-US" dirty="0"/>
              <a:t>data processing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30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appliance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Enterprise Data </a:t>
            </a:r>
            <a:r>
              <a:rPr lang="en-US" dirty="0" smtClean="0"/>
              <a:t>Warehousing </a:t>
            </a:r>
            <a:r>
              <a:rPr lang="ru-RU" dirty="0" smtClean="0"/>
              <a:t>«под ключ»</a:t>
            </a:r>
          </a:p>
          <a:p>
            <a:r>
              <a:rPr lang="en-US" dirty="0" smtClean="0"/>
              <a:t>Microsoft </a:t>
            </a:r>
            <a:r>
              <a:rPr lang="en-US" dirty="0"/>
              <a:t>Analytics Platform </a:t>
            </a:r>
            <a:r>
              <a:rPr lang="en-US" dirty="0" smtClean="0"/>
              <a:t>System (PDW)</a:t>
            </a:r>
          </a:p>
          <a:p>
            <a:r>
              <a:rPr lang="en-US" dirty="0"/>
              <a:t>Oracle </a:t>
            </a:r>
            <a:r>
              <a:rPr lang="en-US" dirty="0" err="1"/>
              <a:t>Exadata</a:t>
            </a:r>
            <a:r>
              <a:rPr lang="en-US" dirty="0"/>
              <a:t>, Oracle Big Data </a:t>
            </a:r>
            <a:r>
              <a:rPr lang="en-US" dirty="0" smtClean="0"/>
              <a:t>Appliance</a:t>
            </a:r>
          </a:p>
          <a:p>
            <a:r>
              <a:rPr lang="en-US" dirty="0"/>
              <a:t>Teradata Active Enterprise Data </a:t>
            </a:r>
            <a:r>
              <a:rPr lang="en-US" dirty="0" smtClean="0"/>
              <a:t>Warehouse</a:t>
            </a:r>
          </a:p>
          <a:p>
            <a:r>
              <a:rPr lang="en-US" dirty="0"/>
              <a:t>IBM </a:t>
            </a:r>
            <a:r>
              <a:rPr lang="en-US" dirty="0" err="1"/>
              <a:t>PureData</a:t>
            </a:r>
            <a:r>
              <a:rPr lang="en-US" dirty="0"/>
              <a:t> </a:t>
            </a:r>
            <a:r>
              <a:rPr lang="en-US" dirty="0" smtClean="0"/>
              <a:t>System</a:t>
            </a:r>
          </a:p>
          <a:p>
            <a:r>
              <a:rPr lang="en-US" dirty="0"/>
              <a:t>HP </a:t>
            </a:r>
            <a:r>
              <a:rPr lang="en-US" dirty="0" err="1"/>
              <a:t>AppSystems</a:t>
            </a:r>
            <a:r>
              <a:rPr lang="en-US" dirty="0"/>
              <a:t> for </a:t>
            </a:r>
            <a:r>
              <a:rPr lang="en-US" dirty="0" err="1"/>
              <a:t>Vertica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5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</a:t>
            </a:r>
            <a:r>
              <a:rPr lang="en-US" dirty="0" smtClean="0"/>
              <a:t>+ </a:t>
            </a:r>
            <a:r>
              <a:rPr lang="en-US" dirty="0"/>
              <a:t>In-Memory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PowerBI</a:t>
            </a:r>
            <a:endParaRPr lang="en-US" dirty="0" smtClean="0"/>
          </a:p>
          <a:p>
            <a:r>
              <a:rPr lang="en-US" dirty="0" err="1" smtClean="0"/>
              <a:t>Qlik</a:t>
            </a:r>
            <a:r>
              <a:rPr lang="en-US" dirty="0" smtClean="0"/>
              <a:t> Sense, </a:t>
            </a:r>
            <a:r>
              <a:rPr lang="en-US" dirty="0" err="1" smtClean="0"/>
              <a:t>Qlik</a:t>
            </a:r>
            <a:r>
              <a:rPr lang="en-US" dirty="0" smtClean="0"/>
              <a:t> View</a:t>
            </a:r>
          </a:p>
          <a:p>
            <a:r>
              <a:rPr lang="en-US" dirty="0"/>
              <a:t>SAP HANA</a:t>
            </a:r>
          </a:p>
          <a:p>
            <a:r>
              <a:rPr lang="en-US" dirty="0"/>
              <a:t>In-Memory Columnar Store extension for </a:t>
            </a:r>
            <a:r>
              <a:rPr lang="en-US" dirty="0" smtClean="0"/>
              <a:t>PostgreSQL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98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</a:t>
            </a:r>
            <a:r>
              <a:rPr lang="en-US" dirty="0" smtClean="0"/>
              <a:t>+ High </a:t>
            </a:r>
            <a:r>
              <a:rPr lang="en-US" dirty="0"/>
              <a:t>scalability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 </a:t>
            </a:r>
            <a:r>
              <a:rPr lang="en-US" dirty="0" err="1" smtClean="0"/>
              <a:t>Vertica</a:t>
            </a:r>
            <a:endParaRPr lang="en-US" dirty="0" smtClean="0"/>
          </a:p>
          <a:p>
            <a:r>
              <a:rPr lang="en-US" dirty="0" smtClean="0"/>
              <a:t>Apache Cassandra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89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Самообслуживание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075164"/>
              </p:ext>
            </p:extLst>
          </p:nvPr>
        </p:nvGraphicFramePr>
        <p:xfrm>
          <a:off x="457200" y="270892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Self-Service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IT-centric BI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PowerPivot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OLAP cubes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PowerView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Server Reporting Services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PowerQuery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SQL Server Integration Services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PowerMap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</a:t>
                      </a:r>
                      <a:r>
                        <a:rPr lang="en-US" dirty="0" err="1" smtClean="0"/>
                        <a:t>PowerBI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1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Бостонская матрица</a:t>
            </a:r>
          </a:p>
        </p:txBody>
      </p:sp>
      <p:pic>
        <p:nvPicPr>
          <p:cNvPr id="14340" name="Picture 4" descr="3. Организация как система: общая модель и основные характеристики - Агаев В.Т., Понуждаев Э.А., Романченко В.С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556792"/>
            <a:ext cx="8136904" cy="491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6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5570"/>
            <a:ext cx="8229600" cy="1143000"/>
          </a:xfrm>
        </p:spPr>
        <p:txBody>
          <a:bodyPr/>
          <a:lstStyle/>
          <a:p>
            <a:r>
              <a:rPr lang="en-US" dirty="0"/>
              <a:t>Gartner Magic </a:t>
            </a:r>
            <a:r>
              <a:rPr lang="en-US" dirty="0" smtClean="0"/>
              <a:t>Quadrant: DWH</a:t>
            </a:r>
            <a:endParaRPr lang="ru-RU" dirty="0"/>
          </a:p>
        </p:txBody>
      </p:sp>
      <p:pic>
        <p:nvPicPr>
          <p:cNvPr id="15362" name="Picture 2" descr="Figure 1.Magic Quadrant for Data Warehouse Database Management Syste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43" y="908720"/>
            <a:ext cx="5607114" cy="56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32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Magic </a:t>
            </a:r>
            <a:r>
              <a:rPr lang="en-US" dirty="0" smtClean="0"/>
              <a:t>Quadrant: BI</a:t>
            </a:r>
            <a:endParaRPr lang="ru-RU" dirty="0"/>
          </a:p>
        </p:txBody>
      </p:sp>
      <p:pic>
        <p:nvPicPr>
          <p:cNvPr id="16386" name="Picture 2" descr="Figure 1.Magic Quadrant for Business Intelligence and Analytics Platfor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39" y="908720"/>
            <a:ext cx="5512122" cy="551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4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mOne: Self-Service BI: Überlegungen und Untersuchungen von TDWI, BARC und Forre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41" y="188640"/>
            <a:ext cx="7887117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5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Самообслуживание</a:t>
            </a:r>
          </a:p>
        </p:txBody>
      </p:sp>
      <p:pic>
        <p:nvPicPr>
          <p:cNvPr id="3074" name="Picture 2" descr="http://www.powerpivotpro.com/wp-content/uploads/2014/05/image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52928" cy="46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84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Самообслуживание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Проблемы:</a:t>
            </a:r>
          </a:p>
          <a:p>
            <a:r>
              <a:rPr lang="ru-RU" dirty="0" smtClean="0"/>
              <a:t>Больше креативных пользователей, ниже средний уровень</a:t>
            </a:r>
          </a:p>
          <a:p>
            <a:r>
              <a:rPr lang="ru-RU" dirty="0" smtClean="0"/>
              <a:t>Отсутствие единой методологии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16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Обогащение</a:t>
            </a:r>
          </a:p>
        </p:txBody>
      </p:sp>
    </p:spTree>
    <p:extLst>
      <p:ext uri="{BB962C8B-B14F-4D97-AF65-F5344CB8AC3E}">
        <p14:creationId xmlns:p14="http://schemas.microsoft.com/office/powerpoint/2010/main" val="342439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1.standaardcdn.be/Assets/Images_Upload/2013/01/30/854cee64-6ae1-11e2-a9a4-b6eacab28a8c_origi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4" y="908720"/>
            <a:ext cx="7740352" cy="53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4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.enc-dic.com/dic/colier/images/5547_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0648"/>
            <a:ext cx="4752528" cy="61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05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Обогащение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Azure</a:t>
            </a:r>
            <a:r>
              <a:rPr lang="ru-RU" dirty="0"/>
              <a:t> </a:t>
            </a:r>
            <a:r>
              <a:rPr lang="ru-RU" dirty="0" err="1"/>
              <a:t>Marketplace</a:t>
            </a:r>
            <a:endParaRPr lang="ru-RU" dirty="0"/>
          </a:p>
          <a:p>
            <a:pPr lvl="1"/>
            <a:r>
              <a:rPr lang="ru-RU" dirty="0" smtClean="0"/>
              <a:t>статистические </a:t>
            </a:r>
            <a:r>
              <a:rPr lang="ru-RU" dirty="0"/>
              <a:t>данные</a:t>
            </a:r>
          </a:p>
          <a:p>
            <a:pPr lvl="1"/>
            <a:r>
              <a:rPr lang="ru-RU" dirty="0" smtClean="0"/>
              <a:t>сервисы</a:t>
            </a:r>
            <a:r>
              <a:rPr lang="ru-RU" dirty="0"/>
              <a:t>: очистка адресов</a:t>
            </a:r>
          </a:p>
          <a:p>
            <a:pPr lvl="1"/>
            <a:r>
              <a:rPr lang="ru-RU" dirty="0" smtClean="0"/>
              <a:t>ML </a:t>
            </a:r>
            <a:r>
              <a:rPr lang="ru-RU" dirty="0"/>
              <a:t>- поиск аномалий</a:t>
            </a:r>
          </a:p>
          <a:p>
            <a:r>
              <a:rPr lang="ru-RU" dirty="0" smtClean="0"/>
              <a:t>Из </a:t>
            </a:r>
            <a:r>
              <a:rPr lang="ru-RU" dirty="0" err="1"/>
              <a:t>соцсетей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463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181</Words>
  <Application>Microsoft Office PowerPoint</Application>
  <PresentationFormat>Экран (4:3)</PresentationFormat>
  <Paragraphs>64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Data Warehouse: модернизм</vt:lpstr>
      <vt:lpstr>Самообслуживание</vt:lpstr>
      <vt:lpstr>Презентация PowerPoint</vt:lpstr>
      <vt:lpstr>Самообслуживание</vt:lpstr>
      <vt:lpstr>Самообслуживание</vt:lpstr>
      <vt:lpstr>Обогащение</vt:lpstr>
      <vt:lpstr>Презентация PowerPoint</vt:lpstr>
      <vt:lpstr>Презентация PowerPoint</vt:lpstr>
      <vt:lpstr>Обогащение данных</vt:lpstr>
      <vt:lpstr>Неструктурированные данные</vt:lpstr>
      <vt:lpstr>Неструктурированные данные</vt:lpstr>
      <vt:lpstr>Презентация PowerPoint</vt:lpstr>
      <vt:lpstr>Презентация PowerPoint</vt:lpstr>
      <vt:lpstr>Data Science</vt:lpstr>
      <vt:lpstr>Real time</vt:lpstr>
      <vt:lpstr>Real time</vt:lpstr>
      <vt:lpstr>Data warehouse appliance</vt:lpstr>
      <vt:lpstr>Columnar + In-Memory</vt:lpstr>
      <vt:lpstr>Columnar + High scalability</vt:lpstr>
      <vt:lpstr>Бостонская матрица</vt:lpstr>
      <vt:lpstr>Gartner Magic Quadrant: DWH</vt:lpstr>
      <vt:lpstr>Magic Quadrant: BI</vt:lpstr>
    </vt:vector>
  </TitlesOfParts>
  <Company>Yandex,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Aleksander Sigachov</dc:creator>
  <cp:lastModifiedBy>Aleksander Sigachov</cp:lastModifiedBy>
  <cp:revision>42</cp:revision>
  <dcterms:created xsi:type="dcterms:W3CDTF">2015-02-04T06:36:37Z</dcterms:created>
  <dcterms:modified xsi:type="dcterms:W3CDTF">2015-02-11T07:19:54Z</dcterms:modified>
</cp:coreProperties>
</file>