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14"/>
  </p:notesMasterIdLst>
  <p:sldIdLst>
    <p:sldId id="256" r:id="rId2"/>
    <p:sldId id="521" r:id="rId3"/>
    <p:sldId id="545" r:id="rId4"/>
    <p:sldId id="546" r:id="rId5"/>
    <p:sldId id="510" r:id="rId6"/>
    <p:sldId id="463" r:id="rId7"/>
    <p:sldId id="547" r:id="rId8"/>
    <p:sldId id="529" r:id="rId9"/>
    <p:sldId id="548" r:id="rId10"/>
    <p:sldId id="550" r:id="rId11"/>
    <p:sldId id="549" r:id="rId12"/>
    <p:sldId id="25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22A"/>
    <a:srgbClr val="989EA3"/>
    <a:srgbClr val="AC1F2D"/>
    <a:srgbClr val="C3CD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85304" autoAdjust="0"/>
  </p:normalViewPr>
  <p:slideViewPr>
    <p:cSldViewPr snapToGrid="0" snapToObjects="1">
      <p:cViewPr varScale="1">
        <p:scale>
          <a:sx n="72" d="100"/>
          <a:sy n="72" d="100"/>
        </p:scale>
        <p:origin x="1410"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5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76864B-0CD7-46A8-BEAC-C9CE73F2638E}" type="datetimeFigureOut">
              <a:rPr lang="en-US" smtClean="0"/>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3413FD-4EF2-422F-B025-6EC82A74617A}" type="slidenum">
              <a:rPr lang="en-US" smtClean="0"/>
              <a:t>‹#›</a:t>
            </a:fld>
            <a:endParaRPr lang="en-US"/>
          </a:p>
        </p:txBody>
      </p:sp>
    </p:spTree>
    <p:extLst>
      <p:ext uri="{BB962C8B-B14F-4D97-AF65-F5344CB8AC3E}">
        <p14:creationId xmlns:p14="http://schemas.microsoft.com/office/powerpoint/2010/main" val="267953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over_bkg_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916720" y="657321"/>
            <a:ext cx="6480951" cy="3167843"/>
          </a:xfrm>
        </p:spPr>
        <p:txBody>
          <a:bodyPr anchor="b">
            <a:normAutofit/>
          </a:bodyPr>
          <a:lstStyle>
            <a:lvl1pPr algn="l">
              <a:lnSpc>
                <a:spcPct val="80000"/>
              </a:lnSpc>
              <a:defRPr sz="4500" b="1" i="0" baseline="0">
                <a:solidFill>
                  <a:schemeClr val="bg1"/>
                </a:solidFill>
                <a:latin typeface="Arial-BoldMT"/>
                <a:cs typeface="Arial-BoldMT"/>
              </a:defRPr>
            </a:lvl1pPr>
          </a:lstStyle>
          <a:p>
            <a:r>
              <a:rPr lang="en-US" dirty="0"/>
              <a:t>Headline</a:t>
            </a:r>
          </a:p>
        </p:txBody>
      </p:sp>
      <p:sp>
        <p:nvSpPr>
          <p:cNvPr id="3" name="Subtitle 2"/>
          <p:cNvSpPr>
            <a:spLocks noGrp="1"/>
          </p:cNvSpPr>
          <p:nvPr>
            <p:ph type="subTitle" idx="1" hasCustomPrompt="1"/>
          </p:nvPr>
        </p:nvSpPr>
        <p:spPr>
          <a:xfrm>
            <a:off x="916720" y="3825164"/>
            <a:ext cx="6400800" cy="688511"/>
          </a:xfrm>
        </p:spPr>
        <p:txBody>
          <a:bodyPr>
            <a:normAutofit/>
          </a:bodyPr>
          <a:lstStyle>
            <a:lvl1pPr marL="0" indent="0" algn="l">
              <a:buNone/>
              <a:defRPr sz="1600" b="1" i="0" baseline="0">
                <a:solidFill>
                  <a:srgbClr val="C3CD7B"/>
                </a:solidFill>
                <a:latin typeface="Arial-BoldMT"/>
                <a:cs typeface="Arial-Bold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a:t>
            </a:r>
          </a:p>
        </p:txBody>
      </p:sp>
    </p:spTree>
    <p:extLst>
      <p:ext uri="{BB962C8B-B14F-4D97-AF65-F5344CB8AC3E}">
        <p14:creationId xmlns:p14="http://schemas.microsoft.com/office/powerpoint/2010/main" val="100855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Title 1"/>
          <p:cNvSpPr>
            <a:spLocks noGrp="1"/>
          </p:cNvSpPr>
          <p:nvPr>
            <p:ph type="title"/>
          </p:nvPr>
        </p:nvSpPr>
        <p:spPr>
          <a:xfrm>
            <a:off x="956666" y="395831"/>
            <a:ext cx="7606427" cy="1359153"/>
          </a:xfrm>
        </p:spPr>
        <p:txBody>
          <a:bodyPr tIns="0" bIns="0"/>
          <a:lstStyle/>
          <a:p>
            <a:r>
              <a:rPr lang="en-US"/>
              <a:t>Click to edit Master title style</a:t>
            </a:r>
            <a:endParaRPr lang="en-US" dirty="0"/>
          </a:p>
        </p:txBody>
      </p:sp>
      <p:sp>
        <p:nvSpPr>
          <p:cNvPr id="10" name="Content Placeholder 2"/>
          <p:cNvSpPr>
            <a:spLocks noGrp="1"/>
          </p:cNvSpPr>
          <p:nvPr>
            <p:ph idx="1"/>
          </p:nvPr>
        </p:nvSpPr>
        <p:spPr>
          <a:xfrm>
            <a:off x="956667" y="1882620"/>
            <a:ext cx="7282212" cy="3950310"/>
          </a:xfrm>
        </p:spPr>
        <p:txBody>
          <a:bodyPr>
            <a:normAutofit/>
          </a:bodyPr>
          <a:lstStyle>
            <a:lvl1pPr marL="457200" indent="-457200">
              <a:lnSpc>
                <a:spcPct val="90000"/>
              </a:lnSpc>
              <a:buFont typeface="Wingdings" panose="05000000000000000000" pitchFamily="2" charset="2"/>
              <a:buChar char="Ø"/>
              <a:defRPr sz="2800"/>
            </a:lvl1pPr>
            <a:lvl2pPr>
              <a:lnSpc>
                <a:spcPct val="90000"/>
              </a:lnSpc>
              <a:defRPr sz="2800">
                <a:latin typeface="Arial"/>
                <a:cs typeface="Arial"/>
              </a:defRPr>
            </a:lvl2pPr>
            <a:lvl3pPr>
              <a:lnSpc>
                <a:spcPct val="90000"/>
              </a:lnSpc>
              <a:defRPr sz="2800"/>
            </a:lvl3pPr>
            <a:lvl4pPr>
              <a:lnSpc>
                <a:spcPct val="90000"/>
              </a:lnSpc>
              <a:defRPr sz="2800"/>
            </a:lvl4pPr>
            <a:lvl5pPr>
              <a:lnSpc>
                <a:spcPct val="90000"/>
              </a:lnSpc>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10"/>
          </p:nvPr>
        </p:nvSpPr>
        <p:spPr>
          <a:xfrm>
            <a:off x="956439" y="5936345"/>
            <a:ext cx="1293548" cy="365125"/>
          </a:xfrm>
          <a:prstGeom prst="rect">
            <a:avLst/>
          </a:prstGeom>
        </p:spPr>
        <p:txBody>
          <a:bodyPr/>
          <a:lstStyle>
            <a:lvl1pPr>
              <a:defRPr>
                <a:solidFill>
                  <a:srgbClr val="989EA3"/>
                </a:solidFill>
              </a:defRPr>
            </a:lvl1pPr>
          </a:lstStyle>
          <a:p>
            <a:fld id="{A3F11EEC-60B6-DF4B-A821-B910872C5F64}" type="datetimeFigureOut">
              <a:rPr lang="en-US" smtClean="0"/>
              <a:pPr/>
              <a:t>5/10/2022</a:t>
            </a:fld>
            <a:endParaRPr lang="en-US" dirty="0"/>
          </a:p>
        </p:txBody>
      </p:sp>
      <p:sp>
        <p:nvSpPr>
          <p:cNvPr id="13" name="Footer Placeholder 4"/>
          <p:cNvSpPr>
            <a:spLocks noGrp="1"/>
          </p:cNvSpPr>
          <p:nvPr>
            <p:ph type="ftr" sz="quarter" idx="11"/>
          </p:nvPr>
        </p:nvSpPr>
        <p:spPr>
          <a:xfrm>
            <a:off x="2265667" y="5936345"/>
            <a:ext cx="3355380" cy="365125"/>
          </a:xfrm>
          <a:prstGeom prst="rect">
            <a:avLst/>
          </a:prstGeom>
        </p:spPr>
        <p:txBody>
          <a:bodyPr/>
          <a:lstStyle>
            <a:lvl1pPr algn="ctr">
              <a:defRPr>
                <a:solidFill>
                  <a:srgbClr val="989EA3"/>
                </a:solidFill>
              </a:defRPr>
            </a:lvl1pPr>
          </a:lstStyle>
          <a:p>
            <a:endParaRPr lang="en-US" dirty="0"/>
          </a:p>
        </p:txBody>
      </p:sp>
      <p:sp>
        <p:nvSpPr>
          <p:cNvPr id="14" name="Slide Number Placeholder 5"/>
          <p:cNvSpPr>
            <a:spLocks noGrp="1"/>
          </p:cNvSpPr>
          <p:nvPr>
            <p:ph type="sldNum" sz="quarter" idx="12"/>
          </p:nvPr>
        </p:nvSpPr>
        <p:spPr>
          <a:xfrm>
            <a:off x="5621047" y="5936345"/>
            <a:ext cx="1262187" cy="365125"/>
          </a:xfrm>
          <a:prstGeom prst="rect">
            <a:avLst/>
          </a:prstGeom>
        </p:spPr>
        <p:txBody>
          <a:bodyPr/>
          <a:lstStyle>
            <a:lvl1pPr algn="r">
              <a:defRPr>
                <a:solidFill>
                  <a:srgbClr val="989EA3"/>
                </a:solidFill>
              </a:defRPr>
            </a:lvl1pPr>
          </a:lstStyle>
          <a:p>
            <a:fld id="{C2F1CAA2-7C6D-8F48-BAEE-2DAFD071A580}" type="slidenum">
              <a:rPr lang="en-US" smtClean="0"/>
              <a:pPr/>
              <a:t>‹#›</a:t>
            </a:fld>
            <a:endParaRPr lang="en-US" dirty="0"/>
          </a:p>
        </p:txBody>
      </p:sp>
    </p:spTree>
    <p:extLst>
      <p:ext uri="{BB962C8B-B14F-4D97-AF65-F5344CB8AC3E}">
        <p14:creationId xmlns:p14="http://schemas.microsoft.com/office/powerpoint/2010/main" val="86738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2"/>
          <p:cNvSpPr>
            <a:spLocks noGrp="1"/>
          </p:cNvSpPr>
          <p:nvPr>
            <p:ph type="body" idx="14"/>
          </p:nvPr>
        </p:nvSpPr>
        <p:spPr>
          <a:xfrm>
            <a:off x="4679846" y="1882621"/>
            <a:ext cx="3465576" cy="3895426"/>
          </a:xfrm>
        </p:spPr>
        <p:txBody>
          <a:bodyPr anchor="t">
            <a:normAutofit/>
          </a:bodyPr>
          <a:lstStyle>
            <a:lvl1pPr marL="342900" indent="-342900">
              <a:buFont typeface="Wingdings" panose="05000000000000000000" pitchFamily="2" charset="2"/>
              <a:buChar char="Ø"/>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2"/>
          <p:cNvSpPr>
            <a:spLocks noGrp="1"/>
          </p:cNvSpPr>
          <p:nvPr>
            <p:ph type="body" idx="1"/>
          </p:nvPr>
        </p:nvSpPr>
        <p:spPr>
          <a:xfrm>
            <a:off x="956439" y="1882620"/>
            <a:ext cx="3465137" cy="3895427"/>
          </a:xfrm>
        </p:spPr>
        <p:txBody>
          <a:bodyPr anchor="t">
            <a:normAutofit/>
          </a:bodyPr>
          <a:lstStyle>
            <a:lvl1pPr marL="342900" indent="-342900">
              <a:buFont typeface="Wingdings" panose="05000000000000000000" pitchFamily="2" charset="2"/>
              <a:buChar char="Ø"/>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0" name="Date Placeholder 3"/>
          <p:cNvSpPr>
            <a:spLocks noGrp="1"/>
          </p:cNvSpPr>
          <p:nvPr>
            <p:ph type="dt" sz="half" idx="10"/>
          </p:nvPr>
        </p:nvSpPr>
        <p:spPr>
          <a:xfrm>
            <a:off x="956439" y="5936345"/>
            <a:ext cx="1293548" cy="365125"/>
          </a:xfrm>
          <a:prstGeom prst="rect">
            <a:avLst/>
          </a:prstGeom>
        </p:spPr>
        <p:txBody>
          <a:bodyPr/>
          <a:lstStyle>
            <a:lvl1pPr>
              <a:defRPr>
                <a:solidFill>
                  <a:srgbClr val="989EA3"/>
                </a:solidFill>
              </a:defRPr>
            </a:lvl1pPr>
          </a:lstStyle>
          <a:p>
            <a:fld id="{A3F11EEC-60B6-DF4B-A821-B910872C5F64}" type="datetimeFigureOut">
              <a:rPr lang="en-US" smtClean="0"/>
              <a:pPr/>
              <a:t>5/10/2022</a:t>
            </a:fld>
            <a:endParaRPr lang="en-US" dirty="0"/>
          </a:p>
        </p:txBody>
      </p:sp>
      <p:sp>
        <p:nvSpPr>
          <p:cNvPr id="11" name="Footer Placeholder 4"/>
          <p:cNvSpPr>
            <a:spLocks noGrp="1"/>
          </p:cNvSpPr>
          <p:nvPr>
            <p:ph type="ftr" sz="quarter" idx="11"/>
          </p:nvPr>
        </p:nvSpPr>
        <p:spPr>
          <a:xfrm>
            <a:off x="2265667" y="5936345"/>
            <a:ext cx="3355380" cy="365125"/>
          </a:xfrm>
          <a:prstGeom prst="rect">
            <a:avLst/>
          </a:prstGeom>
        </p:spPr>
        <p:txBody>
          <a:bodyPr/>
          <a:lstStyle>
            <a:lvl1pPr algn="ctr">
              <a:defRPr>
                <a:solidFill>
                  <a:srgbClr val="989EA3"/>
                </a:solidFill>
              </a:defRPr>
            </a:lvl1pPr>
          </a:lstStyle>
          <a:p>
            <a:endParaRPr lang="en-US" dirty="0"/>
          </a:p>
        </p:txBody>
      </p:sp>
      <p:sp>
        <p:nvSpPr>
          <p:cNvPr id="12" name="Slide Number Placeholder 5"/>
          <p:cNvSpPr>
            <a:spLocks noGrp="1"/>
          </p:cNvSpPr>
          <p:nvPr>
            <p:ph type="sldNum" sz="quarter" idx="12"/>
          </p:nvPr>
        </p:nvSpPr>
        <p:spPr>
          <a:xfrm>
            <a:off x="5621047" y="5936345"/>
            <a:ext cx="1262187" cy="365125"/>
          </a:xfrm>
          <a:prstGeom prst="rect">
            <a:avLst/>
          </a:prstGeom>
        </p:spPr>
        <p:txBody>
          <a:bodyPr/>
          <a:lstStyle>
            <a:lvl1pPr algn="r">
              <a:defRPr>
                <a:solidFill>
                  <a:srgbClr val="989EA3"/>
                </a:solidFill>
              </a:defRPr>
            </a:lvl1pPr>
          </a:lstStyle>
          <a:p>
            <a:fld id="{C2F1CAA2-7C6D-8F48-BAEE-2DAFD071A580}" type="slidenum">
              <a:rPr lang="en-US" smtClean="0"/>
              <a:pPr/>
              <a:t>‹#›</a:t>
            </a:fld>
            <a:endParaRPr lang="en-US" dirty="0"/>
          </a:p>
        </p:txBody>
      </p:sp>
    </p:spTree>
    <p:extLst>
      <p:ext uri="{BB962C8B-B14F-4D97-AF65-F5344CB8AC3E}">
        <p14:creationId xmlns:p14="http://schemas.microsoft.com/office/powerpoint/2010/main" val="339057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Closing_bkg_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Closing_bkg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76191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Picture 7" descr="Content_bkg_2.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956666" y="395831"/>
            <a:ext cx="7606427" cy="1359153"/>
          </a:xfrm>
          <a:prstGeom prst="rect">
            <a:avLst/>
          </a:prstGeom>
        </p:spPr>
        <p:txBody>
          <a:bodyPr vert="horz" lIns="91440" tIns="0" rIns="91440" bIns="0" rtlCol="0" anchor="b">
            <a:normAutofit/>
          </a:bodyPr>
          <a:lstStyle/>
          <a:p>
            <a:r>
              <a:rPr lang="en-US" dirty="0"/>
              <a:t>Headline</a:t>
            </a:r>
          </a:p>
        </p:txBody>
      </p:sp>
      <p:sp>
        <p:nvSpPr>
          <p:cNvPr id="3" name="Text Placeholder 2"/>
          <p:cNvSpPr>
            <a:spLocks noGrp="1"/>
          </p:cNvSpPr>
          <p:nvPr>
            <p:ph type="body" idx="1"/>
          </p:nvPr>
        </p:nvSpPr>
        <p:spPr>
          <a:xfrm>
            <a:off x="956667" y="1882620"/>
            <a:ext cx="7282212" cy="46893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1905964"/>
      </p:ext>
    </p:extLst>
  </p:cSld>
  <p:clrMap bg1="lt1" tx1="dk1" bg2="lt2" tx2="dk2" accent1="accent1" accent2="accent2" accent3="accent3" accent4="accent4" accent5="accent5" accent6="accent6" hlink="hlink" folHlink="folHlink"/>
  <p:sldLayoutIdLst>
    <p:sldLayoutId id="2147483738" r:id="rId1"/>
    <p:sldLayoutId id="2147483740" r:id="rId2"/>
    <p:sldLayoutId id="2147483742" r:id="rId3"/>
    <p:sldLayoutId id="2147483743" r:id="rId4"/>
  </p:sldLayoutIdLst>
  <p:txStyles>
    <p:titleStyle>
      <a:lvl1pPr algn="l" defTabSz="457200" rtl="0" eaLnBrk="1" latinLnBrk="0" hangingPunct="1">
        <a:lnSpc>
          <a:spcPct val="90000"/>
        </a:lnSpc>
        <a:spcBef>
          <a:spcPct val="0"/>
        </a:spcBef>
        <a:buNone/>
        <a:defRPr sz="4500" b="1" i="0" kern="1200" baseline="0">
          <a:solidFill>
            <a:srgbClr val="AD122A"/>
          </a:solidFill>
          <a:latin typeface="Arial"/>
          <a:ea typeface="+mj-ea"/>
          <a:cs typeface="Arial"/>
        </a:defRPr>
      </a:lvl1pPr>
    </p:titleStyle>
    <p:bodyStyle>
      <a:lvl1pPr marL="0" indent="0" algn="l" defTabSz="457200" rtl="0" eaLnBrk="1" latinLnBrk="0" hangingPunct="1">
        <a:lnSpc>
          <a:spcPct val="90000"/>
        </a:lnSpc>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lnSpc>
          <a:spcPct val="90000"/>
        </a:lnSpc>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lnSpc>
          <a:spcPct val="90000"/>
        </a:lnSpc>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lnSpc>
          <a:spcPct val="90000"/>
        </a:lnSpc>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525" y="394369"/>
            <a:ext cx="7266581" cy="2900766"/>
          </a:xfrm>
        </p:spPr>
        <p:txBody>
          <a:bodyPr>
            <a:normAutofit/>
          </a:bodyPr>
          <a:lstStyle/>
          <a:p>
            <a:r>
              <a:rPr lang="en-US" dirty="0"/>
              <a:t>Social Determinants of Health &amp; CRANE: What measures for research?</a:t>
            </a:r>
            <a:br>
              <a:rPr lang="en-US" dirty="0"/>
            </a:br>
            <a:endParaRPr lang="en-US" dirty="0"/>
          </a:p>
        </p:txBody>
      </p:sp>
      <p:sp>
        <p:nvSpPr>
          <p:cNvPr id="3" name="Subtitle 2"/>
          <p:cNvSpPr>
            <a:spLocks noGrp="1"/>
          </p:cNvSpPr>
          <p:nvPr>
            <p:ph type="subTitle" idx="1"/>
          </p:nvPr>
        </p:nvSpPr>
        <p:spPr>
          <a:xfrm>
            <a:off x="745420" y="2870521"/>
            <a:ext cx="6400800" cy="2684117"/>
          </a:xfrm>
        </p:spPr>
        <p:txBody>
          <a:bodyPr>
            <a:normAutofit fontScale="92500" lnSpcReduction="20000"/>
          </a:bodyPr>
          <a:lstStyle/>
          <a:p>
            <a:r>
              <a:rPr lang="en-US" sz="2400" dirty="0"/>
              <a:t>Jim Campbell</a:t>
            </a:r>
          </a:p>
          <a:p>
            <a:r>
              <a:rPr lang="en-US" sz="2400" dirty="0"/>
              <a:t>Carol R Geary</a:t>
            </a:r>
          </a:p>
          <a:p>
            <a:r>
              <a:rPr lang="en-US" sz="2400" dirty="0"/>
              <a:t>Jerrod Anzalone</a:t>
            </a:r>
          </a:p>
          <a:p>
            <a:r>
              <a:rPr lang="en-US" sz="2400" dirty="0"/>
              <a:t>Jim Svoboda</a:t>
            </a:r>
          </a:p>
          <a:p>
            <a:endParaRPr lang="en-US" sz="2400" dirty="0"/>
          </a:p>
          <a:p>
            <a:endParaRPr lang="en-US" sz="2400" dirty="0"/>
          </a:p>
          <a:p>
            <a:r>
              <a:rPr lang="en-US" sz="2400" dirty="0"/>
              <a:t>University of Nebraska Medical Center</a:t>
            </a:r>
          </a:p>
          <a:p>
            <a:r>
              <a:rPr lang="en-US" sz="2400" dirty="0"/>
              <a:t>Omaha, NE, USA</a:t>
            </a:r>
          </a:p>
        </p:txBody>
      </p:sp>
    </p:spTree>
    <p:extLst>
      <p:ext uri="{BB962C8B-B14F-4D97-AF65-F5344CB8AC3E}">
        <p14:creationId xmlns:p14="http://schemas.microsoft.com/office/powerpoint/2010/main" val="150273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2384-3793-5AF4-375F-66B63D88011B}"/>
              </a:ext>
            </a:extLst>
          </p:cNvPr>
          <p:cNvSpPr>
            <a:spLocks noGrp="1"/>
          </p:cNvSpPr>
          <p:nvPr>
            <p:ph type="title"/>
          </p:nvPr>
        </p:nvSpPr>
        <p:spPr>
          <a:xfrm>
            <a:off x="956666" y="-501937"/>
            <a:ext cx="7606427" cy="1359153"/>
          </a:xfrm>
        </p:spPr>
        <p:txBody>
          <a:bodyPr/>
          <a:lstStyle/>
          <a:p>
            <a:r>
              <a:rPr lang="en-US" dirty="0"/>
              <a:t>Social Vulnerability Index</a:t>
            </a:r>
          </a:p>
        </p:txBody>
      </p:sp>
      <p:pic>
        <p:nvPicPr>
          <p:cNvPr id="5" name="Content Placeholder 4">
            <a:extLst>
              <a:ext uri="{FF2B5EF4-FFF2-40B4-BE49-F238E27FC236}">
                <a16:creationId xmlns:a16="http://schemas.microsoft.com/office/drawing/2014/main" id="{33713A23-174D-64ED-1A1D-BA2E91E495D8}"/>
              </a:ext>
            </a:extLst>
          </p:cNvPr>
          <p:cNvPicPr>
            <a:picLocks noGrp="1" noChangeAspect="1"/>
          </p:cNvPicPr>
          <p:nvPr>
            <p:ph idx="1"/>
          </p:nvPr>
        </p:nvPicPr>
        <p:blipFill rotWithShape="1">
          <a:blip r:embed="rId2"/>
          <a:srcRect l="54204" t="29846" r="23603" b="7765"/>
          <a:stretch/>
        </p:blipFill>
        <p:spPr>
          <a:xfrm>
            <a:off x="748144" y="895201"/>
            <a:ext cx="7040880" cy="5912200"/>
          </a:xfrm>
        </p:spPr>
      </p:pic>
    </p:spTree>
    <p:extLst>
      <p:ext uri="{BB962C8B-B14F-4D97-AF65-F5344CB8AC3E}">
        <p14:creationId xmlns:p14="http://schemas.microsoft.com/office/powerpoint/2010/main" val="109709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22EE-3DB0-046A-A1C9-E1A0799F366B}"/>
              </a:ext>
            </a:extLst>
          </p:cNvPr>
          <p:cNvSpPr>
            <a:spLocks noGrp="1"/>
          </p:cNvSpPr>
          <p:nvPr>
            <p:ph type="title"/>
          </p:nvPr>
        </p:nvSpPr>
        <p:spPr/>
        <p:txBody>
          <a:bodyPr/>
          <a:lstStyle/>
          <a:p>
            <a:r>
              <a:rPr lang="en-US" dirty="0"/>
              <a:t>Deployment in CDMV6</a:t>
            </a:r>
          </a:p>
        </p:txBody>
      </p:sp>
      <p:sp>
        <p:nvSpPr>
          <p:cNvPr id="3" name="Content Placeholder 2">
            <a:extLst>
              <a:ext uri="{FF2B5EF4-FFF2-40B4-BE49-F238E27FC236}">
                <a16:creationId xmlns:a16="http://schemas.microsoft.com/office/drawing/2014/main" id="{6C09627C-5A9E-53B2-8CB8-36FC118544FA}"/>
              </a:ext>
            </a:extLst>
          </p:cNvPr>
          <p:cNvSpPr>
            <a:spLocks noGrp="1"/>
          </p:cNvSpPr>
          <p:nvPr>
            <p:ph idx="1"/>
          </p:nvPr>
        </p:nvSpPr>
        <p:spPr>
          <a:xfrm>
            <a:off x="956666" y="1882620"/>
            <a:ext cx="8004453" cy="3950310"/>
          </a:xfrm>
        </p:spPr>
        <p:txBody>
          <a:bodyPr/>
          <a:lstStyle/>
          <a:p>
            <a:pPr marL="0" indent="0">
              <a:buNone/>
            </a:pPr>
            <a:r>
              <a:rPr lang="en-US" sz="2600" dirty="0"/>
              <a:t>NEBRASKA_SEMANTIC_CODE_FREQUENCY.xlsx </a:t>
            </a:r>
          </a:p>
          <a:p>
            <a:r>
              <a:rPr lang="en-US" sz="2600" dirty="0"/>
              <a:t>Code counts across all CDM datasets at UNMC</a:t>
            </a:r>
          </a:p>
          <a:p>
            <a:r>
              <a:rPr lang="en-US" sz="2600" dirty="0" err="1"/>
              <a:t>SDH_Data_Inventory</a:t>
            </a:r>
            <a:r>
              <a:rPr lang="en-US" sz="2600" dirty="0"/>
              <a:t>: final inventory of SDH data we plan to deploy</a:t>
            </a:r>
          </a:p>
          <a:p>
            <a:r>
              <a:rPr lang="en-US" sz="2600" dirty="0"/>
              <a:t>SOC_DET_OF_HEALTH: what we have deployed today into OBS_GEN and OBS_COMMUNITY</a:t>
            </a:r>
          </a:p>
          <a:p>
            <a:r>
              <a:rPr lang="en-US" sz="2600" dirty="0"/>
              <a:t>Reference tables and python code in </a:t>
            </a:r>
            <a:r>
              <a:rPr lang="en-US" sz="2600" dirty="0" err="1"/>
              <a:t>github</a:t>
            </a:r>
            <a:r>
              <a:rPr lang="en-US" sz="2600"/>
              <a:t> repository UNMC-CRANE https://github.com/UNMC-CRANE/SDH</a:t>
            </a:r>
            <a:endParaRPr lang="en-US" sz="2600" dirty="0"/>
          </a:p>
          <a:p>
            <a:endParaRPr lang="en-US" sz="2600" dirty="0"/>
          </a:p>
          <a:p>
            <a:endParaRPr lang="en-US" sz="2600" dirty="0"/>
          </a:p>
          <a:p>
            <a:endParaRPr lang="en-US" dirty="0"/>
          </a:p>
        </p:txBody>
      </p:sp>
    </p:spTree>
    <p:extLst>
      <p:ext uri="{BB962C8B-B14F-4D97-AF65-F5344CB8AC3E}">
        <p14:creationId xmlns:p14="http://schemas.microsoft.com/office/powerpoint/2010/main" val="149872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68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67" y="33522"/>
            <a:ext cx="7606427" cy="1359153"/>
          </a:xfrm>
        </p:spPr>
        <p:txBody>
          <a:bodyPr/>
          <a:lstStyle/>
          <a:p>
            <a:r>
              <a:rPr lang="en-US" dirty="0"/>
              <a:t>Objectives</a:t>
            </a:r>
          </a:p>
        </p:txBody>
      </p:sp>
      <p:sp>
        <p:nvSpPr>
          <p:cNvPr id="3" name="Content Placeholder 2"/>
          <p:cNvSpPr>
            <a:spLocks noGrp="1"/>
          </p:cNvSpPr>
          <p:nvPr>
            <p:ph idx="1"/>
          </p:nvPr>
        </p:nvSpPr>
        <p:spPr>
          <a:xfrm>
            <a:off x="956667" y="1597948"/>
            <a:ext cx="7282212" cy="3950310"/>
          </a:xfrm>
        </p:spPr>
        <p:txBody>
          <a:bodyPr>
            <a:normAutofit lnSpcReduction="10000"/>
          </a:bodyPr>
          <a:lstStyle/>
          <a:p>
            <a:r>
              <a:rPr lang="en-US" sz="3200" dirty="0"/>
              <a:t>Discover what is a Social Determinant of Health(SDH) fact?</a:t>
            </a:r>
          </a:p>
          <a:p>
            <a:r>
              <a:rPr lang="en-US" sz="3200" dirty="0"/>
              <a:t>Inventory Nebraska EHR and public domain datasets for available SDH facts that might support research</a:t>
            </a:r>
          </a:p>
          <a:p>
            <a:r>
              <a:rPr lang="en-US" sz="3200" dirty="0"/>
              <a:t>Organize and standardize SDH datasets for clinical research into interoperable SDH facts database compliant with CDM v6</a:t>
            </a:r>
          </a:p>
        </p:txBody>
      </p:sp>
    </p:spTree>
    <p:extLst>
      <p:ext uri="{BB962C8B-B14F-4D97-AF65-F5344CB8AC3E}">
        <p14:creationId xmlns:p14="http://schemas.microsoft.com/office/powerpoint/2010/main" val="83060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B04C-B193-49B2-E495-CB1E11A26E91}"/>
              </a:ext>
            </a:extLst>
          </p:cNvPr>
          <p:cNvSpPr>
            <a:spLocks noGrp="1"/>
          </p:cNvSpPr>
          <p:nvPr>
            <p:ph type="title"/>
          </p:nvPr>
        </p:nvSpPr>
        <p:spPr/>
        <p:txBody>
          <a:bodyPr/>
          <a:lstStyle/>
          <a:p>
            <a:r>
              <a:rPr lang="en-US" dirty="0"/>
              <a:t>What we did:</a:t>
            </a:r>
          </a:p>
        </p:txBody>
      </p:sp>
      <p:sp>
        <p:nvSpPr>
          <p:cNvPr id="3" name="Content Placeholder 2">
            <a:extLst>
              <a:ext uri="{FF2B5EF4-FFF2-40B4-BE49-F238E27FC236}">
                <a16:creationId xmlns:a16="http://schemas.microsoft.com/office/drawing/2014/main" id="{48FD8408-CA85-D4E9-5B41-A874C10030A3}"/>
              </a:ext>
            </a:extLst>
          </p:cNvPr>
          <p:cNvSpPr>
            <a:spLocks noGrp="1"/>
          </p:cNvSpPr>
          <p:nvPr>
            <p:ph idx="1"/>
          </p:nvPr>
        </p:nvSpPr>
        <p:spPr/>
        <p:txBody>
          <a:bodyPr>
            <a:normAutofit fontScale="85000" lnSpcReduction="20000"/>
          </a:bodyPr>
          <a:lstStyle/>
          <a:p>
            <a:r>
              <a:rPr lang="en-US" dirty="0"/>
              <a:t>Reviewed publications from HP 2030 and WHO; extracted assessments framework</a:t>
            </a:r>
          </a:p>
          <a:p>
            <a:r>
              <a:rPr lang="en-US" dirty="0"/>
              <a:t>Consulted research sociologists at Texas A&amp;M and UT San Antonio</a:t>
            </a:r>
          </a:p>
          <a:p>
            <a:r>
              <a:rPr lang="en-US" dirty="0"/>
              <a:t>Inventoried public datasets with useful geocoded content</a:t>
            </a:r>
          </a:p>
          <a:p>
            <a:r>
              <a:rPr lang="en-US" dirty="0"/>
              <a:t>Reviewed USCDI plans for SDH</a:t>
            </a:r>
          </a:p>
          <a:p>
            <a:r>
              <a:rPr lang="en-US" dirty="0"/>
              <a:t>Inventoried our Epic flowsheets and patient-level demographics</a:t>
            </a:r>
          </a:p>
          <a:p>
            <a:r>
              <a:rPr lang="en-US" dirty="0"/>
              <a:t>Consulted with HL7/GRAVITY and OHDSI/Health Equities terminology committees </a:t>
            </a:r>
          </a:p>
          <a:p>
            <a:r>
              <a:rPr lang="en-US" dirty="0"/>
              <a:t>Developed reference tables and utilities for public datasets and deployed ETLs for UNMC</a:t>
            </a:r>
          </a:p>
          <a:p>
            <a:endParaRPr lang="en-US" dirty="0"/>
          </a:p>
        </p:txBody>
      </p:sp>
    </p:spTree>
    <p:extLst>
      <p:ext uri="{BB962C8B-B14F-4D97-AF65-F5344CB8AC3E}">
        <p14:creationId xmlns:p14="http://schemas.microsoft.com/office/powerpoint/2010/main" val="30951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CA42-6DA4-B4A4-F329-55AC76D6513B}"/>
              </a:ext>
            </a:extLst>
          </p:cNvPr>
          <p:cNvSpPr>
            <a:spLocks noGrp="1"/>
          </p:cNvSpPr>
          <p:nvPr>
            <p:ph type="title"/>
          </p:nvPr>
        </p:nvSpPr>
        <p:spPr>
          <a:xfrm>
            <a:off x="956666" y="-501938"/>
            <a:ext cx="7606427" cy="1359153"/>
          </a:xfrm>
        </p:spPr>
        <p:txBody>
          <a:bodyPr/>
          <a:lstStyle/>
          <a:p>
            <a:r>
              <a:rPr lang="en-US" dirty="0"/>
              <a:t>HP 2030 Framework</a:t>
            </a:r>
          </a:p>
        </p:txBody>
      </p:sp>
      <p:pic>
        <p:nvPicPr>
          <p:cNvPr id="6" name="Content Placeholder 5" descr="Diagram&#10;&#10;Description automatically generated">
            <a:extLst>
              <a:ext uri="{FF2B5EF4-FFF2-40B4-BE49-F238E27FC236}">
                <a16:creationId xmlns:a16="http://schemas.microsoft.com/office/drawing/2014/main" id="{404430AF-02FC-6068-23E4-1AD7AAFF09D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827156"/>
            <a:ext cx="5486400" cy="6030844"/>
          </a:xfrm>
          <a:prstGeom prst="rect">
            <a:avLst/>
          </a:prstGeom>
          <a:noFill/>
        </p:spPr>
      </p:pic>
    </p:spTree>
    <p:extLst>
      <p:ext uri="{BB962C8B-B14F-4D97-AF65-F5344CB8AC3E}">
        <p14:creationId xmlns:p14="http://schemas.microsoft.com/office/powerpoint/2010/main" val="117286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66" y="-518562"/>
            <a:ext cx="7606427" cy="1359153"/>
          </a:xfrm>
        </p:spPr>
        <p:txBody>
          <a:bodyPr/>
          <a:lstStyle/>
          <a:p>
            <a:r>
              <a:rPr lang="en-US" dirty="0"/>
              <a:t>SDOH Domains (HP2030)</a:t>
            </a:r>
          </a:p>
        </p:txBody>
      </p:sp>
      <p:sp>
        <p:nvSpPr>
          <p:cNvPr id="3" name="Content Placeholder 2"/>
          <p:cNvSpPr>
            <a:spLocks noGrp="1"/>
          </p:cNvSpPr>
          <p:nvPr>
            <p:ph idx="1"/>
          </p:nvPr>
        </p:nvSpPr>
        <p:spPr>
          <a:xfrm>
            <a:off x="956667" y="1196817"/>
            <a:ext cx="7282212" cy="4863237"/>
          </a:xfrm>
        </p:spPr>
        <p:txBody>
          <a:bodyPr>
            <a:normAutofit fontScale="77500" lnSpcReduction="20000"/>
          </a:bodyPr>
          <a:lstStyle/>
          <a:p>
            <a:r>
              <a:rPr lang="en-US" sz="3200" dirty="0"/>
              <a:t>Economic Stability</a:t>
            </a:r>
          </a:p>
          <a:p>
            <a:r>
              <a:rPr lang="en-US" sz="3200" dirty="0"/>
              <a:t>Education Access and Quality</a:t>
            </a:r>
          </a:p>
          <a:p>
            <a:r>
              <a:rPr lang="en-US" sz="3200" dirty="0"/>
              <a:t>Healthcare Access and Quality</a:t>
            </a:r>
          </a:p>
          <a:p>
            <a:r>
              <a:rPr lang="en-US" sz="3200" dirty="0"/>
              <a:t>Community, Neighborhood and Built Environment</a:t>
            </a:r>
          </a:p>
          <a:p>
            <a:r>
              <a:rPr lang="en-US" sz="3200" dirty="0"/>
              <a:t>Social and Community Context</a:t>
            </a:r>
          </a:p>
          <a:p>
            <a:endParaRPr lang="en-US" sz="3200" dirty="0"/>
          </a:p>
          <a:p>
            <a:r>
              <a:rPr lang="en-US" sz="3200" dirty="0" err="1"/>
              <a:t>Datapoints</a:t>
            </a:r>
            <a:r>
              <a:rPr lang="en-US" sz="3200" dirty="0"/>
              <a:t> regarding </a:t>
            </a:r>
          </a:p>
          <a:p>
            <a:pPr lvl="1"/>
            <a:r>
              <a:rPr lang="en-US" sz="3200" dirty="0"/>
              <a:t>Observations on </a:t>
            </a:r>
            <a:r>
              <a:rPr lang="en-US" sz="3200" u="sng" dirty="0"/>
              <a:t>Personal</a:t>
            </a:r>
            <a:r>
              <a:rPr lang="en-US" sz="3200" dirty="0"/>
              <a:t> Socioeconomic Roles and Characteristics from EHR or PRO</a:t>
            </a:r>
          </a:p>
          <a:p>
            <a:pPr lvl="1"/>
            <a:r>
              <a:rPr lang="en-US" sz="3200" u="sng" dirty="0"/>
              <a:t>Community</a:t>
            </a:r>
            <a:r>
              <a:rPr lang="en-US" sz="3200" dirty="0"/>
              <a:t> Infrastructure, Environment, Socioeconomics and Societal Attitudes (that can be referenced to patient’s neighborhood</a:t>
            </a:r>
          </a:p>
        </p:txBody>
      </p:sp>
    </p:spTree>
    <p:extLst>
      <p:ext uri="{BB962C8B-B14F-4D97-AF65-F5344CB8AC3E}">
        <p14:creationId xmlns:p14="http://schemas.microsoft.com/office/powerpoint/2010/main" val="24605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Determinants of Health: Observable Datasets</a:t>
            </a:r>
          </a:p>
        </p:txBody>
      </p:sp>
      <p:sp>
        <p:nvSpPr>
          <p:cNvPr id="3" name="Content Placeholder 2"/>
          <p:cNvSpPr>
            <a:spLocks noGrp="1"/>
          </p:cNvSpPr>
          <p:nvPr>
            <p:ph idx="1"/>
          </p:nvPr>
        </p:nvSpPr>
        <p:spPr/>
        <p:txBody>
          <a:bodyPr>
            <a:normAutofit/>
          </a:bodyPr>
          <a:lstStyle/>
          <a:p>
            <a:pPr marL="0" indent="0">
              <a:buNone/>
            </a:pPr>
            <a:r>
              <a:rPr lang="en-US" sz="1600" dirty="0"/>
              <a:t>“Social determinants of health (SDOH) are the conditions in the environments where people are born, live, learn, work, play, worship, and age that affect a wide range of health, functioning, and quality-of-life outcomes and risks” </a:t>
            </a:r>
          </a:p>
          <a:p>
            <a:pPr marL="0" indent="0">
              <a:buNone/>
            </a:pPr>
            <a:endParaRPr lang="en-US" sz="1600" dirty="0"/>
          </a:p>
          <a:p>
            <a:pPr marL="0" indent="0">
              <a:buNone/>
            </a:pPr>
            <a:r>
              <a:rPr lang="en-US" sz="1600" u="sng" dirty="0"/>
              <a:t>Healthy People 2030</a:t>
            </a:r>
            <a:r>
              <a:rPr lang="en-US" sz="1600" dirty="0"/>
              <a:t>; USHHS-Office of Disease Prevention and Health Promotion</a:t>
            </a:r>
          </a:p>
          <a:p>
            <a:pPr marL="0" indent="0">
              <a:buNone/>
            </a:pPr>
            <a:endParaRPr lang="en-US" sz="1600" dirty="0"/>
          </a:p>
          <a:p>
            <a:pPr marL="0" indent="0">
              <a:buNone/>
            </a:pPr>
            <a:r>
              <a:rPr lang="en-US" sz="1600" dirty="0"/>
              <a:t>“The social determinants of health (SDH) are the non-medical factors that influence health outcomes. They are the conditions in which people are born, grow, work, live, and age, and the wider set of forces and systems shaping the conditions of daily life. These forces and systems include economic policies and systems, development agendas, social norms, social policies and political systems.”</a:t>
            </a:r>
          </a:p>
          <a:p>
            <a:pPr marL="0" indent="0">
              <a:buNone/>
            </a:pPr>
            <a:endParaRPr lang="en-US" sz="1600" dirty="0"/>
          </a:p>
          <a:p>
            <a:pPr marL="0" indent="0">
              <a:buNone/>
            </a:pPr>
            <a:r>
              <a:rPr lang="en-US" sz="1600" u="sng" dirty="0"/>
              <a:t>https://WHO.int/health-topics/social-determinants-of-health</a:t>
            </a:r>
          </a:p>
        </p:txBody>
      </p:sp>
      <p:sp>
        <p:nvSpPr>
          <p:cNvPr id="5" name="Rounded Rectangular Callout 4"/>
          <p:cNvSpPr/>
          <p:nvPr/>
        </p:nvSpPr>
        <p:spPr>
          <a:xfrm>
            <a:off x="1328469" y="5728590"/>
            <a:ext cx="7080444" cy="612648"/>
          </a:xfrm>
          <a:prstGeom prst="wedgeRoundRectCallout">
            <a:avLst>
              <a:gd name="adj1" fmla="val -42503"/>
              <a:gd name="adj2" fmla="val -19248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414732" y="5763921"/>
            <a:ext cx="6824147" cy="646331"/>
          </a:xfrm>
          <a:prstGeom prst="rect">
            <a:avLst/>
          </a:prstGeom>
          <a:noFill/>
        </p:spPr>
        <p:txBody>
          <a:bodyPr wrap="square" rtlCol="0">
            <a:spAutoFit/>
          </a:bodyPr>
          <a:lstStyle/>
          <a:p>
            <a:pPr algn="ctr"/>
            <a:r>
              <a:rPr lang="en-US" dirty="0">
                <a:solidFill>
                  <a:schemeClr val="bg1"/>
                </a:solidFill>
              </a:rPr>
              <a:t>Equities community primarily focuses on racial, ethnic, cultural and </a:t>
            </a:r>
          </a:p>
          <a:p>
            <a:pPr algn="ctr"/>
            <a:r>
              <a:rPr lang="en-US" dirty="0">
                <a:solidFill>
                  <a:schemeClr val="bg1"/>
                </a:solidFill>
              </a:rPr>
              <a:t>socioeconomic status variables</a:t>
            </a:r>
          </a:p>
        </p:txBody>
      </p:sp>
    </p:spTree>
    <p:extLst>
      <p:ext uri="{BB962C8B-B14F-4D97-AF65-F5344CB8AC3E}">
        <p14:creationId xmlns:p14="http://schemas.microsoft.com/office/powerpoint/2010/main" val="294153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CB6D-BE1E-598B-7FD9-86212B69218B}"/>
              </a:ext>
            </a:extLst>
          </p:cNvPr>
          <p:cNvSpPr>
            <a:spLocks noGrp="1"/>
          </p:cNvSpPr>
          <p:nvPr>
            <p:ph type="title"/>
          </p:nvPr>
        </p:nvSpPr>
        <p:spPr/>
        <p:txBody>
          <a:bodyPr/>
          <a:lstStyle/>
          <a:p>
            <a:r>
              <a:rPr lang="en-US" dirty="0"/>
              <a:t>USCDI SDH </a:t>
            </a:r>
            <a:br>
              <a:rPr lang="en-US" dirty="0"/>
            </a:br>
            <a:r>
              <a:rPr lang="en-US" dirty="0"/>
              <a:t>Terminology Standards</a:t>
            </a:r>
          </a:p>
        </p:txBody>
      </p:sp>
      <p:graphicFrame>
        <p:nvGraphicFramePr>
          <p:cNvPr id="4" name="Content Placeholder 3">
            <a:extLst>
              <a:ext uri="{FF2B5EF4-FFF2-40B4-BE49-F238E27FC236}">
                <a16:creationId xmlns:a16="http://schemas.microsoft.com/office/drawing/2014/main" id="{68C0E816-8699-8DBC-A7B4-5AE2F719DF70}"/>
              </a:ext>
            </a:extLst>
          </p:cNvPr>
          <p:cNvGraphicFramePr>
            <a:graphicFrameLocks noGrp="1"/>
          </p:cNvGraphicFramePr>
          <p:nvPr>
            <p:ph idx="1"/>
            <p:extLst>
              <p:ext uri="{D42A27DB-BD31-4B8C-83A1-F6EECF244321}">
                <p14:modId xmlns:p14="http://schemas.microsoft.com/office/powerpoint/2010/main" val="2313934981"/>
              </p:ext>
            </p:extLst>
          </p:nvPr>
        </p:nvGraphicFramePr>
        <p:xfrm>
          <a:off x="980902" y="1985967"/>
          <a:ext cx="7582191" cy="3849567"/>
        </p:xfrm>
        <a:graphic>
          <a:graphicData uri="http://schemas.openxmlformats.org/drawingml/2006/table">
            <a:tbl>
              <a:tblPr firstRow="1" firstCol="1" bandRow="1">
                <a:tableStyleId>{5C22544A-7EE6-4342-B048-85BDC9FD1C3A}</a:tableStyleId>
              </a:tblPr>
              <a:tblGrid>
                <a:gridCol w="2842921">
                  <a:extLst>
                    <a:ext uri="{9D8B030D-6E8A-4147-A177-3AD203B41FA5}">
                      <a16:colId xmlns:a16="http://schemas.microsoft.com/office/drawing/2014/main" val="2573484152"/>
                    </a:ext>
                  </a:extLst>
                </a:gridCol>
                <a:gridCol w="4739270">
                  <a:extLst>
                    <a:ext uri="{9D8B030D-6E8A-4147-A177-3AD203B41FA5}">
                      <a16:colId xmlns:a16="http://schemas.microsoft.com/office/drawing/2014/main" val="2899288281"/>
                    </a:ext>
                  </a:extLst>
                </a:gridCol>
              </a:tblGrid>
              <a:tr h="475675">
                <a:tc>
                  <a:txBody>
                    <a:bodyPr/>
                    <a:lstStyle/>
                    <a:p>
                      <a:pPr marL="0" marR="0">
                        <a:lnSpc>
                          <a:spcPct val="107000"/>
                        </a:lnSpc>
                        <a:spcBef>
                          <a:spcPts val="0"/>
                        </a:spcBef>
                        <a:spcAft>
                          <a:spcPts val="0"/>
                        </a:spcAft>
                      </a:pPr>
                      <a:r>
                        <a:rPr lang="en-US" sz="2800">
                          <a:effectLst/>
                        </a:rPr>
                        <a:t>Datatype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ONC Standards and Valuesets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6190126"/>
                  </a:ext>
                </a:extLst>
              </a:tr>
              <a:tr h="475675">
                <a:tc>
                  <a:txBody>
                    <a:bodyPr/>
                    <a:lstStyle/>
                    <a:p>
                      <a:pPr marL="0" marR="0">
                        <a:lnSpc>
                          <a:spcPct val="107000"/>
                        </a:lnSpc>
                        <a:spcBef>
                          <a:spcPts val="0"/>
                        </a:spcBef>
                        <a:spcAft>
                          <a:spcPts val="0"/>
                        </a:spcAft>
                      </a:pPr>
                      <a:r>
                        <a:rPr lang="en-US" sz="2800">
                          <a:effectLst/>
                        </a:rPr>
                        <a:t>Goals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SNOMED CT, LOINC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229097"/>
                  </a:ext>
                </a:extLst>
              </a:tr>
              <a:tr h="475675">
                <a:tc>
                  <a:txBody>
                    <a:bodyPr/>
                    <a:lstStyle/>
                    <a:p>
                      <a:pPr marL="0" marR="0">
                        <a:lnSpc>
                          <a:spcPct val="107000"/>
                        </a:lnSpc>
                        <a:spcBef>
                          <a:spcPts val="0"/>
                        </a:spcBef>
                        <a:spcAft>
                          <a:spcPts val="0"/>
                        </a:spcAft>
                      </a:pPr>
                      <a:r>
                        <a:rPr lang="en-US" sz="2800">
                          <a:effectLst/>
                        </a:rPr>
                        <a:t>Problems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SNOMED CT, ICD-10-CM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4492737"/>
                  </a:ext>
                </a:extLst>
              </a:tr>
              <a:tr h="475675">
                <a:tc>
                  <a:txBody>
                    <a:bodyPr/>
                    <a:lstStyle/>
                    <a:p>
                      <a:pPr marL="0" marR="0">
                        <a:lnSpc>
                          <a:spcPct val="107000"/>
                        </a:lnSpc>
                        <a:spcBef>
                          <a:spcPts val="0"/>
                        </a:spcBef>
                        <a:spcAft>
                          <a:spcPts val="0"/>
                        </a:spcAft>
                      </a:pPr>
                      <a:r>
                        <a:rPr lang="en-US" sz="2800">
                          <a:effectLst/>
                        </a:rPr>
                        <a:t>Assessments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SNOMED CT, LOINC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7822349"/>
                  </a:ext>
                </a:extLst>
              </a:tr>
              <a:tr h="475675">
                <a:tc>
                  <a:txBody>
                    <a:bodyPr/>
                    <a:lstStyle/>
                    <a:p>
                      <a:pPr marL="0" marR="0">
                        <a:lnSpc>
                          <a:spcPct val="107000"/>
                        </a:lnSpc>
                        <a:spcBef>
                          <a:spcPts val="0"/>
                        </a:spcBef>
                        <a:spcAft>
                          <a:spcPts val="0"/>
                        </a:spcAft>
                      </a:pPr>
                      <a:r>
                        <a:rPr lang="en-US" sz="2800">
                          <a:effectLst/>
                        </a:rPr>
                        <a:t>Interventions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SNOMED CT, CPT-4, HCPCS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7474277"/>
                  </a:ext>
                </a:extLst>
              </a:tr>
              <a:tr h="1471192">
                <a:tc>
                  <a:txBody>
                    <a:bodyPr/>
                    <a:lstStyle/>
                    <a:p>
                      <a:pPr marL="0" marR="0">
                        <a:lnSpc>
                          <a:spcPct val="107000"/>
                        </a:lnSpc>
                        <a:spcBef>
                          <a:spcPts val="0"/>
                        </a:spcBef>
                        <a:spcAft>
                          <a:spcPts val="0"/>
                        </a:spcAft>
                      </a:pPr>
                      <a:r>
                        <a:rPr lang="en-US" sz="2800">
                          <a:effectLst/>
                        </a:rPr>
                        <a:t>Demographics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OMB Standards, CDC Race and Ethnicity codes, HL7 code sets, SNOMED CT, LOINC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2435085"/>
                  </a:ext>
                </a:extLst>
              </a:tr>
            </a:tbl>
          </a:graphicData>
        </a:graphic>
      </p:graphicFrame>
    </p:spTree>
    <p:extLst>
      <p:ext uri="{BB962C8B-B14F-4D97-AF65-F5344CB8AC3E}">
        <p14:creationId xmlns:p14="http://schemas.microsoft.com/office/powerpoint/2010/main" val="120857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Pragmatic Data Review:</a:t>
            </a:r>
            <a:br>
              <a:rPr lang="en-US" dirty="0"/>
            </a:br>
            <a:r>
              <a:rPr lang="en-US" dirty="0"/>
              <a:t>Epic Patient-level data</a:t>
            </a:r>
          </a:p>
        </p:txBody>
      </p:sp>
      <p:sp>
        <p:nvSpPr>
          <p:cNvPr id="3" name="Content Placeholder 2"/>
          <p:cNvSpPr>
            <a:spLocks noGrp="1"/>
          </p:cNvSpPr>
          <p:nvPr>
            <p:ph idx="1"/>
          </p:nvPr>
        </p:nvSpPr>
        <p:spPr/>
        <p:txBody>
          <a:bodyPr>
            <a:normAutofit fontScale="92500" lnSpcReduction="20000"/>
          </a:bodyPr>
          <a:lstStyle/>
          <a:p>
            <a:r>
              <a:rPr lang="en-US" dirty="0"/>
              <a:t>Examine the semantics of structured data found in Nebraska Medicine EHR, looking for data elements relevant to the HP2030 domains</a:t>
            </a:r>
          </a:p>
          <a:p>
            <a:r>
              <a:rPr lang="en-US" dirty="0"/>
              <a:t>We found most information in Clarity PATIENT, SOCIAL_HX and throughout flowsheets data</a:t>
            </a:r>
          </a:p>
          <a:p>
            <a:r>
              <a:rPr lang="en-US" dirty="0"/>
              <a:t>Extract the data elements and associated datasets to a SDH metadata library</a:t>
            </a:r>
          </a:p>
          <a:p>
            <a:r>
              <a:rPr lang="en-US" dirty="0"/>
              <a:t>Code with LOINC or SNOMED CT as available to standardize for interoperation per ONC; MANY concepts had no LOINC code published</a:t>
            </a:r>
          </a:p>
        </p:txBody>
      </p:sp>
    </p:spTree>
    <p:extLst>
      <p:ext uri="{BB962C8B-B14F-4D97-AF65-F5344CB8AC3E}">
        <p14:creationId xmlns:p14="http://schemas.microsoft.com/office/powerpoint/2010/main" val="7876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66" y="-535185"/>
            <a:ext cx="7606427" cy="1359153"/>
          </a:xfrm>
        </p:spPr>
        <p:txBody>
          <a:bodyPr/>
          <a:lstStyle/>
          <a:p>
            <a:r>
              <a:rPr lang="en-US" dirty="0"/>
              <a:t>Public Datasets Review</a:t>
            </a:r>
          </a:p>
        </p:txBody>
      </p:sp>
      <p:sp>
        <p:nvSpPr>
          <p:cNvPr id="3" name="Content Placeholder 2"/>
          <p:cNvSpPr>
            <a:spLocks noGrp="1"/>
          </p:cNvSpPr>
          <p:nvPr>
            <p:ph idx="1"/>
          </p:nvPr>
        </p:nvSpPr>
        <p:spPr>
          <a:xfrm>
            <a:off x="956667" y="1134475"/>
            <a:ext cx="7282212" cy="5249700"/>
          </a:xfrm>
        </p:spPr>
        <p:txBody>
          <a:bodyPr>
            <a:normAutofit fontScale="92500"/>
          </a:bodyPr>
          <a:lstStyle/>
          <a:p>
            <a:r>
              <a:rPr lang="en-US" dirty="0"/>
              <a:t>Our Sociologists first directed us to;</a:t>
            </a:r>
          </a:p>
          <a:p>
            <a:pPr lvl="1"/>
            <a:r>
              <a:rPr lang="en-US" sz="2200" dirty="0"/>
              <a:t>American Community Survey (Census)</a:t>
            </a:r>
          </a:p>
          <a:p>
            <a:pPr lvl="1"/>
            <a:r>
              <a:rPr lang="en-US" sz="2200" dirty="0"/>
              <a:t>Wisconsin Area Deprivation Index(ACS)</a:t>
            </a:r>
          </a:p>
          <a:p>
            <a:r>
              <a:rPr lang="en-US" dirty="0"/>
              <a:t>We then reviewed and found useful data in:</a:t>
            </a:r>
          </a:p>
          <a:p>
            <a:pPr lvl="1"/>
            <a:r>
              <a:rPr lang="en-US" sz="2200" dirty="0"/>
              <a:t>Rural-Urban Commuting Area Code(</a:t>
            </a:r>
            <a:r>
              <a:rPr lang="en-US" sz="2200" dirty="0" err="1"/>
              <a:t>DoA</a:t>
            </a:r>
            <a:r>
              <a:rPr lang="en-US" sz="2200" dirty="0"/>
              <a:t>)</a:t>
            </a:r>
          </a:p>
          <a:p>
            <a:pPr lvl="1"/>
            <a:r>
              <a:rPr lang="en-US" sz="2200" dirty="0"/>
              <a:t>Food Environment Atlas (USDA ERS)</a:t>
            </a:r>
          </a:p>
          <a:p>
            <a:pPr lvl="1"/>
            <a:r>
              <a:rPr lang="en-US" sz="2200" dirty="0"/>
              <a:t>Social Vulnerability Index (Homeland Security, Census)</a:t>
            </a:r>
          </a:p>
          <a:p>
            <a:pPr lvl="1"/>
            <a:r>
              <a:rPr lang="en-US" sz="2200" dirty="0"/>
              <a:t>Bird Index (ACS)</a:t>
            </a:r>
          </a:p>
          <a:p>
            <a:pPr lvl="1"/>
            <a:r>
              <a:rPr lang="en-US" sz="2200" dirty="0"/>
              <a:t>[Air Quality Index(EPA)]</a:t>
            </a:r>
          </a:p>
          <a:p>
            <a:r>
              <a:rPr lang="en-US" dirty="0"/>
              <a:t>Jim Svoboda extracted the relevant reference tables to our </a:t>
            </a:r>
            <a:r>
              <a:rPr lang="en-US" dirty="0" err="1"/>
              <a:t>github</a:t>
            </a:r>
            <a:r>
              <a:rPr lang="en-US" dirty="0"/>
              <a:t> site and developed python to compute composite indices</a:t>
            </a:r>
          </a:p>
        </p:txBody>
      </p:sp>
    </p:spTree>
    <p:extLst>
      <p:ext uri="{BB962C8B-B14F-4D97-AF65-F5344CB8AC3E}">
        <p14:creationId xmlns:p14="http://schemas.microsoft.com/office/powerpoint/2010/main" val="4032235506"/>
      </p:ext>
    </p:extLst>
  </p:cSld>
  <p:clrMapOvr>
    <a:masterClrMapping/>
  </p:clrMapOvr>
</p:sld>
</file>

<file path=ppt/theme/theme1.xml><?xml version="1.0" encoding="utf-8"?>
<a:theme xmlns:a="http://schemas.openxmlformats.org/drawingml/2006/main" name="NeMed_Presentation">
  <a:themeElements>
    <a:clrScheme name="NebMed">
      <a:dk1>
        <a:sysClr val="windowText" lastClr="000000"/>
      </a:dk1>
      <a:lt1>
        <a:sysClr val="window" lastClr="FFFFFF"/>
      </a:lt1>
      <a:dk2>
        <a:srgbClr val="303B41"/>
      </a:dk2>
      <a:lt2>
        <a:srgbClr val="DCDDDF"/>
      </a:lt2>
      <a:accent1>
        <a:srgbClr val="AD122A"/>
      </a:accent1>
      <a:accent2>
        <a:srgbClr val="005E63"/>
      </a:accent2>
      <a:accent3>
        <a:srgbClr val="00B2B9"/>
      </a:accent3>
      <a:accent4>
        <a:srgbClr val="A1B426"/>
      </a:accent4>
      <a:accent5>
        <a:srgbClr val="F26721"/>
      </a:accent5>
      <a:accent6>
        <a:srgbClr val="FCB614"/>
      </a:accent6>
      <a:hlink>
        <a:srgbClr val="002957"/>
      </a:hlink>
      <a:folHlink>
        <a:srgbClr val="129D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NeMed_Presentation.thmx</Template>
  <TotalTime>10111</TotalTime>
  <Words>659</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Arial-BoldMT</vt:lpstr>
      <vt:lpstr>Calibri</vt:lpstr>
      <vt:lpstr>Wingdings</vt:lpstr>
      <vt:lpstr>NeMed_Presentation</vt:lpstr>
      <vt:lpstr>Social Determinants of Health &amp; CRANE: What measures for research? </vt:lpstr>
      <vt:lpstr>Objectives</vt:lpstr>
      <vt:lpstr>What we did:</vt:lpstr>
      <vt:lpstr>HP 2030 Framework</vt:lpstr>
      <vt:lpstr>SDOH Domains (HP2030)</vt:lpstr>
      <vt:lpstr>Social Determinants of Health: Observable Datasets</vt:lpstr>
      <vt:lpstr>USCDI SDH  Terminology Standards</vt:lpstr>
      <vt:lpstr>Pragmatic Data Review: Epic Patient-level data</vt:lpstr>
      <vt:lpstr>Public Datasets Review</vt:lpstr>
      <vt:lpstr>Social Vulnerability Index</vt:lpstr>
      <vt:lpstr>Deployment in CDMV6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dc:creator>
  <cp:lastModifiedBy>Jim Campbell</cp:lastModifiedBy>
  <cp:revision>652</cp:revision>
  <dcterms:created xsi:type="dcterms:W3CDTF">2014-09-17T15:14:42Z</dcterms:created>
  <dcterms:modified xsi:type="dcterms:W3CDTF">2022-05-10T15:57:52Z</dcterms:modified>
</cp:coreProperties>
</file>