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MNwdgvwt/hcF+0JHSYhidT/9K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8DD24-9D25-426F-B2FD-D418EB114D69}">
  <a:tblStyle styleId="{7E98DD24-9D25-426F-B2FD-D418EB114D6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F3E7"/>
          </a:solidFill>
        </a:fill>
      </a:tcStyle>
    </a:wholeTbl>
    <a:band1H>
      <a:tcTxStyle/>
      <a:tcStyle>
        <a:tcBdr/>
        <a:fill>
          <a:solidFill>
            <a:srgbClr val="FAE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E6CC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F3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CF3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AD014D-548A-4CF0-8DB4-149F5B2631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60ada1d15b_2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60ada1d15b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0ada1d15b_2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60ada1d15b_2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0ada1d15b_2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60ada1d15b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0ada1d15b_2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60ada1d15b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60ada1d15b_2_2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60ada1d15b_2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0ada1d1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0ada1d15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160ada1d15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Staging in AWS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Current: Healthe EDW/Millennium, IDX, Pharmacy, Geocoding, SSDMF, Trial Databases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Future: Cancer Registry, Notes in AWS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PCORnet CDM in SnowFlake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0ada1d15b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60ada1d15b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0ada1d15b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60ada1d15b_2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center jointly funded by HSR&amp;D and OI&amp;T.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Been around for 10 years.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Salt Lake, Nashville, GLA, Bedford, Manhattan, Austin, remote sites</a:t>
            </a:r>
            <a:endParaRPr/>
          </a:p>
        </p:txBody>
      </p:sp>
      <p:sp>
        <p:nvSpPr>
          <p:cNvPr id="209" name="Google Shape;209;g160ada1d15b_2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0ada1d15b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60ada1d15b_2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DaVINCI is a data warehouse and analytic platform that combines DoD/MHS and VHA healthcare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 has sent over 53 billion rows of data to DoD for 41 million Veterans; DoD has transferred almost 19 billion rows of data to VA for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a Government-developed middleware application, DAVINCI provides a desired level of interface between the data warehouses supporting the Electronic Health Record (EHR) applications for the Defense Health Agency (DHA) and Veterans Health Administration (VHA).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60ada1d15b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0ada1d15b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60ada1d15b_2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60ada1d15b_2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0ada1d15b_2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60ada1d15b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0ada1d15b_2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60ada1d15b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0ada1d15b_2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60ada1d15b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60ada1d15b_2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160ada1d15b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C54"/>
              </a:buClr>
              <a:buSzPts val="4000"/>
              <a:buFont typeface="Arial"/>
              <a:buNone/>
              <a:defRPr sz="4000" b="1">
                <a:solidFill>
                  <a:srgbClr val="2C3C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838200" y="1433015"/>
            <a:ext cx="10515600" cy="4743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/>
          <p:nvPr/>
        </p:nvSpPr>
        <p:spPr>
          <a:xfrm>
            <a:off x="516194" y="184354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000"/>
              <a:buFont typeface="Arial"/>
              <a:buNone/>
              <a:defRPr sz="4000">
                <a:solidFill>
                  <a:srgbClr val="2D3D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 rot="5400000">
            <a:off x="3717203" y="-1459636"/>
            <a:ext cx="475759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D54"/>
              </a:buClr>
              <a:buSzPts val="2800"/>
              <a:buChar char="▪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000"/>
              <a:buChar char="▪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000"/>
              <a:buFont typeface="Arial"/>
              <a:buNone/>
              <a:defRPr sz="4000">
                <a:solidFill>
                  <a:srgbClr val="2D3D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>
                <a:solidFill>
                  <a:srgbClr val="2D3D54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>
                <a:solidFill>
                  <a:srgbClr val="2D3D54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 sz="2000">
                <a:solidFill>
                  <a:srgbClr val="2D3D54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>
                <a:solidFill>
                  <a:srgbClr val="2D3D54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 sz="1800">
                <a:solidFill>
                  <a:srgbClr val="2D3D54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sion">
  <p:cSld name="Conclus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1524000" y="116279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0ada1d15b_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160ada1d15b_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g160ada1d15b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160ada1d15b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60ada1d15b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0ada1d15b_2_12"/>
          <p:cNvSpPr txBox="1">
            <a:spLocks noGrp="1"/>
          </p:cNvSpPr>
          <p:nvPr>
            <p:ph type="title"/>
          </p:nvPr>
        </p:nvSpPr>
        <p:spPr>
          <a:xfrm>
            <a:off x="1605280" y="365125"/>
            <a:ext cx="9748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60ada1d15b_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60ada1d15b_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60ada1d15b_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60ada1d15b_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g160ada1d15b_2_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149" y="482292"/>
            <a:ext cx="1072223" cy="1091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0ada1d15b_2_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60ada1d15b_2_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g160ada1d15b_2_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g160ada1d15b_2_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160ada1d15b_2_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160ada1d15b_2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Bullets">
  <p:cSld name="Title 3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160ada1d15b_2_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4793" y="0"/>
            <a:ext cx="4267209" cy="380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60ada1d15b_2_26"/>
          <p:cNvSpPr/>
          <p:nvPr/>
        </p:nvSpPr>
        <p:spPr>
          <a:xfrm>
            <a:off x="8496301" y="0"/>
            <a:ext cx="3695700" cy="356235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60ada1d15b_2_26"/>
          <p:cNvSpPr txBox="1">
            <a:spLocks noGrp="1"/>
          </p:cNvSpPr>
          <p:nvPr>
            <p:ph type="title"/>
          </p:nvPr>
        </p:nvSpPr>
        <p:spPr>
          <a:xfrm>
            <a:off x="480847" y="365128"/>
            <a:ext cx="10875773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60ada1d15b_2_26"/>
          <p:cNvSpPr txBox="1">
            <a:spLocks noGrp="1"/>
          </p:cNvSpPr>
          <p:nvPr>
            <p:ph type="body" idx="1"/>
          </p:nvPr>
        </p:nvSpPr>
        <p:spPr>
          <a:xfrm>
            <a:off x="478026" y="1215047"/>
            <a:ext cx="10875773" cy="4680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g160ada1d15b_2_26"/>
          <p:cNvSpPr txBox="1">
            <a:spLocks noGrp="1"/>
          </p:cNvSpPr>
          <p:nvPr>
            <p:ph type="sldNum" idx="12"/>
          </p:nvPr>
        </p:nvSpPr>
        <p:spPr>
          <a:xfrm>
            <a:off x="10763249" y="6201830"/>
            <a:ext cx="1057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00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00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00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00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00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00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00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00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60ada1d15b_2_26"/>
          <p:cNvSpPr/>
          <p:nvPr/>
        </p:nvSpPr>
        <p:spPr>
          <a:xfrm rot="10800000" flipH="1">
            <a:off x="0" y="6520182"/>
            <a:ext cx="12192000" cy="337818"/>
          </a:xfrm>
          <a:prstGeom prst="rect">
            <a:avLst/>
          </a:prstGeom>
          <a:solidFill>
            <a:srgbClr val="0515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160ada1d15b_2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1013" y="6566955"/>
            <a:ext cx="1069975" cy="23657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60ada1d15b_2_26"/>
          <p:cNvSpPr txBox="1"/>
          <p:nvPr/>
        </p:nvSpPr>
        <p:spPr>
          <a:xfrm>
            <a:off x="10370342" y="6263110"/>
            <a:ext cx="13335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0ada1d15b_2_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60ada1d15b_2_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g160ada1d15b_2_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160ada1d15b_2_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g160ada1d15b_2_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g160ada1d15b_2_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160ada1d15b_2_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60ada1d15b_2_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0ada1d15b_2_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60ada1d15b_2_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60ada1d15b_2_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0ada1d15b_2_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60ada1d15b_2_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g160ada1d15b_2_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160ada1d15b_2_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160ada1d15b_2_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160ada1d15b_2_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tyle 1">
  <p:cSld name="Title Style 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38200" y="63550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038600" y="635508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610600" y="63550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1514878" y="3541434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546100"/>
            <a:ext cx="10515600" cy="114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0ada1d15b_2_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60ada1d15b_2_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g160ada1d15b_2_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160ada1d15b_2_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60ada1d15b_2_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0ada1d15b_2_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60ada1d15b_2_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g160ada1d15b_2_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g160ada1d15b_2_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0ada1d15b_2_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160ada1d15b_2_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7" name="Google Shape;167;g160ada1d15b_2_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8" name="Google Shape;168;g160ada1d15b_2_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g160ada1d15b_2_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160ada1d15b_2_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0ada1d15b_2_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g160ada1d15b_2_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g160ada1d15b_2_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160ada1d15b_2_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160ada1d15b_2_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0ada1d15b_2_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g160ada1d15b_2_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g160ada1d15b_2_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160ada1d15b_2_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160ada1d15b_2_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0ada1d15b_2_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g160ada1d15b_2_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g160ada1d15b_2_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g160ada1d15b_2_85"/>
          <p:cNvSpPr/>
          <p:nvPr/>
        </p:nvSpPr>
        <p:spPr>
          <a:xfrm>
            <a:off x="0" y="-8556"/>
            <a:ext cx="12192000" cy="39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60ada1d15b_2_85"/>
          <p:cNvSpPr/>
          <p:nvPr/>
        </p:nvSpPr>
        <p:spPr>
          <a:xfrm>
            <a:off x="0" y="5383104"/>
            <a:ext cx="12192000" cy="1077721"/>
          </a:xfrm>
          <a:prstGeom prst="rect">
            <a:avLst/>
          </a:prstGeom>
          <a:gradFill>
            <a:gsLst>
              <a:gs pos="0">
                <a:srgbClr val="FFD966"/>
              </a:gs>
              <a:gs pos="63000">
                <a:srgbClr val="FFD966"/>
              </a:gs>
              <a:gs pos="100000">
                <a:srgbClr val="FFF2CC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60ada1d15b_2_85"/>
          <p:cNvSpPr/>
          <p:nvPr/>
        </p:nvSpPr>
        <p:spPr>
          <a:xfrm>
            <a:off x="0" y="6460825"/>
            <a:ext cx="12192000" cy="39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60ada1d15b_2_85"/>
          <p:cNvSpPr txBox="1">
            <a:spLocks noGrp="1"/>
          </p:cNvSpPr>
          <p:nvPr>
            <p:ph type="title"/>
          </p:nvPr>
        </p:nvSpPr>
        <p:spPr>
          <a:xfrm>
            <a:off x="838200" y="53338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ctrTitle"/>
          </p:nvPr>
        </p:nvSpPr>
        <p:spPr>
          <a:xfrm>
            <a:off x="838200" y="3648270"/>
            <a:ext cx="10024282" cy="8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800"/>
              <a:buFont typeface="Arial"/>
              <a:buNone/>
              <a:defRPr sz="4800" b="1">
                <a:solidFill>
                  <a:srgbClr val="2D3D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836332" y="4521705"/>
            <a:ext cx="10050217" cy="0"/>
          </a:xfrm>
          <a:prstGeom prst="straightConnector1">
            <a:avLst/>
          </a:prstGeom>
          <a:noFill/>
          <a:ln w="38100" cap="flat" cmpd="sng">
            <a:solidFill>
              <a:srgbClr val="2D3D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8129" y="4559765"/>
            <a:ext cx="10025135" cy="75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>
                <a:solidFill>
                  <a:srgbClr val="2D3D5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838200" y="1405719"/>
            <a:ext cx="5181600" cy="477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D54"/>
              </a:buClr>
              <a:buSzPts val="2800"/>
              <a:buFont typeface="Noto Sans Symbols"/>
              <a:buChar char="▪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000"/>
              <a:buFont typeface="Noto Sans Symbols"/>
              <a:buChar char="▪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Noto Sans Symbols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6172200" y="1405719"/>
            <a:ext cx="5181600" cy="477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D54"/>
              </a:buClr>
              <a:buSzPts val="2800"/>
              <a:buFont typeface="Noto Sans Symbols"/>
              <a:buChar char="▪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000"/>
              <a:buFont typeface="Noto Sans Symbols"/>
              <a:buChar char="▪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Noto Sans Symbols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000"/>
              <a:buFont typeface="Arial"/>
              <a:buNone/>
              <a:defRPr sz="4000" b="1">
                <a:solidFill>
                  <a:srgbClr val="2D3D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32507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148989"/>
            <a:ext cx="5157787" cy="404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D54"/>
              </a:buClr>
              <a:buSzPts val="2800"/>
              <a:buFont typeface="Noto Sans Symbols"/>
              <a:buChar char="▪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000"/>
              <a:buFont typeface="Noto Sans Symbols"/>
              <a:buChar char="▪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Noto Sans Symbols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32507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148989"/>
            <a:ext cx="5183188" cy="404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D54"/>
              </a:buClr>
              <a:buSzPts val="2800"/>
              <a:buFont typeface="Noto Sans Symbols"/>
              <a:buChar char="▪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000"/>
              <a:buFont typeface="Noto Sans Symbols"/>
              <a:buChar char="▪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Noto Sans Symbols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000"/>
              <a:buFont typeface="Arial"/>
              <a:buNone/>
              <a:defRPr sz="4000" b="1">
                <a:solidFill>
                  <a:srgbClr val="2D3D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000"/>
              <a:buFont typeface="Arial"/>
              <a:buNone/>
              <a:defRPr sz="4000" b="1">
                <a:solidFill>
                  <a:srgbClr val="2D3D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000"/>
              <a:buFont typeface="Arial"/>
              <a:buNone/>
              <a:defRPr sz="4000">
                <a:solidFill>
                  <a:srgbClr val="2D3D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D54"/>
              </a:buClr>
              <a:buSzPts val="2800"/>
              <a:buChar char="▪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000"/>
              <a:buChar char="▪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Char char="▪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000"/>
              <a:buFont typeface="Arial"/>
              <a:buNone/>
              <a:defRPr sz="4000">
                <a:solidFill>
                  <a:srgbClr val="2D3D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3D54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D3D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419367"/>
            <a:ext cx="10515600" cy="475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3D54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D3D5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165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0ada1d15b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g160ada1d15b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g160ada1d15b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g160ada1d15b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g160ada1d15b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C54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96" name="Google Shape;196;p1"/>
          <p:cNvSpPr txBox="1">
            <a:spLocks noGrp="1"/>
          </p:cNvSpPr>
          <p:nvPr>
            <p:ph type="body" idx="1"/>
          </p:nvPr>
        </p:nvSpPr>
        <p:spPr>
          <a:xfrm>
            <a:off x="1222650" y="1364124"/>
            <a:ext cx="9746700" cy="4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Font typeface="Calibri"/>
              <a:buChar char="●"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BIDS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Font typeface="Calibri"/>
              <a:buChar char="○"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Font typeface="Calibri"/>
              <a:buChar char="■"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Work completed to date with REACHnet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Font typeface="Calibri"/>
              <a:buChar char="○"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Extension to GPC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Font typeface="Calibri"/>
              <a:buChar char="○"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Catalyst for more VA-GPC work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Font typeface="Calibri"/>
              <a:buChar char="●"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GPC-VA-Linkage Pilot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Font typeface="Calibri"/>
              <a:buChar char="●"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Acxiom SDOH Data Integration Pilot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60ada1d15b_2_227"/>
          <p:cNvSpPr txBox="1">
            <a:spLocks noGrp="1"/>
          </p:cNvSpPr>
          <p:nvPr>
            <p:ph type="title"/>
          </p:nvPr>
        </p:nvSpPr>
        <p:spPr>
          <a:xfrm>
            <a:off x="1605280" y="365125"/>
            <a:ext cx="9748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Initial Results</a:t>
            </a:r>
            <a:endParaRPr/>
          </a:p>
        </p:txBody>
      </p:sp>
      <p:sp>
        <p:nvSpPr>
          <p:cNvPr id="289" name="Google Shape;289;g160ada1d15b_2_2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population with service-connected disability is younger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Utilization encounters by percentage were similar when comparing VA use to REACHnet use overall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Those with VA-rated disability outcome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Utilized the VA at a higher percentage compared to the overall cohort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Favored utilization of the VA compared to REACHnet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Utilization is that those with a VA-rated disability can have reduced or no out-of-pocket costs for VA utilization.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0ada1d15b_2_232"/>
          <p:cNvSpPr txBox="1">
            <a:spLocks noGrp="1"/>
          </p:cNvSpPr>
          <p:nvPr>
            <p:ph type="title"/>
          </p:nvPr>
        </p:nvSpPr>
        <p:spPr>
          <a:xfrm>
            <a:off x="1605280" y="365125"/>
            <a:ext cx="9748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295" name="Google Shape;295;g160ada1d15b_2_2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Executing this work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Approval of hash/match software in VA Technical Reference Model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Development of an approvals pathway for sharing hashes and ingesting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Commitment to new equipment that would allow the hash/match software to run on large datasets and allow the execution of advanced analytics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60ada1d15b_2_237"/>
          <p:cNvSpPr txBox="1">
            <a:spLocks noGrp="1"/>
          </p:cNvSpPr>
          <p:nvPr>
            <p:ph type="title"/>
          </p:nvPr>
        </p:nvSpPr>
        <p:spPr>
          <a:xfrm>
            <a:off x="1605280" y="365125"/>
            <a:ext cx="9748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01" name="Google Shape;301;g160ada1d15b_2_2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Successful linking in the BIDS project speaks to the feasibility of military, veteran and private sector linking for future projects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reusable, multi-stakeholder approval pathway to address the technical, regulatory, privacy and security concerns of cross-system linkage projects developed in the BIDS project will expedite similar work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0ada1d15b_2_242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Status</a:t>
            </a:r>
            <a:endParaRPr/>
          </a:p>
        </p:txBody>
      </p:sp>
      <p:sp>
        <p:nvSpPr>
          <p:cNvPr id="307" name="Google Shape;307;g160ada1d15b_2_242"/>
          <p:cNvSpPr txBox="1">
            <a:spLocks noGrp="1"/>
          </p:cNvSpPr>
          <p:nvPr>
            <p:ph type="body" idx="2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Began with REACHnet linkage (4 systems, 4M; blue)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Expanding to Greater Plains Collaborative (12 systems, 20M; red)</a:t>
            </a:r>
            <a:endParaRPr/>
          </a:p>
        </p:txBody>
      </p:sp>
      <p:sp>
        <p:nvSpPr>
          <p:cNvPr id="308" name="Google Shape;308;g160ada1d15b_2_242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60ada1d15b_2_242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g160ada1d15b_2_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5862" y="1772061"/>
            <a:ext cx="6019331" cy="3310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0ada1d15b_2_250"/>
          <p:cNvSpPr txBox="1">
            <a:spLocks noGrp="1"/>
          </p:cNvSpPr>
          <p:nvPr>
            <p:ph type="title"/>
          </p:nvPr>
        </p:nvSpPr>
        <p:spPr>
          <a:xfrm>
            <a:off x="1605280" y="365125"/>
            <a:ext cx="9748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Growing Ecosystem</a:t>
            </a:r>
            <a:endParaRPr/>
          </a:p>
        </p:txBody>
      </p:sp>
      <p:grpSp>
        <p:nvGrpSpPr>
          <p:cNvPr id="316" name="Google Shape;316;g160ada1d15b_2_250"/>
          <p:cNvGrpSpPr/>
          <p:nvPr/>
        </p:nvGrpSpPr>
        <p:grpSpPr>
          <a:xfrm>
            <a:off x="1177672" y="2051008"/>
            <a:ext cx="6166004" cy="2755984"/>
            <a:chOff x="2217906" y="1900794"/>
            <a:chExt cx="6166004" cy="2755984"/>
          </a:xfrm>
        </p:grpSpPr>
        <p:sp>
          <p:nvSpPr>
            <p:cNvPr id="317" name="Google Shape;317;g160ada1d15b_2_250"/>
            <p:cNvSpPr/>
            <p:nvPr/>
          </p:nvSpPr>
          <p:spPr>
            <a:xfrm>
              <a:off x="4056494" y="1900794"/>
              <a:ext cx="1215958" cy="41829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</a:t>
              </a:r>
              <a:endParaRPr/>
            </a:p>
          </p:txBody>
        </p:sp>
        <p:sp>
          <p:nvSpPr>
            <p:cNvPr id="318" name="Google Shape;318;g160ada1d15b_2_250"/>
            <p:cNvSpPr/>
            <p:nvPr/>
          </p:nvSpPr>
          <p:spPr>
            <a:xfrm>
              <a:off x="6479539" y="1900794"/>
              <a:ext cx="1215958" cy="41829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DoD</a:t>
              </a:r>
              <a:endParaRPr/>
            </a:p>
          </p:txBody>
        </p:sp>
        <p:sp>
          <p:nvSpPr>
            <p:cNvPr id="319" name="Google Shape;319;g160ada1d15b_2_250"/>
            <p:cNvSpPr/>
            <p:nvPr/>
          </p:nvSpPr>
          <p:spPr>
            <a:xfrm>
              <a:off x="6479539" y="3219855"/>
              <a:ext cx="1215958" cy="41829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FDA</a:t>
              </a:r>
              <a:endParaRPr/>
            </a:p>
          </p:txBody>
        </p:sp>
        <p:sp>
          <p:nvSpPr>
            <p:cNvPr id="320" name="Google Shape;320;g160ada1d15b_2_250"/>
            <p:cNvSpPr/>
            <p:nvPr/>
          </p:nvSpPr>
          <p:spPr>
            <a:xfrm>
              <a:off x="4155763" y="3848252"/>
              <a:ext cx="1215958" cy="41829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NIH</a:t>
              </a:r>
              <a:endParaRPr/>
            </a:p>
          </p:txBody>
        </p:sp>
        <p:sp>
          <p:nvSpPr>
            <p:cNvPr id="321" name="Google Shape;321;g160ada1d15b_2_250"/>
            <p:cNvSpPr/>
            <p:nvPr/>
          </p:nvSpPr>
          <p:spPr>
            <a:xfrm>
              <a:off x="6479539" y="4238488"/>
              <a:ext cx="1215958" cy="41829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CDC</a:t>
              </a:r>
              <a:endParaRPr/>
            </a:p>
          </p:txBody>
        </p:sp>
        <p:sp>
          <p:nvSpPr>
            <p:cNvPr id="322" name="Google Shape;322;g160ada1d15b_2_250"/>
            <p:cNvSpPr/>
            <p:nvPr/>
          </p:nvSpPr>
          <p:spPr>
            <a:xfrm>
              <a:off x="2217906" y="2529191"/>
              <a:ext cx="1215958" cy="41829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PCORnet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3" name="Google Shape;323;g160ada1d15b_2_250"/>
            <p:cNvCxnSpPr>
              <a:stCxn id="322" idx="0"/>
              <a:endCxn id="317" idx="1"/>
            </p:cNvCxnSpPr>
            <p:nvPr/>
          </p:nvCxnSpPr>
          <p:spPr>
            <a:xfrm rot="10800000" flipH="1">
              <a:off x="2825885" y="2109791"/>
              <a:ext cx="1230600" cy="419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4" name="Google Shape;324;g160ada1d15b_2_250"/>
            <p:cNvSpPr txBox="1"/>
            <p:nvPr/>
          </p:nvSpPr>
          <p:spPr>
            <a:xfrm>
              <a:off x="3061982" y="2067525"/>
              <a:ext cx="519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BIDS</a:t>
              </a:r>
              <a:endParaRPr/>
            </a:p>
          </p:txBody>
        </p:sp>
        <p:sp>
          <p:nvSpPr>
            <p:cNvPr id="325" name="Google Shape;325;g160ada1d15b_2_250"/>
            <p:cNvSpPr txBox="1"/>
            <p:nvPr/>
          </p:nvSpPr>
          <p:spPr>
            <a:xfrm>
              <a:off x="3410107" y="2275011"/>
              <a:ext cx="932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Opioid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6" name="Google Shape;326;g160ada1d15b_2_250"/>
            <p:cNvCxnSpPr>
              <a:stCxn id="317" idx="3"/>
              <a:endCxn id="318" idx="1"/>
            </p:cNvCxnSpPr>
            <p:nvPr/>
          </p:nvCxnSpPr>
          <p:spPr>
            <a:xfrm>
              <a:off x="5272452" y="2109939"/>
              <a:ext cx="120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7" name="Google Shape;327;g160ada1d15b_2_250"/>
            <p:cNvSpPr txBox="1"/>
            <p:nvPr/>
          </p:nvSpPr>
          <p:spPr>
            <a:xfrm>
              <a:off x="5501726" y="2062969"/>
              <a:ext cx="7857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DaVINCI</a:t>
              </a:r>
              <a:endParaRPr/>
            </a:p>
          </p:txBody>
        </p:sp>
        <p:cxnSp>
          <p:nvCxnSpPr>
            <p:cNvPr id="328" name="Google Shape;328;g160ada1d15b_2_250"/>
            <p:cNvCxnSpPr>
              <a:stCxn id="322" idx="3"/>
              <a:endCxn id="319" idx="1"/>
            </p:cNvCxnSpPr>
            <p:nvPr/>
          </p:nvCxnSpPr>
          <p:spPr>
            <a:xfrm>
              <a:off x="3433864" y="2738336"/>
              <a:ext cx="3045600" cy="69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9" name="Google Shape;329;g160ada1d15b_2_250"/>
            <p:cNvSpPr txBox="1"/>
            <p:nvPr/>
          </p:nvSpPr>
          <p:spPr>
            <a:xfrm>
              <a:off x="4342121" y="3096056"/>
              <a:ext cx="11117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FDA Sentinel</a:t>
              </a:r>
              <a:endParaRPr/>
            </a:p>
          </p:txBody>
        </p:sp>
        <p:cxnSp>
          <p:nvCxnSpPr>
            <p:cNvPr id="330" name="Google Shape;330;g160ada1d15b_2_250"/>
            <p:cNvCxnSpPr>
              <a:stCxn id="322" idx="2"/>
              <a:endCxn id="320" idx="1"/>
            </p:cNvCxnSpPr>
            <p:nvPr/>
          </p:nvCxnSpPr>
          <p:spPr>
            <a:xfrm>
              <a:off x="2825885" y="2947481"/>
              <a:ext cx="1329900" cy="1110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31" name="Google Shape;331;g160ada1d15b_2_250"/>
            <p:cNvSpPr txBox="1"/>
            <p:nvPr/>
          </p:nvSpPr>
          <p:spPr>
            <a:xfrm>
              <a:off x="2439216" y="3407847"/>
              <a:ext cx="11184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Rare Disease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Registries</a:t>
              </a:r>
              <a:endParaRPr/>
            </a:p>
          </p:txBody>
        </p:sp>
        <p:cxnSp>
          <p:nvCxnSpPr>
            <p:cNvPr id="332" name="Google Shape;332;g160ada1d15b_2_250"/>
            <p:cNvCxnSpPr>
              <a:stCxn id="321" idx="0"/>
              <a:endCxn id="319" idx="2"/>
            </p:cNvCxnSpPr>
            <p:nvPr/>
          </p:nvCxnSpPr>
          <p:spPr>
            <a:xfrm rot="10800000">
              <a:off x="7087518" y="3638188"/>
              <a:ext cx="0" cy="60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33" name="Google Shape;333;g160ada1d15b_2_250"/>
            <p:cNvSpPr txBox="1"/>
            <p:nvPr/>
          </p:nvSpPr>
          <p:spPr>
            <a:xfrm>
              <a:off x="7101379" y="3811887"/>
              <a:ext cx="1282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NDI to Sentinel</a:t>
              </a:r>
              <a:endParaRPr/>
            </a:p>
          </p:txBody>
        </p:sp>
        <p:cxnSp>
          <p:nvCxnSpPr>
            <p:cNvPr id="334" name="Google Shape;334;g160ada1d15b_2_250"/>
            <p:cNvCxnSpPr>
              <a:stCxn id="322" idx="1"/>
              <a:endCxn id="321" idx="0"/>
            </p:cNvCxnSpPr>
            <p:nvPr/>
          </p:nvCxnSpPr>
          <p:spPr>
            <a:xfrm>
              <a:off x="2217906" y="2738336"/>
              <a:ext cx="4869600" cy="150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35" name="Google Shape;335;g160ada1d15b_2_250"/>
            <p:cNvSpPr txBox="1"/>
            <p:nvPr/>
          </p:nvSpPr>
          <p:spPr>
            <a:xfrm>
              <a:off x="5467355" y="3971872"/>
              <a:ext cx="10662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COVID-19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Surveillance</a:t>
              </a:r>
              <a:endParaRPr/>
            </a:p>
          </p:txBody>
        </p:sp>
      </p:grpSp>
      <p:sp>
        <p:nvSpPr>
          <p:cNvPr id="336" name="Google Shape;336;g160ada1d15b_2_250"/>
          <p:cNvSpPr/>
          <p:nvPr/>
        </p:nvSpPr>
        <p:spPr>
          <a:xfrm>
            <a:off x="8343294" y="2051008"/>
            <a:ext cx="1215958" cy="4182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CMS</a:t>
            </a:r>
            <a:endParaRPr/>
          </a:p>
        </p:txBody>
      </p:sp>
      <p:sp>
        <p:nvSpPr>
          <p:cNvPr id="337" name="Google Shape;337;g160ada1d15b_2_250"/>
          <p:cNvSpPr/>
          <p:nvPr/>
        </p:nvSpPr>
        <p:spPr>
          <a:xfrm>
            <a:off x="8343294" y="2579102"/>
            <a:ext cx="1215958" cy="4182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AHRQ</a:t>
            </a:r>
            <a:endParaRPr/>
          </a:p>
        </p:txBody>
      </p:sp>
      <p:sp>
        <p:nvSpPr>
          <p:cNvPr id="338" name="Google Shape;338;g160ada1d15b_2_250"/>
          <p:cNvSpPr/>
          <p:nvPr/>
        </p:nvSpPr>
        <p:spPr>
          <a:xfrm>
            <a:off x="8343294" y="3107196"/>
            <a:ext cx="1215958" cy="4182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HUD</a:t>
            </a:r>
            <a:endParaRPr/>
          </a:p>
        </p:txBody>
      </p:sp>
      <p:sp>
        <p:nvSpPr>
          <p:cNvPr id="339" name="Google Shape;339;g160ada1d15b_2_250"/>
          <p:cNvSpPr/>
          <p:nvPr/>
        </p:nvSpPr>
        <p:spPr>
          <a:xfrm>
            <a:off x="8343294" y="3635290"/>
            <a:ext cx="1215958" cy="4182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HRSA</a:t>
            </a:r>
            <a:endParaRPr/>
          </a:p>
        </p:txBody>
      </p:sp>
      <p:sp>
        <p:nvSpPr>
          <p:cNvPr id="340" name="Google Shape;340;g160ada1d15b_2_250"/>
          <p:cNvSpPr/>
          <p:nvPr/>
        </p:nvSpPr>
        <p:spPr>
          <a:xfrm>
            <a:off x="8343294" y="4163384"/>
            <a:ext cx="1215958" cy="4182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CTSA</a:t>
            </a:r>
            <a:endParaRPr/>
          </a:p>
        </p:txBody>
      </p:sp>
      <p:sp>
        <p:nvSpPr>
          <p:cNvPr id="341" name="Google Shape;341;g160ada1d15b_2_250"/>
          <p:cNvSpPr/>
          <p:nvPr/>
        </p:nvSpPr>
        <p:spPr>
          <a:xfrm>
            <a:off x="8343294" y="4691478"/>
            <a:ext cx="1215958" cy="4182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Census</a:t>
            </a:r>
            <a:endParaRPr/>
          </a:p>
        </p:txBody>
      </p:sp>
      <p:sp>
        <p:nvSpPr>
          <p:cNvPr id="342" name="Google Shape;342;g160ada1d15b_2_250"/>
          <p:cNvSpPr/>
          <p:nvPr/>
        </p:nvSpPr>
        <p:spPr>
          <a:xfrm>
            <a:off x="8343294" y="5219572"/>
            <a:ext cx="1215958" cy="4182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DOJ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0ada1d15b_0_5"/>
          <p:cNvSpPr txBox="1">
            <a:spLocks noGrp="1"/>
          </p:cNvSpPr>
          <p:nvPr>
            <p:ph type="title"/>
          </p:nvPr>
        </p:nvSpPr>
        <p:spPr>
          <a:xfrm>
            <a:off x="1605280" y="365125"/>
            <a:ext cx="9748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Catalyst for more VA-GPC work</a:t>
            </a:r>
            <a:endParaRPr/>
          </a:p>
        </p:txBody>
      </p:sp>
      <p:sp>
        <p:nvSpPr>
          <p:cNvPr id="349" name="Google Shape;349;g160ada1d15b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BIDS was practical proof of concept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Will yield insights in the clinical population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Funded as an operations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Decisions were practical, not scientific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PaTH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REACHnet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GPC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Could be a wise investment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10% of the US general population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Unique socio-demographic profiles, unique exposures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“Allow us to enhance most everything that we are doing”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"/>
          <p:cNvSpPr txBox="1">
            <a:spLocks noGrp="1"/>
          </p:cNvSpPr>
          <p:nvPr>
            <p:ph type="title"/>
          </p:nvPr>
        </p:nvSpPr>
        <p:spPr>
          <a:xfrm>
            <a:off x="915650" y="326200"/>
            <a:ext cx="105618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C54"/>
              </a:buClr>
              <a:buSzPts val="3700"/>
              <a:buFont typeface="Arial"/>
              <a:buNone/>
            </a:pPr>
            <a:r>
              <a:rPr lang="en-US" sz="3700"/>
              <a:t>GPC-VA-Linkage Pilot</a:t>
            </a:r>
            <a:endParaRPr/>
          </a:p>
        </p:txBody>
      </p:sp>
      <p:sp>
        <p:nvSpPr>
          <p:cNvPr id="356" name="Google Shape;356;p2"/>
          <p:cNvSpPr txBox="1">
            <a:spLocks noGrp="1"/>
          </p:cNvSpPr>
          <p:nvPr>
            <p:ph type="body" idx="1"/>
          </p:nvPr>
        </p:nvSpPr>
        <p:spPr>
          <a:xfrm>
            <a:off x="1276025" y="1560875"/>
            <a:ext cx="9225900" cy="4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/>
              <a:t>PCORnet Phase 3 Milestone</a:t>
            </a: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–"/>
            </a:pPr>
            <a:r>
              <a:rPr lang="en-US" sz="2400"/>
              <a:t>advance </a:t>
            </a:r>
            <a:r>
              <a:rPr lang="en-US" sz="2400" u="sng"/>
              <a:t>Datavant </a:t>
            </a:r>
            <a:r>
              <a:rPr lang="en-US" sz="2400"/>
              <a:t>tokenization of the </a:t>
            </a:r>
            <a:r>
              <a:rPr lang="en-US" sz="2400" u="sng"/>
              <a:t>Veterans Administration (VA) and Department of Defense (DoD) electronic health records</a:t>
            </a:r>
            <a:r>
              <a:rPr lang="en-US" sz="2400"/>
              <a:t> to support linkage across PCORnet and the corresponding governance process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/>
              <a:t>Funding through BIDS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/>
              <a:t>Demonstration linkage project to understand overlapping population between GPC EHR and DoD/VA EHR</a:t>
            </a: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en-US" sz="2400"/>
              <a:t>Generate preliminary data for future funding opportunities (e.g., DoD)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"/>
          <p:cNvPicPr preferRelativeResize="0"/>
          <p:nvPr/>
        </p:nvPicPr>
        <p:blipFill>
          <a:blip r:embed="rId3"/>
          <a:srcRect/>
          <a:stretch/>
        </p:blipFill>
        <p:spPr>
          <a:xfrm>
            <a:off x="7225559" y="157869"/>
            <a:ext cx="4867123" cy="641759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"/>
          <p:cNvSpPr txBox="1"/>
          <p:nvPr/>
        </p:nvSpPr>
        <p:spPr>
          <a:xfrm>
            <a:off x="258299" y="1466753"/>
            <a:ext cx="65517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Timeline (tentative)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workflow design – 09/22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Finalize site budget and SOW – 09/22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Datavant supplemental order form – 10/22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Non-human-subject determination at leading sites – 10/22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GPC DROC request submission – 10/22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github repo and disseminate work plan – 11/22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GPC site generate gpc-va transit token and submit to MU – 01/23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 aggregate, dedup and further transform transit token – 03/23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 send hash token to VA where linkage will be performed – 05/23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 generate crosswalk and send \back to GPC – 06/23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and characterizing overlapping population – 09/23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0ada1d15b_2_9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60ada1d15b_2_93"/>
          <p:cNvSpPr txBox="1"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Brain Injury Data Sharing (BIDS)</a:t>
            </a:r>
            <a:endParaRPr/>
          </a:p>
        </p:txBody>
      </p:sp>
      <p:sp>
        <p:nvSpPr>
          <p:cNvPr id="203" name="Google Shape;203;g160ada1d15b_2_93"/>
          <p:cNvSpPr txBox="1"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Jacob Kean, PhD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VA Informatics and Computing Infrastructure (VINCI)</a:t>
            </a:r>
            <a:endParaRPr/>
          </a:p>
        </p:txBody>
      </p:sp>
      <p:sp>
        <p:nvSpPr>
          <p:cNvPr id="204" name="Google Shape;204;g160ada1d15b_2_93"/>
          <p:cNvSpPr/>
          <p:nvPr/>
        </p:nvSpPr>
        <p:spPr>
          <a:xfrm>
            <a:off x="5510370" y="851518"/>
            <a:ext cx="6184806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160ada1d15b_2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503" y="2233870"/>
            <a:ext cx="3217333" cy="3008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0ada1d15b_2_102"/>
          <p:cNvSpPr txBox="1">
            <a:spLocks noGrp="1"/>
          </p:cNvSpPr>
          <p:nvPr>
            <p:ph type="title"/>
          </p:nvPr>
        </p:nvSpPr>
        <p:spPr>
          <a:xfrm>
            <a:off x="1605280" y="365125"/>
            <a:ext cx="9748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12" name="Google Shape;212;g160ada1d15b_2_10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Goals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Link DaVINCI data to health records for a cohort of patients identified with traumatic brain injury from private sector health systems that participate in the PCORI-funded Research Action for Health Network (REACHnet).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Describe the population and characterize health care utilization across the health systems.</a:t>
            </a:r>
            <a:endParaRPr/>
          </a:p>
        </p:txBody>
      </p:sp>
      <p:sp>
        <p:nvSpPr>
          <p:cNvPr id="213" name="Google Shape;213;g160ada1d15b_2_102"/>
          <p:cNvSpPr/>
          <p:nvPr/>
        </p:nvSpPr>
        <p:spPr>
          <a:xfrm>
            <a:off x="2993103" y="4534908"/>
            <a:ext cx="55526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0ada1d15b_2_1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g160ada1d15b_2_109"/>
          <p:cNvGrpSpPr/>
          <p:nvPr/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21" name="Google Shape;221;g160ada1d15b_2_109"/>
            <p:cNvSpPr/>
            <p:nvPr/>
          </p:nvSpPr>
          <p:spPr>
            <a:xfrm>
              <a:off x="5307830" y="577396"/>
              <a:ext cx="675351" cy="595380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160ada1d15b_2_109"/>
            <p:cNvSpPr/>
            <p:nvPr/>
          </p:nvSpPr>
          <p:spPr>
            <a:xfrm>
              <a:off x="5885720" y="325570"/>
              <a:ext cx="550492" cy="485306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g160ada1d15b_2_109"/>
          <p:cNvSpPr txBox="1"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What is DaVINCI?</a:t>
            </a:r>
            <a:endParaRPr/>
          </a:p>
        </p:txBody>
      </p:sp>
      <p:sp>
        <p:nvSpPr>
          <p:cNvPr id="224" name="Google Shape;224;g160ada1d15b_2_109"/>
          <p:cNvSpPr/>
          <p:nvPr/>
        </p:nvSpPr>
        <p:spPr>
          <a:xfrm>
            <a:off x="7062174" y="1653645"/>
            <a:ext cx="4689240" cy="4115025"/>
          </a:xfrm>
          <a:custGeom>
            <a:avLst/>
            <a:gdLst/>
            <a:ahLst/>
            <a:cxnLst/>
            <a:rect l="l" t="t" r="r" b="b"/>
            <a:pathLst>
              <a:path w="1099" h="968" extrusionOk="0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60ada1d15b_2_109"/>
          <p:cNvSpPr/>
          <p:nvPr/>
        </p:nvSpPr>
        <p:spPr>
          <a:xfrm>
            <a:off x="4542865" y="634058"/>
            <a:ext cx="3154669" cy="2796247"/>
          </a:xfrm>
          <a:custGeom>
            <a:avLst/>
            <a:gdLst/>
            <a:ahLst/>
            <a:cxnLst/>
            <a:rect l="l" t="t" r="r" b="b"/>
            <a:pathLst>
              <a:path w="2991693" h="2651787" extrusionOk="0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160ada1d15b_2_109" descr="VA Informatics and Computing Infrastructure (VINCI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6964" y="1666126"/>
            <a:ext cx="1846470" cy="73210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60ada1d15b_2_109"/>
          <p:cNvSpPr txBox="1">
            <a:spLocks noGrp="1"/>
          </p:cNvSpPr>
          <p:nvPr>
            <p:ph type="body" idx="1"/>
          </p:nvPr>
        </p:nvSpPr>
        <p:spPr>
          <a:xfrm>
            <a:off x="965199" y="3729161"/>
            <a:ext cx="5690043" cy="227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Officially: Department of Defense (DoD) and Department of Veterans Affairs (VA) Infrastructure for Clinical Intelligence (DaVINCI)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joint streamlined governance structure and data exchange interface designed to provide data for research and operations</a:t>
            </a:r>
            <a:endParaRPr/>
          </a:p>
        </p:txBody>
      </p:sp>
      <p:pic>
        <p:nvPicPr>
          <p:cNvPr id="228" name="Google Shape;228;g160ada1d15b_2_109" descr="Image result for do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0038" y="2354401"/>
            <a:ext cx="2713512" cy="271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60ada1d15b_2_123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DaVINCI Cohort</a:t>
            </a:r>
            <a:endParaRPr/>
          </a:p>
        </p:txBody>
      </p:sp>
      <p:sp>
        <p:nvSpPr>
          <p:cNvPr id="235" name="Google Shape;235;g160ada1d15b_2_123"/>
          <p:cNvSpPr txBox="1">
            <a:spLocks noGrp="1"/>
          </p:cNvSpPr>
          <p:nvPr>
            <p:ph type="body" idx="1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Consolidated view of healthcare from accession to interment for Service women and men, Veterans, and other eligible patients receiving care from DoD or VA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Active Duty: 1.4M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Guard / Reserve: 380k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Retirees: 2.2M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DoD-only Separatees: 2M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Veterans: 9.2M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/>
              <a:t>Deceased: 8.4M</a:t>
            </a:r>
            <a:endParaRPr/>
          </a:p>
          <a:p>
            <a:pPr marL="0" lvl="0" indent="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/>
          </a:p>
        </p:txBody>
      </p:sp>
      <p:sp>
        <p:nvSpPr>
          <p:cNvPr id="236" name="Google Shape;236;g160ada1d15b_2_123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60ada1d15b_2_123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160ada1d15b_2_1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05862" y="1483080"/>
            <a:ext cx="6019331" cy="388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0ada1d15b_2_142"/>
          <p:cNvSpPr txBox="1">
            <a:spLocks noGrp="1"/>
          </p:cNvSpPr>
          <p:nvPr>
            <p:ph type="title"/>
          </p:nvPr>
        </p:nvSpPr>
        <p:spPr>
          <a:xfrm>
            <a:off x="1605280" y="365125"/>
            <a:ext cx="9748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Privacy-Preserving Record Linkage (PPRL)</a:t>
            </a:r>
            <a:endParaRPr/>
          </a:p>
        </p:txBody>
      </p:sp>
      <p:sp>
        <p:nvSpPr>
          <p:cNvPr id="244" name="Google Shape;244;g160ada1d15b_2_142"/>
          <p:cNvSpPr/>
          <p:nvPr/>
        </p:nvSpPr>
        <p:spPr>
          <a:xfrm>
            <a:off x="4034319" y="2106855"/>
            <a:ext cx="1910992" cy="1910992"/>
          </a:xfrm>
          <a:prstGeom prst="ellipse">
            <a:avLst/>
          </a:prstGeom>
          <a:solidFill>
            <a:srgbClr val="F2F2F2">
              <a:alpha val="49803"/>
            </a:srgbClr>
          </a:solidFill>
          <a:ln w="2857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DaVINCI</a:t>
            </a:r>
            <a:endParaRPr sz="16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60ada1d15b_2_142"/>
          <p:cNvSpPr/>
          <p:nvPr/>
        </p:nvSpPr>
        <p:spPr>
          <a:xfrm>
            <a:off x="5595992" y="2106855"/>
            <a:ext cx="1910992" cy="1910992"/>
          </a:xfrm>
          <a:prstGeom prst="ellipse">
            <a:avLst/>
          </a:prstGeom>
          <a:solidFill>
            <a:srgbClr val="F2F2F2">
              <a:alpha val="49803"/>
            </a:srgbClr>
          </a:solidFill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REACHnet</a:t>
            </a:r>
            <a:endParaRPr/>
          </a:p>
        </p:txBody>
      </p:sp>
      <p:sp>
        <p:nvSpPr>
          <p:cNvPr id="246" name="Google Shape;246;g160ada1d15b_2_142"/>
          <p:cNvSpPr/>
          <p:nvPr/>
        </p:nvSpPr>
        <p:spPr>
          <a:xfrm>
            <a:off x="2829672" y="1677382"/>
            <a:ext cx="6231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Step 1. De-identified Overlap between DaVINCI x REACHnet</a:t>
            </a:r>
            <a:endParaRPr/>
          </a:p>
        </p:txBody>
      </p:sp>
      <p:cxnSp>
        <p:nvCxnSpPr>
          <p:cNvPr id="247" name="Google Shape;247;g160ada1d15b_2_142"/>
          <p:cNvCxnSpPr/>
          <p:nvPr/>
        </p:nvCxnSpPr>
        <p:spPr>
          <a:xfrm>
            <a:off x="5784351" y="3137164"/>
            <a:ext cx="0" cy="1021299"/>
          </a:xfrm>
          <a:prstGeom prst="straightConnector1">
            <a:avLst/>
          </a:prstGeom>
          <a:noFill/>
          <a:ln w="28575" cap="flat" cmpd="sng">
            <a:solidFill>
              <a:srgbClr val="FF7C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8" name="Google Shape;248;g160ada1d15b_2_142"/>
          <p:cNvSpPr/>
          <p:nvPr/>
        </p:nvSpPr>
        <p:spPr>
          <a:xfrm>
            <a:off x="2402115" y="4153454"/>
            <a:ext cx="81699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Step 2. Flag Traumatic Brain Injury (TBI) Cohort from Overlapping Population</a:t>
            </a:r>
            <a:endParaRPr/>
          </a:p>
        </p:txBody>
      </p:sp>
      <p:grpSp>
        <p:nvGrpSpPr>
          <p:cNvPr id="249" name="Google Shape;249;g160ada1d15b_2_142"/>
          <p:cNvGrpSpPr/>
          <p:nvPr/>
        </p:nvGrpSpPr>
        <p:grpSpPr>
          <a:xfrm>
            <a:off x="5104219" y="4561453"/>
            <a:ext cx="1407558" cy="1407558"/>
            <a:chOff x="2907588" y="4099118"/>
            <a:chExt cx="1407558" cy="1407558"/>
          </a:xfrm>
        </p:grpSpPr>
        <p:sp>
          <p:nvSpPr>
            <p:cNvPr id="250" name="Google Shape;250;g160ada1d15b_2_142"/>
            <p:cNvSpPr/>
            <p:nvPr/>
          </p:nvSpPr>
          <p:spPr>
            <a:xfrm>
              <a:off x="2907588" y="4099118"/>
              <a:ext cx="1407558" cy="1407558"/>
            </a:xfrm>
            <a:prstGeom prst="ellipse">
              <a:avLst/>
            </a:prstGeom>
            <a:solidFill>
              <a:srgbClr val="F2F2F2">
                <a:alpha val="49803"/>
              </a:srgbClr>
            </a:solidFill>
            <a:ln w="2857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171616"/>
                  </a:solidFill>
                  <a:latin typeface="Calibri"/>
                  <a:ea typeface="Calibri"/>
                  <a:cs typeface="Calibri"/>
                  <a:sym typeface="Calibri"/>
                </a:rPr>
                <a:t>Overlap</a:t>
              </a:r>
              <a:endParaRPr/>
            </a:p>
          </p:txBody>
        </p:sp>
        <p:sp>
          <p:nvSpPr>
            <p:cNvPr id="251" name="Google Shape;251;g160ada1d15b_2_142"/>
            <p:cNvSpPr/>
            <p:nvPr/>
          </p:nvSpPr>
          <p:spPr>
            <a:xfrm>
              <a:off x="3310128" y="4777483"/>
              <a:ext cx="729193" cy="729193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TBI</a:t>
              </a:r>
              <a:endParaRPr/>
            </a:p>
          </p:txBody>
        </p:sp>
      </p:grpSp>
      <p:sp>
        <p:nvSpPr>
          <p:cNvPr id="252" name="Google Shape;252;g160ada1d15b_2_142"/>
          <p:cNvSpPr/>
          <p:nvPr/>
        </p:nvSpPr>
        <p:spPr>
          <a:xfrm>
            <a:off x="808238" y="2615961"/>
            <a:ext cx="29847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DaVINCI consists of 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pre-linked VA DoD population</a:t>
            </a:r>
            <a:endParaRPr/>
          </a:p>
        </p:txBody>
      </p:sp>
      <p:sp>
        <p:nvSpPr>
          <p:cNvPr id="253" name="Google Shape;253;g160ada1d15b_2_142"/>
          <p:cNvSpPr/>
          <p:nvPr/>
        </p:nvSpPr>
        <p:spPr>
          <a:xfrm>
            <a:off x="7715892" y="2615961"/>
            <a:ext cx="34418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REACHnet Core Sites consist of 5 health systems covering Louisiana and Central Texas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0ada1d15b_2_158"/>
          <p:cNvSpPr txBox="1">
            <a:spLocks noGrp="1"/>
          </p:cNvSpPr>
          <p:nvPr>
            <p:ph type="title"/>
          </p:nvPr>
        </p:nvSpPr>
        <p:spPr>
          <a:xfrm>
            <a:off x="1605280" y="128823"/>
            <a:ext cx="9748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How are de-identified tokens generated?</a:t>
            </a:r>
            <a:endParaRPr/>
          </a:p>
        </p:txBody>
      </p:sp>
      <p:sp>
        <p:nvSpPr>
          <p:cNvPr id="259" name="Google Shape;259;g160ada1d15b_2_158"/>
          <p:cNvSpPr/>
          <p:nvPr/>
        </p:nvSpPr>
        <p:spPr>
          <a:xfrm>
            <a:off x="1635760" y="1282710"/>
            <a:ext cx="85547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DaVINCI and REACHnet generate de-id tokens from PHI using Datavant DeID</a:t>
            </a:r>
            <a:endParaRPr sz="1600" b="1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60ada1d15b_2_158"/>
          <p:cNvSpPr/>
          <p:nvPr/>
        </p:nvSpPr>
        <p:spPr>
          <a:xfrm>
            <a:off x="2476209" y="2194912"/>
            <a:ext cx="1735273" cy="1429294"/>
          </a:xfrm>
          <a:prstGeom prst="roundRect">
            <a:avLst>
              <a:gd name="adj" fmla="val 9017"/>
            </a:avLst>
          </a:prstGeom>
          <a:solidFill>
            <a:srgbClr val="7CC6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Smith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03/27/1968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Male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endParaRPr sz="14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60602</a:t>
            </a:r>
            <a:endParaRPr/>
          </a:p>
        </p:txBody>
      </p:sp>
      <p:cxnSp>
        <p:nvCxnSpPr>
          <p:cNvPr id="261" name="Google Shape;261;g160ada1d15b_2_158"/>
          <p:cNvCxnSpPr/>
          <p:nvPr/>
        </p:nvCxnSpPr>
        <p:spPr>
          <a:xfrm>
            <a:off x="4320260" y="2790662"/>
            <a:ext cx="1276362" cy="0"/>
          </a:xfrm>
          <a:prstGeom prst="straightConnector1">
            <a:avLst/>
          </a:prstGeom>
          <a:noFill/>
          <a:ln w="28575" cap="flat" cmpd="sng">
            <a:solidFill>
              <a:srgbClr val="FF7C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62" name="Google Shape;262;g160ada1d15b_2_158"/>
          <p:cNvSpPr/>
          <p:nvPr/>
        </p:nvSpPr>
        <p:spPr>
          <a:xfrm>
            <a:off x="5727980" y="2005086"/>
            <a:ext cx="4249140" cy="1730474"/>
          </a:xfrm>
          <a:prstGeom prst="rect">
            <a:avLst/>
          </a:prstGeom>
          <a:noFill/>
          <a:ln w="28575" cap="flat" cmpd="sng">
            <a:solidFill>
              <a:srgbClr val="06A8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Zo4yqyLJe7w1MqUcsvvCOew5a0Sf6PSVS/aL2KjdxoM=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h7L2NYYmiyJ5io936pebgyNw4eh1xXMUTFset8KOCfA=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9CCwam3G5r/r3P4T2etTX9Nws4ueZDBuzn1B1CTuMWU=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V4ORjLaLacNSGPMhokSw8hpU2LMa8Wb9mi1S0W45qjg=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NosHifwJX2G+eY5eKecPVbClIh0G0AJKM6SxbgqfI7s=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Ik1QAMoiPDe1s+KO08AEHbcMHaJnl8GlFRUE5JBrJHQ=</a:t>
            </a:r>
            <a:endParaRPr/>
          </a:p>
        </p:txBody>
      </p:sp>
      <p:sp>
        <p:nvSpPr>
          <p:cNvPr id="263" name="Google Shape;263;g160ada1d15b_2_158"/>
          <p:cNvSpPr/>
          <p:nvPr/>
        </p:nvSpPr>
        <p:spPr>
          <a:xfrm>
            <a:off x="5727980" y="1685275"/>
            <a:ext cx="42491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6 de-identified site</a:t>
            </a:r>
            <a:r>
              <a:rPr lang="en-US" sz="1400" b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tokens generated per record</a:t>
            </a:r>
            <a:endParaRPr/>
          </a:p>
        </p:txBody>
      </p:sp>
      <p:sp>
        <p:nvSpPr>
          <p:cNvPr id="264" name="Google Shape;264;g160ada1d15b_2_158"/>
          <p:cNvSpPr/>
          <p:nvPr/>
        </p:nvSpPr>
        <p:spPr>
          <a:xfrm>
            <a:off x="690880" y="4046230"/>
            <a:ext cx="10210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DaVINCI and REACHnet generate a new set of transit tokens to be sent for linkage using Datavant Link</a:t>
            </a:r>
            <a:endParaRPr/>
          </a:p>
        </p:txBody>
      </p:sp>
      <p:sp>
        <p:nvSpPr>
          <p:cNvPr id="265" name="Google Shape;265;g160ada1d15b_2_158"/>
          <p:cNvSpPr/>
          <p:nvPr/>
        </p:nvSpPr>
        <p:spPr>
          <a:xfrm>
            <a:off x="953585" y="4748286"/>
            <a:ext cx="4249140" cy="1730474"/>
          </a:xfrm>
          <a:prstGeom prst="rect">
            <a:avLst/>
          </a:prstGeom>
          <a:noFill/>
          <a:ln w="28575" cap="flat" cmpd="sng">
            <a:solidFill>
              <a:srgbClr val="06A8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Zo4yqyLJe7w1MqUcsvvCOew5a0Sf6PSVS/aL2KjdxoM=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h7L2NYYmiyJ5io936pebgyNw4eh1xXMUTFset8KOCfA=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9CCwam3G5r/r3P4T2etTX9Nws4ueZDBuzn1B1CTuMWU=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V4ORjLaLacNSGPMhokSw8hpU2LMa8Wb9mi1S0W45qjg=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NosHifwJX2G+eY5eKecPVbClIh0G0AJKM6SxbgqfI7s=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Ik1QAMoiPDe1s+KO08AEHbcMHaJnl8GlFRUE5JBrJHQ=</a:t>
            </a:r>
            <a:endParaRPr/>
          </a:p>
        </p:txBody>
      </p:sp>
      <p:sp>
        <p:nvSpPr>
          <p:cNvPr id="266" name="Google Shape;266;g160ada1d15b_2_158"/>
          <p:cNvSpPr/>
          <p:nvPr/>
        </p:nvSpPr>
        <p:spPr>
          <a:xfrm>
            <a:off x="953584" y="4428475"/>
            <a:ext cx="42491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De-identified </a:t>
            </a:r>
            <a:r>
              <a:rPr lang="en-US" sz="1400" b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site</a:t>
            </a:r>
            <a:r>
              <a:rPr lang="en-US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 tokens</a:t>
            </a:r>
            <a:endParaRPr/>
          </a:p>
        </p:txBody>
      </p:sp>
      <p:cxnSp>
        <p:nvCxnSpPr>
          <p:cNvPr id="267" name="Google Shape;267;g160ada1d15b_2_158"/>
          <p:cNvCxnSpPr/>
          <p:nvPr/>
        </p:nvCxnSpPr>
        <p:spPr>
          <a:xfrm>
            <a:off x="5294898" y="5574502"/>
            <a:ext cx="994142" cy="0"/>
          </a:xfrm>
          <a:prstGeom prst="straightConnector1">
            <a:avLst/>
          </a:prstGeom>
          <a:noFill/>
          <a:ln w="28575" cap="flat" cmpd="sng">
            <a:solidFill>
              <a:srgbClr val="FF7C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68" name="Google Shape;268;g160ada1d15b_2_158"/>
          <p:cNvSpPr/>
          <p:nvPr/>
        </p:nvSpPr>
        <p:spPr>
          <a:xfrm>
            <a:off x="6389918" y="4748286"/>
            <a:ext cx="4249140" cy="1730474"/>
          </a:xfrm>
          <a:prstGeom prst="rect">
            <a:avLst/>
          </a:prstGeom>
          <a:noFill/>
          <a:ln w="28575" cap="flat" cmpd="sng">
            <a:solidFill>
              <a:srgbClr val="06A8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H9VrRJXpHuxdazEiVXAgDhe89bRATao5CJmq67+XoE4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oCNRVWt9Gh2jGRAsJKPUmNJijmg6C7UhSyQNmt59L1E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wCY5Z8bNJ6PUvQLtvbf8NIrik6rTB1zWOyjX6TlhHkc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LJ8lJ2WLUeZuM3H/x6/q2nIPebufOoV7jy+fPmIzRuc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mLmhc54xOz6/XJ/rDSIuJaejagc3q64NIVggQH9JAWA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nkEGXiE+6dATrY/Z26f5qJWoAatfMf10sixP8/o8Nvw=</a:t>
            </a:r>
            <a:endParaRPr/>
          </a:p>
        </p:txBody>
      </p:sp>
      <p:sp>
        <p:nvSpPr>
          <p:cNvPr id="269" name="Google Shape;269;g160ada1d15b_2_158"/>
          <p:cNvSpPr/>
          <p:nvPr/>
        </p:nvSpPr>
        <p:spPr>
          <a:xfrm>
            <a:off x="6389918" y="4428475"/>
            <a:ext cx="41663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De-identified </a:t>
            </a:r>
            <a:r>
              <a:rPr lang="en-US" sz="1400" b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transit</a:t>
            </a:r>
            <a:r>
              <a:rPr lang="en-US" sz="14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 tokens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0ada1d15b_2_201"/>
          <p:cNvSpPr txBox="1">
            <a:spLocks noGrp="1"/>
          </p:cNvSpPr>
          <p:nvPr>
            <p:ph type="title"/>
          </p:nvPr>
        </p:nvSpPr>
        <p:spPr>
          <a:xfrm>
            <a:off x="1605280" y="365125"/>
            <a:ext cx="9748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275" name="Google Shape;275;g160ada1d15b_2_2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Comparison of cryptographic tokens generated between DaVINCI and REACHnet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Care Utilization was measured using inpatient, outpatient, and emergency department encounters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VA-rated disability for PTSD and disability from residuals of TBI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Comorbidity Measures including Charlson, Elixhauser, and VA Care Assessment Need (CAN) score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0ada1d15b_2_206"/>
          <p:cNvSpPr/>
          <p:nvPr/>
        </p:nvSpPr>
        <p:spPr>
          <a:xfrm>
            <a:off x="-1" y="0"/>
            <a:ext cx="38646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60ada1d15b_2_206"/>
          <p:cNvSpPr txBox="1"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rPr lang="en-US" sz="3400">
                <a:solidFill>
                  <a:schemeClr val="lt1"/>
                </a:solidFill>
              </a:rPr>
              <a:t>BIDS TBI Cohort (Identified with a TBI ICD Diagnosis in the VA OR DOD Ever)</a:t>
            </a:r>
            <a:endParaRPr/>
          </a:p>
        </p:txBody>
      </p:sp>
      <p:pic>
        <p:nvPicPr>
          <p:cNvPr id="282" name="Google Shape;282;g160ada1d15b_2_206" descr="Circle with Left Arr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2271" y="212254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60ada1d15b_2_206"/>
          <p:cNvSpPr txBox="1">
            <a:spLocks noGrp="1"/>
          </p:cNvSpPr>
          <p:nvPr>
            <p:ph type="body" idx="1"/>
          </p:nvPr>
        </p:nvSpPr>
        <p:spPr>
          <a:xfrm>
            <a:off x="4330719" y="641615"/>
            <a:ext cx="7289799" cy="55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0" u="none" strike="noStrike">
                <a:latin typeface="Calibri"/>
                <a:ea typeface="Calibri"/>
                <a:cs typeface="Calibri"/>
                <a:sym typeface="Calibri"/>
              </a:rPr>
              <a:t>Total N</a:t>
            </a:r>
            <a:endParaRPr sz="26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 u="none" strike="noStrike">
                <a:latin typeface="Calibri"/>
                <a:ea typeface="Calibri"/>
                <a:cs typeface="Calibri"/>
                <a:sym typeface="Calibri"/>
              </a:rPr>
              <a:t>1,344,975</a:t>
            </a:r>
            <a:endParaRPr sz="22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0" u="none" strike="noStrike">
                <a:latin typeface="Calibri"/>
                <a:ea typeface="Calibri"/>
                <a:cs typeface="Calibri"/>
                <a:sym typeface="Calibri"/>
              </a:rPr>
              <a:t>No VA Encounters from Jan 1, 2010 to present</a:t>
            </a:r>
            <a:endParaRPr sz="26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 u="none" strike="noStrike">
                <a:latin typeface="Calibri"/>
                <a:ea typeface="Calibri"/>
                <a:cs typeface="Calibri"/>
                <a:sym typeface="Calibri"/>
              </a:rPr>
              <a:t>224,658</a:t>
            </a:r>
            <a:endParaRPr sz="22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 u="none" strike="noStrike">
                <a:latin typeface="Calibri"/>
                <a:ea typeface="Calibri"/>
                <a:cs typeface="Calibri"/>
                <a:sym typeface="Calibri"/>
              </a:rPr>
              <a:t>16.70%</a:t>
            </a:r>
            <a:endParaRPr sz="22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0" u="none" strike="noStrike">
                <a:latin typeface="Calibri"/>
                <a:ea typeface="Calibri"/>
                <a:cs typeface="Calibri"/>
                <a:sym typeface="Calibri"/>
              </a:rPr>
              <a:t>Identified with TBI in VA, No VA Encounters from Jan 1, 2010 to present</a:t>
            </a:r>
            <a:endParaRPr sz="26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 u="none" strike="noStrike">
                <a:latin typeface="Calibri"/>
                <a:ea typeface="Calibri"/>
                <a:cs typeface="Calibri"/>
                <a:sym typeface="Calibri"/>
              </a:rPr>
              <a:t>45,335</a:t>
            </a:r>
            <a:endParaRPr sz="22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 u="none" strike="noStrike">
                <a:latin typeface="Calibri"/>
                <a:ea typeface="Calibri"/>
                <a:cs typeface="Calibri"/>
                <a:sym typeface="Calibri"/>
              </a:rPr>
              <a:t>3.37%</a:t>
            </a:r>
            <a:endParaRPr sz="22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1" i="0" u="none" strike="noStrike">
                <a:latin typeface="Calibri"/>
                <a:ea typeface="Calibri"/>
                <a:cs typeface="Calibri"/>
                <a:sym typeface="Calibri"/>
              </a:rPr>
              <a:t>Identified with TBI in DOD, No VA Encounters from Jan 1, 2010 to present</a:t>
            </a:r>
            <a:endParaRPr sz="26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 u="none" strike="noStrike">
                <a:latin typeface="Calibri"/>
                <a:ea typeface="Calibri"/>
                <a:cs typeface="Calibri"/>
                <a:sym typeface="Calibri"/>
              </a:rPr>
              <a:t>180,884</a:t>
            </a:r>
            <a:endParaRPr sz="22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4572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0" i="0" u="none" strike="noStrike">
                <a:latin typeface="Calibri"/>
                <a:ea typeface="Calibri"/>
                <a:cs typeface="Calibri"/>
                <a:sym typeface="Calibri"/>
              </a:rPr>
              <a:t>13.45%</a:t>
            </a:r>
            <a:endParaRPr sz="2200" b="0" i="0" u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SysPPTemplate3">
  <a:themeElements>
    <a:clrScheme name="Custom 25">
      <a:dk1>
        <a:srgbClr val="000000"/>
      </a:dk1>
      <a:lt1>
        <a:srgbClr val="FFFFFF"/>
      </a:lt1>
      <a:dk2>
        <a:srgbClr val="2D3D54"/>
      </a:dk2>
      <a:lt2>
        <a:srgbClr val="DADBE0"/>
      </a:lt2>
      <a:accent1>
        <a:srgbClr val="F1B82D"/>
      </a:accent1>
      <a:accent2>
        <a:srgbClr val="64697C"/>
      </a:accent2>
      <a:accent3>
        <a:srgbClr val="F6CD79"/>
      </a:accent3>
      <a:accent4>
        <a:srgbClr val="B3B2C0"/>
      </a:accent4>
      <a:accent5>
        <a:srgbClr val="5F5F5F"/>
      </a:accent5>
      <a:accent6>
        <a:srgbClr val="4D4D4D"/>
      </a:accent6>
      <a:hlink>
        <a:srgbClr val="0070C0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Office PowerPoint</Application>
  <PresentationFormat>Widescreen</PresentationFormat>
  <Paragraphs>172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</vt:lpstr>
      <vt:lpstr>Noto Sans Symbols</vt:lpstr>
      <vt:lpstr>Arial</vt:lpstr>
      <vt:lpstr>Calibri</vt:lpstr>
      <vt:lpstr>UMSysPPTemplate3</vt:lpstr>
      <vt:lpstr>1_Office Theme</vt:lpstr>
      <vt:lpstr>Agenda</vt:lpstr>
      <vt:lpstr>Brain Injury Data Sharing (BIDS)</vt:lpstr>
      <vt:lpstr>Background</vt:lpstr>
      <vt:lpstr>What is DaVINCI?</vt:lpstr>
      <vt:lpstr>DaVINCI Cohort</vt:lpstr>
      <vt:lpstr>Privacy-Preserving Record Linkage (PPRL)</vt:lpstr>
      <vt:lpstr>How are de-identified tokens generated?</vt:lpstr>
      <vt:lpstr>Metrics</vt:lpstr>
      <vt:lpstr>BIDS TBI Cohort (Identified with a TBI ICD Diagnosis in the VA OR DOD Ever)</vt:lpstr>
      <vt:lpstr>Initial Results</vt:lpstr>
      <vt:lpstr>Lessons Learned</vt:lpstr>
      <vt:lpstr>Conclusions</vt:lpstr>
      <vt:lpstr>Current Status</vt:lpstr>
      <vt:lpstr>Growing Ecosystem</vt:lpstr>
      <vt:lpstr>Catalyst for more VA-GPC work</vt:lpstr>
      <vt:lpstr>GPC-VA-Linkage Pilot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University of Missouri System</dc:creator>
  <cp:lastModifiedBy>Song, Xing</cp:lastModifiedBy>
  <cp:revision>2</cp:revision>
  <dcterms:created xsi:type="dcterms:W3CDTF">2017-05-17T14:50:57Z</dcterms:created>
  <dcterms:modified xsi:type="dcterms:W3CDTF">2022-12-06T06:59:53Z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0x010100066C90EDBA55B24994D27E40D9B366FA</vt:lpwstr>
  </property>
  <property fmtid="{D5CDD505-2E9C-101B-9397-08002B2CF9AE}" pid="3" name="MediaServiceImageTags">
    <vt:lpwstr/>
  </property>
</Properties>
</file>