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8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" pitchFamily="2" charset="0"/>
      <p:regular r:id="rId32"/>
      <p:bold r:id="rId33"/>
      <p:italic r:id="rId34"/>
      <p:boldItalic r:id="rId35"/>
    </p:embeddedFont>
    <p:embeddedFont>
      <p:font typeface="Helvetica Neue" panose="020B0600070205080204" charset="0"/>
      <p:regular r:id="rId36"/>
      <p:bold r:id="rId37"/>
      <p:italic r:id="rId38"/>
      <p:boldItalic r:id="rId39"/>
    </p:embeddedFont>
    <p:embeddedFont>
      <p:font typeface="Helvetica Neue Light" panose="020B060007020508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Wz1Ip2+drQIVuzNzlGVllnn/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9BE794-BCFE-4EFE-9218-30D680138F61}">
  <a:tblStyle styleId="{F19BE794-BCFE-4EFE-9218-30D680138F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14" autoAdjust="0"/>
    <p:restoredTop sz="96622" autoAdjust="0"/>
  </p:normalViewPr>
  <p:slideViewPr>
    <p:cSldViewPr snapToGrid="0">
      <p:cViewPr varScale="1">
        <p:scale>
          <a:sx n="113" d="100"/>
          <a:sy n="113" d="100"/>
        </p:scale>
        <p:origin x="115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1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zai\OneDrive\Desktop\excel%20stuff\Latest%20LOINC%20Data%20for%20DataVi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zai\OneDrive\Desktop\excel%20stuff\Latest%20LOINC%20Data%20for%20DataViz%20-%20Prun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uzai\Downloads\Latest%20LOINC%20Data%20for%20DataViz%20-%20Pruned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uzai\OneDrive\Desktop\excel%20stuff\MCW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1500" b="1" dirty="0">
                <a:latin typeface="Helvetica" pitchFamily="2" charset="0"/>
              </a:rPr>
              <a:t>MU</a:t>
            </a:r>
            <a:r>
              <a:rPr lang="en-US" sz="1500" b="1" baseline="0" dirty="0">
                <a:latin typeface="Helvetica" pitchFamily="2" charset="0"/>
              </a:rPr>
              <a:t> &amp; MCW Documents with LOINC Codes</a:t>
            </a:r>
            <a:endParaRPr lang="en-US" sz="1500" b="1" dirty="0"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'Latest LOINC Data for DataViz'!$M$13</c:f>
              <c:strCache>
                <c:ptCount val="1"/>
                <c:pt idx="0">
                  <c:v>Coded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87%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21B-4661-B476-D656662BA0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21B-4661-B476-D656662BA0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'Latest LOINC Data for DataViz'!$N$12:$O$12</c:f>
              <c:strCache>
                <c:ptCount val="2"/>
                <c:pt idx="0">
                  <c:v>MU</c:v>
                </c:pt>
                <c:pt idx="1">
                  <c:v>MCW</c:v>
                </c:pt>
              </c:strCache>
            </c:strRef>
          </c:cat>
          <c:val>
            <c:numRef>
              <c:f>'Latest LOINC Data for DataViz'!$N$13:$O$13</c:f>
              <c:numCache>
                <c:formatCode>_(* #,##0_);_(* \(#,##0\);_(* "-"??_);_(@_)</c:formatCode>
                <c:ptCount val="2"/>
                <c:pt idx="0">
                  <c:v>124696000</c:v>
                </c:pt>
                <c:pt idx="1">
                  <c:v>194872238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1B-4661-B476-D656662BA065}"/>
            </c:ext>
          </c:extLst>
        </c:ser>
        <c:ser>
          <c:idx val="1"/>
          <c:order val="1"/>
          <c:tx>
            <c:strRef>
              <c:f>'Latest LOINC Data for DataViz'!$M$14</c:f>
              <c:strCache>
                <c:ptCount val="1"/>
                <c:pt idx="0">
                  <c:v>Uncoded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21B-4661-B476-D656662BA0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521B-4661-B476-D656662BA0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'Latest LOINC Data for DataViz'!$N$12:$O$12</c:f>
              <c:strCache>
                <c:ptCount val="2"/>
                <c:pt idx="0">
                  <c:v>MU</c:v>
                </c:pt>
                <c:pt idx="1">
                  <c:v>MCW</c:v>
                </c:pt>
              </c:strCache>
            </c:strRef>
          </c:cat>
          <c:val>
            <c:numRef>
              <c:f>'Latest LOINC Data for DataViz'!$N$14:$O$14</c:f>
              <c:numCache>
                <c:formatCode>_(* #,##0_);_(* \(#,##0\);_(* "-"??_);_(@_)</c:formatCode>
                <c:ptCount val="2"/>
                <c:pt idx="0">
                  <c:v>18304000</c:v>
                </c:pt>
                <c:pt idx="1">
                  <c:v>15847732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1B-4661-B476-D656662BA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63792559"/>
        <c:axId val="235182751"/>
      </c:barChart>
      <c:catAx>
        <c:axId val="186379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235182751"/>
        <c:crosses val="autoZero"/>
        <c:auto val="1"/>
        <c:lblAlgn val="ctr"/>
        <c:lblOffset val="100"/>
        <c:noMultiLvlLbl val="0"/>
      </c:catAx>
      <c:valAx>
        <c:axId val="23518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86379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Most</a:t>
            </a:r>
            <a:r>
              <a:rPr lang="en-US" sz="1800" b="1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Common SMDs' Document Distribution in MU vs MCW</a:t>
            </a:r>
            <a:endParaRPr 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'MU &amp; MCW Bar graph'!$F$1</c:f>
              <c:strCache>
                <c:ptCount val="1"/>
                <c:pt idx="0">
                  <c:v> MU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'MU &amp; MCW Bar graph'!$E$2:$E$20</c:f>
              <c:strCache>
                <c:ptCount val="19"/>
                <c:pt idx="0">
                  <c:v>Family medicine</c:v>
                </c:pt>
                <c:pt idx="1">
                  <c:v>Surgery</c:v>
                </c:pt>
                <c:pt idx="2">
                  <c:v>Pediatrics</c:v>
                </c:pt>
                <c:pt idx="3">
                  <c:v>Radiology</c:v>
                </c:pt>
                <c:pt idx="4">
                  <c:v>Gynecology</c:v>
                </c:pt>
                <c:pt idx="5">
                  <c:v>Trauma</c:v>
                </c:pt>
                <c:pt idx="6">
                  <c:v>Oncology</c:v>
                </c:pt>
                <c:pt idx="7">
                  <c:v>Physical therapy</c:v>
                </c:pt>
                <c:pt idx="8">
                  <c:v>Cardiovascular</c:v>
                </c:pt>
                <c:pt idx="9">
                  <c:v>Neurology</c:v>
                </c:pt>
                <c:pt idx="10">
                  <c:v>Psychiatry</c:v>
                </c:pt>
                <c:pt idx="11">
                  <c:v>Anesthesiology</c:v>
                </c:pt>
                <c:pt idx="12">
                  <c:v>Nutrition and dietetics</c:v>
                </c:pt>
                <c:pt idx="13">
                  <c:v>General medicine</c:v>
                </c:pt>
                <c:pt idx="14">
                  <c:v>Endocrinology</c:v>
                </c:pt>
                <c:pt idx="15">
                  <c:v>Respiratory therapy</c:v>
                </c:pt>
                <c:pt idx="16">
                  <c:v>Occupational therapy</c:v>
                </c:pt>
                <c:pt idx="17">
                  <c:v>Pulmonary</c:v>
                </c:pt>
                <c:pt idx="18">
                  <c:v>Dermatology</c:v>
                </c:pt>
              </c:strCache>
            </c:strRef>
          </c:cat>
          <c:val>
            <c:numRef>
              <c:f>'MU &amp; MCW Bar graph'!$F$2:$F$20</c:f>
              <c:numCache>
                <c:formatCode>_(* #,##0.00_);_(* \(#,##0.00\);_(* "-"??_);_(@_)</c:formatCode>
                <c:ptCount val="19"/>
                <c:pt idx="0">
                  <c:v>5103453</c:v>
                </c:pt>
                <c:pt idx="1">
                  <c:v>4377301</c:v>
                </c:pt>
                <c:pt idx="2">
                  <c:v>2549589</c:v>
                </c:pt>
                <c:pt idx="3">
                  <c:v>2021364</c:v>
                </c:pt>
                <c:pt idx="4">
                  <c:v>1839983</c:v>
                </c:pt>
                <c:pt idx="5">
                  <c:v>1674447</c:v>
                </c:pt>
                <c:pt idx="6">
                  <c:v>1664604</c:v>
                </c:pt>
                <c:pt idx="7">
                  <c:v>1492719</c:v>
                </c:pt>
                <c:pt idx="8">
                  <c:v>1201058</c:v>
                </c:pt>
                <c:pt idx="9">
                  <c:v>1127828</c:v>
                </c:pt>
                <c:pt idx="10">
                  <c:v>751804</c:v>
                </c:pt>
                <c:pt idx="11">
                  <c:v>726740</c:v>
                </c:pt>
                <c:pt idx="12">
                  <c:v>706200</c:v>
                </c:pt>
                <c:pt idx="13">
                  <c:v>676228</c:v>
                </c:pt>
                <c:pt idx="14">
                  <c:v>668413</c:v>
                </c:pt>
                <c:pt idx="15">
                  <c:v>668062</c:v>
                </c:pt>
                <c:pt idx="16">
                  <c:v>635287</c:v>
                </c:pt>
                <c:pt idx="17">
                  <c:v>595035</c:v>
                </c:pt>
                <c:pt idx="18">
                  <c:v>581165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E77-99A5-D2848DF306AD}"/>
            </c:ext>
          </c:extLst>
        </c:ser>
        <c:ser>
          <c:idx val="1"/>
          <c:order val="1"/>
          <c:tx>
            <c:strRef>
              <c:f>'MU &amp; MCW Bar graph'!$G$1</c:f>
              <c:strCache>
                <c:ptCount val="1"/>
                <c:pt idx="0">
                  <c:v>MCW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'MU &amp; MCW Bar graph'!$E$2:$E$20</c:f>
              <c:strCache>
                <c:ptCount val="19"/>
                <c:pt idx="0">
                  <c:v>Family medicine</c:v>
                </c:pt>
                <c:pt idx="1">
                  <c:v>Surgery</c:v>
                </c:pt>
                <c:pt idx="2">
                  <c:v>Pediatrics</c:v>
                </c:pt>
                <c:pt idx="3">
                  <c:v>Radiology</c:v>
                </c:pt>
                <c:pt idx="4">
                  <c:v>Gynecology</c:v>
                </c:pt>
                <c:pt idx="5">
                  <c:v>Trauma</c:v>
                </c:pt>
                <c:pt idx="6">
                  <c:v>Oncology</c:v>
                </c:pt>
                <c:pt idx="7">
                  <c:v>Physical therapy</c:v>
                </c:pt>
                <c:pt idx="8">
                  <c:v>Cardiovascular</c:v>
                </c:pt>
                <c:pt idx="9">
                  <c:v>Neurology</c:v>
                </c:pt>
                <c:pt idx="10">
                  <c:v>Psychiatry</c:v>
                </c:pt>
                <c:pt idx="11">
                  <c:v>Anesthesiology</c:v>
                </c:pt>
                <c:pt idx="12">
                  <c:v>Nutrition and dietetics</c:v>
                </c:pt>
                <c:pt idx="13">
                  <c:v>General medicine</c:v>
                </c:pt>
                <c:pt idx="14">
                  <c:v>Endocrinology</c:v>
                </c:pt>
                <c:pt idx="15">
                  <c:v>Respiratory therapy</c:v>
                </c:pt>
                <c:pt idx="16">
                  <c:v>Occupational therapy</c:v>
                </c:pt>
                <c:pt idx="17">
                  <c:v>Pulmonary</c:v>
                </c:pt>
                <c:pt idx="18">
                  <c:v>Dermatology</c:v>
                </c:pt>
              </c:strCache>
            </c:strRef>
          </c:cat>
          <c:val>
            <c:numRef>
              <c:f>'MU &amp; MCW Bar graph'!$G$2:$G$20</c:f>
              <c:numCache>
                <c:formatCode>_(* #,##0.00_);_(* \(#,##0.00\);_(* "-"??_);_(@_)</c:formatCode>
                <c:ptCount val="19"/>
                <c:pt idx="0">
                  <c:v>15274413</c:v>
                </c:pt>
                <c:pt idx="1">
                  <c:v>9735650</c:v>
                </c:pt>
                <c:pt idx="2">
                  <c:v>3068679</c:v>
                </c:pt>
                <c:pt idx="3">
                  <c:v>2691877</c:v>
                </c:pt>
                <c:pt idx="4">
                  <c:v>4675907</c:v>
                </c:pt>
                <c:pt idx="5">
                  <c:v>11709</c:v>
                </c:pt>
                <c:pt idx="6">
                  <c:v>2172459</c:v>
                </c:pt>
                <c:pt idx="7">
                  <c:v>3208209</c:v>
                </c:pt>
                <c:pt idx="8">
                  <c:v>4157926</c:v>
                </c:pt>
                <c:pt idx="9">
                  <c:v>3645060</c:v>
                </c:pt>
                <c:pt idx="10">
                  <c:v>2169705</c:v>
                </c:pt>
                <c:pt idx="11">
                  <c:v>1818323</c:v>
                </c:pt>
                <c:pt idx="12">
                  <c:v>205030</c:v>
                </c:pt>
                <c:pt idx="13">
                  <c:v>4</c:v>
                </c:pt>
                <c:pt idx="14">
                  <c:v>2091110</c:v>
                </c:pt>
                <c:pt idx="15">
                  <c:v>1210453</c:v>
                </c:pt>
                <c:pt idx="16">
                  <c:v>783870</c:v>
                </c:pt>
                <c:pt idx="17">
                  <c:v>2265291</c:v>
                </c:pt>
                <c:pt idx="18">
                  <c:v>2092995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74-4E77-99A5-D2848DF30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839354639"/>
        <c:axId val="700773983"/>
      </c:barChart>
      <c:catAx>
        <c:axId val="18393546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00773983"/>
        <c:crosses val="autoZero"/>
        <c:auto val="1"/>
        <c:lblAlgn val="ctr"/>
        <c:lblOffset val="100"/>
        <c:noMultiLvlLbl val="0"/>
      </c:catAx>
      <c:valAx>
        <c:axId val="70077398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39354639"/>
        <c:crosses val="autoZero"/>
        <c:crossBetween val="between"/>
        <c:majorUnit val="30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Sheet3!$A$2:$B$796</cx:f>
        <cx:lvl ptCount="62">
          <cx:pt idx="0">Emergency department Note</cx:pt>
          <cx:pt idx="1">Emergency department Discharge summary</cx:pt>
          <cx:pt idx="2">Physician Emergency department Note</cx:pt>
          <cx:pt idx="3">Nurse Emergency department Note</cx:pt>
          <cx:pt idx="4">Emergency department Initial evaluation note</cx:pt>
          <cx:pt idx="5">Emergency medicine Emergency department Triage note</cx:pt>
          <cx:pt idx="6">Attending Emergency department Note</cx:pt>
          <cx:pt idx="7">Emergency medicine Emergency department Evaluation note</cx:pt>
          <cx:pt idx="8">Emergency medicine Emergency department Discharge summary</cx:pt>
          <cx:pt idx="9">Emergency medicine Emergency department Initial evaluation note</cx:pt>
          <cx:pt idx="10">Hospital Note</cx:pt>
          <cx:pt idx="11">Attending Hospital Note</cx:pt>
          <cx:pt idx="12">Hospital Discharge summary</cx:pt>
          <cx:pt idx="13">Hospital Progress note</cx:pt>
          <cx:pt idx="14">Hospital Letter</cx:pt>
          <cx:pt idx="15">Hospital Summary note</cx:pt>
          <cx:pt idx="16">Physician Hospital Note</cx:pt>
          <cx:pt idx="17">Physical therapy Hospital Note</cx:pt>
          <cx:pt idx="18">Hospital Medication management note</cx:pt>
          <cx:pt idx="19">Physician Hospital Discharge summary</cx:pt>
          <cx:pt idx="20">Gynecology Hospital Note</cx:pt>
          <cx:pt idx="21">Respiratory therapy Hospital Note</cx:pt>
          <cx:pt idx="22">Attending Hospital Progress note</cx:pt>
          <cx:pt idx="23">Occupational therapy Hospital Note</cx:pt>
          <cx:pt idx="24">Observation unit Note</cx:pt>
          <cx:pt idx="25">Surgery Outpatient Surgical operation note</cx:pt>
          <cx:pt idx="26">Physician Outpatient Note</cx:pt>
          <cx:pt idx="27">Pediatrics Outpatient Note</cx:pt>
          <cx:pt idx="28">Attending Outpatient Note</cx:pt>
          <cx:pt idx="29">Outpatient Note</cx:pt>
          <cx:pt idx="30">Neurology Outpatient Note</cx:pt>
          <cx:pt idx="31">Radiology Outpatient Note</cx:pt>
          <cx:pt idx="32">Gynecology Outpatient Note</cx:pt>
          <cx:pt idx="33">Internal medicine Outpatient Note</cx:pt>
          <cx:pt idx="34">Endocrinology Outpatient Note</cx:pt>
          <cx:pt idx="35">Dermatology Outpatient Note</cx:pt>
          <cx:pt idx="36">Trauma Outpatient Note</cx:pt>
          <cx:pt idx="37">Anesthesiology Outpatient Note</cx:pt>
          <cx:pt idx="38">Telehealth Note</cx:pt>
          <cx:pt idx="39">Family medicine Telehealth Note</cx:pt>
          <cx:pt idx="40">Psychiatry Telehealth Note</cx:pt>
          <cx:pt idx="41">Pediatrics Telehealth Note</cx:pt>
          <cx:pt idx="42">Telehealth Initial evaluation note</cx:pt>
          <cx:pt idx="43">General medicine Telehealth Note</cx:pt>
          <cx:pt idx="44">Neurology Telehealth Note</cx:pt>
          <cx:pt idx="45">Gynecology Telehealth Note</cx:pt>
          <cx:pt idx="46">Oncology Telehealth Note</cx:pt>
          <cx:pt idx="47">Telehealth Summary note</cx:pt>
          <cx:pt idx="48">Surgery Telehealth Note</cx:pt>
          <cx:pt idx="49">Nutrition and dietetics Telehealth Note</cx:pt>
          <cx:pt idx="50">Telephone encounter Note</cx:pt>
          <cx:pt idx="51">Family medicine Telephone encounter Note</cx:pt>
          <cx:pt idx="52">Physician Telephone encounter Note</cx:pt>
          <cx:pt idx="53">Internal medicine Telephone encounter Note</cx:pt>
          <cx:pt idx="54">Gynecology Telephone encounter Note</cx:pt>
          <cx:pt idx="55">Neurology Telephone encounter Note</cx:pt>
          <cx:pt idx="56">Endocrinology Telephone encounter Note</cx:pt>
          <cx:pt idx="57">Surgery Telephone encounter Note</cx:pt>
          <cx:pt idx="58">Healthcare navigator Telephone encounter Note</cx:pt>
          <cx:pt idx="59">Psychiatry Telephone encounter Note</cx:pt>
          <cx:pt idx="60">Dermatology Telephone encounter Note</cx:pt>
          <cx:pt idx="61">Physical medicine and rehab Telephone encounter Note</cx:pt>
        </cx:lvl>
        <cx:lvl ptCount="62">
          <cx:pt idx="0">Emergency</cx:pt>
          <cx:pt idx="1">Emergency</cx:pt>
          <cx:pt idx="2">Emergency</cx:pt>
          <cx:pt idx="3">Emergency</cx:pt>
          <cx:pt idx="4">Emergency</cx:pt>
          <cx:pt idx="5">Emergency</cx:pt>
          <cx:pt idx="6">Emergency</cx:pt>
          <cx:pt idx="7">Emergency</cx:pt>
          <cx:pt idx="8">Emergency</cx:pt>
          <cx:pt idx="9">Emergency</cx:pt>
          <cx:pt idx="10">Hospital</cx:pt>
          <cx:pt idx="11">Hospital</cx:pt>
          <cx:pt idx="12">Hospital</cx:pt>
          <cx:pt idx="13">Hospital</cx:pt>
          <cx:pt idx="14">Hospital</cx:pt>
          <cx:pt idx="15">Hospital</cx:pt>
          <cx:pt idx="16">Hospital</cx:pt>
          <cx:pt idx="17">Hospital</cx:pt>
          <cx:pt idx="18">Hospital</cx:pt>
          <cx:pt idx="19">Hospital</cx:pt>
          <cx:pt idx="20">Hospital</cx:pt>
          <cx:pt idx="21">Hospital</cx:pt>
          <cx:pt idx="22">Hospital</cx:pt>
          <cx:pt idx="23">Hospital</cx:pt>
          <cx:pt idx="24">Observation unit</cx:pt>
          <cx:pt idx="25">Outpatient</cx:pt>
          <cx:pt idx="26">Outpatient</cx:pt>
          <cx:pt idx="27">Outpatient</cx:pt>
          <cx:pt idx="28">Outpatient</cx:pt>
          <cx:pt idx="29">Outpatient</cx:pt>
          <cx:pt idx="30">Outpatient</cx:pt>
          <cx:pt idx="31">Outpatient</cx:pt>
          <cx:pt idx="32">Outpatient</cx:pt>
          <cx:pt idx="33">Outpatient</cx:pt>
          <cx:pt idx="34">Outpatient</cx:pt>
          <cx:pt idx="35">Outpatient</cx:pt>
          <cx:pt idx="36">Outpatient</cx:pt>
          <cx:pt idx="37">Outpatient</cx:pt>
          <cx:pt idx="38">Telehealth</cx:pt>
          <cx:pt idx="39">Telehealth</cx:pt>
          <cx:pt idx="40">Telehealth</cx:pt>
          <cx:pt idx="41">Telehealth</cx:pt>
          <cx:pt idx="42">Telehealth</cx:pt>
          <cx:pt idx="43">Telehealth</cx:pt>
          <cx:pt idx="44">Telehealth</cx:pt>
          <cx:pt idx="45">Telehealth</cx:pt>
          <cx:pt idx="46">Telehealth</cx:pt>
          <cx:pt idx="47">Telehealth</cx:pt>
          <cx:pt idx="48">Telehealth</cx:pt>
          <cx:pt idx="49">Telehealth</cx:pt>
          <cx:pt idx="50">Telephone encounter</cx:pt>
          <cx:pt idx="51">Telephone encounter</cx:pt>
          <cx:pt idx="52">Telephone encounter</cx:pt>
          <cx:pt idx="53">Telephone encounter</cx:pt>
          <cx:pt idx="54">Telephone encounter</cx:pt>
          <cx:pt idx="55">Telephone encounter</cx:pt>
          <cx:pt idx="56">Telephone encounter</cx:pt>
          <cx:pt idx="57">Telephone encounter</cx:pt>
          <cx:pt idx="58">Telephone encounter</cx:pt>
          <cx:pt idx="59">Telephone encounter</cx:pt>
          <cx:pt idx="60">Telephone encounter</cx:pt>
          <cx:pt idx="61">Telephone encounter</cx:pt>
        </cx:lvl>
      </cx:strDim>
      <cx:numDim type="size">
        <cx:f>Sheet3!$C$2:$C$796</cx:f>
        <cx:lvl ptCount="62" formatCode="0.00%">
          <cx:pt idx="0">0.0092999999999999992</cx:pt>
          <cx:pt idx="1">0.0044999999999999997</cx:pt>
          <cx:pt idx="2">0.0027000000000000001</cx:pt>
          <cx:pt idx="3">0.0011000000000000001</cx:pt>
          <cx:pt idx="4">0.00059999999999999995</cx:pt>
          <cx:pt idx="5">0.00059999999999999995</cx:pt>
          <cx:pt idx="6">0.00050000000000000001</cx:pt>
          <cx:pt idx="7">0.00040000000000000002</cx:pt>
          <cx:pt idx="8">0.00040000000000000002</cx:pt>
          <cx:pt idx="9">0.00029999999999999997</cx:pt>
          <cx:pt idx="10">0.11990000000000001</cx:pt>
          <cx:pt idx="11">0.033300000000000003</cx:pt>
          <cx:pt idx="12">0.016299999999999999</cx:pt>
          <cx:pt idx="13">0.015299999999999999</cx:pt>
          <cx:pt idx="14">0.0121</cx:pt>
          <cx:pt idx="15">0.0117</cx:pt>
          <cx:pt idx="16">0.011599999999999999</cx:pt>
          <cx:pt idx="17">0.0104</cx:pt>
          <cx:pt idx="18">0.0097999999999999997</cx:pt>
          <cx:pt idx="19">0.0091999999999999998</cx:pt>
          <cx:pt idx="20">0.0067999999999999996</cx:pt>
          <cx:pt idx="21">0.0060000000000000001</cx:pt>
          <cx:pt idx="22">0.0054000000000000003</cx:pt>
          <cx:pt idx="23">0.0048999999999999998</cx:pt>
          <cx:pt idx="24">0.0001</cx:pt>
          <cx:pt idx="25">0.0166</cx:pt>
          <cx:pt idx="26">0.0103</cx:pt>
          <cx:pt idx="27">0.0091000000000000004</cx:pt>
          <cx:pt idx="28">0.0074999999999999997</cx:pt>
          <cx:pt idx="29">0.0063</cx:pt>
          <cx:pt idx="30">0.0045999999999999999</cx:pt>
          <cx:pt idx="31">0.0040000000000000001</cx:pt>
          <cx:pt idx="32">0.0035000000000000001</cx:pt>
          <cx:pt idx="33">0.0030999999999999999</cx:pt>
          <cx:pt idx="34">0.0020999999999999999</cx:pt>
          <cx:pt idx="35">0.0019</cx:pt>
          <cx:pt idx="36">0.0019</cx:pt>
          <cx:pt idx="37">0.0015</cx:pt>
          <cx:pt idx="38">0.0020999999999999999</cx:pt>
          <cx:pt idx="39">0.0011999999999999999</cx:pt>
          <cx:pt idx="40">0.00050000000000000001</cx:pt>
          <cx:pt idx="41">0.00029999999999999997</cx:pt>
          <cx:pt idx="42">0.00029999999999999997</cx:pt>
          <cx:pt idx="43">0.00020000000000000001</cx:pt>
          <cx:pt idx="44">0.00020000000000000001</cx:pt>
          <cx:pt idx="45">0.0001</cx:pt>
          <cx:pt idx="46">0.0001</cx:pt>
          <cx:pt idx="47">0.0001</cx:pt>
          <cx:pt idx="48">0.0001</cx:pt>
          <cx:pt idx="49">0.0001</cx:pt>
          <cx:pt idx="50">0.0080000000000000002</cx:pt>
          <cx:pt idx="51">0.0071000000000000004</cx:pt>
          <cx:pt idx="52">0.0018</cx:pt>
          <cx:pt idx="53">0.0011999999999999999</cx:pt>
          <cx:pt idx="54">0.00059999999999999995</cx:pt>
          <cx:pt idx="55">0.00050000000000000001</cx:pt>
          <cx:pt idx="56">0.00040000000000000002</cx:pt>
          <cx:pt idx="57">0.00029999999999999997</cx:pt>
          <cx:pt idx="58">0.00029999999999999997</cx:pt>
          <cx:pt idx="59">0.00020000000000000001</cx:pt>
          <cx:pt idx="60">0.00020000000000000001</cx:pt>
          <cx:pt idx="61">0.00020000000000000001</cx:pt>
        </cx:lvl>
      </cx:numDim>
    </cx:data>
  </cx:chartData>
  <cx:chart>
    <cx:title pos="t" align="ctr" overlay="0">
      <cx:tx>
        <cx:txData>
          <cx:v>MU Data: Categorized by Setting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 b="1">
              <a:latin typeface="Helvetica" pitchFamily="2" charset="0"/>
              <a:ea typeface="Helvetica" pitchFamily="2" charset="0"/>
              <a:cs typeface="Helvetica" pitchFamily="2" charset="0"/>
            </a:defRPr>
          </a:pPr>
          <a:r>
            <a:rPr lang="en-US" sz="18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Helvetica" pitchFamily="2" charset="0"/>
            </a:rPr>
            <a:t>MU Data: Categorized by Setting</a:t>
          </a:r>
        </a:p>
      </cx:txPr>
    </cx:title>
    <cx:plotArea>
      <cx:plotAreaRegion>
        <cx:series layoutId="treemap" uniqueId="{91F74C31-0FB1-44F4-897B-C8018430AC46}">
          <cx:tx>
            <cx:txData>
              <cx:f>Sheet3!$C$1</cx:f>
              <cx:v>Percent</cx:v>
            </cx:txData>
          </cx:tx>
          <cx:spPr>
            <a:effectLst/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Helvetica" pitchFamily="2" charset="0"/>
                    <a:ea typeface="Helvetica" pitchFamily="2" charset="0"/>
                    <a:cs typeface="Helvetica" pitchFamily="2" charset="0"/>
                  </a:defRPr>
                </a:pPr>
                <a:endParaRPr lang="en-US" sz="1100" b="0" i="0" u="none" strike="noStrike" baseline="0">
                  <a:solidFill>
                    <a:schemeClr val="tx1"/>
                  </a:solidFill>
                  <a:latin typeface="Helvetica" pitchFamily="2" charset="0"/>
                </a:endParaRPr>
              </a:p>
            </cx:txPr>
            <cx:visibility seriesName="0" categoryName="1" value="0"/>
            <cx:separator>, </cx:separator>
            <cx:dataLabel idx="1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400"/>
                  </a:pPr>
                  <a:r>
                    <a:rPr lang="en-US" sz="2400" b="0" i="0" u="none" strike="noStrike" baseline="0">
                      <a:solidFill>
                        <a:schemeClr val="tx1"/>
                      </a:solidFill>
                      <a:latin typeface="Helvetica" pitchFamily="2" charset="0"/>
                    </a:rPr>
                    <a:t>Hospital Note</a:t>
                  </a:r>
                </a:p>
              </cx:txPr>
              <cx:visibility seriesName="0" categoryName="1" value="0"/>
              <cx:separator>, </cx:separator>
            </cx:dataLabel>
            <cx:dataLabel idx="1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800"/>
                  </a:pPr>
                  <a:r>
                    <a:rPr lang="en-US" sz="1800" b="0" i="0" u="none" strike="noStrike" baseline="0">
                      <a:solidFill>
                        <a:schemeClr val="tx1"/>
                      </a:solidFill>
                      <a:latin typeface="Helvetica" pitchFamily="2" charset="0"/>
                    </a:rPr>
                    <a:t>Attending Hospital Note</a:t>
                  </a:r>
                </a:p>
              </cx:txPr>
            </cx:dataLabel>
            <cx:dataLabel idx="1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schemeClr val="tx1"/>
                      </a:solidFill>
                      <a:latin typeface="Helvetica" pitchFamily="2" charset="0"/>
                    </a:rPr>
                    <a:t>Hospital Discharge summary</a:t>
                  </a:r>
                </a:p>
              </cx:txPr>
            </cx:dataLabel>
            <cx:dataLabel idx="1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schemeClr val="tx1"/>
                      </a:solidFill>
                      <a:latin typeface="Helvetica" pitchFamily="2" charset="0"/>
                    </a:rPr>
                    <a:t>Hospital Progress note</a:t>
                  </a:r>
                </a:p>
              </cx:txPr>
            </cx:dataLabel>
            <cx:dataLabel idx="1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schemeClr val="tx1"/>
                      </a:solidFill>
                      <a:latin typeface="Helvetica" pitchFamily="2" charset="0"/>
                    </a:rPr>
                    <a:t>Hospital Summary note</a:t>
                  </a:r>
                </a:p>
              </cx:txPr>
            </cx:dataLabel>
            <cx:dataLabel idx="1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schemeClr val="tx1"/>
                      </a:solidFill>
                      <a:latin typeface="Helvetica" pitchFamily="2" charset="0"/>
                    </a:rPr>
                    <a:t>Physician Hospital Note</a:t>
                  </a:r>
                </a:p>
              </cx:txPr>
            </cx:dataLabel>
            <cx:dataLabelHidden idx="0"/>
            <cx:dataLabelHidden idx="11"/>
            <cx:dataLabelHidden idx="28"/>
            <cx:dataLabelHidden idx="55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latin typeface="Helvetica" pitchFamily="2" charset="0"/>
              <a:ea typeface="Helvetica" pitchFamily="2" charset="0"/>
              <a:cs typeface="Helvetica" pitchFamily="2" charset="0"/>
            </a:defRPr>
          </a:pPr>
          <a:endParaRPr lang="en-US" sz="12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Helvetica" pitchFamily="2" charset="0"/>
          </a:endParaRPr>
        </a:p>
      </cx:txPr>
    </cx:legend>
  </cx:chart>
  <cx:spPr>
    <a:effectLst>
      <a:outerShdw blurRad="50800" dist="38100" dir="2700000" algn="tl" rotWithShape="0">
        <a:prstClr val="black">
          <a:alpha val="40000"/>
        </a:prstClr>
      </a:outerShdw>
    </a:effectLst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Sheet1!$A$2:$B$448</cx:f>
        <cx:lvl ptCount="56">
          <cx:pt idx="0">Fam Med Phone Note</cx:pt>
          <cx:pt idx="1">Fam Med OP Prog note</cx:pt>
          <cx:pt idx="2">Fam Med Note</cx:pt>
          <cx:pt idx="3">Fam Med Prog note</cx:pt>
          <cx:pt idx="4">Fam Med Telehealth Note</cx:pt>
          <cx:pt idx="5">Fam Med Hosp Prog note</cx:pt>
          <cx:pt idx="6">Gastroenterology Phone Note</cx:pt>
          <cx:pt idx="7">Gastroenterology Letter</cx:pt>
          <cx:pt idx="8">Gastroenterology CNS Note</cx:pt>
          <cx:pt idx="9">Gastroenterology OP Prog note</cx:pt>
          <cx:pt idx="10">Gastroenterology Nurse OP Note</cx:pt>
          <cx:pt idx="11">Gastroenterology Nurse Procedure note</cx:pt>
          <cx:pt idx="12">Gastroenterology OP Note</cx:pt>
          <cx:pt idx="13">Gastroenterology Eval note</cx:pt>
          <cx:pt idx="14">Gynecology Phone Note</cx:pt>
          <cx:pt idx="15">Gynecology Hosp Note</cx:pt>
          <cx:pt idx="16">Gynecology Summary note</cx:pt>
          <cx:pt idx="17">Gyn Nurse OP Note</cx:pt>
          <cx:pt idx="18">Gynecology OP Note</cx:pt>
          <cx:pt idx="19">Gyn Nurse Note</cx:pt>
          <cx:pt idx="20">Internal Med Phone Note</cx:pt>
          <cx:pt idx="21">Internal Med OP Prog note</cx:pt>
          <cx:pt idx="22">Internal Med OP Note</cx:pt>
          <cx:pt idx="23">Internal med Nurse Note</cx:pt>
          <cx:pt idx="24">Internal Med Prog note</cx:pt>
          <cx:pt idx="25">Internal Med Hosp Prog note</cx:pt>
          <cx:pt idx="26">Internal Med Hosp Note</cx:pt>
          <cx:pt idx="27">HemOnc Nurse OP Note</cx:pt>
          <cx:pt idx="28">HemOnc Phone Note</cx:pt>
          <cx:pt idx="29">HemOnc Nurse Note</cx:pt>
          <cx:pt idx="30">HemOnc Hosp Note</cx:pt>
          <cx:pt idx="31">HemOnc OP Note</cx:pt>
          <cx:pt idx="32">HemOnc Pharmacist Note</cx:pt>
          <cx:pt idx="33">HemOnc Team Note</cx:pt>
          <cx:pt idx="34">Neurology Phone Note</cx:pt>
          <cx:pt idx="35">Neurology OP Prog note</cx:pt>
          <cx:pt idx="36">Neuro Nurse OP Note</cx:pt>
          <cx:pt idx="37">Neurology OP Note</cx:pt>
          <cx:pt idx="38">Neurology Hosp Note</cx:pt>
          <cx:pt idx="39">Neuro Nurse Note</cx:pt>
          <cx:pt idx="40">Neurology Hosp Prog note</cx:pt>
          <cx:pt idx="41">Neurology Prog note</cx:pt>
          <cx:pt idx="42">PT Prog note</cx:pt>
          <cx:pt idx="43">PT Hosp Prog note</cx:pt>
          <cx:pt idx="44">PT OP Prog note</cx:pt>
          <cx:pt idx="45">PT Hosp Note</cx:pt>
          <cx:pt idx="46">PT Phone Note</cx:pt>
          <cx:pt idx="47">PT Note</cx:pt>
          <cx:pt idx="48">PT Hosp D/C sum</cx:pt>
          <cx:pt idx="49">PT Res Note</cx:pt>
          <cx:pt idx="50">Surgery Nurse Operative note</cx:pt>
          <cx:pt idx="51">Surgery OP Operative note</cx:pt>
          <cx:pt idx="52">Surgery Nurse Procedure note</cx:pt>
          <cx:pt idx="53">Surgery Operative note</cx:pt>
          <cx:pt idx="54">Surgery Phone Note</cx:pt>
          <cx:pt idx="55">Surgery Hosp Prog note</cx:pt>
        </cx:lvl>
        <cx:lvl ptCount="56">
          <cx:pt idx="0">Family medicine</cx:pt>
          <cx:pt idx="1">Family medicine</cx:pt>
          <cx:pt idx="2">Family medicine</cx:pt>
          <cx:pt idx="3">Family medicine</cx:pt>
          <cx:pt idx="4">Family medicine</cx:pt>
          <cx:pt idx="5">Family medicine</cx:pt>
          <cx:pt idx="6">Gastroenterology</cx:pt>
          <cx:pt idx="7">Gastroenterology</cx:pt>
          <cx:pt idx="8">Gastroenterology</cx:pt>
          <cx:pt idx="9">Gastroenterology</cx:pt>
          <cx:pt idx="10">Gastroenterology</cx:pt>
          <cx:pt idx="11">Gastroenterology</cx:pt>
          <cx:pt idx="12">Gastroenterology</cx:pt>
          <cx:pt idx="13">Gastroenterology</cx:pt>
          <cx:pt idx="14">Gynecology</cx:pt>
          <cx:pt idx="15">Gynecology</cx:pt>
          <cx:pt idx="16">Gynecology</cx:pt>
          <cx:pt idx="17">Gynecology</cx:pt>
          <cx:pt idx="18">Gynecology</cx:pt>
          <cx:pt idx="19">Gynecology</cx:pt>
          <cx:pt idx="20">Internal medicine</cx:pt>
          <cx:pt idx="21">Internal medicine</cx:pt>
          <cx:pt idx="22">Internal medicine</cx:pt>
          <cx:pt idx="23">Internal medicine</cx:pt>
          <cx:pt idx="24">Internal medicine</cx:pt>
          <cx:pt idx="25">Internal medicine</cx:pt>
          <cx:pt idx="26">Internal medicine</cx:pt>
          <cx:pt idx="27">Medical Oncology</cx:pt>
          <cx:pt idx="28">Medical Oncology</cx:pt>
          <cx:pt idx="29">Medical Oncology</cx:pt>
          <cx:pt idx="30">Medical Oncology</cx:pt>
          <cx:pt idx="31">Medical Oncology</cx:pt>
          <cx:pt idx="32">Medical Oncology</cx:pt>
          <cx:pt idx="33">Medical Oncology</cx:pt>
          <cx:pt idx="34">Neurology</cx:pt>
          <cx:pt idx="35">Neurology</cx:pt>
          <cx:pt idx="36">Neurology</cx:pt>
          <cx:pt idx="37">Neurology</cx:pt>
          <cx:pt idx="38">Neurology</cx:pt>
          <cx:pt idx="39">Neurology</cx:pt>
          <cx:pt idx="40">Neurology</cx:pt>
          <cx:pt idx="41">Neurology</cx:pt>
          <cx:pt idx="42">Physical therapy</cx:pt>
          <cx:pt idx="43">Physical therapy</cx:pt>
          <cx:pt idx="44">Physical therapy</cx:pt>
          <cx:pt idx="45">Physical therapy</cx:pt>
          <cx:pt idx="46">Physical therapy</cx:pt>
          <cx:pt idx="47">Physical therapy</cx:pt>
          <cx:pt idx="48">Physical therapy</cx:pt>
          <cx:pt idx="49">Physical therapy</cx:pt>
          <cx:pt idx="50">Surgery</cx:pt>
          <cx:pt idx="51">Surgery</cx:pt>
          <cx:pt idx="52">Surgery</cx:pt>
          <cx:pt idx="53">Surgery</cx:pt>
          <cx:pt idx="54">Surgery</cx:pt>
          <cx:pt idx="55">Surgery</cx:pt>
        </cx:lvl>
      </cx:strDim>
      <cx:numDim type="size">
        <cx:f>Sheet1!$C$2:$C$448</cx:f>
        <cx:lvl ptCount="56" formatCode="0%">
          <cx:pt idx="0">0.01730934415337889</cx:pt>
          <cx:pt idx="1">0.0045215878891419897</cx:pt>
          <cx:pt idx="2">0.0014603075170842824</cx:pt>
          <cx:pt idx="3">0.00061083428246013665</cx:pt>
          <cx:pt idx="4">0.00037864939255884584</cx:pt>
          <cx:pt idx="5">7.0866552771450272e-05</cx:pt>
          <cx:pt idx="6">0.0053226461655277143</cx:pt>
          <cx:pt idx="7">0.00053762338648443429</cx:pt>
          <cx:pt idx="8">0.00045130979498861048</cx:pt>
          <cx:pt idx="9">0.00037250379650721337</cx:pt>
          <cx:pt idx="10">0.0002990698557327259</cx:pt>
          <cx:pt idx="11">0.00029470387243735766</cx:pt>
          <cx:pt idx="12">0.00020836655277145025</cx:pt>
          <cx:pt idx="13">0.00020812927107061502</cx:pt>
          <cx:pt idx="14">0.0070675873196659076</cx:pt>
          <cx:pt idx="15">0.00053535497342444948</cx:pt>
          <cx:pt idx="16">0.00048793659832953681</cx:pt>
          <cx:pt idx="17">0.00022084282460136675</cx:pt>
          <cx:pt idx="18">8.5207858769931658e-05</cx:pt>
          <cx:pt idx="19">6.265186028853455e-05</cx:pt>
          <cx:pt idx="20">0.025129190394836749</cx:pt>
          <cx:pt idx="21">0.0054632593014426727</cx:pt>
          <cx:pt idx="22">0.0017307801822323463</cx:pt>
          <cx:pt idx="23">0.0013801822323462414</cx:pt>
          <cx:pt idx="24">0.00060643033409263478</cx:pt>
          <cx:pt idx="25">0.00034411541381928627</cx:pt>
          <cx:pt idx="26">0.00012630030372057707</cx:pt>
          <cx:pt idx="27">0.0010314208428246015</cx:pt>
          <cx:pt idx="28">0.00066594058466211089</cx:pt>
          <cx:pt idx="29">0.00029371203492786638</cx:pt>
          <cx:pt idx="30">0.0002324648823082764</cx:pt>
          <cx:pt idx="31">0.00017124145785876992</cx:pt>
          <cx:pt idx="32">3.471431283219438e-05</cx:pt>
          <cx:pt idx="33">3.0727980258162489e-05</cx:pt>
          <cx:pt idx="34">0.0049506691343963556</cx:pt>
          <cx:pt idx="35">0.0011721241457858769</cx:pt>
          <cx:pt idx="36">0.00037006928625664387</cx:pt>
          <cx:pt idx="37">0.0003494969627942293</cx:pt>
          <cx:pt idx="38">0.00025463173880030371</cx:pt>
          <cx:pt idx="39">0.00014392558845861806</cx:pt>
          <cx:pt idx="40">6.6139901290812448e-05</cx:pt>
          <cx:pt idx="41">5.653473804100228e-05</cx:pt>
          <cx:pt idx="42">0.0029991932422171602</cx:pt>
          <cx:pt idx="43">0.0003369827258921792</cx:pt>
          <cx:pt idx="44">0.00032478644646924827</cx:pt>
          <cx:pt idx="45">0.00026967539863325741</cx:pt>
          <cx:pt idx="46">8.7481017463933184e-05</cx:pt>
          <cx:pt idx="47">2.8782270311313592e-05</cx:pt>
          <cx:pt idx="48">1.191628701594533e-05</cx:pt>
          <cx:pt idx="49">1.1294608959757024e-05</cx:pt>
          <cx:pt idx="50">0.0044027002657555051</cx:pt>
          <cx:pt idx="51">0.001086389521640091</cx:pt>
          <cx:pt idx="52">0.0008052201974183751</cx:pt>
          <cx:pt idx="53">0.00035653948367501899</cx:pt>
          <cx:pt idx="54">0.00027805618830675777</cx:pt>
          <cx:pt idx="55">9.7997342444950642e-05</cx:pt>
        </cx:lvl>
      </cx:numDim>
    </cx:data>
  </cx:chartData>
  <cx:chart>
    <cx:title pos="t" align="ctr" overlay="0">
      <cx:tx>
        <cx:txData>
          <cx:v>MCW Data: Categorized by SMD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 b="1">
              <a:latin typeface="Helvetica" pitchFamily="2" charset="0"/>
              <a:ea typeface="Helvetica" pitchFamily="2" charset="0"/>
              <a:cs typeface="Helvetica" pitchFamily="2" charset="0"/>
            </a:defRPr>
          </a:pPr>
          <a:r>
            <a:rPr lang="en-US" sz="1800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Helvetica" pitchFamily="2" charset="0"/>
              <a:cs typeface="Arial"/>
            </a:rPr>
            <a:t>MCW Data: Categorized by SMD</a:t>
          </a:r>
        </a:p>
      </cx:txPr>
    </cx:title>
    <cx:plotArea>
      <cx:plotAreaRegion>
        <cx:series layoutId="treemap" uniqueId="{7F090208-16E7-4893-9D0D-DB0872549962}">
          <cx:tx>
            <cx:txData>
              <cx:f>Sheet1!$C$1</cx:f>
              <cx:v>Percent</cx:v>
            </cx:txData>
          </cx:tx>
          <cx:spPr>
            <a:effectLst/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solidFill>
                    <a:schemeClr val="tx1"/>
                  </a:solidFill>
                  <a:latin typeface="Arial"/>
                </a:endParaRPr>
              </a:p>
            </cx:txPr>
            <cx:visibility seriesName="0" categoryName="1" value="0"/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800"/>
                  </a:pPr>
                  <a:r>
                    <a:rPr lang="en-US" sz="18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Fam Med Phone Note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Fam Med OP Prog note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00"/>
                  </a:pPr>
                  <a:r>
                    <a:rPr lang="en-US" sz="10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Fam Med Note</a:t>
                  </a:r>
                </a:p>
              </cx:txPr>
            </cx:dataLabel>
            <cx:dataLabel idx="1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Gynecology Phone Note</a:t>
                  </a:r>
                </a:p>
              </cx:txPr>
            </cx:dataLabel>
            <cx:dataLabel idx="2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/>
                  </a:pPr>
                  <a:r>
                    <a:rPr lang="en-US" sz="20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Internal Med Phone Note</a:t>
                  </a:r>
                </a:p>
              </cx:txPr>
            </cx:dataLabel>
            <cx:dataLabel idx="2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Internal Med OP Prog note</a:t>
                  </a:r>
                </a:p>
              </cx:txPr>
            </cx:dataLabel>
            <cx:dataLabel idx="2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00"/>
                  </a:pPr>
                  <a:r>
                    <a:rPr lang="en-US" sz="10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Internal Med OP Note</a:t>
                  </a:r>
                </a:p>
              </cx:txPr>
            </cx:dataLabel>
            <cx:dataLabel idx="4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Neurology Phone Note</a:t>
                  </a:r>
                </a:p>
              </cx:txPr>
            </cx:dataLabel>
            <cx:dataLabel idx="4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00"/>
                  </a:pPr>
                  <a:r>
                    <a:rPr lang="en-US" sz="10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PT Prog note</a:t>
                  </a:r>
                </a:p>
              </cx:txPr>
            </cx:dataLabel>
            <cx:dataLabelHidden idx="0"/>
            <cx:dataLabelHidden idx="7"/>
            <cx:dataLabelHidden idx="16"/>
            <cx:dataLabelHidden idx="23"/>
            <cx:dataLabelHidden idx="31"/>
            <cx:dataLabelHidden idx="39"/>
            <cx:dataLabelHidden idx="48"/>
            <cx:dataLabelHidden idx="57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spPr>
        <a:effectLst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/>
          </a:pPr>
          <a:endParaRPr lang="en-US" sz="12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  <a:cs typeface="Arial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2" name="Google Shape;21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8771509a6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5" name="Google Shape;235;g288771509a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249" name="Google Shape;24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81" name="Google Shape;28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88859a85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8" name="Google Shape;308;g2888859a85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88859a85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g2888859a85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9429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88859a856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g2888859a85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88859a856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21" name="Google Shape;321;g2888859a85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329" name="Google Shape;32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82f8694f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82f8694f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882f8694f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46" name="Google Shape;34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90" name="Google Shape;39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31" name="Google Shape;1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6" name="Google Shape;19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cnetwork/gpc_doc_ontolog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pcnetwork.org/" TargetMode="External"/><Relationship Id="rId4" Type="http://schemas.openxmlformats.org/officeDocument/2006/relationships/hyperlink" Target="https://github.com/gpcnetwork/gpc_document_ontolog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2"/>
          <p:cNvGrpSpPr/>
          <p:nvPr/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83" name="Google Shape;83;p12"/>
            <p:cNvSpPr/>
            <p:nvPr/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">
                  <a:schemeClr val="accent2"/>
                </a:gs>
                <a:gs pos="40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lin ang="17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rgbClr val="5B9BD5">
                    <a:alpha val="75686"/>
                  </a:srgbClr>
                </a:gs>
                <a:gs pos="67000">
                  <a:srgbClr val="ED7D31">
                    <a:alpha val="0"/>
                  </a:srgbClr>
                </a:gs>
                <a:gs pos="100000">
                  <a:srgbClr val="ED7D31">
                    <a:alpha val="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>
              <a:gsLst>
                <a:gs pos="0">
                  <a:srgbClr val="1E4E79">
                    <a:alpha val="35686"/>
                  </a:srgbClr>
                </a:gs>
                <a:gs pos="45000">
                  <a:srgbClr val="5B9BD5">
                    <a:alpha val="0"/>
                  </a:srgbClr>
                </a:gs>
                <a:gs pos="100000">
                  <a:srgbClr val="5B9BD5">
                    <a:alpha val="0"/>
                  </a:srgbClr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431404" y="403077"/>
            <a:ext cx="8017652" cy="28301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6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 dirty="0">
                <a:solidFill>
                  <a:srgbClr val="FFFFFF"/>
                </a:solidFill>
                <a:latin typeface="Helvetica" pitchFamily="2" charset="0"/>
                <a:ea typeface="Arial"/>
                <a:cs typeface="Arial"/>
                <a:sym typeface="Arial"/>
              </a:rPr>
              <a:t>Scalable Mapping of Clinical Notes to LOINC Document Ontology </a:t>
            </a:r>
            <a:br>
              <a:rPr lang="en-US" sz="4600" b="1" dirty="0">
                <a:solidFill>
                  <a:srgbClr val="FFFFFF"/>
                </a:solidFill>
                <a:latin typeface="Helvetica" pitchFamily="2" charset="0"/>
                <a:ea typeface="Arial"/>
                <a:cs typeface="Arial"/>
                <a:sym typeface="Arial"/>
              </a:rPr>
            </a:br>
            <a:r>
              <a:rPr lang="en-US" sz="3600" b="1" dirty="0">
                <a:solidFill>
                  <a:srgbClr val="FFD966"/>
                </a:solidFill>
                <a:latin typeface="Helvetica" pitchFamily="2" charset="0"/>
                <a:ea typeface="Arial"/>
                <a:cs typeface="Arial"/>
                <a:sym typeface="Arial"/>
              </a:rPr>
              <a:t>via Bag of Words</a:t>
            </a:r>
            <a:endParaRPr sz="3600" dirty="0">
              <a:solidFill>
                <a:srgbClr val="FFD966"/>
              </a:solidFill>
              <a:latin typeface="Helvetica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1445906" y="2960416"/>
            <a:ext cx="6707700" cy="332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45700" anchor="t" anchorCtr="0">
            <a:normAutofit fontScale="85000" lnSpcReduction="20000"/>
          </a:bodyPr>
          <a:lstStyle/>
          <a:p>
            <a:pPr marL="347663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4D1"/>
              </a:buClr>
              <a:buSzPct val="100000"/>
              <a:buFont typeface="Helvetica Neue"/>
              <a:buNone/>
            </a:pPr>
            <a:r>
              <a:rPr lang="en-US" sz="2000" b="1" i="0" u="none" strike="noStrike" cap="none" dirty="0">
                <a:solidFill>
                  <a:srgbClr val="F2F2F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A Greater Plains Collaborative (GPC) Effort</a:t>
            </a:r>
            <a:endParaRPr sz="1400" b="0" i="0" u="none" strike="noStrike" cap="none" dirty="0">
              <a:solidFill>
                <a:srgbClr val="F2F2F2"/>
              </a:solidFill>
              <a:latin typeface="Helvetica" pitchFamily="2" charset="0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1432886" y="3323464"/>
            <a:ext cx="3318016" cy="332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4D1"/>
              </a:buClr>
              <a:buSzPts val="1200"/>
              <a:buFont typeface="Helvetica Neue"/>
              <a:buNone/>
            </a:pPr>
            <a:r>
              <a:rPr lang="en-US" sz="1200" b="1" i="0" u="none" strike="noStrike" cap="none" dirty="0">
                <a:solidFill>
                  <a:srgbClr val="EBE4D1"/>
                </a:solidFill>
                <a:latin typeface="Helvetica" pitchFamily="2" charset="0"/>
                <a:sym typeface="Arial"/>
              </a:rPr>
              <a:t>University of Missouri, Columbia (MU)</a:t>
            </a:r>
            <a:endParaRPr sz="1200" b="0" i="0" u="none" strike="noStrike" cap="none" dirty="0">
              <a:solidFill>
                <a:srgbClr val="000000"/>
              </a:solidFill>
              <a:latin typeface="Helvetica" pitchFamily="2" charset="0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457524" y="3648452"/>
            <a:ext cx="3121800" cy="8301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ts val="1400"/>
              <a:buFont typeface="Helvetica Neue Light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Helvetica" pitchFamily="2" charset="0"/>
                <a:sym typeface="Arial"/>
              </a:rPr>
              <a:t>Huzaifa Khan</a:t>
            </a:r>
            <a:endParaRPr sz="1400" b="0" i="0" u="none" strike="noStrike" cap="none">
              <a:solidFill>
                <a:schemeClr val="lt1"/>
              </a:solidFill>
              <a:latin typeface="Helvetica" pitchFamily="2" charset="0"/>
              <a:sym typeface="Arial"/>
            </a:endParaRPr>
          </a:p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ts val="1400"/>
              <a:buFont typeface="Helvetica Neue Light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Helvetica" pitchFamily="2" charset="0"/>
                <a:sym typeface="Arial"/>
              </a:rPr>
              <a:t>Vyshnavi Paka</a:t>
            </a:r>
            <a:endParaRPr sz="1400" b="0" i="0" u="none" strike="noStrike" cap="none">
              <a:solidFill>
                <a:schemeClr val="lt1"/>
              </a:solidFill>
              <a:latin typeface="Helvetica" pitchFamily="2" charset="0"/>
              <a:sym typeface="Arial"/>
            </a:endParaRPr>
          </a:p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ts val="1400"/>
              <a:buFont typeface="Helvetica Neue Light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Helvetica" pitchFamily="2" charset="0"/>
                <a:sym typeface="Arial"/>
              </a:rPr>
              <a:t>Abu Saleh Mohammad Mosa</a:t>
            </a:r>
            <a:endParaRPr sz="1400" b="0" i="0" u="none" strike="noStrike" cap="none">
              <a:solidFill>
                <a:schemeClr val="lt1"/>
              </a:solidFill>
              <a:latin typeface="Helvetica" pitchFamily="2" charset="0"/>
              <a:sym typeface="Arial"/>
            </a:endParaRPr>
          </a:p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ts val="1400"/>
              <a:buFont typeface="Helvetica Neue Light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Helvetica" pitchFamily="2" charset="0"/>
                <a:sym typeface="Arial"/>
              </a:rPr>
              <a:t>Lemuel R. Waitman</a:t>
            </a:r>
            <a:endParaRPr sz="1400" b="0" i="0" u="none" strike="noStrike" cap="none">
              <a:solidFill>
                <a:schemeClr val="lt1"/>
              </a:solidFill>
              <a:latin typeface="Helvetica" pitchFamily="2" charset="0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4567706" y="3331175"/>
            <a:ext cx="4201390" cy="3327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4D1"/>
              </a:buClr>
              <a:buSzPts val="1200"/>
              <a:buFont typeface="Helvetica Neue"/>
              <a:buNone/>
            </a:pPr>
            <a:r>
              <a:rPr lang="en-US" sz="1200" b="1" i="0" u="none" strike="noStrike" cap="none">
                <a:solidFill>
                  <a:srgbClr val="EBE4D1"/>
                </a:solidFill>
                <a:latin typeface="Arial"/>
                <a:ea typeface="Arial"/>
                <a:cs typeface="Arial"/>
                <a:sym typeface="Arial"/>
              </a:rPr>
              <a:t>Medical College of Wisconsin, Milwaukee (MCW)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4583992" y="3504820"/>
            <a:ext cx="3121800" cy="973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ct val="100000"/>
              <a:buFont typeface="Helvetica Neue Light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Helvetica" pitchFamily="2" charset="0"/>
                <a:sym typeface="Arial"/>
              </a:rPr>
              <a:t>Dave Bell</a:t>
            </a:r>
            <a:endParaRPr sz="1400" b="0" i="0" u="none" strike="noStrike" cap="none" dirty="0">
              <a:solidFill>
                <a:schemeClr val="lt1"/>
              </a:solidFill>
              <a:latin typeface="Helvetica" pitchFamily="2" charset="0"/>
              <a:sym typeface="Arial"/>
            </a:endParaRPr>
          </a:p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ct val="100000"/>
              <a:buFont typeface="Helvetica Neue Light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Helvetica" pitchFamily="2" charset="0"/>
                <a:sym typeface="Arial"/>
              </a:rPr>
              <a:t>Kristen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Helvetica" pitchFamily="2" charset="0"/>
                <a:sym typeface="Arial"/>
              </a:rPr>
              <a:t>Osinski</a:t>
            </a:r>
            <a:endParaRPr sz="1400" b="0" i="0" u="none" strike="noStrike" cap="none" dirty="0">
              <a:solidFill>
                <a:schemeClr val="lt1"/>
              </a:solidFill>
              <a:latin typeface="Helvetica" pitchFamily="2" charset="0"/>
              <a:sym typeface="Arial"/>
            </a:endParaRPr>
          </a:p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ct val="100000"/>
              <a:buFont typeface="Helvetica Neue Light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Helvetica" pitchFamily="2" charset="0"/>
                <a:sym typeface="Arial"/>
              </a:rPr>
              <a:t>Alex Stoddard</a:t>
            </a:r>
            <a:endParaRPr sz="1400" b="0" i="0" u="none" strike="noStrike" cap="none" dirty="0">
              <a:solidFill>
                <a:schemeClr val="lt1"/>
              </a:solidFill>
              <a:latin typeface="Helvetica" pitchFamily="2" charset="0"/>
              <a:sym typeface="Arial"/>
            </a:endParaRPr>
          </a:p>
          <a:p>
            <a:pPr marL="34766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77C"/>
              </a:buClr>
              <a:buSzPct val="100000"/>
              <a:buFont typeface="Helvetica Neue Light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Helvetica" pitchFamily="2" charset="0"/>
                <a:sym typeface="Arial"/>
              </a:rPr>
              <a:t>Brad Taylor</a:t>
            </a:r>
            <a:endParaRPr sz="1400" b="0" i="0" u="none" strike="noStrike" cap="none" dirty="0">
              <a:solidFill>
                <a:schemeClr val="lt1"/>
              </a:solidFill>
              <a:latin typeface="Helvetica" pitchFamily="2" charset="0"/>
              <a:sym typeface="Arial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511" y="5629148"/>
            <a:ext cx="2784236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8424" y="5401369"/>
            <a:ext cx="1263499" cy="89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 descr="CTSI | Transforming Health Through Research &amp; Discove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0375" y="5516523"/>
            <a:ext cx="3315726" cy="8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9900" y="5602474"/>
            <a:ext cx="2086626" cy="552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10323" y="5413251"/>
            <a:ext cx="1234931" cy="8685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9564624" y="3904095"/>
            <a:ext cx="2458888" cy="552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October 19</a:t>
            </a:r>
            <a:r>
              <a:rPr lang="en-US" sz="2000" b="1" i="0" u="none" strike="noStrike" cap="none" baseline="30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2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2023</a:t>
            </a:r>
            <a:endParaRPr sz="2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58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15" name="Google Shape;215;p58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8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58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Data Table Preparation</a:t>
            </a:r>
            <a:endParaRPr dirty="0">
              <a:latin typeface="Helvetica" pitchFamily="2" charset="0"/>
            </a:endParaRPr>
          </a:p>
        </p:txBody>
      </p:sp>
      <p:sp>
        <p:nvSpPr>
          <p:cNvPr id="219" name="Google Shape;21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8"/>
          <p:cNvSpPr/>
          <p:nvPr/>
        </p:nvSpPr>
        <p:spPr>
          <a:xfrm>
            <a:off x="0" y="1242141"/>
            <a:ext cx="12192000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3038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58"/>
          <p:cNvSpPr/>
          <p:nvPr/>
        </p:nvSpPr>
        <p:spPr>
          <a:xfrm>
            <a:off x="217714" y="1242140"/>
            <a:ext cx="7999694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58"/>
          <p:cNvSpPr/>
          <p:nvPr/>
        </p:nvSpPr>
        <p:spPr>
          <a:xfrm>
            <a:off x="8217407" y="1242139"/>
            <a:ext cx="3974592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58"/>
          <p:cNvSpPr/>
          <p:nvPr/>
        </p:nvSpPr>
        <p:spPr>
          <a:xfrm>
            <a:off x="1507196" y="1563255"/>
            <a:ext cx="2626500" cy="35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484C5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</a:pPr>
            <a:r>
              <a:rPr lang="en-US" sz="1500" b="0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Original Table</a:t>
            </a:r>
            <a:endParaRPr sz="1800" b="0" i="0" u="none" strike="noStrike" cap="none" dirty="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58"/>
          <p:cNvGraphicFramePr/>
          <p:nvPr>
            <p:extLst>
              <p:ext uri="{D42A27DB-BD31-4B8C-83A1-F6EECF244321}">
                <p14:modId xmlns:p14="http://schemas.microsoft.com/office/powerpoint/2010/main" val="837785229"/>
              </p:ext>
            </p:extLst>
          </p:nvPr>
        </p:nvGraphicFramePr>
        <p:xfrm>
          <a:off x="1520890" y="1972665"/>
          <a:ext cx="2626525" cy="4450000"/>
        </p:xfrm>
        <a:graphic>
          <a:graphicData uri="http://schemas.openxmlformats.org/drawingml/2006/table">
            <a:tbl>
              <a:tblPr>
                <a:noFill/>
                <a:tableStyleId>{F19BE794-BCFE-4EFE-9218-30D680138F61}</a:tableStyleId>
              </a:tblPr>
              <a:tblGrid>
                <a:gridCol w="4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latin typeface="Helvetica" pitchFamily="2" charset="0"/>
                        </a:rPr>
                        <a:t>A</a:t>
                      </a:r>
                      <a:endParaRPr sz="18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B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0AC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latin typeface="Helvetica" pitchFamily="2" charset="0"/>
                        </a:rPr>
                        <a:t>C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D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0AC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latin typeface="Helvetica" pitchFamily="2" charset="0"/>
                        </a:rPr>
                        <a:t>E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latin typeface="Helvetica" pitchFamily="2" charset="0"/>
                        </a:rPr>
                        <a:t>F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" name="Google Shape;225;p58"/>
          <p:cNvSpPr/>
          <p:nvPr/>
        </p:nvSpPr>
        <p:spPr>
          <a:xfrm>
            <a:off x="5399862" y="1746780"/>
            <a:ext cx="1679400" cy="93167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8281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</a:pPr>
            <a:r>
              <a:rPr lang="en-US" sz="1500" b="0" i="0" u="none" strike="noStrike" cap="none" dirty="0">
                <a:solidFill>
                  <a:schemeClr val="tx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Intermediary table of Distinct Values</a:t>
            </a:r>
            <a:endParaRPr sz="1500" b="0" i="0" u="none" strike="noStrike" cap="none" dirty="0">
              <a:solidFill>
                <a:schemeClr val="tx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" name="Google Shape;228;p58"/>
          <p:cNvGraphicFramePr/>
          <p:nvPr>
            <p:extLst>
              <p:ext uri="{D42A27DB-BD31-4B8C-83A1-F6EECF244321}">
                <p14:modId xmlns:p14="http://schemas.microsoft.com/office/powerpoint/2010/main" val="1356813319"/>
              </p:ext>
            </p:extLst>
          </p:nvPr>
        </p:nvGraphicFramePr>
        <p:xfrm>
          <a:off x="5611234" y="2862665"/>
          <a:ext cx="1270375" cy="2670000"/>
        </p:xfrm>
        <a:graphic>
          <a:graphicData uri="http://schemas.openxmlformats.org/drawingml/2006/table">
            <a:tbl>
              <a:tblPr>
                <a:noFill/>
                <a:tableStyleId>{F19BE794-BCFE-4EFE-9218-30D680138F61}</a:tableStyleId>
              </a:tblPr>
              <a:tblGrid>
                <a:gridCol w="4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B</a:t>
                      </a:r>
                      <a:endParaRPr sz="18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0AC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D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0AC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ID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latin typeface="Helvetica" pitchFamily="2" charset="0"/>
                        </a:rPr>
                        <a:t>1</a:t>
                      </a:r>
                      <a:endParaRPr sz="1800" u="none" strike="noStrike" cap="none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latin typeface="Helvetica" pitchFamily="2" charset="0"/>
                        </a:rPr>
                        <a:t>2</a:t>
                      </a:r>
                      <a:endParaRPr sz="1800" u="none" strike="noStrike" cap="none" dirty="0">
                        <a:latin typeface="Helvetica" pitchFamily="2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D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Helvetica" pitchFamily="2" charset="0"/>
                        </a:rPr>
                        <a:t>*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Helvetica" pitchFamily="2" charset="0"/>
                        </a:rPr>
                        <a:t>**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9E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latin typeface="Helvetica" pitchFamily="2" charset="0"/>
                        </a:rPr>
                        <a:t>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2" name="Google Shape;232;p58"/>
          <p:cNvSpPr/>
          <p:nvPr/>
        </p:nvSpPr>
        <p:spPr>
          <a:xfrm>
            <a:off x="8147775" y="1547999"/>
            <a:ext cx="3974700" cy="531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14120"/>
              </a:scheme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600" b="1" u="sng" dirty="0">
                <a:solidFill>
                  <a:srgbClr val="1F3864"/>
                </a:solidFill>
                <a:latin typeface="Helvetica" pitchFamily="2" charset="0"/>
              </a:rPr>
              <a:t>MU</a:t>
            </a:r>
            <a:endParaRPr lang="en-US" sz="1600" b="0" i="0" u="sng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132.6 Million </a:t>
            </a: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notes</a:t>
            </a:r>
            <a:r>
              <a:rPr lang="en-US" sz="16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289,000 Rows </a:t>
            </a: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distinct metadata sets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endParaRPr lang="en-US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600" b="1" i="0" u="sng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MCW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193.8 Million</a:t>
            </a: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 notes</a:t>
            </a:r>
            <a:endParaRPr lang="en-US" sz="16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600" b="1" dirty="0">
                <a:solidFill>
                  <a:srgbClr val="1F3864"/>
                </a:solidFill>
                <a:latin typeface="Helvetica" pitchFamily="2" charset="0"/>
              </a:rPr>
              <a:t>267,151</a:t>
            </a:r>
            <a:r>
              <a:rPr lang="en-US" sz="16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 Rows </a:t>
            </a: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distinct metadata sets</a:t>
            </a:r>
            <a:endParaRPr lang="en-US" sz="1600" i="0" u="none" strike="noStrike" cap="none" dirty="0">
              <a:solidFill>
                <a:srgbClr val="1F3864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F3864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The program will operate on the significantly smaller </a:t>
            </a:r>
            <a:r>
              <a:rPr lang="en-US" sz="1600" b="1" dirty="0">
                <a:solidFill>
                  <a:srgbClr val="1F3864"/>
                </a:solidFill>
                <a:latin typeface="Helvetica" pitchFamily="2" charset="0"/>
              </a:rPr>
              <a:t>Intermediary Table </a:t>
            </a: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and join back to the individual notes at the end</a:t>
            </a:r>
            <a:endParaRPr sz="1600" dirty="0">
              <a:solidFill>
                <a:srgbClr val="1F3864"/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F3864"/>
              </a:solidFill>
              <a:latin typeface="Helvetica" pitchFamily="2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892A45A-60DD-7FE1-4CEB-BAB0C8FC8175}"/>
              </a:ext>
            </a:extLst>
          </p:cNvPr>
          <p:cNvSpPr/>
          <p:nvPr/>
        </p:nvSpPr>
        <p:spPr>
          <a:xfrm>
            <a:off x="4248167" y="3979034"/>
            <a:ext cx="1270375" cy="4470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288771509a6_0_62"/>
          <p:cNvGrpSpPr/>
          <p:nvPr/>
        </p:nvGrpSpPr>
        <p:grpSpPr>
          <a:xfrm>
            <a:off x="-19" y="-29768"/>
            <a:ext cx="12202253" cy="1519500"/>
            <a:chOff x="-19" y="-29768"/>
            <a:chExt cx="12202253" cy="1519500"/>
          </a:xfrm>
        </p:grpSpPr>
        <p:sp>
          <p:nvSpPr>
            <p:cNvPr id="238" name="Google Shape;238;g288771509a6_0_62"/>
            <p:cNvSpPr/>
            <p:nvPr/>
          </p:nvSpPr>
          <p:spPr>
            <a:xfrm rot="-5400000">
              <a:off x="5341500" y="-5371113"/>
              <a:ext cx="1519200" cy="12202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88771509a6_0_62"/>
            <p:cNvSpPr/>
            <p:nvPr/>
          </p:nvSpPr>
          <p:spPr>
            <a:xfrm rot="-5400000">
              <a:off x="8917084" y="-1801679"/>
              <a:ext cx="1507200" cy="50631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88771509a6_0_62"/>
            <p:cNvSpPr/>
            <p:nvPr/>
          </p:nvSpPr>
          <p:spPr>
            <a:xfrm rot="5400000">
              <a:off x="3100631" y="-3130418"/>
              <a:ext cx="1519500" cy="77208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288771509a6_0_62"/>
          <p:cNvSpPr/>
          <p:nvPr/>
        </p:nvSpPr>
        <p:spPr>
          <a:xfrm>
            <a:off x="876691" y="301843"/>
            <a:ext cx="104772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Bag of Words</a:t>
            </a:r>
            <a:r>
              <a:rPr lang="en-US" sz="3200" b="1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 Generation</a:t>
            </a:r>
            <a:endParaRPr sz="2400" b="1" i="0" u="none" strike="noStrike" cap="none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g288771509a6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288771509a6_0_62"/>
          <p:cNvPicPr preferRelativeResize="0"/>
          <p:nvPr/>
        </p:nvPicPr>
        <p:blipFill rotWithShape="1">
          <a:blip r:embed="rId3">
            <a:alphaModFix/>
          </a:blip>
          <a:srcRect b="40337"/>
          <a:stretch/>
        </p:blipFill>
        <p:spPr>
          <a:xfrm>
            <a:off x="533375" y="2052579"/>
            <a:ext cx="7150650" cy="2167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5" name="Google Shape;245;g288771509a6_0_62"/>
          <p:cNvSpPr txBox="1"/>
          <p:nvPr/>
        </p:nvSpPr>
        <p:spPr>
          <a:xfrm>
            <a:off x="8061975" y="2052565"/>
            <a:ext cx="3840600" cy="37856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LOINC Code Bag of Words</a:t>
            </a:r>
            <a:endParaRPr sz="1600" b="0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Example code </a:t>
            </a:r>
            <a:r>
              <a:rPr lang="en-US" sz="16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100447-2 </a:t>
            </a:r>
            <a:r>
              <a:rPr lang="en-US" sz="1600" b="0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has 4 Part Numbers, each represented by a row</a:t>
            </a:r>
            <a:endParaRPr sz="1600" dirty="0">
              <a:solidFill>
                <a:srgbClr val="1F3864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n-US" sz="1600" i="0" u="none" strike="noStrike" cap="none" dirty="0">
                <a:solidFill>
                  <a:srgbClr val="1F3864"/>
                </a:solidFill>
              </a:rPr>
              <a:t>{“note”, “progress”, “outpatient”, “burn”, “management”}</a:t>
            </a:r>
            <a:endParaRPr sz="1600" i="0" u="none" strike="noStrike" cap="none" dirty="0">
              <a:solidFill>
                <a:srgbClr val="1F3864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600" b="1" dirty="0">
                <a:solidFill>
                  <a:srgbClr val="1F3864"/>
                </a:solidFill>
              </a:rPr>
              <a:t>Metadata  Bag of Words</a:t>
            </a:r>
            <a:endParaRPr sz="1600" dirty="0">
              <a:solidFill>
                <a:srgbClr val="1F3864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 dirty="0">
                <a:solidFill>
                  <a:srgbClr val="1F3864"/>
                </a:solidFill>
              </a:rPr>
              <a:t>{“registered”, “nurse”, “internal”, “medicine”, “refill”, “telephone”, “encounter”}</a:t>
            </a:r>
            <a:endParaRPr sz="1600" dirty="0">
              <a:solidFill>
                <a:srgbClr val="1F3864"/>
              </a:solidFill>
            </a:endParaRPr>
          </a:p>
        </p:txBody>
      </p:sp>
      <p:graphicFrame>
        <p:nvGraphicFramePr>
          <p:cNvPr id="246" name="Google Shape;246;g288771509a6_0_62"/>
          <p:cNvGraphicFramePr/>
          <p:nvPr>
            <p:extLst>
              <p:ext uri="{D42A27DB-BD31-4B8C-83A1-F6EECF244321}">
                <p14:modId xmlns:p14="http://schemas.microsoft.com/office/powerpoint/2010/main" val="2085009280"/>
              </p:ext>
            </p:extLst>
          </p:nvPr>
        </p:nvGraphicFramePr>
        <p:xfrm>
          <a:off x="533375" y="4898675"/>
          <a:ext cx="7150675" cy="1379571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{F19BE794-BCFE-4EFE-9218-30D680138F61}</a:tableStyleId>
              </a:tblPr>
              <a:tblGrid>
                <a:gridCol w="12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  <a:endParaRPr sz="20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SMD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TOS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Setting</a:t>
                      </a:r>
                      <a:endParaRPr sz="20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KOD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 Nurse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Medicine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 Nurse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Refill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Telephone Encounter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DC20DF-57E0-1D0F-5E40-FA8B7A18292E}"/>
              </a:ext>
            </a:extLst>
          </p:cNvPr>
          <p:cNvSpPr/>
          <p:nvPr/>
        </p:nvSpPr>
        <p:spPr>
          <a:xfrm>
            <a:off x="533375" y="2873829"/>
            <a:ext cx="7150650" cy="1079404"/>
          </a:xfrm>
          <a:prstGeom prst="roundRect">
            <a:avLst>
              <a:gd name="adj" fmla="val 711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55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52" name="Google Shape;252;p55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5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5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55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Bag of Words (BOW) Example</a:t>
            </a:r>
            <a:endParaRPr sz="2400" b="1" i="0" u="none" strike="noStrike" cap="none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55"/>
          <p:cNvGrpSpPr/>
          <p:nvPr/>
        </p:nvGrpSpPr>
        <p:grpSpPr>
          <a:xfrm>
            <a:off x="1063172" y="1700783"/>
            <a:ext cx="5910944" cy="5020691"/>
            <a:chOff x="1063172" y="1276786"/>
            <a:chExt cx="5910944" cy="4934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9" name="Google Shape;259;p55"/>
            <p:cNvSpPr/>
            <p:nvPr/>
          </p:nvSpPr>
          <p:spPr>
            <a:xfrm>
              <a:off x="1063172" y="1276786"/>
              <a:ext cx="5910944" cy="1016471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AF8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1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1. Document Metadata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Helvetica Neue"/>
                <a:buNone/>
              </a:pPr>
              <a:r>
                <a:rPr lang="en-US" sz="16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ED Patient Depart Summary, University Hospital, Care Delivery, UH Emergency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5"/>
            <p:cNvSpPr/>
            <p:nvPr/>
          </p:nvSpPr>
          <p:spPr>
            <a:xfrm>
              <a:off x="1712686" y="2589728"/>
              <a:ext cx="4611915" cy="1016470"/>
            </a:xfrm>
            <a:prstGeom prst="roundRect">
              <a:avLst>
                <a:gd name="adj" fmla="val 16667"/>
              </a:avLst>
            </a:prstGeom>
            <a:solidFill>
              <a:srgbClr val="B3C6E7"/>
            </a:solidFill>
            <a:ln w="12700" cap="flat" cmpd="sng">
              <a:solidFill>
                <a:srgbClr val="AF8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1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2. BOW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Helvetica Neue"/>
                <a:buNone/>
              </a:pPr>
              <a:r>
                <a:rPr lang="en-US" sz="16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hospital, discharge, care, emergency, summary, delivery, note, patient, {role}, {setting}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55"/>
            <p:cNvCxnSpPr>
              <a:stCxn id="259" idx="2"/>
              <a:endCxn id="260" idx="0"/>
            </p:cNvCxnSpPr>
            <p:nvPr/>
          </p:nvCxnSpPr>
          <p:spPr>
            <a:xfrm>
              <a:off x="4018644" y="2293257"/>
              <a:ext cx="0" cy="29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262" name="Google Shape;262;p55"/>
            <p:cNvGrpSpPr/>
            <p:nvPr/>
          </p:nvGrpSpPr>
          <p:grpSpPr>
            <a:xfrm>
              <a:off x="1063172" y="3869237"/>
              <a:ext cx="5910944" cy="2341788"/>
              <a:chOff x="1063172" y="4039599"/>
              <a:chExt cx="5910944" cy="2341788"/>
            </a:xfrm>
          </p:grpSpPr>
          <p:grpSp>
            <p:nvGrpSpPr>
              <p:cNvPr id="263" name="Google Shape;263;p55"/>
              <p:cNvGrpSpPr/>
              <p:nvPr/>
            </p:nvGrpSpPr>
            <p:grpSpPr>
              <a:xfrm>
                <a:off x="1063172" y="4039599"/>
                <a:ext cx="5910944" cy="2341788"/>
                <a:chOff x="1063172" y="4151086"/>
                <a:chExt cx="5910944" cy="2341788"/>
              </a:xfrm>
            </p:grpSpPr>
            <p:sp>
              <p:nvSpPr>
                <p:cNvPr id="264" name="Google Shape;264;p55"/>
                <p:cNvSpPr/>
                <p:nvPr/>
              </p:nvSpPr>
              <p:spPr>
                <a:xfrm>
                  <a:off x="1063172" y="4151086"/>
                  <a:ext cx="5910944" cy="2341788"/>
                </a:xfrm>
                <a:prstGeom prst="rect">
                  <a:avLst/>
                </a:prstGeom>
                <a:solidFill>
                  <a:srgbClr val="B3C6E7"/>
                </a:solidFill>
                <a:ln w="127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55"/>
                <p:cNvSpPr/>
                <p:nvPr/>
              </p:nvSpPr>
              <p:spPr>
                <a:xfrm>
                  <a:off x="1063172" y="4151086"/>
                  <a:ext cx="1686903" cy="478971"/>
                </a:xfrm>
                <a:prstGeom prst="rect">
                  <a:avLst/>
                </a:prstGeom>
                <a:solidFill>
                  <a:srgbClr val="8DA9DB"/>
                </a:solidFill>
                <a:ln w="12700" cap="flat" cmpd="sng">
                  <a:solidFill>
                    <a:srgbClr val="AF8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r>
                    <a:rPr lang="en-US" sz="1800" b="1" i="0" u="none" strike="noStrike" cap="none" dirty="0">
                      <a:solidFill>
                        <a:schemeClr val="accent1">
                          <a:lumMod val="50000"/>
                        </a:schemeClr>
                      </a:solidFill>
                      <a:latin typeface="Helvetica" pitchFamily="2" charset="0"/>
                      <a:sym typeface="Arial"/>
                    </a:rPr>
                    <a:t>LOINC BOWs</a:t>
                  </a:r>
                  <a:endParaRPr sz="1800" b="1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6" name="Google Shape;266;p55"/>
              <p:cNvSpPr/>
              <p:nvPr/>
            </p:nvSpPr>
            <p:spPr>
              <a:xfrm>
                <a:off x="1201512" y="4861489"/>
                <a:ext cx="2018842" cy="1176978"/>
              </a:xfrm>
              <a:prstGeom prst="roundRect">
                <a:avLst>
                  <a:gd name="adj" fmla="val 16667"/>
                </a:avLst>
              </a:prstGeom>
              <a:solidFill>
                <a:srgbClr val="8DA9DB"/>
              </a:solidFill>
              <a:ln w="12700" cap="flat" cmpd="sng">
                <a:solidFill>
                  <a:srgbClr val="AF862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1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3A. </a:t>
                </a:r>
                <a:r>
                  <a:rPr lang="en-US" sz="1600" b="1" i="0" u="sng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59258-4</a:t>
                </a:r>
                <a:endParaRPr sz="18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Helvetica Neue"/>
                  <a:buNone/>
                </a:pPr>
                <a:r>
                  <a:rPr lang="en-US" sz="1500" b="0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Discharge, emergency, summary, note, {role}</a:t>
                </a:r>
                <a:endParaRPr sz="18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55"/>
              <p:cNvSpPr/>
              <p:nvPr/>
            </p:nvSpPr>
            <p:spPr>
              <a:xfrm>
                <a:off x="4780645" y="4861489"/>
                <a:ext cx="2039256" cy="1176978"/>
              </a:xfrm>
              <a:prstGeom prst="roundRect">
                <a:avLst>
                  <a:gd name="adj" fmla="val 16667"/>
                </a:avLst>
              </a:prstGeom>
              <a:solidFill>
                <a:srgbClr val="8DA9DB"/>
              </a:solidFill>
              <a:ln w="12700" cap="flat" cmpd="sng">
                <a:solidFill>
                  <a:srgbClr val="AF862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1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3C. </a:t>
                </a:r>
                <a:r>
                  <a:rPr lang="en-US" sz="1600" b="1" i="0" u="sng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11506-3</a:t>
                </a:r>
                <a:endParaRPr sz="18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Helvetica Neue"/>
                  <a:buNone/>
                </a:pPr>
                <a:r>
                  <a:rPr lang="en-US" sz="1500" b="0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progress, note, {role}, {setting}</a:t>
                </a:r>
                <a:endParaRPr sz="18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5"/>
              <p:cNvSpPr/>
              <p:nvPr/>
            </p:nvSpPr>
            <p:spPr>
              <a:xfrm>
                <a:off x="3272245" y="4861489"/>
                <a:ext cx="1456509" cy="1176978"/>
              </a:xfrm>
              <a:prstGeom prst="roundRect">
                <a:avLst>
                  <a:gd name="adj" fmla="val 16667"/>
                </a:avLst>
              </a:prstGeom>
              <a:solidFill>
                <a:srgbClr val="8DA9DB"/>
              </a:solidFill>
              <a:ln w="12700" cap="flat" cmpd="sng">
                <a:solidFill>
                  <a:srgbClr val="AF862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1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3B. </a:t>
                </a:r>
                <a:r>
                  <a:rPr lang="en-US" sz="1600" b="1" i="0" u="sng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34112-3</a:t>
                </a:r>
                <a:endParaRPr sz="18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Helvetica Neue"/>
                  <a:buNone/>
                </a:pPr>
                <a:r>
                  <a:rPr lang="en-US" sz="1500" b="0" i="0" u="none" strike="noStrike" cap="none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  <a:ea typeface="Helvetica Neue"/>
                    <a:cs typeface="Helvetica Neue"/>
                    <a:sym typeface="Helvetica Neue"/>
                  </a:rPr>
                  <a:t>hospital, note, {role}</a:t>
                </a:r>
                <a:endParaRPr sz="18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9" name="Google Shape;269;p55"/>
            <p:cNvCxnSpPr>
              <a:stCxn id="260" idx="2"/>
              <a:endCxn id="264" idx="0"/>
            </p:cNvCxnSpPr>
            <p:nvPr/>
          </p:nvCxnSpPr>
          <p:spPr>
            <a:xfrm>
              <a:off x="4018644" y="3606198"/>
              <a:ext cx="0" cy="26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70" name="Google Shape;270;p55"/>
          <p:cNvSpPr txBox="1"/>
          <p:nvPr/>
        </p:nvSpPr>
        <p:spPr>
          <a:xfrm>
            <a:off x="7578127" y="1984096"/>
            <a:ext cx="3974591" cy="39703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800" b="1" i="0" u="sng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Mapping Summary</a:t>
            </a:r>
          </a:p>
          <a:p>
            <a:pPr marL="3429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lang="en-US"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Word order is lost in BOW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n-US"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“{role}” and “{setting}” wildcards are added.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Priority is given to real axis, if available (e.g. Emergency)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n-US"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1800" b="1" u="sng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Synonymy List</a:t>
            </a:r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Depart -&gt; Discharge</a:t>
            </a:r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Summary -&gt; Note</a:t>
            </a:r>
          </a:p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n-US"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Chosen LOINC Code is </a:t>
            </a:r>
            <a:r>
              <a:rPr lang="en-US" sz="18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59258-4</a:t>
            </a:r>
            <a:endParaRPr lang="en-US"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19880" y="1535001"/>
            <a:ext cx="10682104" cy="18622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Results</a:t>
            </a:r>
            <a:endParaRPr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59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84" name="Google Shape;284;p59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9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9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59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Coverage Results</a:t>
            </a:r>
            <a:endParaRPr sz="2400" b="1" i="0" u="none" strike="noStrike" cap="none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/>
          <p:nvPr/>
        </p:nvSpPr>
        <p:spPr>
          <a:xfrm>
            <a:off x="8217407" y="1242139"/>
            <a:ext cx="3974592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59"/>
          <p:cNvSpPr txBox="1"/>
          <p:nvPr/>
        </p:nvSpPr>
        <p:spPr>
          <a:xfrm>
            <a:off x="8217406" y="2154231"/>
            <a:ext cx="3650100" cy="35393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MU</a:t>
            </a:r>
            <a:endParaRPr sz="1600" b="1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~ 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87%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of all clinical 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documents were mapped to LOINC Codes</a:t>
            </a: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44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35%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initial 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coverage and slowly improved using the Synonymy List</a:t>
            </a: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MCW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16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~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93%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of all clinical 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documents were mapped to LOINC Codes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endParaRPr sz="16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55%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initial coverage and slowly improved using the Synonymy List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74C9D1-FF72-42E7-70FC-B4024907E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644568"/>
              </p:ext>
            </p:extLst>
          </p:nvPr>
        </p:nvGraphicFramePr>
        <p:xfrm>
          <a:off x="1856104" y="1998020"/>
          <a:ext cx="4259141" cy="418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064FF3-3868-D815-54C1-1A26BFB36A0D}"/>
              </a:ext>
            </a:extLst>
          </p:cNvPr>
          <p:cNvSpPr/>
          <p:nvPr/>
        </p:nvSpPr>
        <p:spPr>
          <a:xfrm>
            <a:off x="1272540" y="2263140"/>
            <a:ext cx="9616440" cy="4396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oogle Shape;310;g2888859a856_3_0"/>
          <p:cNvGrpSpPr/>
          <p:nvPr/>
        </p:nvGrpSpPr>
        <p:grpSpPr>
          <a:xfrm>
            <a:off x="-19" y="-29768"/>
            <a:ext cx="12202253" cy="1519500"/>
            <a:chOff x="-19" y="-29768"/>
            <a:chExt cx="12202253" cy="1519500"/>
          </a:xfrm>
        </p:grpSpPr>
        <p:sp>
          <p:nvSpPr>
            <p:cNvPr id="311" name="Google Shape;311;g2888859a856_3_0"/>
            <p:cNvSpPr/>
            <p:nvPr/>
          </p:nvSpPr>
          <p:spPr>
            <a:xfrm rot="-5400000">
              <a:off x="5341500" y="-5371113"/>
              <a:ext cx="1519200" cy="12202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888859a856_3_0"/>
            <p:cNvSpPr/>
            <p:nvPr/>
          </p:nvSpPr>
          <p:spPr>
            <a:xfrm rot="-5400000">
              <a:off x="8917084" y="-1801679"/>
              <a:ext cx="1507200" cy="50631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888859a856_3_0"/>
            <p:cNvSpPr/>
            <p:nvPr/>
          </p:nvSpPr>
          <p:spPr>
            <a:xfrm rot="5400000">
              <a:off x="3100631" y="-3130418"/>
              <a:ext cx="1519500" cy="77208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g2888859a856_3_0"/>
          <p:cNvSpPr/>
          <p:nvPr/>
        </p:nvSpPr>
        <p:spPr>
          <a:xfrm>
            <a:off x="876691" y="301843"/>
            <a:ext cx="104772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Notes Distribution Based on Setting</a:t>
            </a:r>
            <a:endParaRPr sz="2400" b="1" i="0" u="none" strike="noStrike" cap="none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g2888859a856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888859a856_3_0"/>
          <p:cNvSpPr/>
          <p:nvPr/>
        </p:nvSpPr>
        <p:spPr>
          <a:xfrm>
            <a:off x="8217407" y="1242139"/>
            <a:ext cx="3974700" cy="5254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820FBEE-9F62-18A8-9639-9F72F4C660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3243865"/>
                  </p:ext>
                </p:extLst>
              </p:nvPr>
            </p:nvGraphicFramePr>
            <p:xfrm>
              <a:off x="1192134" y="1489886"/>
              <a:ext cx="9807732" cy="52651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820FBEE-9F62-18A8-9639-9F72F4C660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2134" y="1489886"/>
                <a:ext cx="9807732" cy="52651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3A9ECC-7927-B236-6E21-792E71375185}"/>
              </a:ext>
            </a:extLst>
          </p:cNvPr>
          <p:cNvSpPr/>
          <p:nvPr/>
        </p:nvSpPr>
        <p:spPr>
          <a:xfrm>
            <a:off x="998220" y="2542965"/>
            <a:ext cx="10187940" cy="3705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oogle Shape;310;g2888859a856_3_0"/>
          <p:cNvGrpSpPr/>
          <p:nvPr/>
        </p:nvGrpSpPr>
        <p:grpSpPr>
          <a:xfrm>
            <a:off x="-19" y="-29768"/>
            <a:ext cx="12202253" cy="1519500"/>
            <a:chOff x="-19" y="-29768"/>
            <a:chExt cx="12202253" cy="1519500"/>
          </a:xfrm>
        </p:grpSpPr>
        <p:sp>
          <p:nvSpPr>
            <p:cNvPr id="311" name="Google Shape;311;g2888859a856_3_0"/>
            <p:cNvSpPr/>
            <p:nvPr/>
          </p:nvSpPr>
          <p:spPr>
            <a:xfrm rot="-5400000">
              <a:off x="5341500" y="-5371113"/>
              <a:ext cx="1519200" cy="12202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888859a856_3_0"/>
            <p:cNvSpPr/>
            <p:nvPr/>
          </p:nvSpPr>
          <p:spPr>
            <a:xfrm rot="-5400000">
              <a:off x="8917084" y="-1801679"/>
              <a:ext cx="1507200" cy="50631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888859a856_3_0"/>
            <p:cNvSpPr/>
            <p:nvPr/>
          </p:nvSpPr>
          <p:spPr>
            <a:xfrm rot="5400000">
              <a:off x="3100631" y="-3130418"/>
              <a:ext cx="1519500" cy="77208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g2888859a856_3_0"/>
          <p:cNvSpPr/>
          <p:nvPr/>
        </p:nvSpPr>
        <p:spPr>
          <a:xfrm>
            <a:off x="876691" y="301843"/>
            <a:ext cx="104772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Notes Distribution Based on SMD</a:t>
            </a:r>
            <a:endParaRPr sz="2400" b="1" i="0" u="none" strike="noStrike" cap="none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g2888859a856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888859a856_3_0"/>
          <p:cNvSpPr/>
          <p:nvPr/>
        </p:nvSpPr>
        <p:spPr>
          <a:xfrm>
            <a:off x="8217407" y="1242139"/>
            <a:ext cx="3974700" cy="5254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038C6D9F-33C2-F58D-1873-3CB238D731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3741009"/>
                  </p:ext>
                </p:extLst>
              </p:nvPr>
            </p:nvGraphicFramePr>
            <p:xfrm>
              <a:off x="941348" y="1526958"/>
              <a:ext cx="10347885" cy="4823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038C6D9F-33C2-F58D-1873-3CB238D73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348" y="1526958"/>
                <a:ext cx="10347885" cy="4823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65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g2888859a856_1_4"/>
          <p:cNvGrpSpPr/>
          <p:nvPr/>
        </p:nvGrpSpPr>
        <p:grpSpPr>
          <a:xfrm>
            <a:off x="-19" y="-29768"/>
            <a:ext cx="12202253" cy="1519500"/>
            <a:chOff x="-19" y="-29768"/>
            <a:chExt cx="12202253" cy="1519500"/>
          </a:xfrm>
        </p:grpSpPr>
        <p:sp>
          <p:nvSpPr>
            <p:cNvPr id="298" name="Google Shape;298;g2888859a856_1_4"/>
            <p:cNvSpPr/>
            <p:nvPr/>
          </p:nvSpPr>
          <p:spPr>
            <a:xfrm rot="-5400000">
              <a:off x="5341500" y="-5371113"/>
              <a:ext cx="1519200" cy="12202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888859a856_1_4"/>
            <p:cNvSpPr/>
            <p:nvPr/>
          </p:nvSpPr>
          <p:spPr>
            <a:xfrm rot="-5400000">
              <a:off x="8917084" y="-1801679"/>
              <a:ext cx="1507200" cy="50631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888859a856_1_4"/>
            <p:cNvSpPr/>
            <p:nvPr/>
          </p:nvSpPr>
          <p:spPr>
            <a:xfrm rot="5400000">
              <a:off x="3100631" y="-3130418"/>
              <a:ext cx="1519500" cy="77208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g2888859a856_1_4"/>
          <p:cNvSpPr/>
          <p:nvPr/>
        </p:nvSpPr>
        <p:spPr>
          <a:xfrm>
            <a:off x="876691" y="301843"/>
            <a:ext cx="10477200" cy="10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SMD Distribution between sites</a:t>
            </a:r>
            <a:endParaRPr sz="3200" b="1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2888859a856_1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888859a856_1_4"/>
          <p:cNvSpPr/>
          <p:nvPr/>
        </p:nvSpPr>
        <p:spPr>
          <a:xfrm>
            <a:off x="8217407" y="1242139"/>
            <a:ext cx="3974700" cy="5254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852C99-E021-A937-F762-82B88139F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034445"/>
              </p:ext>
            </p:extLst>
          </p:nvPr>
        </p:nvGraphicFramePr>
        <p:xfrm>
          <a:off x="1818299" y="1564002"/>
          <a:ext cx="8593984" cy="499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88859a856_2_2"/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888859a856_2_2"/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888859a856_2_2"/>
          <p:cNvSpPr/>
          <p:nvPr/>
        </p:nvSpPr>
        <p:spPr>
          <a:xfrm>
            <a:off x="619880" y="1535001"/>
            <a:ext cx="10682100" cy="186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63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332" name="Google Shape;332;p63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3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3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63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Validation</a:t>
            </a:r>
            <a:endParaRPr dirty="0">
              <a:latin typeface="Helvetica" pitchFamily="2" charset="0"/>
            </a:endParaRPr>
          </a:p>
        </p:txBody>
      </p:sp>
      <p:sp>
        <p:nvSpPr>
          <p:cNvPr id="336" name="Google Shape;33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3"/>
          <p:cNvSpPr/>
          <p:nvPr/>
        </p:nvSpPr>
        <p:spPr>
          <a:xfrm>
            <a:off x="0" y="1242141"/>
            <a:ext cx="12192000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3038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63"/>
          <p:cNvSpPr/>
          <p:nvPr/>
        </p:nvSpPr>
        <p:spPr>
          <a:xfrm>
            <a:off x="8217407" y="1242139"/>
            <a:ext cx="3974592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63"/>
          <p:cNvSpPr txBox="1"/>
          <p:nvPr/>
        </p:nvSpPr>
        <p:spPr>
          <a:xfrm>
            <a:off x="248825" y="1787350"/>
            <a:ext cx="61887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800" b="1" i="0" u="sng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Note Selection</a:t>
            </a:r>
            <a:endParaRPr sz="1800" b="0" i="0" u="sng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200 rows randomly selected from 1000 most common combinations of metadata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1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MU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: 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200 rows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or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~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15 million</a:t>
            </a: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 notes, 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~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10%</a:t>
            </a: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 of total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Basic accuracy in terms of note count: 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~91%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1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800" b="1" i="0" u="sng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MCW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: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200 rows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or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~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25 million </a:t>
            </a: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notes,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 ~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8%</a:t>
            </a: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 of total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Basic accuracy in terms of note count: </a:t>
            </a: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~85%</a:t>
            </a: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</p:txBody>
      </p:sp>
      <p:graphicFrame>
        <p:nvGraphicFramePr>
          <p:cNvPr id="341" name="Google Shape;341;p63"/>
          <p:cNvGraphicFramePr/>
          <p:nvPr>
            <p:extLst>
              <p:ext uri="{D42A27DB-BD31-4B8C-83A1-F6EECF244321}">
                <p14:modId xmlns:p14="http://schemas.microsoft.com/office/powerpoint/2010/main" val="3635650218"/>
              </p:ext>
            </p:extLst>
          </p:nvPr>
        </p:nvGraphicFramePr>
        <p:xfrm>
          <a:off x="7121381" y="1718572"/>
          <a:ext cx="4382100" cy="1697500"/>
        </p:xfrm>
        <a:graphic>
          <a:graphicData uri="http://schemas.openxmlformats.org/drawingml/2006/table">
            <a:tbl>
              <a:tblPr>
                <a:noFill/>
                <a:tableStyleId>{F19BE794-BCFE-4EFE-9218-30D680138F61}</a:tableStyleId>
              </a:tblPr>
              <a:tblGrid>
                <a:gridCol w="14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800" b="1" i="0" u="sng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  <a:cs typeface="Arial"/>
                          <a:sym typeface="Arial"/>
                        </a:rPr>
                        <a:t>Row Count</a:t>
                      </a:r>
                      <a:endParaRPr sz="1800" b="1" i="0" u="sng" strike="noStrike" cap="none" dirty="0">
                        <a:solidFill>
                          <a:srgbClr val="002060"/>
                        </a:solidFill>
                        <a:latin typeface="Helvetica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Valid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Invalid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MU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167 (</a:t>
                      </a: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83.5%)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33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MCW</a:t>
                      </a:r>
                      <a:endParaRPr sz="1800" b="1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157 (</a:t>
                      </a: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78.5%</a:t>
                      </a: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)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43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2" name="Google Shape;342;p63"/>
          <p:cNvGraphicFramePr/>
          <p:nvPr>
            <p:extLst>
              <p:ext uri="{D42A27DB-BD31-4B8C-83A1-F6EECF244321}">
                <p14:modId xmlns:p14="http://schemas.microsoft.com/office/powerpoint/2010/main" val="887528006"/>
              </p:ext>
            </p:extLst>
          </p:nvPr>
        </p:nvGraphicFramePr>
        <p:xfrm>
          <a:off x="7121381" y="4078224"/>
          <a:ext cx="4382100" cy="1986505"/>
        </p:xfrm>
        <a:graphic>
          <a:graphicData uri="http://schemas.openxmlformats.org/drawingml/2006/table">
            <a:tbl>
              <a:tblPr>
                <a:noFill/>
                <a:tableStyleId>{F19BE794-BCFE-4EFE-9218-30D680138F61}</a:tableStyleId>
              </a:tblPr>
              <a:tblGrid>
                <a:gridCol w="14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Helvetica Neue Light"/>
                        <a:buNone/>
                      </a:pPr>
                      <a:r>
                        <a:rPr lang="en-US" sz="1800" b="1" i="0" u="sng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  <a:cs typeface="Arial"/>
                          <a:sym typeface="Arial"/>
                        </a:rPr>
                        <a:t>Note Count</a:t>
                      </a:r>
                      <a:endParaRPr sz="1800" b="1" i="0" u="sng" strike="noStrike" cap="none" dirty="0">
                        <a:solidFill>
                          <a:srgbClr val="002060"/>
                        </a:solidFill>
                        <a:latin typeface="Helvetica" pitchFamily="2" charset="0"/>
                        <a:ea typeface="Calibri"/>
                        <a:cs typeface="Arial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Valid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Invalid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MU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13.93 M </a:t>
                      </a: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(91%)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1.27M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MCW</a:t>
                      </a:r>
                      <a:endParaRPr sz="1800" b="1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21.78 M </a:t>
                      </a: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(85%)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3.91M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882f8694f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64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349" name="Google Shape;349;p64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64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</a:t>
            </a:r>
            <a:endParaRPr sz="2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4"/>
          <p:cNvSpPr/>
          <p:nvPr/>
        </p:nvSpPr>
        <p:spPr>
          <a:xfrm>
            <a:off x="0" y="1242141"/>
            <a:ext cx="12192000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3038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64"/>
          <p:cNvSpPr/>
          <p:nvPr/>
        </p:nvSpPr>
        <p:spPr>
          <a:xfrm>
            <a:off x="217714" y="1242140"/>
            <a:ext cx="7999694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64"/>
          <p:cNvSpPr txBox="1"/>
          <p:nvPr/>
        </p:nvSpPr>
        <p:spPr>
          <a:xfrm>
            <a:off x="385274" y="1815074"/>
            <a:ext cx="6661234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Iterative Mapping Improvements (From MCW Notes)</a:t>
            </a:r>
            <a:endParaRPr lang="en-US"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Initial validation highlighted issues:</a:t>
            </a:r>
            <a:endParaRPr dirty="0">
              <a:latin typeface="Helvetica" pitchFamily="2" charset="0"/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Undesirable document types</a:t>
            </a:r>
          </a:p>
          <a:p>
            <a:pPr marL="18288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■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“scanned documents”</a:t>
            </a: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Missing synonym list entries</a:t>
            </a:r>
          </a:p>
          <a:p>
            <a:pPr marL="18288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■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“OB/GYN” -&gt; “Obstetrics &amp; Gynecology”</a:t>
            </a:r>
            <a:endParaRPr lang="en-US" dirty="0">
              <a:latin typeface="Helvetica" pitchFamily="2" charset="0"/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Some phrases cause consistent, incorrect labelling</a:t>
            </a:r>
          </a:p>
          <a:p>
            <a:pPr marL="18288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■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“surgery” -&gt; “operative note”</a:t>
            </a:r>
            <a:endParaRPr lang="en-US" dirty="0">
              <a:latin typeface="Helvetica" pitchFamily="2" charset="0"/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</a:pPr>
            <a:endParaRPr lang="en-US" dirty="0">
              <a:latin typeface="Helvetica" pitchFamily="2" charset="0"/>
            </a:endParaRPr>
          </a:p>
        </p:txBody>
      </p:sp>
      <p:graphicFrame>
        <p:nvGraphicFramePr>
          <p:cNvPr id="358" name="Google Shape;358;p64"/>
          <p:cNvGraphicFramePr/>
          <p:nvPr>
            <p:extLst>
              <p:ext uri="{D42A27DB-BD31-4B8C-83A1-F6EECF244321}">
                <p14:modId xmlns:p14="http://schemas.microsoft.com/office/powerpoint/2010/main" val="538257599"/>
              </p:ext>
            </p:extLst>
          </p:nvPr>
        </p:nvGraphicFramePr>
        <p:xfrm>
          <a:off x="328883" y="4695025"/>
          <a:ext cx="11155732" cy="167840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{F19BE794-BCFE-4EFE-9218-30D680138F61}</a:tableStyleId>
              </a:tblPr>
              <a:tblGrid>
                <a:gridCol w="9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9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SMD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TOS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setting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KOD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bow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1F3864"/>
                          </a:solidFill>
                          <a:latin typeface="Helvetica" pitchFamily="2" charset="0"/>
                          <a:ea typeface="Calibri"/>
                          <a:cs typeface="Calibri"/>
                          <a:sym typeface="Calibri"/>
                        </a:rPr>
                        <a:t>loinc name</a:t>
                      </a:r>
                      <a:endParaRPr sz="1600" b="1" u="none" strike="noStrike" cap="none">
                        <a:solidFill>
                          <a:srgbClr val="1F3864"/>
                        </a:solidFill>
                        <a:latin typeface="Helvetica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28575" marT="91425" marB="91425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2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Registered Nurse</a:t>
                      </a:r>
                      <a:endParaRPr lang="en-US">
                        <a:effectLst/>
                      </a:endParaRP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Transplant Surgery</a:t>
                      </a:r>
                      <a:endParaRPr lang="en-US">
                        <a:effectLst/>
                      </a:endParaRP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endParaRPr lang="en-US">
                        <a:effectLst/>
                      </a:endParaRP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 Encounter</a:t>
                      </a:r>
                      <a:endParaRPr lang="en-US">
                        <a:effectLst/>
                      </a:endParaRP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encounter registered {role} {setting} note surgery nurse transplant telephone</a:t>
                      </a:r>
                      <a:endParaRPr lang="en-US">
                        <a:effectLst/>
                      </a:endParaRP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OP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Operative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note</a:t>
                      </a:r>
                      <a:endParaRPr lang="en-US" dirty="0">
                        <a:effectLst/>
                      </a:endParaRPr>
                    </a:p>
                  </a:txBody>
                  <a:tcPr marL="76200" marR="22860" marT="76200" marB="762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9" name="Google Shape;359;p64"/>
          <p:cNvGraphicFramePr/>
          <p:nvPr>
            <p:extLst>
              <p:ext uri="{D42A27DB-BD31-4B8C-83A1-F6EECF244321}">
                <p14:modId xmlns:p14="http://schemas.microsoft.com/office/powerpoint/2010/main" val="2374451153"/>
              </p:ext>
            </p:extLst>
          </p:nvPr>
        </p:nvGraphicFramePr>
        <p:xfrm>
          <a:off x="7439700" y="1738629"/>
          <a:ext cx="4433850" cy="2059000"/>
        </p:xfrm>
        <a:graphic>
          <a:graphicData uri="http://schemas.openxmlformats.org/drawingml/2006/table">
            <a:tbl>
              <a:tblPr>
                <a:noFill/>
                <a:tableStyleId>{F19BE794-BCFE-4EFE-9218-30D680138F61}</a:tableStyleId>
              </a:tblPr>
              <a:tblGrid>
                <a:gridCol w="14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800" b="1" i="0" u="sng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  <a:cs typeface="Arial"/>
                          <a:sym typeface="Arial"/>
                        </a:rPr>
                        <a:t>Row Count</a:t>
                      </a:r>
                      <a:endParaRPr sz="1800" b="1" i="0" u="sng" strike="noStrike" cap="none" dirty="0">
                        <a:solidFill>
                          <a:srgbClr val="002060"/>
                        </a:solidFill>
                        <a:latin typeface="Helvetica" pitchFamily="2" charset="0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Valid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Invalid</a:t>
                      </a:r>
                      <a:endParaRPr sz="1800" b="1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Round 1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116 (</a:t>
                      </a: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58%</a:t>
                      </a: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)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84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Round 2</a:t>
                      </a:r>
                      <a:endParaRPr sz="1800" b="1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138 (</a:t>
                      </a:r>
                      <a:r>
                        <a:rPr lang="en-US" sz="1800" b="1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69%</a:t>
                      </a: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)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62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Round 3</a:t>
                      </a:r>
                      <a:endParaRPr sz="1800" b="1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157 (</a:t>
                      </a: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78.5%</a:t>
                      </a: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)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43</a:t>
                      </a:r>
                      <a:endParaRPr sz="1800" u="none" strike="noStrike" cap="none" dirty="0">
                        <a:solidFill>
                          <a:srgbClr val="002060"/>
                        </a:solidFill>
                        <a:latin typeface="Helvetica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68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366" name="Google Shape;366;p68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8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8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68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Closing Remarks</a:t>
            </a:r>
            <a:endParaRPr sz="2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8"/>
          <p:cNvSpPr txBox="1"/>
          <p:nvPr/>
        </p:nvSpPr>
        <p:spPr>
          <a:xfrm>
            <a:off x="248824" y="1933944"/>
            <a:ext cx="69567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sz="1800" b="1" u="sng" dirty="0">
                <a:solidFill>
                  <a:srgbClr val="1F3864"/>
                </a:solidFill>
                <a:latin typeface="Helvetica" pitchFamily="2" charset="0"/>
              </a:rPr>
              <a:t>Future Work</a:t>
            </a:r>
            <a:endParaRPr sz="1800" u="sng" dirty="0">
              <a:solidFill>
                <a:srgbClr val="1F3864"/>
              </a:solidFill>
              <a:latin typeface="Helvetica" pitchFamily="2" charset="0"/>
            </a:endParaRPr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Synonymy list sharing issues</a:t>
            </a:r>
            <a:endParaRPr dirty="0">
              <a:solidFill>
                <a:schemeClr val="dk1"/>
              </a:solidFill>
              <a:latin typeface="Helvetica" pitchFamily="2" charset="0"/>
            </a:endParaRPr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UMLS Integration</a:t>
            </a:r>
            <a:endParaRPr dirty="0">
              <a:solidFill>
                <a:schemeClr val="dk1"/>
              </a:solidFill>
              <a:latin typeface="Helvetica" pitchFamily="2" charset="0"/>
            </a:endParaRPr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Mapping to multiple LOINC codes</a:t>
            </a:r>
            <a:endParaRPr dirty="0">
              <a:solidFill>
                <a:schemeClr val="dk1"/>
              </a:solidFill>
              <a:latin typeface="Helvetica" pitchFamily="2" charset="0"/>
            </a:endParaRPr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Testing the framework at different sites may illuminate further flaws to fix</a:t>
            </a:r>
            <a:endParaRPr sz="1800" b="1" dirty="0">
              <a:solidFill>
                <a:srgbClr val="1F3864"/>
              </a:solidFill>
              <a:latin typeface="Helvetica" pitchFamily="2" charset="0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endParaRPr sz="1800" b="1" dirty="0">
              <a:solidFill>
                <a:srgbClr val="1F3864"/>
              </a:solidFill>
              <a:latin typeface="Helvetica" pitchFamily="2" charset="0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sz="1800" b="1" i="0" u="sng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Framework Summary</a:t>
            </a:r>
            <a:endParaRPr u="sng" dirty="0">
              <a:latin typeface="Helvetica" pitchFamily="2" charset="0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Made in Python, using the </a:t>
            </a:r>
            <a:r>
              <a:rPr lang="en-US" sz="1800" i="1" dirty="0">
                <a:solidFill>
                  <a:srgbClr val="1F3864"/>
                </a:solidFill>
                <a:latin typeface="Helvetica" pitchFamily="2" charset="0"/>
              </a:rPr>
              <a:t>Bag of Words </a:t>
            </a:r>
            <a:r>
              <a:rPr lang="en-US" sz="1800" dirty="0">
                <a:solidFill>
                  <a:srgbClr val="1F3864"/>
                </a:solidFill>
                <a:latin typeface="Helvetica" pitchFamily="2" charset="0"/>
              </a:rPr>
              <a:t>approach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Synonymy list allows ease of improvement of mapping coverage</a:t>
            </a:r>
            <a:endParaRPr lang="en-US" sz="1800" dirty="0">
              <a:solidFill>
                <a:srgbClr val="1F3864"/>
              </a:solidFill>
              <a:latin typeface="Helvetica" pitchFamily="2" charset="0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Lightweight and easily deployable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Efficient and designed with scalability in mind</a:t>
            </a:r>
            <a:endParaRPr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</p:txBody>
      </p:sp>
      <p:pic>
        <p:nvPicPr>
          <p:cNvPr id="373" name="Google Shape;373;p68" descr="A wooden crate full of pea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4334" y="2316320"/>
            <a:ext cx="3150994" cy="321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69"/>
          <p:cNvGrpSpPr/>
          <p:nvPr/>
        </p:nvGrpSpPr>
        <p:grpSpPr>
          <a:xfrm>
            <a:off x="-19" y="-29768"/>
            <a:ext cx="12202253" cy="1519500"/>
            <a:chOff x="-19" y="-29768"/>
            <a:chExt cx="12202253" cy="1519500"/>
          </a:xfrm>
        </p:grpSpPr>
        <p:sp>
          <p:nvSpPr>
            <p:cNvPr id="380" name="Google Shape;380;p69"/>
            <p:cNvSpPr/>
            <p:nvPr/>
          </p:nvSpPr>
          <p:spPr>
            <a:xfrm rot="-5400000">
              <a:off x="5341500" y="-5371113"/>
              <a:ext cx="1519200" cy="12202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 rot="5400000">
              <a:off x="3100631" y="-3130418"/>
              <a:ext cx="1519500" cy="77208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 rot="-5400000">
              <a:off x="8917084" y="-1801679"/>
              <a:ext cx="1507200" cy="50631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69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Acknowledgements</a:t>
            </a:r>
            <a:endParaRPr sz="2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9"/>
          <p:cNvSpPr txBox="1"/>
          <p:nvPr/>
        </p:nvSpPr>
        <p:spPr>
          <a:xfrm>
            <a:off x="685800" y="1537936"/>
            <a:ext cx="9875700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Source code is available on GitHub</a:t>
            </a:r>
            <a:endParaRPr lang="en-US" sz="2400" dirty="0">
              <a:solidFill>
                <a:srgbClr val="1F38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F3864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GitHub Repositories</a:t>
            </a:r>
            <a:endParaRPr sz="1800" b="1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Char char="○"/>
            </a:pPr>
            <a:r>
              <a:rPr lang="en-US" sz="1800" dirty="0">
                <a:solidFill>
                  <a:srgbClr val="1F3864"/>
                </a:solidFill>
              </a:rPr>
              <a:t>Public: </a:t>
            </a:r>
            <a:r>
              <a:rPr lang="en-US" sz="1800" u="sng" dirty="0">
                <a:solidFill>
                  <a:srgbClr val="1F3864"/>
                </a:solidFill>
                <a:hlinkClick r:id="rId3"/>
              </a:rPr>
              <a:t>https://github.com/gpcnetwork/gpc_doc_ontology</a:t>
            </a:r>
            <a:endParaRPr sz="1800" u="sng" dirty="0">
              <a:solidFill>
                <a:srgbClr val="1F3864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Char char="○"/>
            </a:pPr>
            <a:r>
              <a:rPr lang="en-US" sz="1800" dirty="0">
                <a:solidFill>
                  <a:srgbClr val="1F3864"/>
                </a:solidFill>
              </a:rPr>
              <a:t>Private: </a:t>
            </a:r>
            <a:r>
              <a:rPr lang="en-US" sz="1800" dirty="0">
                <a:solidFill>
                  <a:srgbClr val="1F3864"/>
                </a:solidFill>
                <a:hlinkClick r:id="rId4"/>
              </a:rPr>
              <a:t>https://github.com/gpcnetwork/gpc_document_ontology</a:t>
            </a:r>
            <a:endParaRPr lang="en-US" sz="1800" dirty="0">
              <a:solidFill>
                <a:srgbClr val="1F3864"/>
              </a:solidFill>
            </a:endParaRPr>
          </a:p>
          <a:p>
            <a:pPr marL="5715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</a:pPr>
            <a:endParaRPr sz="10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GPC Website Info </a:t>
            </a:r>
            <a:r>
              <a:rPr lang="en-US" sz="1800" b="0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b="0" i="0" u="sng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https://gpcnetwork.org/</a:t>
            </a:r>
            <a:endParaRPr lang="en-US" sz="1800" b="0" i="0" u="sng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endParaRPr lang="en-US" sz="1800" b="0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  <a:p>
            <a:pPr marL="568325" lvl="2" indent="-284163"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3864"/>
                </a:solidFill>
              </a:rPr>
              <a:t>Dave Bell</a:t>
            </a:r>
          </a:p>
          <a:p>
            <a:pPr marL="860425" lvl="2" indent="-346075"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3864"/>
                </a:solidFill>
              </a:rPr>
              <a:t>dabell@mcw.edu</a:t>
            </a:r>
          </a:p>
          <a:p>
            <a:pPr marL="860425" lvl="2" indent="-346075"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3864"/>
                </a:solidFill>
              </a:rPr>
              <a:t>GitHub: dabell4</a:t>
            </a:r>
          </a:p>
          <a:p>
            <a:pPr marL="568325" lvl="2" indent="-284163"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3864"/>
                </a:solidFill>
              </a:rPr>
              <a:t>Huzaifa Khan</a:t>
            </a:r>
          </a:p>
          <a:p>
            <a:pPr marL="860425" lvl="2" indent="-400050"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hkg8b@umsystem.edu</a:t>
            </a:r>
          </a:p>
          <a:p>
            <a:pPr marL="860425" lvl="2" indent="-400050"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1800" b="0" i="0" u="none" strike="noStrike" cap="none" dirty="0" err="1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ghkkhan</a:t>
            </a:r>
            <a:endParaRPr sz="1800" b="0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56A04569-D440-9460-5742-0F29F396E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3110652"/>
            <a:ext cx="6096000" cy="29295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0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0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0"/>
          <p:cNvSpPr/>
          <p:nvPr/>
        </p:nvSpPr>
        <p:spPr>
          <a:xfrm>
            <a:off x="729608" y="699924"/>
            <a:ext cx="10053763" cy="29284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   Questions?</a:t>
            </a:r>
            <a:endParaRPr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314824" y="735106"/>
            <a:ext cx="10377252" cy="292847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   LOINC Document Ontology (DO)</a:t>
            </a:r>
            <a:endParaRPr dirty="0">
              <a:latin typeface="Helvetica" pitchFamily="2" charset="0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9710040" y="6337982"/>
            <a:ext cx="16585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2"/>
          <p:cNvGrpSpPr/>
          <p:nvPr/>
        </p:nvGrpSpPr>
        <p:grpSpPr>
          <a:xfrm>
            <a:off x="-19" y="-29768"/>
            <a:ext cx="12202253" cy="1519500"/>
            <a:chOff x="-19" y="-29768"/>
            <a:chExt cx="12202253" cy="1519500"/>
          </a:xfrm>
        </p:grpSpPr>
        <p:sp>
          <p:nvSpPr>
            <p:cNvPr id="122" name="Google Shape;122;p32"/>
            <p:cNvSpPr/>
            <p:nvPr/>
          </p:nvSpPr>
          <p:spPr>
            <a:xfrm rot="-5400000">
              <a:off x="5341500" y="-5371113"/>
              <a:ext cx="1519200" cy="12202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 rot="-5400000">
              <a:off x="8917084" y="-1801679"/>
              <a:ext cx="1507200" cy="50631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 rot="5400000">
              <a:off x="3100631" y="-3130418"/>
              <a:ext cx="1519500" cy="772080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11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2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b="1" i="0" u="sng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L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ogical </a:t>
            </a:r>
            <a:r>
              <a:rPr lang="en-US" sz="3200" b="1" i="0" u="sng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O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bservation </a:t>
            </a:r>
            <a:r>
              <a:rPr lang="en-US" sz="3200" b="1" i="0" u="sng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I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dentifiers, </a:t>
            </a:r>
            <a:r>
              <a:rPr lang="en-US" sz="3200" b="1" i="0" u="sng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N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ames, and </a:t>
            </a:r>
            <a:r>
              <a:rPr lang="en-US" sz="3200" b="1" i="0" u="sng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C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Helvetica" pitchFamily="2" charset="0"/>
                <a:sym typeface="Arial"/>
              </a:rPr>
              <a:t>odes</a:t>
            </a:r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Helvetica" pitchFamily="2" charset="0"/>
                <a:ea typeface="Arial"/>
                <a:cs typeface="Arial"/>
                <a:sym typeface="Arial"/>
              </a:rPr>
              <a:t>4</a:t>
            </a:fld>
            <a:endParaRPr>
              <a:solidFill>
                <a:srgbClr val="7F7F7F"/>
              </a:solidFill>
              <a:latin typeface="Helvetica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2"/>
          <p:cNvSpPr/>
          <p:nvPr/>
        </p:nvSpPr>
        <p:spPr>
          <a:xfrm>
            <a:off x="804191" y="1831825"/>
            <a:ext cx="6342021" cy="41654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422" b="1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1F3864"/>
                </a:solidFill>
                <a:latin typeface="Helvetica" pitchFamily="2" charset="0"/>
              </a:rPr>
              <a:t>Our goal</a:t>
            </a: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: a</a:t>
            </a:r>
            <a:r>
              <a:rPr lang="en-US" sz="160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ssign a LOINC Code to all clinical documents</a:t>
            </a:r>
            <a:endParaRPr sz="16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424053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3864"/>
              </a:buClr>
              <a:buSzPts val="1422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Ease of organization</a:t>
            </a:r>
            <a:endParaRPr sz="16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424053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22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Gives a broad view of the content</a:t>
            </a:r>
            <a:endParaRPr sz="16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424053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22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Makes documents Query-able</a:t>
            </a:r>
            <a:endParaRPr sz="16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04597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rgbClr val="1F3864"/>
              </a:solidFill>
              <a:latin typeface="Helvetica" pitchFamily="2" charset="0"/>
            </a:endParaRPr>
          </a:p>
          <a:p>
            <a:pPr lvl="1">
              <a:spcBef>
                <a:spcPts val="600"/>
              </a:spcBef>
            </a:pPr>
            <a:r>
              <a:rPr lang="en-US" sz="160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Documents are assigned LOINC Codes based on FIVE Dimensions</a:t>
            </a:r>
            <a:endParaRPr sz="16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Each dimension requires a </a:t>
            </a:r>
            <a:r>
              <a:rPr lang="en-US" sz="1600" i="1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Part Number</a:t>
            </a:r>
            <a:r>
              <a:rPr lang="en-US" sz="160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 and a </a:t>
            </a:r>
            <a:r>
              <a:rPr lang="en-US" sz="1600" i="1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Part Name</a:t>
            </a:r>
            <a:endParaRPr sz="1600" i="1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3864"/>
                </a:solidFill>
                <a:latin typeface="Helvetica" pitchFamily="2" charset="0"/>
              </a:rPr>
              <a:t>I</a:t>
            </a:r>
            <a:r>
              <a:rPr lang="en-US" sz="160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t is not necessary for every LOINC Coded document to have all FIVE dimensions mapped</a:t>
            </a:r>
            <a:endParaRPr sz="160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</p:txBody>
      </p:sp>
      <p:pic>
        <p:nvPicPr>
          <p:cNvPr id="128" name="Google Shape;128;p32" descr="A wooden crate full of pea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7809" y="2245670"/>
            <a:ext cx="3150995" cy="321329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4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34" name="Google Shape;134;p34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4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4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34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Ontology Dimensions</a:t>
            </a:r>
            <a:endParaRPr sz="24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4"/>
          <p:cNvSpPr/>
          <p:nvPr/>
        </p:nvSpPr>
        <p:spPr>
          <a:xfrm>
            <a:off x="8217407" y="1242139"/>
            <a:ext cx="3974592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34"/>
          <p:cNvSpPr/>
          <p:nvPr/>
        </p:nvSpPr>
        <p:spPr>
          <a:xfrm>
            <a:off x="804200" y="1831825"/>
            <a:ext cx="6342000" cy="4709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1600" b="1" i="0" u="none" strike="noStrike" cap="none" dirty="0">
              <a:solidFill>
                <a:schemeClr val="dk1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Subject Matter Domain (SMD) </a:t>
            </a:r>
          </a:p>
          <a:p>
            <a:pPr marL="800100" lvl="1" indent="-3429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Dentistry, Allergy, </a:t>
            </a:r>
            <a:r>
              <a:rPr lang="en-US" b="0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etc</a:t>
            </a: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Kind of Document (KOD)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Note, Report, Prescription list, </a:t>
            </a:r>
            <a:r>
              <a:rPr lang="en-US" b="0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etc</a:t>
            </a: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Type of Service (TOS)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Consultation, Procedure, Counseling,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etc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…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Setting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Outpatient, Telehealth, Pharmacy,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etc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…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Role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Patient, Nurse, Physician,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etc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…</a:t>
            </a:r>
            <a:endParaRPr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Examples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 </a:t>
            </a:r>
            <a:endParaRPr sz="1000" b="1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68478-7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: 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Pulmonary Attending Hospital Progress Note</a:t>
            </a: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97711-6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: 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Heart failure Outpatient Note</a:t>
            </a: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34112-3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: </a:t>
            </a:r>
            <a:r>
              <a:rPr lang="en-US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Hospital Note</a:t>
            </a: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" pitchFamily="2" charset="0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377030-B66A-5E22-60DD-A074FF8DF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80995"/>
              </p:ext>
            </p:extLst>
          </p:nvPr>
        </p:nvGraphicFramePr>
        <p:xfrm>
          <a:off x="7642826" y="1711044"/>
          <a:ext cx="3905162" cy="460859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366263">
                  <a:extLst>
                    <a:ext uri="{9D8B030D-6E8A-4147-A177-3AD203B41FA5}">
                      <a16:colId xmlns:a16="http://schemas.microsoft.com/office/drawing/2014/main" val="2883216009"/>
                    </a:ext>
                  </a:extLst>
                </a:gridCol>
                <a:gridCol w="1538899">
                  <a:extLst>
                    <a:ext uri="{9D8B030D-6E8A-4147-A177-3AD203B41FA5}">
                      <a16:colId xmlns:a16="http://schemas.microsoft.com/office/drawing/2014/main" val="3864363672"/>
                    </a:ext>
                  </a:extLst>
                </a:gridCol>
              </a:tblGrid>
              <a:tr h="57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PARTNAME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PARTNUMBER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91271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{Role}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LP187187-2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4223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Physician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LP173084-7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662207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Attending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LP269965-2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101354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Social worker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LP269801-9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39930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Consultant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LP269966-0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36311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Nurse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LP173075-5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03191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Medical student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LP173092-0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82800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Hygienist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LP173071-4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2880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Interdisciplinary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LP173072-2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895715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Patient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LP173083-9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71766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Pharmacist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LP181523-4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5700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Licensed practical nurse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LP173081-3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113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Resident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LP269969-4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93381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Team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LP173073-0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15519"/>
                  </a:ext>
                </a:extLst>
              </a:tr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Rapid response team</a:t>
                      </a:r>
                    </a:p>
                  </a:txBody>
                  <a:tcPr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LP203036-1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351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7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49" name="Google Shape;149;p37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7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7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37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Manual Value-Set Mapping</a:t>
            </a:r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7"/>
          <p:cNvSpPr/>
          <p:nvPr/>
        </p:nvSpPr>
        <p:spPr>
          <a:xfrm>
            <a:off x="268026" y="1574310"/>
            <a:ext cx="6468053" cy="51397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Subject Matter Domain – </a:t>
            </a:r>
            <a:r>
              <a:rPr lang="en-US" sz="1400" b="1" i="0" u="none" strike="noStrike" cap="none" dirty="0" err="1">
                <a:solidFill>
                  <a:srgbClr val="1F3864"/>
                </a:solidFill>
                <a:latin typeface="Helvetica" pitchFamily="2" charset="0"/>
                <a:sym typeface="Arial"/>
              </a:rPr>
              <a:t>Note_Title</a:t>
            </a:r>
            <a:endParaRPr sz="14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Mapped</a:t>
            </a:r>
            <a:r>
              <a:rPr lang="en-US" b="1" dirty="0">
                <a:solidFill>
                  <a:srgbClr val="1F3864"/>
                </a:solidFill>
                <a:latin typeface="Helvetica" pitchFamily="2" charset="0"/>
              </a:rPr>
              <a:t> 30% </a:t>
            </a: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of all notes to a SMD</a:t>
            </a:r>
            <a:endParaRPr sz="14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Kind of Document – </a:t>
            </a:r>
            <a:r>
              <a:rPr lang="en-US" sz="1400" b="1" i="0" u="none" strike="noStrike" cap="none" dirty="0" err="1">
                <a:solidFill>
                  <a:srgbClr val="1F3864"/>
                </a:solidFill>
                <a:latin typeface="Helvetica" pitchFamily="2" charset="0"/>
                <a:sym typeface="Arial"/>
              </a:rPr>
              <a:t>Note_Type</a:t>
            </a:r>
            <a:endParaRPr lang="en-US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Mapped</a:t>
            </a:r>
            <a:r>
              <a:rPr lang="en-US" b="1" dirty="0">
                <a:solidFill>
                  <a:srgbClr val="1F3864"/>
                </a:solidFill>
                <a:latin typeface="Helvetica" pitchFamily="2" charset="0"/>
              </a:rPr>
              <a:t> 50% </a:t>
            </a: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of all notes to a KOD</a:t>
            </a:r>
            <a:endParaRPr lang="en-US" sz="14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Type of Service – </a:t>
            </a:r>
            <a:r>
              <a:rPr lang="en-US" sz="1400" b="1" i="0" u="none" strike="noStrike" cap="none" dirty="0" err="1">
                <a:solidFill>
                  <a:srgbClr val="1F3864"/>
                </a:solidFill>
                <a:latin typeface="Helvetica" pitchFamily="2" charset="0"/>
                <a:sym typeface="Arial"/>
              </a:rPr>
              <a:t>Event</a:t>
            </a:r>
            <a:r>
              <a:rPr lang="en-US" b="1" dirty="0" err="1">
                <a:solidFill>
                  <a:srgbClr val="1F3864"/>
                </a:solidFill>
                <a:latin typeface="Helvetica" pitchFamily="2" charset="0"/>
              </a:rPr>
              <a:t>_</a:t>
            </a:r>
            <a:r>
              <a:rPr lang="en-US" sz="1400" b="1" i="0" u="none" strike="noStrike" cap="none" dirty="0" err="1">
                <a:solidFill>
                  <a:srgbClr val="1F3864"/>
                </a:solidFill>
                <a:latin typeface="Helvetica" pitchFamily="2" charset="0"/>
                <a:sym typeface="Arial"/>
              </a:rPr>
              <a:t>Description</a:t>
            </a:r>
            <a:endParaRPr sz="14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Mapped</a:t>
            </a:r>
            <a:r>
              <a:rPr lang="en-US" b="1" dirty="0">
                <a:solidFill>
                  <a:srgbClr val="1F3864"/>
                </a:solidFill>
                <a:latin typeface="Helvetica" pitchFamily="2" charset="0"/>
              </a:rPr>
              <a:t> 40% </a:t>
            </a: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of all notes to a TOS</a:t>
            </a:r>
            <a:endParaRPr lang="en-US" sz="14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Setting – </a:t>
            </a:r>
            <a:r>
              <a:rPr lang="en-US" sz="1400" b="1" i="0" u="none" strike="noStrike" cap="none" dirty="0" err="1">
                <a:solidFill>
                  <a:srgbClr val="1F3864"/>
                </a:solidFill>
                <a:latin typeface="Helvetica" pitchFamily="2" charset="0"/>
                <a:sym typeface="Arial"/>
              </a:rPr>
              <a:t>Encounter_Type</a:t>
            </a:r>
            <a:endParaRPr lang="en-US" sz="14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Mapped</a:t>
            </a:r>
            <a:r>
              <a:rPr lang="en-US" b="1" dirty="0">
                <a:solidFill>
                  <a:srgbClr val="1F3864"/>
                </a:solidFill>
                <a:latin typeface="Helvetica" pitchFamily="2" charset="0"/>
              </a:rPr>
              <a:t> 80% </a:t>
            </a: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of all notes to a Setting</a:t>
            </a:r>
            <a:endParaRPr lang="en-US" sz="14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Role – </a:t>
            </a:r>
            <a:r>
              <a:rPr lang="en-US" sz="1400" b="1" i="0" u="none" strike="noStrike" cap="none" dirty="0" err="1">
                <a:solidFill>
                  <a:srgbClr val="1F3864"/>
                </a:solidFill>
                <a:latin typeface="Helvetica" pitchFamily="2" charset="0"/>
                <a:sym typeface="Arial"/>
              </a:rPr>
              <a:t>Encounter_Note_Author</a:t>
            </a:r>
            <a:endParaRPr lang="en-US" sz="14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Mapped</a:t>
            </a:r>
            <a:r>
              <a:rPr lang="en-US" b="1" dirty="0">
                <a:solidFill>
                  <a:srgbClr val="1F3864"/>
                </a:solidFill>
                <a:latin typeface="Helvetica" pitchFamily="2" charset="0"/>
              </a:rPr>
              <a:t> 35% </a:t>
            </a:r>
            <a:r>
              <a:rPr lang="en-US" dirty="0">
                <a:solidFill>
                  <a:srgbClr val="1F3864"/>
                </a:solidFill>
                <a:latin typeface="Helvetica" pitchFamily="2" charset="0"/>
              </a:rPr>
              <a:t>of all notes to a Role</a:t>
            </a:r>
            <a:endParaRPr lang="en-US" sz="140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endParaRPr lang="en-US" sz="600" b="1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sng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Result</a:t>
            </a: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: only around 25% of notes were mapped with Valid LOINC Code</a:t>
            </a: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endParaRPr lang="en-US" b="1" dirty="0">
              <a:solidFill>
                <a:srgbClr val="1F3864"/>
              </a:solidFill>
              <a:latin typeface="Helvetica" pitchFamily="2" charset="0"/>
            </a:endParaRPr>
          </a:p>
          <a:p>
            <a:pPr marL="225743" marR="0" lvl="0" indent="-2257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Programmatic Mapping</a:t>
            </a:r>
            <a:endParaRPr lang="en-US" sz="14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Will give us more coverage</a:t>
            </a: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Will be repeatable and extensible</a:t>
            </a:r>
          </a:p>
          <a:p>
            <a:pPr marL="586931" marR="0" lvl="1" indent="-2257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Bag of Words</a:t>
            </a:r>
            <a:endParaRPr lang="en-US" sz="14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BBBC4E-3554-17DD-8351-B55D021C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6877"/>
              </p:ext>
            </p:extLst>
          </p:nvPr>
        </p:nvGraphicFramePr>
        <p:xfrm>
          <a:off x="7882580" y="2381793"/>
          <a:ext cx="3576148" cy="24967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14831">
                  <a:extLst>
                    <a:ext uri="{9D8B030D-6E8A-4147-A177-3AD203B41FA5}">
                      <a16:colId xmlns:a16="http://schemas.microsoft.com/office/drawing/2014/main" val="1609038520"/>
                    </a:ext>
                  </a:extLst>
                </a:gridCol>
                <a:gridCol w="1450664">
                  <a:extLst>
                    <a:ext uri="{9D8B030D-6E8A-4147-A177-3AD203B41FA5}">
                      <a16:colId xmlns:a16="http://schemas.microsoft.com/office/drawing/2014/main" val="2507289385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683323259"/>
                    </a:ext>
                  </a:extLst>
                </a:gridCol>
              </a:tblGrid>
              <a:tr h="736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Number of Parts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Number of Documents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% values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88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7,225,678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60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25,015,785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19%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72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41,216,686 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31%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54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33,005,516 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25%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4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21,267,870 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16%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31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 4,899,873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4%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55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132,631,408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505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314824" y="735106"/>
            <a:ext cx="10053763" cy="29284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Helvetica" pitchFamily="2" charset="0"/>
              </a:rPr>
              <a:t>Bag of Words Mapping Implementation</a:t>
            </a:r>
            <a:endParaRPr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C6430-6579-869D-B4F7-1D7724CBC920}"/>
              </a:ext>
            </a:extLst>
          </p:cNvPr>
          <p:cNvSpPr/>
          <p:nvPr/>
        </p:nvSpPr>
        <p:spPr>
          <a:xfrm>
            <a:off x="4045866" y="1556471"/>
            <a:ext cx="3871800" cy="499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A1B5F-CAA9-4556-029C-4370BD0316C8}"/>
              </a:ext>
            </a:extLst>
          </p:cNvPr>
          <p:cNvSpPr/>
          <p:nvPr/>
        </p:nvSpPr>
        <p:spPr>
          <a:xfrm>
            <a:off x="217715" y="1559118"/>
            <a:ext cx="3495992" cy="4937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1099131" y="6321832"/>
            <a:ext cx="247249" cy="34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17714" y="1242140"/>
            <a:ext cx="7999694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8217408" y="1242141"/>
            <a:ext cx="3974592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200" tIns="0" rIns="1828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8217407" y="1242139"/>
            <a:ext cx="3974592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8215884" y="1242140"/>
            <a:ext cx="3968496" cy="5254193"/>
            <a:chOff x="8223504" y="1242140"/>
            <a:chExt cx="3968496" cy="5254193"/>
          </a:xfrm>
        </p:grpSpPr>
        <p:sp>
          <p:nvSpPr>
            <p:cNvPr id="177" name="Google Shape;177;p17"/>
            <p:cNvSpPr/>
            <p:nvPr/>
          </p:nvSpPr>
          <p:spPr>
            <a:xfrm>
              <a:off x="8223504" y="1242140"/>
              <a:ext cx="3968496" cy="525419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70C0">
                  <a:alpha val="40000"/>
                </a:srgbClr>
              </a:outerShdw>
            </a:effectLst>
          </p:spPr>
          <p:txBody>
            <a:bodyPr spcFirstLastPara="1" wrap="square" lIns="457200" tIns="0" rIns="18287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marL="285750" marR="0" lvl="0" indent="-158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178" name="Google Shape;17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04855" y="1925863"/>
              <a:ext cx="2999698" cy="71731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79" name="Google Shape;179;p17"/>
          <p:cNvSpPr/>
          <p:nvPr/>
        </p:nvSpPr>
        <p:spPr>
          <a:xfrm>
            <a:off x="196849" y="1242139"/>
            <a:ext cx="8020557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8217400" y="1242151"/>
            <a:ext cx="3974700" cy="5254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14117"/>
              </a:scheme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22D4C1-F51C-BAF8-0644-CB3623EE9359}"/>
              </a:ext>
            </a:extLst>
          </p:cNvPr>
          <p:cNvGrpSpPr/>
          <p:nvPr/>
        </p:nvGrpSpPr>
        <p:grpSpPr>
          <a:xfrm>
            <a:off x="429632" y="1942003"/>
            <a:ext cx="7415146" cy="4541721"/>
            <a:chOff x="426307" y="1587842"/>
            <a:chExt cx="7415146" cy="4541721"/>
          </a:xfrm>
        </p:grpSpPr>
        <p:sp>
          <p:nvSpPr>
            <p:cNvPr id="181" name="Google Shape;181;p17"/>
            <p:cNvSpPr/>
            <p:nvPr/>
          </p:nvSpPr>
          <p:spPr>
            <a:xfrm>
              <a:off x="426307" y="1587842"/>
              <a:ext cx="3113903" cy="4485692"/>
            </a:xfrm>
            <a:prstGeom prst="roundRect">
              <a:avLst>
                <a:gd name="adj" fmla="val 5337"/>
              </a:avLst>
            </a:prstGeom>
            <a:solidFill>
              <a:schemeClr val="accent2"/>
            </a:solidFill>
            <a:ln w="12700" cap="flat" cmpd="sng">
              <a:solidFill>
                <a:srgbClr val="484C5A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Helvetica" pitchFamily="2" charset="0"/>
                  <a:sym typeface="Arial"/>
                </a:rPr>
                <a:t>Complete Table of all      Clinical Documents</a:t>
              </a:r>
              <a:endParaRPr sz="1800" b="0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26307" y="4893274"/>
              <a:ext cx="3113903" cy="1180259"/>
            </a:xfrm>
            <a:prstGeom prst="roundRect">
              <a:avLst>
                <a:gd name="adj" fmla="val 10776"/>
              </a:avLst>
            </a:prstGeom>
            <a:solidFill>
              <a:schemeClr val="accent1"/>
            </a:solidFill>
            <a:ln w="12700" cap="flat" cmpd="sng">
              <a:solidFill>
                <a:srgbClr val="AF862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Helvetica" pitchFamily="2" charset="0"/>
                  <a:sym typeface="Arial"/>
                </a:rPr>
                <a:t>Distinct rows grouped by columns containing relevant data</a:t>
              </a:r>
              <a:endParaRPr sz="1800" b="0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17"/>
            <p:cNvCxnSpPr>
              <a:cxnSpLocks/>
              <a:stCxn id="182" idx="3"/>
              <a:endCxn id="185" idx="1"/>
            </p:cNvCxnSpPr>
            <p:nvPr/>
          </p:nvCxnSpPr>
          <p:spPr>
            <a:xfrm flipV="1">
              <a:off x="3540210" y="2230392"/>
              <a:ext cx="581941" cy="3253012"/>
            </a:xfrm>
            <a:prstGeom prst="bentConnector3">
              <a:avLst>
                <a:gd name="adj1" fmla="val 55777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184" name="Google Shape;184;p17"/>
            <p:cNvCxnSpPr>
              <a:stCxn id="185" idx="2"/>
              <a:endCxn id="186" idx="0"/>
            </p:cNvCxnSpPr>
            <p:nvPr/>
          </p:nvCxnSpPr>
          <p:spPr>
            <a:xfrm>
              <a:off x="5981802" y="2669057"/>
              <a:ext cx="0" cy="384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  <p:grpSp>
          <p:nvGrpSpPr>
            <p:cNvPr id="187" name="Google Shape;187;p17"/>
            <p:cNvGrpSpPr/>
            <p:nvPr/>
          </p:nvGrpSpPr>
          <p:grpSpPr>
            <a:xfrm>
              <a:off x="4122150" y="3053506"/>
              <a:ext cx="3719302" cy="1810265"/>
              <a:chOff x="4122152" y="2952690"/>
              <a:chExt cx="3719302" cy="1810265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4122152" y="2952690"/>
                <a:ext cx="3719302" cy="116771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AF862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Helvetica" pitchFamily="2" charset="0"/>
                    <a:sym typeface="Arial"/>
                  </a:rPr>
                  <a:t>EX.</a:t>
                </a:r>
                <a:endParaRPr sz="1800" b="0" i="0" u="none" strike="noStrike" cap="none" dirty="0">
                  <a:solidFill>
                    <a:schemeClr val="dk1"/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Helvetica" pitchFamily="2" charset="0"/>
                    <a:sym typeface="Arial"/>
                  </a:rPr>
                  <a:t>Doctor is prescribing a medicine A</a:t>
                </a:r>
                <a:endParaRPr sz="1800" b="0" i="0" u="none" strike="noStrike" cap="none" dirty="0">
                  <a:solidFill>
                    <a:schemeClr val="dk1"/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Helvetica" pitchFamily="2" charset="0"/>
                    <a:sym typeface="Arial"/>
                  </a:rPr>
                  <a:t>Doctor is prescribing a medicine B</a:t>
                </a:r>
                <a:endParaRPr sz="1800" b="0" i="0" u="none" strike="noStrike" cap="none" dirty="0">
                  <a:solidFill>
                    <a:schemeClr val="dk1"/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Helvetica" pitchFamily="2" charset="0"/>
                    <a:sym typeface="Arial"/>
                  </a:rPr>
                  <a:t>Doctor is prescribing a medicine C</a:t>
                </a:r>
                <a:endParaRPr sz="1800" b="0" i="0" u="none" strike="noStrike" cap="none" dirty="0">
                  <a:solidFill>
                    <a:schemeClr val="dk1"/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" name="Google Shape;188;p17"/>
              <p:cNvCxnSpPr/>
              <p:nvPr/>
            </p:nvCxnSpPr>
            <p:spPr>
              <a:xfrm>
                <a:off x="5981802" y="4120404"/>
                <a:ext cx="1" cy="29656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</p:cxnSp>
          <p:sp>
            <p:nvSpPr>
              <p:cNvPr id="189" name="Google Shape;189;p17"/>
              <p:cNvSpPr/>
              <p:nvPr/>
            </p:nvSpPr>
            <p:spPr>
              <a:xfrm>
                <a:off x="4122152" y="4422857"/>
                <a:ext cx="3719301" cy="34009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AF862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Helvetica" pitchFamily="2" charset="0"/>
                    <a:sym typeface="Arial"/>
                  </a:rPr>
                  <a:t>Doctor, prescribing, medicine</a:t>
                </a:r>
                <a:endParaRPr sz="1800" b="0" i="0" u="none" strike="noStrike" cap="none">
                  <a:solidFill>
                    <a:schemeClr val="dk1"/>
                  </a:solidFill>
                  <a:latin typeface="Helvetica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Google Shape;185;p17"/>
            <p:cNvSpPr/>
            <p:nvPr/>
          </p:nvSpPr>
          <p:spPr>
            <a:xfrm>
              <a:off x="4122151" y="1791727"/>
              <a:ext cx="3719301" cy="877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AF862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Helvetica" pitchFamily="2" charset="0"/>
                  <a:sym typeface="Arial"/>
                </a:rPr>
                <a:t>Remove irrelevant words from columns to decrease unique combinations</a:t>
              </a:r>
              <a:endParaRPr sz="1800" b="0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122152" y="5309609"/>
              <a:ext cx="3719301" cy="8199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AF862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Helvetica" pitchFamily="2" charset="0"/>
                  <a:sym typeface="Arial"/>
                </a:rPr>
                <a:t>Unique Rows of Metadata terms useful for LOINC Mapping</a:t>
              </a:r>
              <a:endParaRPr sz="1800" b="0" i="0" u="none" strike="noStrike" cap="none" dirty="0">
                <a:solidFill>
                  <a:schemeClr val="dk1"/>
                </a:solidFill>
                <a:latin typeface="Helvetica" pitchFamily="2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17"/>
            <p:cNvCxnSpPr>
              <a:stCxn id="189" idx="2"/>
            </p:cNvCxnSpPr>
            <p:nvPr/>
          </p:nvCxnSpPr>
          <p:spPr>
            <a:xfrm>
              <a:off x="5981801" y="4863771"/>
              <a:ext cx="0" cy="445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92" name="Google Shape;192;p17"/>
          <p:cNvSpPr/>
          <p:nvPr/>
        </p:nvSpPr>
        <p:spPr>
          <a:xfrm>
            <a:off x="8020559" y="1242139"/>
            <a:ext cx="3974592" cy="55586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14117"/>
              </a:schemeClr>
            </a:outerShdw>
          </a:effectLst>
        </p:spPr>
        <p:txBody>
          <a:bodyPr spcFirstLastPara="1" wrap="square" lIns="457200" tIns="0" rIns="18287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</a:pPr>
            <a:endParaRPr sz="1800" b="1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endParaRPr lang="en-US" sz="1050" b="1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After Data staging and gather clinical notes, Metadat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 needs to be consolidated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</a:pPr>
            <a:endParaRPr lang="en-US" sz="105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Grouping by Metadata should significantly reduce size of unique 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endParaRPr lang="en-US" sz="105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Program takes metadata and further reduces the unique rows by removing unhelpful keywords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endParaRPr lang="en-US" sz="1050" b="0" i="0" u="none" strike="noStrike" cap="none" dirty="0">
              <a:solidFill>
                <a:schemeClr val="accent1">
                  <a:lumMod val="50000"/>
                </a:schemeClr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sym typeface="Arial"/>
              </a:rPr>
              <a:t>Results in a fraction of original problem space</a:t>
            </a:r>
          </a:p>
        </p:txBody>
      </p:sp>
      <p:grpSp>
        <p:nvGrpSpPr>
          <p:cNvPr id="15" name="Google Shape;198;p53">
            <a:extLst>
              <a:ext uri="{FF2B5EF4-FFF2-40B4-BE49-F238E27FC236}">
                <a16:creationId xmlns:a16="http://schemas.microsoft.com/office/drawing/2014/main" id="{7641FBD9-F411-C925-992A-A253A35245F3}"/>
              </a:ext>
            </a:extLst>
          </p:cNvPr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6" name="Google Shape;199;p53">
              <a:extLst>
                <a:ext uri="{FF2B5EF4-FFF2-40B4-BE49-F238E27FC236}">
                  <a16:creationId xmlns:a16="http://schemas.microsoft.com/office/drawing/2014/main" id="{57C7F21B-8225-5FD4-7A24-D4C3C2636B78}"/>
                </a:ext>
              </a:extLst>
            </p:cNvPr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00;p53">
              <a:extLst>
                <a:ext uri="{FF2B5EF4-FFF2-40B4-BE49-F238E27FC236}">
                  <a16:creationId xmlns:a16="http://schemas.microsoft.com/office/drawing/2014/main" id="{26A1E10D-3F34-F8B3-2815-F59B630F3EC7}"/>
                </a:ext>
              </a:extLst>
            </p:cNvPr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01;p53">
              <a:extLst>
                <a:ext uri="{FF2B5EF4-FFF2-40B4-BE49-F238E27FC236}">
                  <a16:creationId xmlns:a16="http://schemas.microsoft.com/office/drawing/2014/main" id="{0C2460CC-B949-F460-B055-1EFC7BCD2DCE}"/>
                </a:ext>
              </a:extLst>
            </p:cNvPr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202;p53">
            <a:extLst>
              <a:ext uri="{FF2B5EF4-FFF2-40B4-BE49-F238E27FC236}">
                <a16:creationId xmlns:a16="http://schemas.microsoft.com/office/drawing/2014/main" id="{FAAC00C7-C436-3D56-C36B-36AB70AF424E}"/>
              </a:ext>
            </a:extLst>
          </p:cNvPr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Pipeline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Overview</a:t>
            </a:r>
            <a:endParaRPr sz="24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52BAA-C7F9-9CA9-EAA1-D0BC22A5FDA5}"/>
              </a:ext>
            </a:extLst>
          </p:cNvPr>
          <p:cNvSpPr txBox="1"/>
          <p:nvPr/>
        </p:nvSpPr>
        <p:spPr>
          <a:xfrm>
            <a:off x="817593" y="1593510"/>
            <a:ext cx="233797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Data Consolidation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FC64A-1531-852D-2ADD-77762862182F}"/>
              </a:ext>
            </a:extLst>
          </p:cNvPr>
          <p:cNvSpPr txBox="1"/>
          <p:nvPr/>
        </p:nvSpPr>
        <p:spPr>
          <a:xfrm>
            <a:off x="4877061" y="1621559"/>
            <a:ext cx="220940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In-program Step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53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99" name="Google Shape;199;p53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53"/>
          <p:cNvSpPr/>
          <p:nvPr/>
        </p:nvSpPr>
        <p:spPr>
          <a:xfrm>
            <a:off x="876691" y="301843"/>
            <a:ext cx="10477109" cy="1003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LOINC Mapping Diagram</a:t>
            </a:r>
            <a:endParaRPr sz="2400" b="1" i="0" u="none" strike="noStrike" cap="none" dirty="0">
              <a:solidFill>
                <a:schemeClr val="lt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3"/>
          <p:cNvSpPr/>
          <p:nvPr/>
        </p:nvSpPr>
        <p:spPr>
          <a:xfrm>
            <a:off x="0" y="1242141"/>
            <a:ext cx="12192000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3038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53"/>
          <p:cNvSpPr/>
          <p:nvPr/>
        </p:nvSpPr>
        <p:spPr>
          <a:xfrm>
            <a:off x="217714" y="1242140"/>
            <a:ext cx="7999694" cy="52541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53"/>
          <p:cNvSpPr txBox="1"/>
          <p:nvPr/>
        </p:nvSpPr>
        <p:spPr>
          <a:xfrm>
            <a:off x="8181003" y="1761203"/>
            <a:ext cx="3172800" cy="39702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endParaRPr lang="en-US" sz="1800" b="1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None/>
            </a:pPr>
            <a:endParaRPr sz="1050" b="1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This diagram visualizes the columns used for the LOINC Mapping</a:t>
            </a:r>
            <a:endParaRPr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1F3864"/>
                </a:solidFill>
                <a:latin typeface="Helvetica" pitchFamily="2" charset="0"/>
                <a:sym typeface="Arial"/>
              </a:rPr>
              <a:t>Multiple sources are used for domains</a:t>
            </a:r>
            <a:endParaRPr sz="1800" b="0" i="0" u="none" strike="noStrike" cap="none" dirty="0">
              <a:solidFill>
                <a:srgbClr val="1F3864"/>
              </a:solidFill>
              <a:latin typeface="Helvetica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F3864"/>
              </a:solidFill>
              <a:latin typeface="Helvetica" pitchFamily="2" charset="0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</a:pPr>
            <a:r>
              <a:rPr lang="en-US" sz="1800" b="1" dirty="0">
                <a:solidFill>
                  <a:srgbClr val="1F3864"/>
                </a:solidFill>
                <a:latin typeface="Helvetica" pitchFamily="2" charset="0"/>
              </a:rPr>
              <a:t>Actual column names may differ depending on your site’s EHR vendor</a:t>
            </a:r>
            <a:endParaRPr sz="1800" b="1" dirty="0">
              <a:solidFill>
                <a:srgbClr val="1F3864"/>
              </a:solidFill>
              <a:latin typeface="Helvetica" pitchFamily="2" charset="0"/>
            </a:endParaRPr>
          </a:p>
        </p:txBody>
      </p:sp>
      <p:pic>
        <p:nvPicPr>
          <p:cNvPr id="208" name="Google Shape;20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125" y="1630868"/>
            <a:ext cx="7406638" cy="482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F6BE6E88C36E4AA886128AB18BD375" ma:contentTypeVersion="9" ma:contentTypeDescription="Create a new document." ma:contentTypeScope="" ma:versionID="b943b4e2831e3a3a037acdb9313ad061">
  <xsd:schema xmlns:xsd="http://www.w3.org/2001/XMLSchema" xmlns:xs="http://www.w3.org/2001/XMLSchema" xmlns:p="http://schemas.microsoft.com/office/2006/metadata/properties" xmlns:ns2="4042e3e3-3c9b-4427-a0b9-422d15168b8d" xmlns:ns3="72867b4a-7040-4ea7-8b63-b202e1fd292a" targetNamespace="http://schemas.microsoft.com/office/2006/metadata/properties" ma:root="true" ma:fieldsID="069765beab88ec38d9ec74fde49d999f" ns2:_="" ns3:_="">
    <xsd:import namespace="4042e3e3-3c9b-4427-a0b9-422d15168b8d"/>
    <xsd:import namespace="72867b4a-7040-4ea7-8b63-b202e1fd292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2e3e3-3c9b-4427-a0b9-422d15168b8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67b4a-7040-4ea7-8b63-b202e1fd292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a580f26-ed2c-4d85-928c-cddc3847270a}" ma:internalName="TaxCatchAll" ma:showField="CatchAllData" ma:web="72867b4a-7040-4ea7-8b63-b202e1fd29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E07AB5-54CD-476E-AD18-1817F47D3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2e3e3-3c9b-4427-a0b9-422d15168b8d"/>
    <ds:schemaRef ds:uri="72867b4a-7040-4ea7-8b63-b202e1fd29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85C2EA-EE44-4741-BDF3-A617EAB18C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1342</Words>
  <Application>Microsoft Office PowerPoint</Application>
  <PresentationFormat>Widescreen</PresentationFormat>
  <Paragraphs>404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</vt:lpstr>
      <vt:lpstr>Helvetica Neue Light</vt:lpstr>
      <vt:lpstr>Noto Sans Symbols</vt:lpstr>
      <vt:lpstr>Arial</vt:lpstr>
      <vt:lpstr>Calibri</vt:lpstr>
      <vt:lpstr>Helvetica Neue</vt:lpstr>
      <vt:lpstr>Office Theme</vt:lpstr>
      <vt:lpstr>Scalable Mapping of Clinical Notes to LOINC Document Ontology  via Bag of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Mapping of Clinical Notes to LOINC Document Ontology  via Bag of Words</dc:title>
  <dc:creator>Khan, Huzaifa (MU-Student)</dc:creator>
  <cp:lastModifiedBy>Khan, Huzaifa (MU-Student)</cp:lastModifiedBy>
  <cp:revision>38</cp:revision>
  <dcterms:created xsi:type="dcterms:W3CDTF">2022-10-21T15:25:31Z</dcterms:created>
  <dcterms:modified xsi:type="dcterms:W3CDTF">2023-10-06T22:22:53Z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0x010100066C90EDBA55B24994D27E40D9B366FA</vt:lpwstr>
  </property>
  <property fmtid="{D5CDD505-2E9C-101B-9397-08002B2CF9AE}" pid="3" name="MediaServiceImageTags">
    <vt:lpwstr/>
  </property>
</Properties>
</file>