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70" r:id="rId2"/>
  </p:sldMasterIdLst>
  <p:notesMasterIdLst>
    <p:notesMasterId r:id="rId12"/>
  </p:notesMasterIdLst>
  <p:sldIdLst>
    <p:sldId id="257" r:id="rId3"/>
    <p:sldId id="272" r:id="rId4"/>
    <p:sldId id="273" r:id="rId5"/>
    <p:sldId id="275" r:id="rId6"/>
    <p:sldId id="276" r:id="rId7"/>
    <p:sldId id="274" r:id="rId8"/>
    <p:sldId id="277" r:id="rId9"/>
    <p:sldId id="278"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75"/>
    <p:restoredTop sz="94602"/>
  </p:normalViewPr>
  <p:slideViewPr>
    <p:cSldViewPr snapToGrid="0" snapToObjects="1" showGuides="1">
      <p:cViewPr varScale="1">
        <p:scale>
          <a:sx n="59" d="100"/>
          <a:sy n="59" d="100"/>
        </p:scale>
        <p:origin x="6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7/2/2022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tx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0" y="6041329"/>
            <a:ext cx="4800600" cy="355823"/>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2" y="6041329"/>
            <a:ext cx="4800595" cy="355823"/>
          </a:xfrm>
          <a:prstGeom prst="rect">
            <a:avLst/>
          </a:prstGeom>
        </p:spPr>
      </p:pic>
    </p:spTree>
    <p:extLst>
      <p:ext uri="{BB962C8B-B14F-4D97-AF65-F5344CB8AC3E}">
        <p14:creationId xmlns:p14="http://schemas.microsoft.com/office/powerpoint/2010/main" val="3910948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tx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stretch>
            <a:fillRect/>
          </a:stretch>
        </p:blipFill>
        <p:spPr>
          <a:xfrm>
            <a:off x="355600" y="321249"/>
            <a:ext cx="4800600" cy="355823"/>
          </a:xfrm>
          <a:prstGeom prst="rect">
            <a:avLst/>
          </a:prstGeom>
        </p:spPr>
      </p:pic>
    </p:spTree>
    <p:extLst>
      <p:ext uri="{BB962C8B-B14F-4D97-AF65-F5344CB8AC3E}">
        <p14:creationId xmlns:p14="http://schemas.microsoft.com/office/powerpoint/2010/main" val="2079564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12402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32199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946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8445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Tree>
    <p:extLst>
      <p:ext uri="{BB962C8B-B14F-4D97-AF65-F5344CB8AC3E}">
        <p14:creationId xmlns:p14="http://schemas.microsoft.com/office/powerpoint/2010/main" val="1209253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0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1079500"/>
            <a:ext cx="7093434" cy="57785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616792"/>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1066800"/>
            <a:ext cx="7077369" cy="293259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540851939"/>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6A37-D6A5-0C40-A676-03633A9FD245}"/>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1066800"/>
            <a:ext cx="12192000" cy="57912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276045891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7.png"/><Relationship Id="rId2" Type="http://schemas.openxmlformats.org/officeDocument/2006/relationships/slideLayout" Target="../slideLayouts/slideLayout14.xml"/><Relationship Id="rId16"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7"/>
          <a:stretch>
            <a:fillRect/>
          </a:stretch>
        </p:blipFill>
        <p:spPr>
          <a:xfrm>
            <a:off x="355600" y="321249"/>
            <a:ext cx="4800600" cy="355823"/>
          </a:xfrm>
          <a:prstGeom prst="rect">
            <a:avLst/>
          </a:prstGeom>
        </p:spPr>
      </p:pic>
      <p:sp>
        <p:nvSpPr>
          <p:cNvPr id="7" name="Footer Placeholder 4">
            <a:extLst>
              <a:ext uri="{FF2B5EF4-FFF2-40B4-BE49-F238E27FC236}">
                <a16:creationId xmlns:a16="http://schemas.microsoft.com/office/drawing/2014/main" id="{D439930E-F253-DE46-B952-3E0957740773}"/>
              </a:ext>
            </a:extLst>
          </p:cNvPr>
          <p:cNvSpPr txBox="1">
            <a:spLocks/>
          </p:cNvSpPr>
          <p:nvPr userDrawn="1"/>
        </p:nvSpPr>
        <p:spPr>
          <a:xfrm>
            <a:off x="6938176" y="6319774"/>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53C135-CEC6-A548-8917-8F7FEB82358B}" type="slidenum">
              <a:rPr lang="en-US" b="1" smtClean="0"/>
              <a:pPr/>
              <a:t>‹#›</a:t>
            </a:fld>
            <a:endParaRPr lang="en-US" b="1"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71" r:id="rId1"/>
    <p:sldLayoutId id="2147483668" r:id="rId2"/>
    <p:sldLayoutId id="2147483672" r:id="rId3"/>
    <p:sldLayoutId id="2147483669"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Lst>
  <p:hf hdr="0" dt="0"/>
  <p:txStyles>
    <p:title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69254" y="860460"/>
            <a:ext cx="11426056" cy="755904"/>
          </a:xfrm>
        </p:spPr>
        <p:txBody>
          <a:bodyPr/>
          <a:lstStyle/>
          <a:p>
            <a:r>
              <a:rPr lang="en-US" sz="4800" cap="none" dirty="0">
                <a:latin typeface="Times New Roman" panose="02020603050405020304" pitchFamily="18" charset="0"/>
                <a:cs typeface="Times New Roman" panose="02020603050405020304" pitchFamily="18" charset="0"/>
              </a:rPr>
              <a:t>Case Study – Credit Card Marketing</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658368" y="1616364"/>
            <a:ext cx="6638544" cy="4002513"/>
          </a:xfrm>
        </p:spPr>
        <p:txBody>
          <a:bodyPr/>
          <a:lstStyle/>
          <a:p>
            <a:r>
              <a:rPr lang="en-US" dirty="0">
                <a:latin typeface="Times New Roman" panose="02020603050405020304" pitchFamily="18" charset="0"/>
                <a:cs typeface="Times New Roman" panose="02020603050405020304" pitchFamily="18" charset="0"/>
              </a:rPr>
              <a:t>IE 509: Six Sigma Quality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Gabriel Colangelo </a:t>
            </a:r>
          </a:p>
        </p:txBody>
      </p:sp>
    </p:spTree>
    <p:extLst>
      <p:ext uri="{BB962C8B-B14F-4D97-AF65-F5344CB8AC3E}">
        <p14:creationId xmlns:p14="http://schemas.microsoft.com/office/powerpoint/2010/main" val="407818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5C8F0397-2A2F-FA44-A11D-5385B5FC3F64}"/>
              </a:ext>
            </a:extLst>
          </p:cNvPr>
          <p:cNvSpPr>
            <a:spLocks noGrp="1"/>
          </p:cNvSpPr>
          <p:nvPr>
            <p:ph type="title"/>
          </p:nvPr>
        </p:nvSpPr>
        <p:spPr>
          <a:xfrm>
            <a:off x="131500" y="1003746"/>
            <a:ext cx="5126301" cy="590931"/>
          </a:xfrm>
        </p:spPr>
        <p:txBody>
          <a:bodyPr/>
          <a:lstStyle/>
          <a:p>
            <a:r>
              <a:rPr lang="en-US" dirty="0"/>
              <a:t>Introduction</a:t>
            </a:r>
          </a:p>
        </p:txBody>
      </p:sp>
      <p:sp>
        <p:nvSpPr>
          <p:cNvPr id="3" name="Slide Text">
            <a:extLst>
              <a:ext uri="{FF2B5EF4-FFF2-40B4-BE49-F238E27FC236}">
                <a16:creationId xmlns:a16="http://schemas.microsoft.com/office/drawing/2014/main" id="{3CA49974-DF4B-1F47-B7B0-A6B56256146F}"/>
              </a:ext>
            </a:extLst>
          </p:cNvPr>
          <p:cNvSpPr>
            <a:spLocks noGrp="1"/>
          </p:cNvSpPr>
          <p:nvPr>
            <p:ph idx="1"/>
          </p:nvPr>
        </p:nvSpPr>
        <p:spPr>
          <a:xfrm>
            <a:off x="131500" y="1850411"/>
            <a:ext cx="11712158" cy="4352160"/>
          </a:xfrm>
        </p:spPr>
        <p:txBody>
          <a:bodyPr/>
          <a:lstStyle/>
          <a:p>
            <a:pPr>
              <a:spcAft>
                <a:spcPts val="600"/>
              </a:spcAft>
            </a:pPr>
            <a:r>
              <a:rPr lang="en-US" dirty="0"/>
              <a:t>An experiment was designed using 2^k factorial design to see if the number of credit card orders was affected by changing the certain factors</a:t>
            </a:r>
          </a:p>
          <a:p>
            <a:pPr>
              <a:spcAft>
                <a:spcPts val="600"/>
              </a:spcAft>
            </a:pPr>
            <a:r>
              <a:rPr lang="en-US" dirty="0"/>
              <a:t>The following 4 factors were involved: annual fee, account operating fee, initial interest rate, and long-term interest rate</a:t>
            </a:r>
          </a:p>
          <a:p>
            <a:pPr>
              <a:spcAft>
                <a:spcPts val="600"/>
              </a:spcAft>
            </a:pPr>
            <a:r>
              <a:rPr lang="en-US" dirty="0"/>
              <a:t>The levels for each factor were as follows: (-/+) = (control/new idea)</a:t>
            </a:r>
          </a:p>
          <a:p>
            <a:pPr lvl="1">
              <a:spcAft>
                <a:spcPts val="600"/>
              </a:spcAft>
            </a:pPr>
            <a:r>
              <a:rPr lang="en-US" dirty="0"/>
              <a:t>Keep (-) or lower annual fee(+)</a:t>
            </a:r>
          </a:p>
          <a:p>
            <a:pPr lvl="1">
              <a:spcAft>
                <a:spcPts val="600"/>
              </a:spcAft>
            </a:pPr>
            <a:r>
              <a:rPr lang="en-US" dirty="0"/>
              <a:t>Keep (-) or lower initial interest rate (+)</a:t>
            </a:r>
          </a:p>
          <a:p>
            <a:pPr lvl="1">
              <a:spcAft>
                <a:spcPts val="600"/>
              </a:spcAft>
            </a:pPr>
            <a:r>
              <a:rPr lang="en-US" dirty="0"/>
              <a:t>Higher (+) or low (-) long term interest rate</a:t>
            </a:r>
          </a:p>
          <a:p>
            <a:pPr lvl="1">
              <a:spcAft>
                <a:spcPts val="600"/>
              </a:spcAft>
            </a:pPr>
            <a:r>
              <a:rPr lang="en-US" dirty="0"/>
              <a:t>No account operating fee (-) or include account operating fee (+)</a:t>
            </a:r>
          </a:p>
          <a:p>
            <a:pPr lvl="1">
              <a:spcAft>
                <a:spcPts val="600"/>
              </a:spcAft>
            </a:pPr>
            <a:endParaRPr lang="en-US" dirty="0"/>
          </a:p>
          <a:p>
            <a:pPr>
              <a:spcAft>
                <a:spcPts val="600"/>
              </a:spcAft>
            </a:pPr>
            <a:endParaRPr lang="en-US" dirty="0"/>
          </a:p>
        </p:txBody>
      </p:sp>
    </p:spTree>
    <p:extLst>
      <p:ext uri="{BB962C8B-B14F-4D97-AF65-F5344CB8AC3E}">
        <p14:creationId xmlns:p14="http://schemas.microsoft.com/office/powerpoint/2010/main" val="280157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5C8F0397-2A2F-FA44-A11D-5385B5FC3F64}"/>
              </a:ext>
            </a:extLst>
          </p:cNvPr>
          <p:cNvSpPr>
            <a:spLocks noGrp="1"/>
          </p:cNvSpPr>
          <p:nvPr>
            <p:ph type="title"/>
          </p:nvPr>
        </p:nvSpPr>
        <p:spPr>
          <a:xfrm>
            <a:off x="131500" y="1003746"/>
            <a:ext cx="5126301" cy="590931"/>
          </a:xfrm>
        </p:spPr>
        <p:txBody>
          <a:bodyPr/>
          <a:lstStyle/>
          <a:p>
            <a:r>
              <a:rPr lang="en-US" dirty="0"/>
              <a:t>Cube Plot</a:t>
            </a:r>
          </a:p>
        </p:txBody>
      </p:sp>
      <p:sp>
        <p:nvSpPr>
          <p:cNvPr id="5" name="Content Placeholder 4">
            <a:extLst>
              <a:ext uri="{FF2B5EF4-FFF2-40B4-BE49-F238E27FC236}">
                <a16:creationId xmlns:a16="http://schemas.microsoft.com/office/drawing/2014/main" id="{CC119D49-4854-B506-DCBC-98B0E20CDF40}"/>
              </a:ext>
            </a:extLst>
          </p:cNvPr>
          <p:cNvSpPr>
            <a:spLocks noGrp="1"/>
          </p:cNvSpPr>
          <p:nvPr>
            <p:ph idx="1"/>
          </p:nvPr>
        </p:nvSpPr>
        <p:spPr>
          <a:xfrm>
            <a:off x="131500" y="1886005"/>
            <a:ext cx="4248912" cy="3968249"/>
          </a:xfrm>
        </p:spPr>
        <p:txBody>
          <a:bodyPr/>
          <a:lstStyle/>
          <a:p>
            <a:r>
              <a:rPr lang="en-US" dirty="0"/>
              <a:t>The following cube chart was generated for this designed experiment and its collected data</a:t>
            </a:r>
          </a:p>
          <a:p>
            <a:r>
              <a:rPr lang="en-US" dirty="0"/>
              <a:t>The data means can be seen at each corner of the cube for the given factor </a:t>
            </a:r>
          </a:p>
        </p:txBody>
      </p:sp>
      <p:pic>
        <p:nvPicPr>
          <p:cNvPr id="7" name="Picture 6">
            <a:extLst>
              <a:ext uri="{FF2B5EF4-FFF2-40B4-BE49-F238E27FC236}">
                <a16:creationId xmlns:a16="http://schemas.microsoft.com/office/drawing/2014/main" id="{F09129A2-9254-DE3E-C479-30DF7913905D}"/>
              </a:ext>
            </a:extLst>
          </p:cNvPr>
          <p:cNvPicPr>
            <a:picLocks noChangeAspect="1"/>
          </p:cNvPicPr>
          <p:nvPr/>
        </p:nvPicPr>
        <p:blipFill>
          <a:blip r:embed="rId2"/>
          <a:stretch>
            <a:fillRect/>
          </a:stretch>
        </p:blipFill>
        <p:spPr>
          <a:xfrm>
            <a:off x="4380412" y="1507837"/>
            <a:ext cx="6172200" cy="4114800"/>
          </a:xfrm>
          <a:prstGeom prst="rect">
            <a:avLst/>
          </a:prstGeom>
        </p:spPr>
      </p:pic>
    </p:spTree>
    <p:extLst>
      <p:ext uri="{BB962C8B-B14F-4D97-AF65-F5344CB8AC3E}">
        <p14:creationId xmlns:p14="http://schemas.microsoft.com/office/powerpoint/2010/main" val="611313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5C8F0397-2A2F-FA44-A11D-5385B5FC3F64}"/>
              </a:ext>
            </a:extLst>
          </p:cNvPr>
          <p:cNvSpPr>
            <a:spLocks noGrp="1"/>
          </p:cNvSpPr>
          <p:nvPr>
            <p:ph type="title"/>
          </p:nvPr>
        </p:nvSpPr>
        <p:spPr>
          <a:xfrm>
            <a:off x="131500" y="1003746"/>
            <a:ext cx="5126301" cy="590931"/>
          </a:xfrm>
        </p:spPr>
        <p:txBody>
          <a:bodyPr/>
          <a:lstStyle/>
          <a:p>
            <a:r>
              <a:rPr lang="en-US" dirty="0"/>
              <a:t>Analysis</a:t>
            </a:r>
          </a:p>
        </p:txBody>
      </p:sp>
      <p:sp>
        <p:nvSpPr>
          <p:cNvPr id="5" name="Content Placeholder 4">
            <a:extLst>
              <a:ext uri="{FF2B5EF4-FFF2-40B4-BE49-F238E27FC236}">
                <a16:creationId xmlns:a16="http://schemas.microsoft.com/office/drawing/2014/main" id="{CC119D49-4854-B506-DCBC-98B0E20CDF40}"/>
              </a:ext>
            </a:extLst>
          </p:cNvPr>
          <p:cNvSpPr>
            <a:spLocks noGrp="1"/>
          </p:cNvSpPr>
          <p:nvPr>
            <p:ph idx="1"/>
          </p:nvPr>
        </p:nvSpPr>
        <p:spPr>
          <a:xfrm>
            <a:off x="131500" y="1886005"/>
            <a:ext cx="4248912" cy="3968249"/>
          </a:xfrm>
        </p:spPr>
        <p:txBody>
          <a:bodyPr/>
          <a:lstStyle/>
          <a:p>
            <a:r>
              <a:rPr lang="en-US" dirty="0"/>
              <a:t>By analyzing the factorial design using only 2</a:t>
            </a:r>
            <a:r>
              <a:rPr lang="en-US" baseline="30000" dirty="0"/>
              <a:t>nd</a:t>
            </a:r>
            <a:r>
              <a:rPr lang="en-US" dirty="0"/>
              <a:t> order terms with a .05 statistical significance level, the following information was gathered</a:t>
            </a:r>
          </a:p>
          <a:p>
            <a:r>
              <a:rPr lang="en-US" dirty="0"/>
              <a:t>All 4 factors were statistically significant</a:t>
            </a:r>
          </a:p>
          <a:p>
            <a:r>
              <a:rPr lang="en-US" dirty="0"/>
              <a:t>There was also a statistically significant interaction between the annual fee and the account operating fee</a:t>
            </a:r>
          </a:p>
        </p:txBody>
      </p:sp>
      <p:pic>
        <p:nvPicPr>
          <p:cNvPr id="4" name="Picture 3">
            <a:extLst>
              <a:ext uri="{FF2B5EF4-FFF2-40B4-BE49-F238E27FC236}">
                <a16:creationId xmlns:a16="http://schemas.microsoft.com/office/drawing/2014/main" id="{B3FF6A12-0A26-1C6D-3982-86AF056B25A6}"/>
              </a:ext>
            </a:extLst>
          </p:cNvPr>
          <p:cNvPicPr>
            <a:picLocks noChangeAspect="1"/>
          </p:cNvPicPr>
          <p:nvPr/>
        </p:nvPicPr>
        <p:blipFill>
          <a:blip r:embed="rId2"/>
          <a:stretch>
            <a:fillRect/>
          </a:stretch>
        </p:blipFill>
        <p:spPr>
          <a:xfrm>
            <a:off x="5067300" y="1172689"/>
            <a:ext cx="6172200" cy="4114800"/>
          </a:xfrm>
          <a:prstGeom prst="rect">
            <a:avLst/>
          </a:prstGeom>
        </p:spPr>
      </p:pic>
    </p:spTree>
    <p:extLst>
      <p:ext uri="{BB962C8B-B14F-4D97-AF65-F5344CB8AC3E}">
        <p14:creationId xmlns:p14="http://schemas.microsoft.com/office/powerpoint/2010/main" val="30998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5C8F0397-2A2F-FA44-A11D-5385B5FC3F64}"/>
              </a:ext>
            </a:extLst>
          </p:cNvPr>
          <p:cNvSpPr>
            <a:spLocks noGrp="1"/>
          </p:cNvSpPr>
          <p:nvPr>
            <p:ph type="title"/>
          </p:nvPr>
        </p:nvSpPr>
        <p:spPr>
          <a:xfrm>
            <a:off x="131500" y="1003746"/>
            <a:ext cx="5126301" cy="590931"/>
          </a:xfrm>
        </p:spPr>
        <p:txBody>
          <a:bodyPr/>
          <a:lstStyle/>
          <a:p>
            <a:r>
              <a:rPr lang="en-US" dirty="0"/>
              <a:t>Analysis</a:t>
            </a:r>
          </a:p>
        </p:txBody>
      </p:sp>
      <p:sp>
        <p:nvSpPr>
          <p:cNvPr id="5" name="Content Placeholder 4">
            <a:extLst>
              <a:ext uri="{FF2B5EF4-FFF2-40B4-BE49-F238E27FC236}">
                <a16:creationId xmlns:a16="http://schemas.microsoft.com/office/drawing/2014/main" id="{CC119D49-4854-B506-DCBC-98B0E20CDF40}"/>
              </a:ext>
            </a:extLst>
          </p:cNvPr>
          <p:cNvSpPr>
            <a:spLocks noGrp="1"/>
          </p:cNvSpPr>
          <p:nvPr>
            <p:ph idx="1"/>
          </p:nvPr>
        </p:nvSpPr>
        <p:spPr>
          <a:xfrm>
            <a:off x="131500" y="1624505"/>
            <a:ext cx="4248912" cy="4972238"/>
          </a:xfrm>
        </p:spPr>
        <p:txBody>
          <a:bodyPr/>
          <a:lstStyle/>
          <a:p>
            <a:r>
              <a:rPr lang="en-US" dirty="0"/>
              <a:t>To verify our analysis is valid, the following ANOVA assumptions were verified</a:t>
            </a:r>
          </a:p>
          <a:p>
            <a:pPr lvl="1"/>
            <a:r>
              <a:rPr lang="en-US" dirty="0"/>
              <a:t>The mean of the residuals is 0</a:t>
            </a:r>
          </a:p>
          <a:p>
            <a:pPr lvl="1"/>
            <a:r>
              <a:rPr lang="en-US" dirty="0"/>
              <a:t>The residuals are normally distributed</a:t>
            </a:r>
          </a:p>
          <a:p>
            <a:pPr lvl="1"/>
            <a:r>
              <a:rPr lang="en-US" dirty="0"/>
              <a:t> Both are verified as shown in the attached plot as the mean is 0 and the necessary P-value is met</a:t>
            </a:r>
          </a:p>
          <a:p>
            <a:pPr lvl="2"/>
            <a:r>
              <a:rPr lang="en-US" dirty="0"/>
              <a:t>The P-value is greater than 0.05 so we cannot conclude that the residuals don’t follow a normal distribution. </a:t>
            </a:r>
          </a:p>
        </p:txBody>
      </p:sp>
      <p:pic>
        <p:nvPicPr>
          <p:cNvPr id="6" name="Picture 5">
            <a:extLst>
              <a:ext uri="{FF2B5EF4-FFF2-40B4-BE49-F238E27FC236}">
                <a16:creationId xmlns:a16="http://schemas.microsoft.com/office/drawing/2014/main" id="{406EE47F-CDE5-50C4-ACDB-8B0A5FB95A3D}"/>
              </a:ext>
            </a:extLst>
          </p:cNvPr>
          <p:cNvPicPr>
            <a:picLocks noChangeAspect="1"/>
          </p:cNvPicPr>
          <p:nvPr/>
        </p:nvPicPr>
        <p:blipFill>
          <a:blip r:embed="rId2"/>
          <a:stretch>
            <a:fillRect/>
          </a:stretch>
        </p:blipFill>
        <p:spPr>
          <a:xfrm>
            <a:off x="5257801" y="1371600"/>
            <a:ext cx="6172200" cy="4114800"/>
          </a:xfrm>
          <a:prstGeom prst="rect">
            <a:avLst/>
          </a:prstGeom>
        </p:spPr>
      </p:pic>
    </p:spTree>
    <p:extLst>
      <p:ext uri="{BB962C8B-B14F-4D97-AF65-F5344CB8AC3E}">
        <p14:creationId xmlns:p14="http://schemas.microsoft.com/office/powerpoint/2010/main" val="171515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5C8F0397-2A2F-FA44-A11D-5385B5FC3F64}"/>
              </a:ext>
            </a:extLst>
          </p:cNvPr>
          <p:cNvSpPr>
            <a:spLocks noGrp="1"/>
          </p:cNvSpPr>
          <p:nvPr>
            <p:ph type="title"/>
          </p:nvPr>
        </p:nvSpPr>
        <p:spPr>
          <a:xfrm>
            <a:off x="131500" y="1028292"/>
            <a:ext cx="5126301" cy="590931"/>
          </a:xfrm>
        </p:spPr>
        <p:txBody>
          <a:bodyPr/>
          <a:lstStyle/>
          <a:p>
            <a:r>
              <a:rPr lang="en-US" dirty="0"/>
              <a:t>Main Effects Plot</a:t>
            </a:r>
          </a:p>
        </p:txBody>
      </p:sp>
      <p:sp>
        <p:nvSpPr>
          <p:cNvPr id="5" name="Content Placeholder 4">
            <a:extLst>
              <a:ext uri="{FF2B5EF4-FFF2-40B4-BE49-F238E27FC236}">
                <a16:creationId xmlns:a16="http://schemas.microsoft.com/office/drawing/2014/main" id="{CC119D49-4854-B506-DCBC-98B0E20CDF40}"/>
              </a:ext>
            </a:extLst>
          </p:cNvPr>
          <p:cNvSpPr>
            <a:spLocks noGrp="1"/>
          </p:cNvSpPr>
          <p:nvPr>
            <p:ph idx="1"/>
          </p:nvPr>
        </p:nvSpPr>
        <p:spPr>
          <a:xfrm>
            <a:off x="0" y="1660266"/>
            <a:ext cx="4248912" cy="3968249"/>
          </a:xfrm>
        </p:spPr>
        <p:txBody>
          <a:bodyPr/>
          <a:lstStyle/>
          <a:p>
            <a:r>
              <a:rPr lang="en-US" dirty="0"/>
              <a:t>From our experiment data, the main effects plot was generated</a:t>
            </a:r>
          </a:p>
          <a:p>
            <a:r>
              <a:rPr lang="en-US" dirty="0"/>
              <a:t>From this we can see that the number of orders are maximized for the following cases</a:t>
            </a:r>
          </a:p>
          <a:p>
            <a:pPr lvl="1"/>
            <a:r>
              <a:rPr lang="en-US" dirty="0"/>
              <a:t>Lower Annual Fee</a:t>
            </a:r>
          </a:p>
          <a:p>
            <a:pPr lvl="1"/>
            <a:r>
              <a:rPr lang="en-US" dirty="0"/>
              <a:t>No Account Operating Fee</a:t>
            </a:r>
          </a:p>
          <a:p>
            <a:pPr lvl="1"/>
            <a:r>
              <a:rPr lang="en-US" dirty="0"/>
              <a:t>Lower Initial Interest Rate</a:t>
            </a:r>
          </a:p>
          <a:p>
            <a:pPr lvl="1"/>
            <a:r>
              <a:rPr lang="en-US" dirty="0"/>
              <a:t>Low Long Term Interest Rate</a:t>
            </a:r>
          </a:p>
          <a:p>
            <a:pPr lvl="1"/>
            <a:endParaRPr lang="en-US" dirty="0"/>
          </a:p>
        </p:txBody>
      </p:sp>
      <p:pic>
        <p:nvPicPr>
          <p:cNvPr id="8" name="Picture 7">
            <a:extLst>
              <a:ext uri="{FF2B5EF4-FFF2-40B4-BE49-F238E27FC236}">
                <a16:creationId xmlns:a16="http://schemas.microsoft.com/office/drawing/2014/main" id="{60CA4686-1A69-BD9D-5C52-C77D0FAB84BE}"/>
              </a:ext>
            </a:extLst>
          </p:cNvPr>
          <p:cNvPicPr>
            <a:picLocks noChangeAspect="1"/>
          </p:cNvPicPr>
          <p:nvPr/>
        </p:nvPicPr>
        <p:blipFill>
          <a:blip r:embed="rId2"/>
          <a:stretch>
            <a:fillRect/>
          </a:stretch>
        </p:blipFill>
        <p:spPr>
          <a:xfrm>
            <a:off x="4546092" y="1660266"/>
            <a:ext cx="7366378" cy="2895748"/>
          </a:xfrm>
          <a:prstGeom prst="rect">
            <a:avLst/>
          </a:prstGeom>
        </p:spPr>
      </p:pic>
    </p:spTree>
    <p:extLst>
      <p:ext uri="{BB962C8B-B14F-4D97-AF65-F5344CB8AC3E}">
        <p14:creationId xmlns:p14="http://schemas.microsoft.com/office/powerpoint/2010/main" val="163695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5C8F0397-2A2F-FA44-A11D-5385B5FC3F64}"/>
              </a:ext>
            </a:extLst>
          </p:cNvPr>
          <p:cNvSpPr>
            <a:spLocks noGrp="1"/>
          </p:cNvSpPr>
          <p:nvPr>
            <p:ph type="title"/>
          </p:nvPr>
        </p:nvSpPr>
        <p:spPr>
          <a:xfrm>
            <a:off x="131500" y="1028292"/>
            <a:ext cx="5126301" cy="590931"/>
          </a:xfrm>
        </p:spPr>
        <p:txBody>
          <a:bodyPr/>
          <a:lstStyle/>
          <a:p>
            <a:r>
              <a:rPr lang="en-US" dirty="0"/>
              <a:t>Interaction Matrix</a:t>
            </a:r>
          </a:p>
        </p:txBody>
      </p:sp>
      <p:sp>
        <p:nvSpPr>
          <p:cNvPr id="5" name="Content Placeholder 4">
            <a:extLst>
              <a:ext uri="{FF2B5EF4-FFF2-40B4-BE49-F238E27FC236}">
                <a16:creationId xmlns:a16="http://schemas.microsoft.com/office/drawing/2014/main" id="{CC119D49-4854-B506-DCBC-98B0E20CDF40}"/>
              </a:ext>
            </a:extLst>
          </p:cNvPr>
          <p:cNvSpPr>
            <a:spLocks noGrp="1"/>
          </p:cNvSpPr>
          <p:nvPr>
            <p:ph idx="1"/>
          </p:nvPr>
        </p:nvSpPr>
        <p:spPr>
          <a:xfrm>
            <a:off x="283028" y="1646632"/>
            <a:ext cx="4248912" cy="3968249"/>
          </a:xfrm>
        </p:spPr>
        <p:txBody>
          <a:bodyPr/>
          <a:lstStyle/>
          <a:p>
            <a:r>
              <a:rPr lang="en-US" dirty="0"/>
              <a:t>Similarly, the following Interaction matrix was generated.</a:t>
            </a:r>
          </a:p>
          <a:p>
            <a:r>
              <a:rPr lang="en-US" dirty="0"/>
              <a:t>Analyzing the slopes of the lines In the plots, the following interactions were found to be significant </a:t>
            </a:r>
          </a:p>
          <a:p>
            <a:pPr lvl="1"/>
            <a:r>
              <a:rPr lang="en-US" dirty="0"/>
              <a:t>The interaction between Account Operating Fee and Annual Fee</a:t>
            </a:r>
          </a:p>
          <a:p>
            <a:pPr lvl="1"/>
            <a:r>
              <a:rPr lang="en-US" dirty="0"/>
              <a:t>The interaction between long term interest rate and initial interest rate </a:t>
            </a:r>
          </a:p>
          <a:p>
            <a:pPr lvl="1"/>
            <a:endParaRPr lang="en-US" dirty="0"/>
          </a:p>
        </p:txBody>
      </p:sp>
      <p:pic>
        <p:nvPicPr>
          <p:cNvPr id="4" name="Picture 3">
            <a:extLst>
              <a:ext uri="{FF2B5EF4-FFF2-40B4-BE49-F238E27FC236}">
                <a16:creationId xmlns:a16="http://schemas.microsoft.com/office/drawing/2014/main" id="{59288778-D2D0-7D19-6B2A-E089B4738E7F}"/>
              </a:ext>
            </a:extLst>
          </p:cNvPr>
          <p:cNvPicPr>
            <a:picLocks noChangeAspect="1"/>
          </p:cNvPicPr>
          <p:nvPr/>
        </p:nvPicPr>
        <p:blipFill>
          <a:blip r:embed="rId2"/>
          <a:stretch>
            <a:fillRect/>
          </a:stretch>
        </p:blipFill>
        <p:spPr>
          <a:xfrm>
            <a:off x="4699794" y="1000018"/>
            <a:ext cx="6929438" cy="4614863"/>
          </a:xfrm>
          <a:prstGeom prst="rect">
            <a:avLst/>
          </a:prstGeom>
        </p:spPr>
      </p:pic>
    </p:spTree>
    <p:extLst>
      <p:ext uri="{BB962C8B-B14F-4D97-AF65-F5344CB8AC3E}">
        <p14:creationId xmlns:p14="http://schemas.microsoft.com/office/powerpoint/2010/main" val="625274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5C8F0397-2A2F-FA44-A11D-5385B5FC3F64}"/>
              </a:ext>
            </a:extLst>
          </p:cNvPr>
          <p:cNvSpPr>
            <a:spLocks noGrp="1"/>
          </p:cNvSpPr>
          <p:nvPr>
            <p:ph type="title"/>
          </p:nvPr>
        </p:nvSpPr>
        <p:spPr>
          <a:xfrm>
            <a:off x="131500" y="1028292"/>
            <a:ext cx="5126301" cy="590931"/>
          </a:xfrm>
        </p:spPr>
        <p:txBody>
          <a:bodyPr/>
          <a:lstStyle/>
          <a:p>
            <a:r>
              <a:rPr lang="en-US" dirty="0"/>
              <a:t>Interaction Matrix </a:t>
            </a:r>
          </a:p>
        </p:txBody>
      </p:sp>
      <p:sp>
        <p:nvSpPr>
          <p:cNvPr id="5" name="Content Placeholder 4">
            <a:extLst>
              <a:ext uri="{FF2B5EF4-FFF2-40B4-BE49-F238E27FC236}">
                <a16:creationId xmlns:a16="http://schemas.microsoft.com/office/drawing/2014/main" id="{CC119D49-4854-B506-DCBC-98B0E20CDF40}"/>
              </a:ext>
            </a:extLst>
          </p:cNvPr>
          <p:cNvSpPr>
            <a:spLocks noGrp="1"/>
          </p:cNvSpPr>
          <p:nvPr>
            <p:ph idx="1"/>
          </p:nvPr>
        </p:nvSpPr>
        <p:spPr>
          <a:xfrm>
            <a:off x="283028" y="1646632"/>
            <a:ext cx="4248912" cy="4765054"/>
          </a:xfrm>
        </p:spPr>
        <p:txBody>
          <a:bodyPr/>
          <a:lstStyle/>
          <a:p>
            <a:r>
              <a:rPr lang="en-US" sz="1600" dirty="0"/>
              <a:t>It can be observed that for the interaction between the Account Operating Fee and the Annual Fee, the number of credit card orders are maximized when there is no Account Operating Fee coupled with a Lower Annual Fee. Gives 223 Orders on average</a:t>
            </a:r>
          </a:p>
          <a:p>
            <a:r>
              <a:rPr lang="en-US" sz="1600" dirty="0"/>
              <a:t>It can be observed that for the interaction between the Long-Term Interest Rate and the Initial Interest Rate, the number of credit card orders are maximized when there is a Lower Initial Interest Rate and Low Long Term Interest Rate. Gives 199 orders on average.</a:t>
            </a:r>
          </a:p>
          <a:p>
            <a:endParaRPr lang="en-US" dirty="0"/>
          </a:p>
        </p:txBody>
      </p:sp>
      <p:pic>
        <p:nvPicPr>
          <p:cNvPr id="4" name="Picture 3">
            <a:extLst>
              <a:ext uri="{FF2B5EF4-FFF2-40B4-BE49-F238E27FC236}">
                <a16:creationId xmlns:a16="http://schemas.microsoft.com/office/drawing/2014/main" id="{59288778-D2D0-7D19-6B2A-E089B4738E7F}"/>
              </a:ext>
            </a:extLst>
          </p:cNvPr>
          <p:cNvPicPr>
            <a:picLocks noChangeAspect="1"/>
          </p:cNvPicPr>
          <p:nvPr/>
        </p:nvPicPr>
        <p:blipFill>
          <a:blip r:embed="rId2"/>
          <a:stretch>
            <a:fillRect/>
          </a:stretch>
        </p:blipFill>
        <p:spPr>
          <a:xfrm>
            <a:off x="4641205" y="1028292"/>
            <a:ext cx="6929438" cy="4614863"/>
          </a:xfrm>
          <a:prstGeom prst="rect">
            <a:avLst/>
          </a:prstGeom>
        </p:spPr>
      </p:pic>
    </p:spTree>
    <p:extLst>
      <p:ext uri="{BB962C8B-B14F-4D97-AF65-F5344CB8AC3E}">
        <p14:creationId xmlns:p14="http://schemas.microsoft.com/office/powerpoint/2010/main" val="234000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5C8F0397-2A2F-FA44-A11D-5385B5FC3F64}"/>
              </a:ext>
            </a:extLst>
          </p:cNvPr>
          <p:cNvSpPr>
            <a:spLocks noGrp="1"/>
          </p:cNvSpPr>
          <p:nvPr>
            <p:ph type="title"/>
          </p:nvPr>
        </p:nvSpPr>
        <p:spPr>
          <a:xfrm>
            <a:off x="131500" y="1028292"/>
            <a:ext cx="5126301" cy="590931"/>
          </a:xfrm>
        </p:spPr>
        <p:txBody>
          <a:bodyPr/>
          <a:lstStyle/>
          <a:p>
            <a:r>
              <a:rPr lang="en-US" dirty="0"/>
              <a:t>Conclusions</a:t>
            </a:r>
          </a:p>
        </p:txBody>
      </p:sp>
      <p:sp>
        <p:nvSpPr>
          <p:cNvPr id="5" name="Content Placeholder 4">
            <a:extLst>
              <a:ext uri="{FF2B5EF4-FFF2-40B4-BE49-F238E27FC236}">
                <a16:creationId xmlns:a16="http://schemas.microsoft.com/office/drawing/2014/main" id="{CC119D49-4854-B506-DCBC-98B0E20CDF40}"/>
              </a:ext>
            </a:extLst>
          </p:cNvPr>
          <p:cNvSpPr>
            <a:spLocks noGrp="1"/>
          </p:cNvSpPr>
          <p:nvPr>
            <p:ph idx="1"/>
          </p:nvPr>
        </p:nvSpPr>
        <p:spPr>
          <a:xfrm>
            <a:off x="283028" y="1646632"/>
            <a:ext cx="11364686" cy="4765054"/>
          </a:xfrm>
        </p:spPr>
        <p:txBody>
          <a:bodyPr/>
          <a:lstStyle/>
          <a:p>
            <a:endParaRPr lang="en-US" sz="1600" dirty="0"/>
          </a:p>
          <a:p>
            <a:r>
              <a:rPr lang="en-US" dirty="0"/>
              <a:t>It was found that all 4 factors were statistically significant or a level of 0.05 (ANOVA assumptions were validated)</a:t>
            </a:r>
          </a:p>
          <a:p>
            <a:r>
              <a:rPr lang="en-US" dirty="0"/>
              <a:t>The most significant interaction occurs between the account operating fee and annual fee</a:t>
            </a:r>
          </a:p>
          <a:p>
            <a:r>
              <a:rPr lang="en-US" dirty="0"/>
              <a:t>Based on the data, to maximize the number of credit card orders, there should be a lower annual fee, no account operating fee, a lower initial interest rate and a low long-term interest rate</a:t>
            </a:r>
          </a:p>
          <a:p>
            <a:r>
              <a:rPr lang="en-US" dirty="0"/>
              <a:t>If only one interaction could be implemented to maximize the number of credit card orders, then there should be </a:t>
            </a:r>
            <a:r>
              <a:rPr lang="en-US" sz="1800" dirty="0"/>
              <a:t>is no account operating </a:t>
            </a:r>
            <a:r>
              <a:rPr lang="en-US" dirty="0"/>
              <a:t>f</a:t>
            </a:r>
            <a:r>
              <a:rPr lang="en-US" sz="1800" dirty="0"/>
              <a:t>ee and a </a:t>
            </a:r>
            <a:r>
              <a:rPr lang="en-US" dirty="0"/>
              <a:t>l</a:t>
            </a:r>
            <a:r>
              <a:rPr lang="en-US" sz="1800" dirty="0"/>
              <a:t>ower </a:t>
            </a:r>
            <a:r>
              <a:rPr lang="en-US" dirty="0"/>
              <a:t>a</a:t>
            </a:r>
            <a:r>
              <a:rPr lang="en-US" sz="1800" dirty="0"/>
              <a:t>nnual </a:t>
            </a:r>
            <a:r>
              <a:rPr lang="en-US" dirty="0"/>
              <a:t>f</a:t>
            </a:r>
            <a:r>
              <a:rPr lang="en-US" sz="1800" dirty="0"/>
              <a:t>ee</a:t>
            </a:r>
            <a:endParaRPr lang="en-US" dirty="0"/>
          </a:p>
          <a:p>
            <a:r>
              <a:rPr lang="en-US" dirty="0"/>
              <a:t>It should be noted that if the response variable changes from the </a:t>
            </a:r>
            <a:r>
              <a:rPr lang="en-US"/>
              <a:t>number of </a:t>
            </a:r>
            <a:r>
              <a:rPr lang="en-US" dirty="0"/>
              <a:t>orders, these optimum conditions and conclusions about the experiment would also change. </a:t>
            </a:r>
          </a:p>
          <a:p>
            <a:endParaRPr lang="en-US" dirty="0"/>
          </a:p>
          <a:p>
            <a:endParaRPr lang="en-US" dirty="0"/>
          </a:p>
        </p:txBody>
      </p:sp>
    </p:spTree>
    <p:extLst>
      <p:ext uri="{BB962C8B-B14F-4D97-AF65-F5344CB8AC3E}">
        <p14:creationId xmlns:p14="http://schemas.microsoft.com/office/powerpoint/2010/main" val="3490055865"/>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582</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Arial Regular</vt:lpstr>
      <vt:lpstr>Georgia</vt:lpstr>
      <vt:lpstr>System Font Regular</vt:lpstr>
      <vt:lpstr>Times New Roman</vt:lpstr>
      <vt:lpstr>Office Theme</vt:lpstr>
      <vt:lpstr>Office Theme</vt:lpstr>
      <vt:lpstr>Case Study – Credit Card Marketing</vt:lpstr>
      <vt:lpstr>Introduction</vt:lpstr>
      <vt:lpstr>Cube Plot</vt:lpstr>
      <vt:lpstr>Analysis</vt:lpstr>
      <vt:lpstr>Analysis</vt:lpstr>
      <vt:lpstr>Main Effects Plot</vt:lpstr>
      <vt:lpstr>Interaction Matrix</vt:lpstr>
      <vt:lpstr>Interaction Matrix </vt:lpstr>
      <vt:lpstr>Conclusions</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Gabriel Colangelo</cp:lastModifiedBy>
  <cp:revision>94</cp:revision>
  <dcterms:created xsi:type="dcterms:W3CDTF">2019-04-04T19:20:28Z</dcterms:created>
  <dcterms:modified xsi:type="dcterms:W3CDTF">2022-07-02T19:42:18Z</dcterms:modified>
  <cp:category/>
</cp:coreProperties>
</file>