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8" r:id="rId16"/>
    <p:sldId id="279" r:id="rId17"/>
    <p:sldId id="283" r:id="rId18"/>
    <p:sldId id="284" r:id="rId19"/>
    <p:sldId id="282" r:id="rId20"/>
    <p:sldId id="384" r:id="rId21"/>
    <p:sldId id="385" r:id="rId22"/>
    <p:sldId id="407" r:id="rId23"/>
    <p:sldId id="386" r:id="rId24"/>
    <p:sldId id="285" r:id="rId25"/>
    <p:sldId id="390" r:id="rId26"/>
    <p:sldId id="406" r:id="rId27"/>
    <p:sldId id="387" r:id="rId28"/>
    <p:sldId id="388" r:id="rId29"/>
    <p:sldId id="391" r:id="rId30"/>
    <p:sldId id="392" r:id="rId31"/>
    <p:sldId id="393" r:id="rId32"/>
    <p:sldId id="394" r:id="rId33"/>
    <p:sldId id="395" r:id="rId34"/>
    <p:sldId id="396" r:id="rId35"/>
    <p:sldId id="397" r:id="rId36"/>
    <p:sldId id="402" r:id="rId37"/>
    <p:sldId id="398" r:id="rId38"/>
    <p:sldId id="399" r:id="rId39"/>
    <p:sldId id="400" r:id="rId40"/>
    <p:sldId id="401" r:id="rId41"/>
    <p:sldId id="403" r:id="rId42"/>
    <p:sldId id="404" r:id="rId43"/>
    <p:sldId id="405" r:id="rId4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7" d="100"/>
          <a:sy n="27" d="100"/>
        </p:scale>
        <p:origin x="-726" y="-1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6583632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6546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aravel.com/docs/5.1/migrations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aravel.com/" TargetMode="Externa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9.io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Laravel 5.0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/>
              <a:t>PHP Web Application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Create Laravel Project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 sz="1800"/>
            </a:pPr>
            <a:r>
              <a:rPr sz="2200" dirty="0" smtClean="0">
                <a:latin typeface="Courier"/>
                <a:ea typeface="Courier"/>
                <a:cs typeface="Courier"/>
                <a:sym typeface="Courier"/>
              </a:rPr>
              <a:t>rm </a:t>
            </a:r>
            <a:r>
              <a:rPr lang="en-US" sz="2200" dirty="0" smtClean="0">
                <a:latin typeface="Courier"/>
                <a:ea typeface="Courier"/>
                <a:cs typeface="Courier"/>
                <a:sym typeface="Courier"/>
              </a:rPr>
              <a:t>*</a:t>
            </a:r>
          </a:p>
          <a:p>
            <a:pPr marL="0" lv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 sz="1800"/>
            </a:pPr>
            <a:r>
              <a:rPr lang="en-US" sz="2200" dirty="0" smtClean="0">
                <a:latin typeface="Courier"/>
                <a:ea typeface="Courier"/>
                <a:cs typeface="Courier"/>
                <a:sym typeface="Courier"/>
              </a:rPr>
              <a:t>sudo </a:t>
            </a:r>
            <a:r>
              <a:rPr sz="2200" dirty="0" smtClean="0">
                <a:latin typeface="Courier"/>
                <a:ea typeface="Courier"/>
                <a:cs typeface="Courier"/>
                <a:sym typeface="Courier"/>
              </a:rPr>
              <a:t>composer </a:t>
            </a:r>
            <a:r>
              <a:rPr sz="2200" dirty="0">
                <a:latin typeface="Courier"/>
                <a:ea typeface="Courier"/>
                <a:cs typeface="Courier"/>
                <a:sym typeface="Courier"/>
              </a:rPr>
              <a:t>self-update</a:t>
            </a:r>
          </a:p>
          <a:p>
            <a:pPr marL="0" lv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 sz="1800"/>
            </a:pPr>
            <a:r>
              <a:rPr lang="en-US" sz="2200" dirty="0" smtClean="0">
                <a:latin typeface="Courier"/>
                <a:ea typeface="Courier"/>
                <a:cs typeface="Courier"/>
                <a:sym typeface="Courier"/>
              </a:rPr>
              <a:t>c</a:t>
            </a:r>
            <a:r>
              <a:rPr sz="2200" dirty="0" smtClean="0">
                <a:latin typeface="Courier"/>
                <a:ea typeface="Courier"/>
                <a:cs typeface="Courier"/>
                <a:sym typeface="Courier"/>
              </a:rPr>
              <a:t>omposer </a:t>
            </a:r>
            <a:r>
              <a:rPr sz="2200" dirty="0">
                <a:latin typeface="Courier"/>
                <a:ea typeface="Courier"/>
                <a:cs typeface="Courier"/>
                <a:sym typeface="Courier"/>
              </a:rPr>
              <a:t>create-project </a:t>
            </a:r>
            <a:r>
              <a:rPr sz="2200" dirty="0" err="1">
                <a:latin typeface="Courier"/>
                <a:ea typeface="Courier"/>
                <a:cs typeface="Courier"/>
                <a:sym typeface="Courier"/>
              </a:rPr>
              <a:t>laravel</a:t>
            </a:r>
            <a:r>
              <a:rPr sz="2200" dirty="0"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2200" dirty="0" err="1">
                <a:latin typeface="Courier"/>
                <a:ea typeface="Courier"/>
                <a:cs typeface="Courier"/>
                <a:sym typeface="Courier"/>
              </a:rPr>
              <a:t>laravel</a:t>
            </a:r>
            <a:r>
              <a:rPr sz="2200" dirty="0">
                <a:latin typeface="Courier"/>
                <a:ea typeface="Courier"/>
                <a:cs typeface="Courier"/>
                <a:sym typeface="Courier"/>
              </a:rPr>
              <a:t> ./</a:t>
            </a:r>
            <a:r>
              <a:rPr sz="2200" dirty="0" err="1">
                <a:latin typeface="Courier"/>
                <a:ea typeface="Courier"/>
                <a:cs typeface="Courier"/>
                <a:sym typeface="Courier"/>
              </a:rPr>
              <a:t>laravel</a:t>
            </a:r>
            <a:r>
              <a:rPr sz="2200" dirty="0">
                <a:latin typeface="Courier"/>
                <a:ea typeface="Courier"/>
                <a:cs typeface="Courier"/>
                <a:sym typeface="Courier"/>
              </a:rPr>
              <a:t> --prefer-</a:t>
            </a:r>
            <a:r>
              <a:rPr sz="2200" dirty="0" err="1">
                <a:latin typeface="Courier"/>
                <a:ea typeface="Courier"/>
                <a:cs typeface="Courier"/>
                <a:sym typeface="Courier"/>
              </a:rPr>
              <a:t>dist</a:t>
            </a:r>
            <a:endParaRPr sz="22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 sz="1800"/>
            </a:pPr>
            <a:r>
              <a:rPr sz="2200" dirty="0">
                <a:solidFill>
                  <a:srgbClr val="008F00"/>
                </a:solidFill>
                <a:latin typeface="Courier"/>
                <a:ea typeface="Courier"/>
                <a:cs typeface="Courier"/>
                <a:sym typeface="Courier"/>
              </a:rPr>
              <a:t>shopt</a:t>
            </a:r>
            <a:r>
              <a:rPr sz="2200" dirty="0">
                <a:latin typeface="Courier"/>
                <a:ea typeface="Courier"/>
                <a:cs typeface="Courier"/>
                <a:sym typeface="Courier"/>
              </a:rPr>
              <a:t> -s </a:t>
            </a:r>
            <a:r>
              <a:rPr sz="2200" dirty="0" err="1">
                <a:latin typeface="Courier"/>
                <a:ea typeface="Courier"/>
                <a:cs typeface="Courier"/>
                <a:sym typeface="Courier"/>
              </a:rPr>
              <a:t>dotglob</a:t>
            </a:r>
            <a:endParaRPr sz="22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 sz="1800"/>
            </a:pPr>
            <a:r>
              <a:rPr sz="2200" dirty="0">
                <a:latin typeface="Courier"/>
                <a:ea typeface="Courier"/>
                <a:cs typeface="Courier"/>
                <a:sym typeface="Courier"/>
              </a:rPr>
              <a:t>mv </a:t>
            </a:r>
            <a:r>
              <a:rPr sz="2200" dirty="0" err="1">
                <a:latin typeface="Courier"/>
                <a:ea typeface="Courier"/>
                <a:cs typeface="Courier"/>
                <a:sym typeface="Courier"/>
              </a:rPr>
              <a:t>laravel</a:t>
            </a:r>
            <a:r>
              <a:rPr sz="2200" dirty="0">
                <a:latin typeface="Courier"/>
                <a:ea typeface="Courier"/>
                <a:cs typeface="Courier"/>
                <a:sym typeface="Courier"/>
              </a:rPr>
              <a:t>/* ./</a:t>
            </a:r>
          </a:p>
          <a:p>
            <a:pPr marL="0" lv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 sz="1800"/>
            </a:pPr>
            <a:r>
              <a:rPr sz="2200" dirty="0">
                <a:latin typeface="Courier"/>
                <a:ea typeface="Courier"/>
                <a:cs typeface="Courier"/>
                <a:sym typeface="Courier"/>
              </a:rPr>
              <a:t>rm -</a:t>
            </a:r>
            <a:r>
              <a:rPr sz="2200" dirty="0" err="1">
                <a:latin typeface="Courier"/>
                <a:ea typeface="Courier"/>
                <a:cs typeface="Courier"/>
                <a:sym typeface="Courier"/>
              </a:rPr>
              <a:t>rf</a:t>
            </a:r>
            <a:r>
              <a:rPr sz="22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200" dirty="0" err="1">
                <a:latin typeface="Courier"/>
                <a:ea typeface="Courier"/>
                <a:cs typeface="Courier"/>
                <a:sym typeface="Courier"/>
              </a:rPr>
              <a:t>laravel</a:t>
            </a:r>
            <a:endParaRPr sz="22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 sz="1800"/>
            </a:pPr>
            <a:r>
              <a:rPr sz="2200" dirty="0">
                <a:latin typeface="Courier"/>
                <a:ea typeface="Courier"/>
                <a:cs typeface="Courier"/>
                <a:sym typeface="Courier"/>
              </a:rPr>
              <a:t>sudo composer update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Modify Apache Config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/>
            </a:pPr>
            <a:r>
              <a:rPr sz="2700" dirty="0">
                <a:latin typeface="Courier New"/>
                <a:ea typeface="Courier New"/>
                <a:cs typeface="Courier New"/>
                <a:sym typeface="Courier New"/>
              </a:rPr>
              <a:t>sudo </a:t>
            </a:r>
            <a:r>
              <a:rPr lang="en-US" sz="2700" dirty="0" err="1" smtClean="0">
                <a:latin typeface="Courier New"/>
                <a:ea typeface="Courier New"/>
                <a:cs typeface="Courier New"/>
                <a:sym typeface="Courier New"/>
              </a:rPr>
              <a:t>pico</a:t>
            </a:r>
            <a:r>
              <a:rPr sz="27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700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sz="2700" dirty="0" err="1"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sz="2700" dirty="0">
                <a:latin typeface="Courier New"/>
                <a:ea typeface="Courier New"/>
                <a:cs typeface="Courier New"/>
                <a:sym typeface="Courier New"/>
              </a:rPr>
              <a:t>/apache2/sites-enabled/001-cloud9.conf</a:t>
            </a:r>
          </a:p>
          <a:p>
            <a:pPr marL="0" lvl="0" indent="0">
              <a:buSzTx/>
              <a:buNone/>
              <a:defRPr sz="1800"/>
            </a:pPr>
            <a:r>
              <a:rPr sz="2900" dirty="0">
                <a:latin typeface="Courier New"/>
                <a:ea typeface="Courier New"/>
                <a:cs typeface="Courier New"/>
                <a:sym typeface="Courier New"/>
              </a:rPr>
              <a:t>// Change this line</a:t>
            </a:r>
          </a:p>
          <a:p>
            <a:pPr marL="0" lvl="0" indent="0">
              <a:buSzTx/>
              <a:buNone/>
              <a:defRPr sz="1800"/>
            </a:pPr>
            <a:r>
              <a:rPr sz="2900" dirty="0" err="1">
                <a:latin typeface="Courier New"/>
                <a:ea typeface="Courier New"/>
                <a:cs typeface="Courier New"/>
                <a:sym typeface="Courier New"/>
              </a:rPr>
              <a:t>DocumentRoot</a:t>
            </a:r>
            <a:r>
              <a:rPr sz="2900" dirty="0">
                <a:latin typeface="Courier New"/>
                <a:ea typeface="Courier New"/>
                <a:cs typeface="Courier New"/>
                <a:sym typeface="Courier New"/>
              </a:rPr>
              <a:t> /home/</a:t>
            </a:r>
            <a:r>
              <a:rPr sz="2900" dirty="0" err="1">
                <a:latin typeface="Courier New"/>
                <a:ea typeface="Courier New"/>
                <a:cs typeface="Courier New"/>
                <a:sym typeface="Courier New"/>
              </a:rPr>
              <a:t>ubuntu</a:t>
            </a:r>
            <a:r>
              <a:rPr sz="2900" dirty="0">
                <a:latin typeface="Courier New"/>
                <a:ea typeface="Courier New"/>
                <a:cs typeface="Courier New"/>
                <a:sym typeface="Courier New"/>
              </a:rPr>
              <a:t>/workspace</a:t>
            </a:r>
          </a:p>
          <a:p>
            <a:pPr marL="0" lvl="0" indent="0">
              <a:buSzTx/>
              <a:buNone/>
              <a:defRPr sz="1800"/>
            </a:pPr>
            <a:r>
              <a:rPr sz="2900" dirty="0">
                <a:latin typeface="Courier New"/>
                <a:ea typeface="Courier New"/>
                <a:cs typeface="Courier New"/>
                <a:sym typeface="Courier New"/>
              </a:rPr>
              <a:t>// To following</a:t>
            </a:r>
          </a:p>
          <a:p>
            <a:pPr marL="0" lvl="0" indent="0">
              <a:buSzTx/>
              <a:buNone/>
              <a:defRPr sz="1800"/>
            </a:pPr>
            <a:r>
              <a:rPr sz="2900" dirty="0" err="1">
                <a:latin typeface="Courier New"/>
                <a:ea typeface="Courier New"/>
                <a:cs typeface="Courier New"/>
                <a:sym typeface="Courier New"/>
              </a:rPr>
              <a:t>DocumentRoot</a:t>
            </a:r>
            <a:r>
              <a:rPr sz="2900" dirty="0">
                <a:latin typeface="Courier New"/>
                <a:ea typeface="Courier New"/>
                <a:cs typeface="Courier New"/>
                <a:sym typeface="Courier New"/>
              </a:rPr>
              <a:t> /home/</a:t>
            </a:r>
            <a:r>
              <a:rPr sz="2900" dirty="0" err="1">
                <a:latin typeface="Courier New"/>
                <a:ea typeface="Courier New"/>
                <a:cs typeface="Courier New"/>
                <a:sym typeface="Courier New"/>
              </a:rPr>
              <a:t>ubuntu</a:t>
            </a:r>
            <a:r>
              <a:rPr sz="2900" dirty="0">
                <a:latin typeface="Courier New"/>
                <a:ea typeface="Courier New"/>
                <a:cs typeface="Courier New"/>
                <a:sym typeface="Courier New"/>
              </a:rPr>
              <a:t>/workspace/public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Install Dependencies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81548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600" dirty="0"/>
              <a:t>sudo composer update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/>
              <a:t>Compile Error?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/>
            </a:pPr>
            <a:r>
              <a:rPr sz="2900" dirty="0">
                <a:latin typeface="Courier New"/>
                <a:ea typeface="Courier New"/>
                <a:cs typeface="Courier New"/>
                <a:sym typeface="Courier New"/>
              </a:rPr>
              <a:t>mv ./vendor/</a:t>
            </a:r>
            <a:r>
              <a:rPr sz="2900" dirty="0" err="1">
                <a:latin typeface="Courier New"/>
                <a:ea typeface="Courier New"/>
                <a:cs typeface="Courier New"/>
                <a:sym typeface="Courier New"/>
              </a:rPr>
              <a:t>compiled.php</a:t>
            </a:r>
            <a:r>
              <a:rPr sz="2900" dirty="0">
                <a:latin typeface="Courier New"/>
                <a:ea typeface="Courier New"/>
                <a:cs typeface="Courier New"/>
                <a:sym typeface="Courier New"/>
              </a:rPr>
              <a:t> ./vendor/</a:t>
            </a:r>
            <a:r>
              <a:rPr sz="2900" dirty="0" err="1">
                <a:latin typeface="Courier New"/>
                <a:ea typeface="Courier New"/>
                <a:cs typeface="Courier New"/>
                <a:sym typeface="Courier New"/>
              </a:rPr>
              <a:t>compiledold.php</a:t>
            </a:r>
            <a:endParaRPr sz="2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SzTx/>
              <a:buNone/>
              <a:defRPr sz="1800"/>
            </a:pPr>
            <a:r>
              <a:rPr sz="2900" dirty="0">
                <a:latin typeface="Courier New"/>
                <a:ea typeface="Courier New"/>
                <a:cs typeface="Courier New"/>
                <a:sym typeface="Courier New"/>
              </a:rPr>
              <a:t>php artisan down</a:t>
            </a:r>
          </a:p>
          <a:p>
            <a:pPr marL="0" lvl="0" indent="0">
              <a:buSzTx/>
              <a:buNone/>
              <a:defRPr sz="1800"/>
            </a:pPr>
            <a:r>
              <a:rPr sz="2900" dirty="0">
                <a:latin typeface="Courier New"/>
                <a:ea typeface="Courier New"/>
                <a:cs typeface="Courier New"/>
                <a:sym typeface="Courier New"/>
              </a:rPr>
              <a:t>php artisan clear-compiled</a:t>
            </a:r>
          </a:p>
          <a:p>
            <a:pPr marL="0" lvl="0" indent="0">
              <a:buSzTx/>
              <a:buNone/>
              <a:defRPr sz="1800"/>
            </a:pPr>
            <a:r>
              <a:rPr sz="2900" dirty="0">
                <a:latin typeface="Courier New"/>
                <a:ea typeface="Courier New"/>
                <a:cs typeface="Courier New"/>
                <a:sym typeface="Courier New"/>
              </a:rPr>
              <a:t>php artisan optimize</a:t>
            </a:r>
          </a:p>
          <a:p>
            <a:pPr marL="0" lvl="0" indent="0">
              <a:buSzTx/>
              <a:buNone/>
              <a:defRPr sz="1800"/>
            </a:pPr>
            <a:r>
              <a:rPr sz="2900" dirty="0">
                <a:latin typeface="Courier New"/>
                <a:ea typeface="Courier New"/>
                <a:cs typeface="Courier New"/>
                <a:sym typeface="Courier New"/>
              </a:rPr>
              <a:t>php artisan up</a:t>
            </a:r>
          </a:p>
          <a:p>
            <a:pPr marL="0" lvl="0" indent="0">
              <a:buSzTx/>
              <a:buNone/>
              <a:defRPr sz="1800"/>
            </a:pPr>
            <a:r>
              <a:rPr sz="2900" dirty="0">
                <a:latin typeface="Courier New"/>
                <a:ea typeface="Courier New"/>
                <a:cs typeface="Courier New"/>
                <a:sym typeface="Courier New"/>
              </a:rPr>
              <a:t>sudo composer update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Apache Runner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2912628"/>
          </a:xfrm>
          <a:prstGeom prst="rect">
            <a:avLst/>
          </a:prstGeom>
        </p:spPr>
        <p:txBody>
          <a:bodyPr/>
          <a:lstStyle/>
          <a:p>
            <a:pPr marL="431165" lvl="0" indent="-431165" defTabSz="566674">
              <a:spcBef>
                <a:spcPts val="4000"/>
              </a:spcBef>
              <a:defRPr sz="1800"/>
            </a:pPr>
            <a:r>
              <a:rPr sz="3492" dirty="0"/>
              <a:t>Create a new tab &amp; select "New </a:t>
            </a:r>
            <a:r>
              <a:rPr sz="3492" dirty="0" smtClean="0"/>
              <a:t>Run</a:t>
            </a:r>
            <a:r>
              <a:rPr lang="en-US" sz="3492" dirty="0" smtClean="0"/>
              <a:t> Configuration</a:t>
            </a:r>
            <a:r>
              <a:rPr sz="3492" dirty="0" smtClean="0"/>
              <a:t>"</a:t>
            </a:r>
            <a:endParaRPr sz="3492" dirty="0"/>
          </a:p>
          <a:p>
            <a:pPr marL="431165" lvl="0" indent="-431165" defTabSz="566674">
              <a:spcBef>
                <a:spcPts val="4000"/>
              </a:spcBef>
              <a:defRPr sz="1800"/>
            </a:pPr>
            <a:r>
              <a:rPr sz="3492" dirty="0"/>
              <a:t>On the right side, select "Apache </a:t>
            </a:r>
            <a:r>
              <a:rPr sz="3492" dirty="0" err="1"/>
              <a:t>httpd</a:t>
            </a:r>
            <a:r>
              <a:rPr sz="3492" dirty="0"/>
              <a:t> (PHP, HTML)"</a:t>
            </a:r>
          </a:p>
          <a:p>
            <a:pPr marL="431165" lvl="0" indent="-431165" defTabSz="566674">
              <a:spcBef>
                <a:spcPts val="4000"/>
              </a:spcBef>
              <a:defRPr sz="1800"/>
            </a:pPr>
            <a:r>
              <a:rPr sz="3492" dirty="0"/>
              <a:t>Press "Run"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64867"/>
            <a:ext cx="13004800" cy="282052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/>
              <a:t>Database </a:t>
            </a:r>
            <a:r>
              <a:rPr sz="8000" dirty="0" smtClean="0"/>
              <a:t>Setup</a:t>
            </a:r>
            <a:endParaRPr sz="8000" dirty="0"/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pico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endParaRPr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SzTx/>
              <a:buNone/>
              <a:defRPr sz="1800"/>
            </a:pPr>
            <a:r>
              <a:rPr sz="3600" dirty="0">
                <a:latin typeface="Courier New"/>
                <a:ea typeface="Courier New"/>
                <a:cs typeface="Courier New"/>
                <a:sym typeface="Courier New"/>
              </a:rPr>
              <a:t>DB_HOST=localhost</a:t>
            </a:r>
          </a:p>
          <a:p>
            <a:pPr marL="0" lvl="0" indent="0">
              <a:buSzTx/>
              <a:buNone/>
              <a:defRPr sz="1800"/>
            </a:pPr>
            <a:r>
              <a:rPr sz="3600" dirty="0" smtClean="0">
                <a:latin typeface="Courier New"/>
                <a:ea typeface="Courier New"/>
                <a:cs typeface="Courier New"/>
                <a:sym typeface="Courier New"/>
              </a:rPr>
              <a:t>DB_DATABASE=</a:t>
            </a:r>
            <a:r>
              <a:rPr lang="en-US" sz="3600" i="1" dirty="0" err="1" smtClean="0">
                <a:latin typeface="Courier New"/>
                <a:ea typeface="Courier New"/>
                <a:cs typeface="Courier New"/>
                <a:sym typeface="Courier New"/>
              </a:rPr>
              <a:t>simplecontacts</a:t>
            </a:r>
            <a:endParaRPr sz="3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SzTx/>
              <a:buNone/>
              <a:defRPr sz="1800"/>
            </a:pPr>
            <a:r>
              <a:rPr sz="3600" dirty="0" smtClean="0">
                <a:latin typeface="Courier New"/>
                <a:ea typeface="Courier New"/>
                <a:cs typeface="Courier New"/>
                <a:sym typeface="Courier New"/>
              </a:rPr>
              <a:t>DB_USERNAME=</a:t>
            </a:r>
            <a:r>
              <a:rPr lang="en-US" sz="3600" i="1" dirty="0" smtClean="0">
                <a:latin typeface="Courier New"/>
                <a:ea typeface="Courier New"/>
                <a:cs typeface="Courier New"/>
                <a:sym typeface="Courier New"/>
              </a:rPr>
              <a:t>doge</a:t>
            </a:r>
            <a:endParaRPr sz="36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SzTx/>
              <a:buNone/>
              <a:defRPr sz="1800"/>
            </a:pPr>
            <a:r>
              <a:rPr sz="3600" dirty="0" smtClean="0">
                <a:latin typeface="Courier New"/>
                <a:ea typeface="Courier New"/>
                <a:cs typeface="Courier New"/>
                <a:sym typeface="Courier New"/>
              </a:rPr>
              <a:t>DB_PASSWOR</a:t>
            </a:r>
            <a:r>
              <a:rPr lang="en-US" sz="3600" dirty="0" smtClean="0">
                <a:latin typeface="Courier New"/>
                <a:ea typeface="Courier New"/>
                <a:cs typeface="Courier New"/>
                <a:sym typeface="Courier New"/>
              </a:rPr>
              <a:t>D=wow</a:t>
            </a:r>
            <a:endParaRPr sz="3600" i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Database Setup (cont.)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17830" lvl="0" indent="-417830" defTabSz="549148">
              <a:spcBef>
                <a:spcPts val="3900"/>
              </a:spcBef>
              <a:defRPr sz="1800"/>
            </a:pPr>
            <a:r>
              <a:rPr lang="en-US" sz="3384" dirty="0" smtClean="0"/>
              <a:t>sudo </a:t>
            </a:r>
            <a:r>
              <a:rPr lang="en-US" sz="3384" dirty="0" err="1" smtClean="0"/>
              <a:t>mysql</a:t>
            </a:r>
            <a:endParaRPr sz="3384" dirty="0"/>
          </a:p>
          <a:p>
            <a:pPr marL="417830" lvl="0" indent="-417830" defTabSz="549148">
              <a:spcBef>
                <a:spcPts val="3900"/>
              </a:spcBef>
              <a:defRPr sz="1800"/>
            </a:pPr>
            <a:r>
              <a:rPr lang="en-US" sz="3384" dirty="0" smtClean="0"/>
              <a:t>CREATE DATABASE </a:t>
            </a:r>
            <a:r>
              <a:rPr lang="en-US" sz="3384" dirty="0" err="1" smtClean="0"/>
              <a:t>simplecontacts</a:t>
            </a:r>
            <a:r>
              <a:rPr lang="en-US" sz="3384" dirty="0" smtClean="0"/>
              <a:t>;</a:t>
            </a:r>
          </a:p>
          <a:p>
            <a:pPr marL="417830" lvl="0" indent="-417830" defTabSz="549148">
              <a:spcBef>
                <a:spcPts val="3900"/>
              </a:spcBef>
              <a:defRPr sz="1800"/>
            </a:pPr>
            <a:r>
              <a:rPr lang="en-US" sz="3384" dirty="0"/>
              <a:t>CREATE USER 'doge' IDENTIFIED BY 'wow</a:t>
            </a:r>
            <a:r>
              <a:rPr lang="en-US" sz="3384" dirty="0" smtClean="0"/>
              <a:t>';</a:t>
            </a:r>
          </a:p>
          <a:p>
            <a:pPr marL="417830" lvl="0" indent="-417830" defTabSz="549148">
              <a:spcBef>
                <a:spcPts val="3900"/>
              </a:spcBef>
              <a:defRPr sz="1800"/>
            </a:pPr>
            <a:r>
              <a:rPr lang="en-US" sz="3384" dirty="0"/>
              <a:t>GRANT ALL ON simplecontacts.* TO 'doge</a:t>
            </a:r>
            <a:r>
              <a:rPr lang="en-US" sz="3384" dirty="0" smtClean="0"/>
              <a:t>';</a:t>
            </a:r>
          </a:p>
          <a:p>
            <a:pPr marL="417830" lvl="0" indent="-417830" defTabSz="549148">
              <a:spcBef>
                <a:spcPts val="3900"/>
              </a:spcBef>
              <a:defRPr sz="1800"/>
            </a:pPr>
            <a:r>
              <a:rPr lang="en-US" sz="3384" dirty="0" smtClean="0"/>
              <a:t>exit</a:t>
            </a:r>
            <a:endParaRPr sz="3384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 dirty="0"/>
              <a:t>Create </a:t>
            </a:r>
            <a:r>
              <a:rPr lang="en-US" sz="6719" dirty="0" smtClean="0"/>
              <a:t>Contact </a:t>
            </a:r>
            <a:r>
              <a:rPr sz="6719" dirty="0" err="1" smtClean="0"/>
              <a:t>db</a:t>
            </a:r>
            <a:r>
              <a:rPr sz="6719" dirty="0" smtClean="0"/>
              <a:t> Table</a:t>
            </a:r>
            <a:endParaRPr sz="6719" dirty="0"/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/>
            </a:pPr>
            <a:r>
              <a:rPr sz="2400" dirty="0">
                <a:latin typeface="Courier New"/>
                <a:ea typeface="Courier New"/>
                <a:cs typeface="Courier New"/>
                <a:sym typeface="Courier New"/>
              </a:rPr>
              <a:t>$ php artisan </a:t>
            </a:r>
            <a:r>
              <a:rPr sz="2400" dirty="0" err="1">
                <a:latin typeface="Courier New"/>
                <a:ea typeface="Courier New"/>
                <a:cs typeface="Courier New"/>
                <a:sym typeface="Courier New"/>
              </a:rPr>
              <a:t>make:migration</a:t>
            </a:r>
            <a:r>
              <a:rPr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 smtClean="0">
                <a:latin typeface="Courier New"/>
                <a:ea typeface="Courier New"/>
                <a:cs typeface="Courier New"/>
                <a:sym typeface="Courier New"/>
              </a:rPr>
              <a:t>CreateContactTable</a:t>
            </a:r>
            <a:endParaRPr lang="en-US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SzTx/>
              <a:buNone/>
              <a:defRPr sz="1800"/>
            </a:pP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This will create the file:</a:t>
            </a:r>
            <a:endParaRPr sz="20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SzTx/>
              <a:buNone/>
              <a:defRPr sz="1800"/>
            </a:pPr>
            <a:r>
              <a:rPr sz="2000" dirty="0" smtClean="0">
                <a:latin typeface="Courier New"/>
                <a:ea typeface="Courier New"/>
                <a:cs typeface="Courier New"/>
                <a:sym typeface="Courier New"/>
              </a:rPr>
              <a:t>database/migrations/2015_xx_xx_xxxxxx_Create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Contact</a:t>
            </a:r>
            <a:r>
              <a:rPr sz="2000" dirty="0" smtClean="0">
                <a:latin typeface="Courier New"/>
                <a:ea typeface="Courier New"/>
                <a:cs typeface="Courier New"/>
                <a:sym typeface="Courier New"/>
              </a:rPr>
              <a:t>Table.php</a:t>
            </a:r>
            <a:endParaRPr lang="en-US" sz="20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SzTx/>
              <a:buNone/>
              <a:defRPr sz="1800"/>
            </a:pP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Insert the code on the following slide.</a:t>
            </a: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952500" y="340836"/>
            <a:ext cx="11099800" cy="9191821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dirty="0" err="1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2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Illuminate\Database\Schema\Blueprint</a:t>
            </a: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2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Illuminate\Database\Migrations\Migration</a:t>
            </a: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CreateContactTable</a:t>
            </a:r>
            <a:r>
              <a:rPr lang="en-US" sz="2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2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Migration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* Run the migrations.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*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* @return void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*/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</a:t>
            </a: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Schema</a:t>
            </a: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'contact'</a:t>
            </a: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$table</a:t>
            </a: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$table</a:t>
            </a: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increments</a:t>
            </a: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'id'</a:t>
            </a: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$table</a:t>
            </a: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 err="1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4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$table</a:t>
            </a: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 err="1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24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$table</a:t>
            </a: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'email'</a:t>
            </a: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)-&gt;</a:t>
            </a:r>
            <a:r>
              <a:rPr lang="en-US" sz="2400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nullable</a:t>
            </a: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$table</a:t>
            </a: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'phone'</a:t>
            </a: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)-&gt;</a:t>
            </a:r>
            <a:r>
              <a:rPr lang="en-US" sz="2400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nullable</a:t>
            </a: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* Reverse the migrations.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*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* @return void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*/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down</a:t>
            </a: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Schema</a:t>
            </a: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'contact'</a:t>
            </a: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Migrate Database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239500" cy="28829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600" dirty="0" smtClean="0"/>
              <a:t>php </a:t>
            </a:r>
            <a:r>
              <a:rPr sz="3600" dirty="0"/>
              <a:t>artisan </a:t>
            </a:r>
            <a:r>
              <a:rPr sz="3600" dirty="0" smtClean="0"/>
              <a:t>migrate</a:t>
            </a:r>
            <a:endParaRPr lang="en-US" sz="3600" dirty="0" smtClean="0"/>
          </a:p>
          <a:p>
            <a:pPr lvl="0">
              <a:defRPr sz="1800"/>
            </a:pPr>
            <a:r>
              <a:rPr lang="en-US" sz="3200" dirty="0" smtClean="0"/>
              <a:t>For more info </a:t>
            </a:r>
            <a:r>
              <a:rPr lang="en-US" sz="3200" dirty="0"/>
              <a:t>on migrations see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hlinkClick r:id="rId2"/>
              </a:rPr>
              <a:t>http</a:t>
            </a:r>
            <a:r>
              <a:rPr lang="en-US" sz="3200" dirty="0">
                <a:hlinkClick r:id="rId2"/>
              </a:rPr>
              <a:t>://laravel.com/docs/5.1/migrations#introduction</a:t>
            </a:r>
            <a:endParaRPr sz="32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End Product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739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Simple Note Taking Application</a:t>
            </a:r>
          </a:p>
          <a:p>
            <a:pPr lvl="0">
              <a:defRPr sz="1800"/>
            </a:pPr>
            <a:r>
              <a:rPr sz="3600"/>
              <a:t>Organize Notes in Collections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463550" y="4468844"/>
            <a:ext cx="6727599" cy="2930040"/>
            <a:chOff x="-126999" y="-88900"/>
            <a:chExt cx="6727598" cy="2930039"/>
          </a:xfrm>
        </p:grpSpPr>
        <p:pic>
          <p:nvPicPr>
            <p:cNvPr id="38" name="pasted-image.png"/>
            <p:cNvPicPr/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0" y="0"/>
              <a:ext cx="6473600" cy="259984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7" name="Picture 36"/>
            <p:cNvPicPr/>
            <p:nvPr/>
          </p:nvPicPr>
          <p:blipFill>
            <a:blip r:embed="rId3" cstate="print">
              <a:extLst/>
            </a:blip>
            <a:stretch>
              <a:fillRect/>
            </a:stretch>
          </p:blipFill>
          <p:spPr>
            <a:xfrm>
              <a:off x="-127000" y="-88900"/>
              <a:ext cx="6727600" cy="2930040"/>
            </a:xfrm>
            <a:prstGeom prst="rect">
              <a:avLst/>
            </a:prstGeom>
            <a:effectLst/>
          </p:spPr>
        </p:pic>
      </p:grpSp>
      <p:grpSp>
        <p:nvGrpSpPr>
          <p:cNvPr id="42" name="Group 42"/>
          <p:cNvGrpSpPr/>
          <p:nvPr/>
        </p:nvGrpSpPr>
        <p:grpSpPr>
          <a:xfrm>
            <a:off x="6552335" y="6712214"/>
            <a:ext cx="6369915" cy="3047472"/>
            <a:chOff x="-127000" y="-88900"/>
            <a:chExt cx="6369913" cy="3047471"/>
          </a:xfrm>
        </p:grpSpPr>
        <p:pic>
          <p:nvPicPr>
            <p:cNvPr id="41" name="pasted-image.png"/>
            <p:cNvPicPr/>
            <p:nvPr/>
          </p:nvPicPr>
          <p:blipFill>
            <a:blip r:embed="rId4" cstate="print">
              <a:extLst/>
            </a:blip>
            <a:stretch>
              <a:fillRect/>
            </a:stretch>
          </p:blipFill>
          <p:spPr>
            <a:xfrm>
              <a:off x="0" y="0"/>
              <a:ext cx="6115914" cy="271727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0" name="Picture 39"/>
            <p:cNvPicPr/>
            <p:nvPr/>
          </p:nvPicPr>
          <p:blipFill>
            <a:blip r:embed="rId5" cstate="print">
              <a:extLst/>
            </a:blip>
            <a:stretch>
              <a:fillRect/>
            </a:stretch>
          </p:blipFill>
          <p:spPr>
            <a:xfrm>
              <a:off x="-127000" y="-88900"/>
              <a:ext cx="6369914" cy="3047472"/>
            </a:xfrm>
            <a:prstGeom prst="rect">
              <a:avLst/>
            </a:prstGeom>
            <a:effectLst/>
          </p:spPr>
        </p:pic>
      </p:grpSp>
      <p:grpSp>
        <p:nvGrpSpPr>
          <p:cNvPr id="45" name="Group 45"/>
          <p:cNvGrpSpPr/>
          <p:nvPr/>
        </p:nvGrpSpPr>
        <p:grpSpPr>
          <a:xfrm>
            <a:off x="7696200" y="3348912"/>
            <a:ext cx="5160034" cy="3055775"/>
            <a:chOff x="-127000" y="-88900"/>
            <a:chExt cx="5160033" cy="3055774"/>
          </a:xfrm>
        </p:grpSpPr>
        <p:pic>
          <p:nvPicPr>
            <p:cNvPr id="44" name="pasted-image.png"/>
            <p:cNvPicPr/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0" y="0"/>
              <a:ext cx="4906034" cy="272557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3" name="Picture 42"/>
            <p:cNvPicPr/>
            <p:nvPr/>
          </p:nvPicPr>
          <p:blipFill>
            <a:blip r:embed="rId7" cstate="print">
              <a:extLst/>
            </a:blip>
            <a:stretch>
              <a:fillRect/>
            </a:stretch>
          </p:blipFill>
          <p:spPr>
            <a:xfrm>
              <a:off x="-127000" y="-88900"/>
              <a:ext cx="5160034" cy="3055775"/>
            </a:xfrm>
            <a:prstGeom prst="rect">
              <a:avLst/>
            </a:prstGeom>
            <a:effectLst/>
          </p:spPr>
        </p:pic>
      </p:grpSp>
      <p:grpSp>
        <p:nvGrpSpPr>
          <p:cNvPr id="48" name="Group 48"/>
          <p:cNvGrpSpPr/>
          <p:nvPr/>
        </p:nvGrpSpPr>
        <p:grpSpPr>
          <a:xfrm>
            <a:off x="1041400" y="7397463"/>
            <a:ext cx="4714521" cy="2385658"/>
            <a:chOff x="-127000" y="-88900"/>
            <a:chExt cx="4714520" cy="2385656"/>
          </a:xfrm>
        </p:grpSpPr>
        <p:pic>
          <p:nvPicPr>
            <p:cNvPr id="47" name="pasted-image.png"/>
            <p:cNvPicPr/>
            <p:nvPr/>
          </p:nvPicPr>
          <p:blipFill>
            <a:blip r:embed="rId8" cstate="print">
              <a:extLst/>
            </a:blip>
            <a:stretch>
              <a:fillRect/>
            </a:stretch>
          </p:blipFill>
          <p:spPr>
            <a:xfrm>
              <a:off x="0" y="0"/>
              <a:ext cx="4460521" cy="205545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6" name="Picture 45"/>
            <p:cNvPicPr/>
            <p:nvPr/>
          </p:nvPicPr>
          <p:blipFill>
            <a:blip r:embed="rId9" cstate="print">
              <a:extLst/>
            </a:blip>
            <a:stretch>
              <a:fillRect/>
            </a:stretch>
          </p:blipFill>
          <p:spPr>
            <a:xfrm>
              <a:off x="-127000" y="-88900"/>
              <a:ext cx="4714521" cy="238565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Seed Database with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SzTx/>
              <a:buNone/>
              <a:defRPr sz="1800"/>
            </a:pP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php artisan </a:t>
            </a:r>
            <a:r>
              <a:rPr lang="en-US" sz="2000" dirty="0" err="1" smtClean="0">
                <a:latin typeface="Courier New"/>
                <a:ea typeface="Courier New"/>
                <a:cs typeface="Courier New"/>
                <a:sym typeface="Courier New"/>
              </a:rPr>
              <a:t>make:seeder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err="1" smtClean="0">
                <a:latin typeface="Courier New"/>
                <a:ea typeface="Courier New"/>
                <a:cs typeface="Courier New"/>
                <a:sym typeface="Courier New"/>
              </a:rPr>
              <a:t>ContactTableSeeder</a:t>
            </a: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SzTx/>
              <a:buNone/>
              <a:defRPr sz="1800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This will create the file:</a:t>
            </a:r>
          </a:p>
          <a:p>
            <a:pPr marL="0" lvl="0" indent="0">
              <a:buSzTx/>
              <a:buNone/>
              <a:defRPr sz="1800"/>
            </a:pP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database/seeds/</a:t>
            </a:r>
            <a:r>
              <a:rPr lang="en-US" sz="2000" dirty="0" err="1" smtClean="0">
                <a:latin typeface="Courier New"/>
                <a:ea typeface="Courier New"/>
                <a:cs typeface="Courier New"/>
                <a:sym typeface="Courier New"/>
              </a:rPr>
              <a:t>ContactTableSeeder.php</a:t>
            </a: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SzTx/>
              <a:buNone/>
              <a:defRPr sz="1800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Insert the code on the following slide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327821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952500" y="340836"/>
            <a:ext cx="11099800" cy="91918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1800" dirty="0" err="1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Illuminate\Database\Seeder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ContactTableSeeder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Seeder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* Run the database seeds.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*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* @return void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*/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run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DB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'contact'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)-&gt;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8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'Walter'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18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'White'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'email'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'no-reply@savewalterwhite.com'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'phone'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'(555) 555-5555'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091041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Insert the following code into app/database/seeds/</a:t>
            </a:r>
            <a:r>
              <a:rPr lang="en-US" dirty="0" err="1" smtClean="0"/>
              <a:t>DatabaseSeeder.php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Illuminate\Database\Seeder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Illuminate\Database\Eloquent\Model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DatabaseSeeder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Seeder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* Run the database seeds.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*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* @return void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*/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run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Model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unguard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$this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ContactTableSeeder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Model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reguard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91491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Seed Database with Data cont.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php artisan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db:seed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293929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lang="en-US" sz="6719" dirty="0" err="1" smtClean="0"/>
              <a:t>ContactController</a:t>
            </a:r>
            <a:endParaRPr sz="6719" dirty="0"/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272936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defRPr sz="1800"/>
            </a:pPr>
            <a:r>
              <a:rPr sz="3600" dirty="0"/>
              <a:t>Controllers receive requests directed to them via </a:t>
            </a:r>
            <a:r>
              <a:rPr sz="3600" dirty="0" err="1"/>
              <a:t>routes.php</a:t>
            </a:r>
            <a:endParaRPr sz="3600" dirty="0"/>
          </a:p>
          <a:p>
            <a:pPr lvl="0">
              <a:defRPr sz="1800"/>
            </a:pPr>
            <a:r>
              <a:rPr sz="3600" dirty="0"/>
              <a:t>Returns a view or redirect to another </a:t>
            </a:r>
            <a:r>
              <a:rPr sz="3600" dirty="0" smtClean="0"/>
              <a:t>rout</a:t>
            </a:r>
            <a:r>
              <a:rPr lang="en-US" sz="3600" dirty="0" smtClean="0"/>
              <a:t>e</a:t>
            </a:r>
          </a:p>
          <a:p>
            <a:pPr marL="0" lvl="0" indent="0">
              <a:buNone/>
              <a:defRPr sz="1800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php artisan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make:controller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ContactController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outes.php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We will route the application root to the </a:t>
            </a:r>
            <a:r>
              <a:rPr lang="en-US" dirty="0" err="1" smtClean="0"/>
              <a:t>ContactsController</a:t>
            </a:r>
            <a:r>
              <a:rPr lang="en-US" dirty="0"/>
              <a:t> </a:t>
            </a:r>
            <a:r>
              <a:rPr lang="en-US" dirty="0" smtClean="0"/>
              <a:t>which will handle all additional routing</a:t>
            </a:r>
          </a:p>
          <a:p>
            <a:r>
              <a:rPr lang="en-US" dirty="0" smtClean="0"/>
              <a:t>Replace the code in app/Http/</a:t>
            </a:r>
            <a:r>
              <a:rPr lang="en-US" dirty="0" err="1" smtClean="0"/>
              <a:t>routes.php</a:t>
            </a:r>
            <a:r>
              <a:rPr lang="en-US" dirty="0" smtClean="0"/>
              <a:t> with the following:</a:t>
            </a:r>
          </a:p>
          <a:p>
            <a:pPr marL="0" indent="0">
              <a:buNone/>
            </a:pPr>
            <a:endParaRPr lang="en-US" dirty="0" smtClean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|--------------------------------------------------------------------------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Application Routes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|--------------------------------------------------------------------------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Here is where you can register all of the routes for an application.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It's a breeze. Simply tell </a:t>
            </a:r>
            <a:r>
              <a:rPr lang="en-US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URIs it should respond to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and give it the controller to call when that URI is requested.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'/'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ContactController</a:t>
            </a:r>
            <a:r>
              <a:rPr lang="en-US" dirty="0" smtClean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smtClean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361518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make:model</a:t>
            </a:r>
            <a:r>
              <a:rPr lang="en-US" dirty="0" smtClean="0"/>
              <a:t> Contact</a:t>
            </a:r>
          </a:p>
          <a:p>
            <a:r>
              <a:rPr lang="en-US" dirty="0" smtClean="0"/>
              <a:t>Insert the following code into the Contact class in app/</a:t>
            </a:r>
            <a:r>
              <a:rPr lang="en-US" dirty="0" err="1" smtClean="0"/>
              <a:t>Contact.php</a:t>
            </a:r>
            <a:endParaRPr lang="en-US" dirty="0" smtClean="0"/>
          </a:p>
          <a:p>
            <a:endParaRPr lang="en-US" dirty="0" smtClean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$timestamps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The database table used by the model.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@</a:t>
            </a:r>
            <a:r>
              <a:rPr lang="en-US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$table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'contact'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The attributes that are mass assignable.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@</a:t>
            </a:r>
            <a:r>
              <a:rPr lang="en-US" dirty="0" err="1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$fillable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'email'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'phone</a:t>
            </a:r>
            <a:r>
              <a:rPr lang="en-US" dirty="0" smtClean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smtClean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231137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will display a tabular listing of all contacts in the database</a:t>
            </a:r>
          </a:p>
          <a:p>
            <a:r>
              <a:rPr lang="en-US" dirty="0" smtClean="0"/>
              <a:t>Create the file resources/views/</a:t>
            </a:r>
            <a:r>
              <a:rPr lang="en-US" dirty="0" err="1" smtClean="0"/>
              <a:t>contacts.blade.php</a:t>
            </a:r>
            <a:endParaRPr lang="en-US" dirty="0" smtClean="0"/>
          </a:p>
          <a:p>
            <a:r>
              <a:rPr lang="en-US" dirty="0" smtClean="0"/>
              <a:t>Insert the code on the following slides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009168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52500" y="936702"/>
            <a:ext cx="11099800" cy="7546898"/>
          </a:xfrm>
        </p:spPr>
        <p:txBody>
          <a:bodyPr>
            <a:normAutofit fontScale="32500" lnSpcReduction="20000"/>
          </a:bodyPr>
          <a:lstStyle/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0000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&lt;!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DOCTYPE HTML</a:t>
            </a:r>
            <a:r>
              <a:rPr lang="en-US" sz="2500" dirty="0">
                <a:solidFill>
                  <a:srgbClr val="000000"/>
                </a:solidFill>
                <a:highlight>
                  <a:srgbClr val="0000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&gt;</a:t>
            </a:r>
            <a:endParaRPr lang="en-US" sz="3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&lt;html&gt;</a:t>
            </a:r>
            <a:endParaRPr lang="en-US" sz="3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500" b="1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    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&lt;head&gt;</a:t>
            </a:r>
            <a:endParaRPr lang="en-US" sz="3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500" b="1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        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&lt;title&gt;</a:t>
            </a:r>
            <a:r>
              <a:rPr lang="en-US" sz="2500" b="1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Contacts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&lt;/title&gt;</a:t>
            </a:r>
            <a:endParaRPr lang="en-US" sz="3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500" b="1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        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&lt;link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href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=</a:t>
            </a:r>
            <a:r>
              <a:rPr lang="en-US" sz="2500" b="1" dirty="0">
                <a:solidFill>
                  <a:srgbClr val="8000FF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"https://maxcdn.bootstrapcdn.com/bootstrap/3.3.5/</a:t>
            </a:r>
            <a:r>
              <a:rPr lang="en-US" sz="2500" b="1" dirty="0" err="1">
                <a:solidFill>
                  <a:srgbClr val="8000FF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css</a:t>
            </a:r>
            <a:r>
              <a:rPr lang="en-US" sz="2500" b="1" dirty="0">
                <a:solidFill>
                  <a:srgbClr val="8000FF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/bootstrap.min.css"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rel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=</a:t>
            </a:r>
            <a:r>
              <a:rPr lang="en-US" sz="2500" b="1" dirty="0">
                <a:solidFill>
                  <a:srgbClr val="8000FF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"stylesheet"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&gt;</a:t>
            </a:r>
            <a:endParaRPr lang="en-US" sz="3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500" b="1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        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&lt;style&gt;</a:t>
            </a:r>
            <a:endParaRPr lang="en-US" sz="3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500" b="1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            .container</a:t>
            </a:r>
            <a:endParaRPr lang="en-US" sz="3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500" b="1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            {</a:t>
            </a:r>
            <a:endParaRPr lang="en-US" sz="3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500" b="1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                padding-top: 1em;</a:t>
            </a:r>
            <a:endParaRPr lang="en-US" sz="3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500" b="1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            }</a:t>
            </a:r>
            <a:endParaRPr lang="en-US" sz="3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500" b="1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            table td</a:t>
            </a:r>
            <a:endParaRPr lang="en-US" sz="3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500" b="1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            {</a:t>
            </a:r>
            <a:endParaRPr lang="en-US" sz="3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500" b="1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                border-top: none !important;</a:t>
            </a:r>
            <a:endParaRPr lang="en-US" sz="3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500" b="1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            }</a:t>
            </a:r>
            <a:endParaRPr lang="en-US" sz="3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500" b="1" dirty="0">
                <a:solidFill>
                  <a:srgbClr val="000000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        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&lt;/style&gt;</a:t>
            </a:r>
            <a:endParaRPr lang="en-US" sz="3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5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    &lt;/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head</a:t>
            </a:r>
            <a:r>
              <a:rPr lang="en-US" sz="2500" dirty="0" smtClean="0">
                <a:solidFill>
                  <a:srgbClr val="0000FF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Calibri" panose="020F0502020204030204" pitchFamily="34" charset="0"/>
                <a:cs typeface="Source Code Pro" panose="020B0509030403020204" pitchFamily="49" charset="0"/>
              </a:rPr>
              <a:t>&gt;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body&gt;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200" b="1" dirty="0" smtClean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</a:t>
            </a:r>
            <a:r>
              <a:rPr lang="en-US" sz="32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"container"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</a:t>
            </a:r>
            <a:r>
              <a:rPr lang="en-US" sz="32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"row"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</a:t>
            </a:r>
            <a:r>
              <a:rPr lang="en-US" sz="32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32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"create"</a:t>
            </a:r>
            <a:r>
              <a:rPr lang="en-US" sz="32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3200" b="1" dirty="0" err="1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32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32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-success"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Contact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</a:t>
            </a:r>
            <a:r>
              <a:rPr lang="en-US" sz="32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"row"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&lt;table</a:t>
            </a:r>
            <a:r>
              <a:rPr lang="en-US" sz="32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"table"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200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200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200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200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200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3200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3200" dirty="0" err="1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32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32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$contacts</a:t>
            </a:r>
            <a:r>
              <a:rPr lang="en-US" sz="32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32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$contact</a:t>
            </a:r>
            <a:r>
              <a:rPr lang="en-US" sz="32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sz="32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&lt;td&gt;</a:t>
            </a: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{{$contact-&gt;</a:t>
            </a:r>
            <a:r>
              <a:rPr lang="en-US" sz="3200" b="1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', '. $contact-&gt;</a:t>
            </a:r>
            <a:r>
              <a:rPr lang="en-US" sz="3200" b="1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&lt;td&gt;</a:t>
            </a: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{{$contact-&gt;email}}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&lt;td&gt;</a:t>
            </a: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{{$contact-&gt;phone}}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&lt;td&gt;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</a:t>
            </a:r>
            <a:r>
              <a:rPr lang="en-US" sz="32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32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"edit/{{$contact-&gt;id}}"</a:t>
            </a:r>
            <a:r>
              <a:rPr lang="en-US" sz="32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3200" b="1" dirty="0" err="1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32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32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-success"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</a:t>
            </a:r>
            <a:r>
              <a:rPr lang="en-US" sz="32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32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"delete/{{$contact-&gt;id}}"</a:t>
            </a:r>
            <a:r>
              <a:rPr lang="en-US" sz="32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3200" b="1" dirty="0" err="1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32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32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-danger"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200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3200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3200" dirty="0" err="1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32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endforeach</a:t>
            </a:r>
            <a:r>
              <a:rPr lang="en-US" sz="32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32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200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3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219088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Contacts Listing to </a:t>
            </a:r>
            <a:r>
              <a:rPr lang="en-US" dirty="0" err="1" smtClean="0"/>
              <a:t>ContactController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Remove all methods from the </a:t>
            </a:r>
            <a:r>
              <a:rPr lang="en-US" dirty="0" err="1" smtClean="0"/>
              <a:t>ContactController</a:t>
            </a:r>
            <a:r>
              <a:rPr lang="en-US" dirty="0" smtClean="0"/>
              <a:t> class in app/Http/Controllers/</a:t>
            </a:r>
            <a:r>
              <a:rPr lang="en-US" dirty="0" err="1" smtClean="0"/>
              <a:t>ContactController.php</a:t>
            </a:r>
            <a:endParaRPr lang="en-US" dirty="0" smtClean="0"/>
          </a:p>
          <a:p>
            <a:r>
              <a:rPr lang="en-US" dirty="0" smtClean="0"/>
              <a:t>Add the following method to the class: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solidFill>
                <a:srgbClr val="008000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Display a listing of contacts.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@return Response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getIndex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'contacts'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'contacts'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\App\Contact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)-&gt;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4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You should now be able to see the single contact we previously added to the database when you run the application</a:t>
            </a:r>
          </a:p>
          <a:p>
            <a:r>
              <a:rPr lang="en-US" dirty="0" smtClean="0"/>
              <a:t>You will get errors if you attempt to create, edit, or delete.  Don’t worry, we’ll fix that shortly!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668292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Implementation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dirty="0" err="1"/>
              <a:t>Laravel</a:t>
            </a:r>
            <a:r>
              <a:rPr sz="3600" dirty="0"/>
              <a:t> 5.0 (PHP)</a:t>
            </a:r>
          </a:p>
          <a:p>
            <a:pPr lvl="0">
              <a:defRPr sz="1800"/>
            </a:pPr>
            <a:r>
              <a:rPr lang="en-US" sz="3600" dirty="0" smtClean="0"/>
              <a:t>MySQL</a:t>
            </a:r>
            <a:r>
              <a:rPr sz="3600" dirty="0" smtClean="0"/>
              <a:t> </a:t>
            </a:r>
            <a:r>
              <a:rPr sz="3600" dirty="0"/>
              <a:t>(Database)</a:t>
            </a:r>
          </a:p>
          <a:p>
            <a:pPr lvl="0">
              <a:defRPr sz="1800"/>
            </a:pPr>
            <a:r>
              <a:rPr sz="3600" dirty="0" smtClean="0"/>
              <a:t>Cloud9 </a:t>
            </a:r>
            <a:r>
              <a:rPr sz="3600" dirty="0"/>
              <a:t>(Web hosting)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Create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the file resources/views/</a:t>
            </a:r>
            <a:r>
              <a:rPr lang="en-US" dirty="0" err="1" smtClean="0"/>
              <a:t>create.blade.php</a:t>
            </a:r>
            <a:endParaRPr lang="en-US" dirty="0" smtClean="0"/>
          </a:p>
          <a:p>
            <a:r>
              <a:rPr lang="en-US" dirty="0" smtClean="0"/>
              <a:t>Insert the code on the following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793588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&lt;title&gt;</a:t>
            </a: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Contact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"https://maxcdn.bootstrapcdn.com/bootstrap/3.3.5/</a:t>
            </a:r>
            <a:r>
              <a:rPr lang="en-US" b="1" dirty="0" err="1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"stylesheet"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"container"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</a:t>
            </a: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New Contact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&lt;/h1&gt;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"post"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"form-horizontal"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"hidden"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"_token"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"{{ </a:t>
            </a:r>
            <a:r>
              <a:rPr lang="en-US" b="1" dirty="0" err="1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csrf_token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}}"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"form-group {{!empty($</a:t>
            </a:r>
            <a:r>
              <a:rPr lang="en-US" b="1" dirty="0" err="1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fnameError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? 'has-error' : ''}}"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"col-xs-2 control-label"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&lt;/label&gt;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"col-xs-6"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"form-control"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"{{$</a:t>
            </a:r>
            <a:r>
              <a:rPr lang="en-US" b="1" dirty="0" err="1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''}}"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"First Name"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"col-xs-4 help-block"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{{$</a:t>
            </a:r>
            <a:r>
              <a:rPr lang="en-US" b="1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fnameError</a:t>
            </a: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''}}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"form-group {{!empty($</a:t>
            </a:r>
            <a:r>
              <a:rPr lang="en-US" b="1" dirty="0" err="1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lnameError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? 'has-error' : ''}}"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"col-xs-2 control-label"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&lt;/label&gt;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"col-xs-6"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"form-control"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"{{$</a:t>
            </a:r>
            <a:r>
              <a:rPr lang="en-US" b="1" dirty="0" err="1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''}}"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"Last Name"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"col-xs-4 help-block"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{{$</a:t>
            </a:r>
            <a:r>
              <a:rPr lang="en-US" b="1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lnameError</a:t>
            </a: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''}}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"form-group {{!empty($</a:t>
            </a:r>
            <a:r>
              <a:rPr lang="en-US" b="1" dirty="0" err="1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emailError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? 'has-error' : ''}}"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"col-xs-2 control-label"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&lt;/label&gt;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"col-xs-6"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"email"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"form-control"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"{{$email or ''}}"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"Email"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"col-xs-4 help-block"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{{$</a:t>
            </a:r>
            <a:r>
              <a:rPr lang="en-US" b="1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emailError</a:t>
            </a: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''}}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"form-group {{!empty($</a:t>
            </a:r>
            <a:r>
              <a:rPr lang="en-US" b="1" dirty="0" err="1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phoneError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? 'has-error' : ''}}"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"col-xs-2 control-label"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&lt;/label&gt;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"col-xs-6"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"phone"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"form-control"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"{{$phone or ''}}"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"Phone Number"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"col-xs-4 help-block"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{{$</a:t>
            </a:r>
            <a:r>
              <a:rPr lang="en-US" b="1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phoneError</a:t>
            </a: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''}}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"submit"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"Create Contact"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739714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Create Page to </a:t>
            </a:r>
            <a:r>
              <a:rPr lang="en-US" dirty="0" err="1" smtClean="0"/>
              <a:t>ContactController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52500" y="2864934"/>
            <a:ext cx="11099800" cy="6286500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Add the following methods to the </a:t>
            </a:r>
            <a:r>
              <a:rPr lang="en-US" dirty="0" err="1" smtClean="0"/>
              <a:t>ContactController</a:t>
            </a:r>
            <a:r>
              <a:rPr lang="en-US" dirty="0"/>
              <a:t> </a:t>
            </a:r>
            <a:r>
              <a:rPr lang="en-US" dirty="0" smtClean="0"/>
              <a:t>class </a:t>
            </a:r>
            <a:r>
              <a:rPr lang="en-US" dirty="0"/>
              <a:t>in </a:t>
            </a:r>
            <a:r>
              <a:rPr lang="en-US" dirty="0" smtClean="0"/>
              <a:t>app/Http/Controllers/</a:t>
            </a:r>
            <a:r>
              <a:rPr lang="en-US" dirty="0" err="1" smtClean="0"/>
              <a:t>ContactController.php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Show the form for creating a new contact.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en-US" sz="4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getCreate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'create'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Save the contact to the database.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postCreate</a:t>
            </a:r>
            <a:r>
              <a:rPr lang="en-US" dirty="0" smtClean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(Request </a:t>
            </a:r>
            <a:r>
              <a:rPr lang="en-US" dirty="0" smtClean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$request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\App\Contact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$request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())-&gt;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redirect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'/'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408842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Delete Functionality to </a:t>
            </a:r>
            <a:r>
              <a:rPr lang="en-US" dirty="0" err="1" smtClean="0"/>
              <a:t>ContactController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 the following method to the </a:t>
            </a:r>
            <a:r>
              <a:rPr lang="en-US" dirty="0" err="1"/>
              <a:t>ContactController</a:t>
            </a:r>
            <a:r>
              <a:rPr lang="en-US" dirty="0"/>
              <a:t> class in </a:t>
            </a:r>
            <a:r>
              <a:rPr lang="en-US" dirty="0" smtClean="0"/>
              <a:t>app/Http/Controllers/</a:t>
            </a:r>
            <a:r>
              <a:rPr lang="en-US" dirty="0" err="1" smtClean="0"/>
              <a:t>ContactController.php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Delete the contact with the specified ID.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getDelete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$id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\App\Contact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destroy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$id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redirect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'/'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77219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Edit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the file </a:t>
            </a:r>
            <a:r>
              <a:rPr lang="en-US" dirty="0" smtClean="0"/>
              <a:t>resources/views/</a:t>
            </a:r>
            <a:r>
              <a:rPr lang="en-US" dirty="0" err="1" smtClean="0"/>
              <a:t>edit.blade.php</a:t>
            </a:r>
            <a:endParaRPr lang="en-US" dirty="0"/>
          </a:p>
          <a:p>
            <a:r>
              <a:rPr lang="en-US" dirty="0"/>
              <a:t>Insert the code on the </a:t>
            </a:r>
            <a:r>
              <a:rPr lang="en-US" dirty="0" smtClean="0"/>
              <a:t>following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210811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&lt;title&gt;</a:t>
            </a: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 Contact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"https://maxcdn.bootstrapcdn.com/bootstrap/3.3.5/</a:t>
            </a:r>
            <a:r>
              <a:rPr lang="en-US" b="1" dirty="0" err="1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"stylesheet"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"container"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</a:t>
            </a: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 Contact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&lt;/h1&gt;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"post"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"form-horizontal"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"hidden"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"_token"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"{{ </a:t>
            </a:r>
            <a:r>
              <a:rPr lang="en-US" b="1" dirty="0" err="1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csrf_token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}}"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"hidden"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"{{$id}}"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"form-group {{!empty($</a:t>
            </a:r>
            <a:r>
              <a:rPr lang="en-US" b="1" dirty="0" err="1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fnameError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? 'has-error' : ''}}"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"col-xs-2 control-label"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&lt;/label&gt;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"col-xs-6"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"form-control"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"{{$</a:t>
            </a:r>
            <a:r>
              <a:rPr lang="en-US" b="1" dirty="0" err="1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''}}"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"First Name"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"col-xs-4 help-block"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{{$</a:t>
            </a:r>
            <a:r>
              <a:rPr lang="en-US" b="1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fnameError</a:t>
            </a: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''}}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"form-group {{!empty($</a:t>
            </a:r>
            <a:r>
              <a:rPr lang="en-US" b="1" dirty="0" err="1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lnameError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? 'has-error' : ''}}"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"col-xs-2 control-label"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&lt;/label&gt;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"col-xs-6"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"form-control"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"{{$</a:t>
            </a:r>
            <a:r>
              <a:rPr lang="en-US" b="1" dirty="0" err="1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''}}"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"Last Name"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"col-xs-4 help-block"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{{$</a:t>
            </a:r>
            <a:r>
              <a:rPr lang="en-US" b="1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lnameError</a:t>
            </a: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''}}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"form-group {{!empty($</a:t>
            </a:r>
            <a:r>
              <a:rPr lang="en-US" b="1" dirty="0" err="1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emailError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? 'has-error' : ''}}"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"col-xs-2 control-label"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&lt;/label&gt;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"col-xs-6"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"email"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"form-control"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"{{$email or ''}}"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"Email"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"col-xs-4 help-block"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{{$</a:t>
            </a:r>
            <a:r>
              <a:rPr lang="en-US" b="1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emailError</a:t>
            </a: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''}}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"form-group {{!empty($</a:t>
            </a:r>
            <a:r>
              <a:rPr lang="en-US" b="1" dirty="0" err="1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phoneError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? 'has-error' : ''}}"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"col-xs-2 control-label"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&lt;/label&gt;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"col-xs-6"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"phone"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"form-control"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"{{$phone or ''}}"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"Phone Number"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"col-xs-4 help-block"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{{$</a:t>
            </a:r>
            <a:r>
              <a:rPr lang="en-US" b="1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phoneError</a:t>
            </a: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''}}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"submit"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"Update Contact"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r>
              <a:rPr lang="en-US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</a:t>
            </a:r>
            <a:r>
              <a:rPr lang="en-US" dirty="0" smtClean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578440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Edit Page to </a:t>
            </a:r>
            <a:r>
              <a:rPr lang="en-US" dirty="0" err="1" smtClean="0"/>
              <a:t>ContactController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Add the following methods to the </a:t>
            </a:r>
            <a:r>
              <a:rPr lang="en-US" dirty="0" err="1"/>
              <a:t>ContactController</a:t>
            </a:r>
            <a:r>
              <a:rPr lang="en-US" dirty="0"/>
              <a:t> class in </a:t>
            </a:r>
            <a:r>
              <a:rPr lang="en-US" dirty="0" smtClean="0"/>
              <a:t>app/Http/Controllers/</a:t>
            </a:r>
            <a:r>
              <a:rPr lang="en-US" dirty="0" err="1" smtClean="0"/>
              <a:t>ContactController.php</a:t>
            </a:r>
            <a:endParaRPr lang="en-US" dirty="0" smtClean="0"/>
          </a:p>
          <a:p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getEdit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$id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$contact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\App\Contact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findOrFail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$id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(\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 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$e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redirect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'/'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'edit'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$contact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attributesToArray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postEdit</a:t>
            </a:r>
            <a:r>
              <a:rPr lang="en-US" dirty="0" smtClean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(Request </a:t>
            </a:r>
            <a:r>
              <a:rPr lang="en-US" dirty="0" smtClean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$request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$id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$request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'id'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$contact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\App\Contact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$id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$contact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$request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$contact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redirect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'/'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380921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assuming you did everything correctly (no refunds!), you should have a fully functional CRUD application.  Hooray!!! </a:t>
            </a:r>
          </a:p>
          <a:p>
            <a:r>
              <a:rPr lang="en-US" dirty="0" smtClean="0"/>
              <a:t>There are still some nice features that we can add to make it a little more robust, such as form validation and sorting contacts.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97600" y="4061638"/>
            <a:ext cx="1978443" cy="11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6219416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form Validation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make:request</a:t>
            </a:r>
            <a:r>
              <a:rPr lang="en-US" dirty="0" smtClean="0"/>
              <a:t> </a:t>
            </a:r>
            <a:r>
              <a:rPr lang="en-US" dirty="0" err="1" smtClean="0"/>
              <a:t>ContactFormRequest</a:t>
            </a:r>
            <a:endParaRPr lang="en-US" dirty="0" smtClean="0"/>
          </a:p>
          <a:p>
            <a:r>
              <a:rPr lang="en-US" dirty="0" smtClean="0"/>
              <a:t>This will create the file app/Http/Requests/</a:t>
            </a:r>
            <a:r>
              <a:rPr lang="en-US" dirty="0" err="1" smtClean="0"/>
              <a:t>ContactFormRequest.php</a:t>
            </a:r>
            <a:endParaRPr lang="en-US" dirty="0" smtClean="0"/>
          </a:p>
          <a:p>
            <a:r>
              <a:rPr lang="en-US" dirty="0" smtClean="0"/>
              <a:t>Insert the code on the following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016160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900" dirty="0" err="1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App\Http\Requests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App\Http\Requests\Request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ContactFormRequest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Request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* Determine if the user is authorized to make this request.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*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* @return bool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*/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authorize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* Get the validation rules that apply to the request.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*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* @return array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*/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rules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$this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9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9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required|unique:contact,fname</a:t>
            </a:r>
            <a:r>
              <a:rPr lang="en-US" sz="9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,'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b="1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$id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$id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'NULL'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en-US" sz="900" dirty="0" err="1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id,lname</a:t>
            </a:r>
            <a:r>
              <a:rPr lang="en-US" sz="9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,'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900" dirty="0" err="1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9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9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required|unique:contact,lname</a:t>
            </a:r>
            <a:r>
              <a:rPr lang="en-US" sz="9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,'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b="1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$id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$id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'NULL'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en-US" sz="900" dirty="0" err="1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id,fname</a:t>
            </a:r>
            <a:r>
              <a:rPr lang="en-US" sz="9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,'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900" dirty="0" err="1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9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'email'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'email'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9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'phone'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'phone'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messages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9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'required'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'Required field'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9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'email'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'That is not a valid email address'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9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'phone'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 phone number must be of the form (###) ###-####'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9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'unique'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'Full name must be unique'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020576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Laravel 5.0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u="sng" dirty="0">
                <a:hlinkClick r:id="rId2"/>
              </a:rPr>
              <a:t>http://laravel.com/</a:t>
            </a:r>
            <a:endParaRPr sz="3600" dirty="0"/>
          </a:p>
          <a:p>
            <a:pPr lvl="0">
              <a:defRPr sz="1800"/>
            </a:pPr>
            <a:r>
              <a:rPr sz="3600" dirty="0"/>
              <a:t>PHP Web Application Framework</a:t>
            </a:r>
          </a:p>
        </p:txBody>
      </p:sp>
      <p:pic>
        <p:nvPicPr>
          <p:cNvPr id="55" name="pasted-image.pn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2946400" y="6350166"/>
            <a:ext cx="7112000" cy="266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Insert the following line near the top of app/Providers/</a:t>
            </a:r>
            <a:r>
              <a:rPr lang="en-US" dirty="0" err="1" smtClean="0"/>
              <a:t>AppServiceProvider</a:t>
            </a:r>
            <a:r>
              <a:rPr lang="en-US" dirty="0" smtClean="0"/>
              <a:t> next to the existing use clause.</a:t>
            </a:r>
          </a:p>
          <a:p>
            <a:pPr marL="0" indent="0">
              <a:buNone/>
            </a:pPr>
            <a:endParaRPr lang="en-US" dirty="0" smtClean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21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Validator</a:t>
            </a:r>
            <a:r>
              <a:rPr lang="en-US" sz="2100" dirty="0" smtClean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100" dirty="0" smtClean="0"/>
          </a:p>
          <a:p>
            <a:r>
              <a:rPr lang="en-US" dirty="0" smtClean="0"/>
              <a:t>Insert the following code into the boot() method</a:t>
            </a:r>
          </a:p>
          <a:p>
            <a:endParaRPr lang="en-US" dirty="0" smtClean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Validator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'email'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$attribute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$value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$parameters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filter_var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800" dirty="0" err="1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800" dirty="0" err="1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FILTER_VALIDATE_EMAIL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Validator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'phone'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$attribute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$value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$parameters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800" dirty="0" err="1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phoneFilter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'/\(\d{3}\) \d{3}-\d{4}/'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filter_var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800" dirty="0" err="1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dirty="0" err="1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FILTER_VALIDATE_REGEXP</a:t>
            </a:r>
            <a:r>
              <a:rPr lang="en-US" sz="1800" dirty="0" err="1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'options'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8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r>
              <a:rPr lang="en-US" sz="18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800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800" dirty="0" err="1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phoneFilter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800" dirty="0" smtClean="0"/>
          </a:p>
          <a:p>
            <a:r>
              <a:rPr lang="en-US" dirty="0" smtClean="0"/>
              <a:t>In app/Http/Controllers/</a:t>
            </a:r>
            <a:r>
              <a:rPr lang="en-US" dirty="0" err="1" smtClean="0"/>
              <a:t>ContactController</a:t>
            </a:r>
            <a:r>
              <a:rPr lang="en-US" dirty="0" smtClean="0"/>
              <a:t>, modify the </a:t>
            </a:r>
            <a:r>
              <a:rPr lang="en-US" dirty="0" err="1" smtClean="0"/>
              <a:t>postCreate</a:t>
            </a:r>
            <a:r>
              <a:rPr lang="en-US" dirty="0" smtClean="0"/>
              <a:t>() and </a:t>
            </a:r>
            <a:r>
              <a:rPr lang="en-US" dirty="0" err="1" smtClean="0"/>
              <a:t>postEdit</a:t>
            </a:r>
            <a:r>
              <a:rPr lang="en-US" dirty="0" smtClean="0"/>
              <a:t>() function headers as below</a:t>
            </a:r>
          </a:p>
          <a:p>
            <a:pPr marL="0" indent="0">
              <a:buNone/>
            </a:pPr>
            <a:endParaRPr lang="en-US" dirty="0" smtClean="0"/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postCreate</a:t>
            </a:r>
            <a:r>
              <a:rPr lang="en-US" sz="1800" dirty="0" smtClean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Requests\</a:t>
            </a:r>
            <a:r>
              <a:rPr lang="en-US" sz="1800" dirty="0" err="1" smtClean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ContactFormRequest</a:t>
            </a:r>
            <a:r>
              <a:rPr lang="en-US" sz="1800" dirty="0" smtClean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$request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postEdit</a:t>
            </a:r>
            <a:r>
              <a:rPr lang="en-US" sz="18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Requests\</a:t>
            </a:r>
            <a:r>
              <a:rPr lang="en-US" sz="1800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ContactFormRequest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$request</a:t>
            </a:r>
            <a:r>
              <a:rPr lang="en-US" sz="1800" dirty="0" smtClean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2128313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Add the following PHP code to the top of the resources/views/</a:t>
            </a:r>
            <a:r>
              <a:rPr lang="en-US" dirty="0" err="1" smtClean="0"/>
              <a:t>create.blade.php</a:t>
            </a:r>
            <a:r>
              <a:rPr lang="en-US" dirty="0" smtClean="0"/>
              <a:t> and resources/views/</a:t>
            </a:r>
            <a:r>
              <a:rPr lang="en-US" dirty="0" err="1" smtClean="0"/>
              <a:t>edit.blade.php</a:t>
            </a:r>
            <a:r>
              <a:rPr lang="en-US" dirty="0" smtClean="0"/>
              <a:t> files.</a:t>
            </a:r>
          </a:p>
          <a:p>
            <a:pPr marL="0" indent="0">
              <a:buNone/>
            </a:pPr>
            <a:endParaRPr lang="en-US" dirty="0" smtClean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fnameError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$errors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lnameError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$errors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emailError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$errors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'email'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phoneError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$errors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'phone'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old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old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$email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$email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$email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old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'email'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$phone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$phone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$phone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old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'phone'</a:t>
            </a:r>
            <a:r>
              <a:rPr lang="en-US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52508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Sort Functionality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Add the following code in an appropriate location in resources/views/</a:t>
            </a:r>
            <a:r>
              <a:rPr lang="en-US" dirty="0" err="1" smtClean="0"/>
              <a:t>contacts.blade.php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300" dirty="0" err="1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$order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en-US" sz="23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300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$order</a:t>
            </a:r>
            <a:r>
              <a:rPr lang="en-US" sz="23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$order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300" dirty="0" err="1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23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3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"order"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3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"post"</a:t>
            </a:r>
            <a:r>
              <a:rPr lang="en-US" sz="23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3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3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3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"hidden"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3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"_token"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3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"{{ </a:t>
            </a:r>
            <a:r>
              <a:rPr lang="en-US" sz="2300" b="1" dirty="0" err="1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csrf_token</a:t>
            </a:r>
            <a:r>
              <a:rPr lang="en-US" sz="23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}}"</a:t>
            </a:r>
            <a:r>
              <a:rPr lang="en-US" sz="23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3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3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&lt;label&gt;</a:t>
            </a:r>
            <a:r>
              <a:rPr lang="en-US" sz="23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 by:</a:t>
            </a:r>
            <a:r>
              <a:rPr lang="en-US" sz="23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&lt;/label&gt;</a:t>
            </a: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3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3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&lt;select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3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"order"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3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300" b="1" dirty="0" err="1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submitOrder</a:t>
            </a:r>
            <a:r>
              <a:rPr lang="en-US" sz="23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  <a:r>
              <a:rPr lang="en-US" sz="23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3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3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&lt;option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2300" dirty="0" smtClean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300" b="1" dirty="0" smtClean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300" b="1" dirty="0" err="1" smtClean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23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{{$order == </a:t>
            </a:r>
            <a:r>
              <a:rPr lang="en-US" sz="23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300" b="1" dirty="0" err="1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23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en-US" sz="23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'selected'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3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r>
              <a:rPr lang="en-US" sz="23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3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3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&lt;/option&gt;</a:t>
            </a: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3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3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&lt;option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3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"email"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{{$order == </a:t>
            </a:r>
            <a:r>
              <a:rPr lang="en-US" sz="23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'email'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en-US" sz="23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'selected'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3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r>
              <a:rPr lang="en-US" sz="23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3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23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&lt;/option&gt;</a:t>
            </a: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3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3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&lt;option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3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"phone"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{{$order == </a:t>
            </a:r>
            <a:r>
              <a:rPr lang="en-US" sz="23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'phone'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en-US" sz="23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'selected'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3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sz="23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r>
              <a:rPr lang="en-US" sz="23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3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lang="en-US" sz="23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&lt;/option&gt;</a:t>
            </a: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3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3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&lt;/select&gt;</a:t>
            </a: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</a:t>
            </a:r>
            <a:r>
              <a:rPr lang="en-US" sz="2300" dirty="0" smtClean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300" dirty="0" smtClean="0"/>
          </a:p>
          <a:p>
            <a:r>
              <a:rPr lang="en-US" dirty="0" smtClean="0"/>
              <a:t>Add the following script to the HTML header</a:t>
            </a:r>
          </a:p>
          <a:p>
            <a:pPr marL="0" indent="0">
              <a:buNone/>
            </a:pPr>
            <a:endParaRPr lang="en-US" dirty="0" smtClean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</a:t>
            </a:r>
            <a:r>
              <a:rPr lang="en-US" sz="21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solidFill>
                  <a:srgbClr val="FF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1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1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"text/</a:t>
            </a:r>
            <a:r>
              <a:rPr lang="en-US" sz="2100" b="1" dirty="0" err="1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100" b="1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1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100" b="1" i="1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1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submitOrder</a:t>
            </a:r>
            <a:r>
              <a:rPr lang="en-US" sz="21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1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100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1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"order"</a:t>
            </a:r>
            <a:r>
              <a:rPr lang="en-US" sz="21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21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en-US" sz="21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100" b="1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</a:t>
            </a:r>
            <a:r>
              <a:rPr lang="en-US" sz="2100" dirty="0" smtClean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8020705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Sort Functionality cont.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Add the following method to the </a:t>
            </a:r>
            <a:r>
              <a:rPr lang="en-US" dirty="0" err="1"/>
              <a:t>ContactsController</a:t>
            </a:r>
            <a:r>
              <a:rPr lang="en-US" dirty="0"/>
              <a:t> </a:t>
            </a:r>
            <a:r>
              <a:rPr lang="en-US" dirty="0" smtClean="0"/>
              <a:t>class</a:t>
            </a:r>
          </a:p>
          <a:p>
            <a:pPr marL="0" indent="0">
              <a:buNone/>
            </a:pPr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Display a list of sorted contacts.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8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postIndex</a:t>
            </a:r>
            <a:r>
              <a:rPr lang="en-US" sz="26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lang="en-US" sz="2600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$request</a:t>
            </a:r>
            <a:r>
              <a:rPr lang="en-US" sz="26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600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$order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$request</a:t>
            </a:r>
            <a:r>
              <a:rPr lang="en-US" sz="26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6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'order'</a:t>
            </a:r>
            <a:r>
              <a:rPr lang="en-US" sz="26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</a:t>
            </a:r>
            <a:r>
              <a:rPr lang="en-US" sz="26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'contacts'</a:t>
            </a:r>
            <a:r>
              <a:rPr lang="en-US" sz="26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6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'order'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$order</a:t>
            </a:r>
            <a:r>
              <a:rPr lang="en-US" sz="26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6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'contacts'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\App\Contact</a:t>
            </a:r>
            <a:r>
              <a:rPr lang="en-US" sz="26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600" dirty="0" err="1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26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>
                <a:solidFill>
                  <a:srgbClr val="000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$order</a:t>
            </a:r>
            <a:r>
              <a:rPr lang="en-US" sz="26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)-&gt;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26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6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8000FF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61830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8000" dirty="0" smtClean="0"/>
              <a:t>MySQL</a:t>
            </a:r>
            <a:endParaRPr sz="8000" dirty="0"/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u="sng" dirty="0" smtClean="0">
                <a:hlinkClick r:id="rId2"/>
              </a:rPr>
              <a:t>http://</a:t>
            </a:r>
            <a:r>
              <a:rPr lang="en-US" sz="3600" u="sng" dirty="0" smtClean="0">
                <a:hlinkClick r:id="rId2"/>
              </a:rPr>
              <a:t>www.mysql.com</a:t>
            </a:r>
            <a:endParaRPr sz="3600" dirty="0" smtClean="0"/>
          </a:p>
          <a:p>
            <a:pPr lvl="0">
              <a:defRPr sz="1800"/>
            </a:pPr>
            <a:r>
              <a:rPr sz="3600" dirty="0" smtClean="0"/>
              <a:t>SQL Database</a:t>
            </a:r>
            <a:endParaRPr sz="3600" dirty="0"/>
          </a:p>
        </p:txBody>
      </p:sp>
      <p:pic>
        <p:nvPicPr>
          <p:cNvPr id="1026" name="Picture 2" descr="MySQ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79042" y="7646986"/>
            <a:ext cx="3036022" cy="157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Cloud9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381587"/>
          </a:xfrm>
          <a:prstGeom prst="rect">
            <a:avLst/>
          </a:prstGeom>
        </p:spPr>
        <p:txBody>
          <a:bodyPr/>
          <a:lstStyle/>
          <a:p>
            <a:pPr marL="346709" lvl="0" indent="-346709" defTabSz="455675">
              <a:spcBef>
                <a:spcPts val="3200"/>
              </a:spcBef>
              <a:defRPr sz="1800"/>
            </a:pPr>
            <a:r>
              <a:rPr sz="2807" u="sng">
                <a:hlinkClick r:id="rId2"/>
              </a:rPr>
              <a:t>https://c9.io</a:t>
            </a:r>
            <a:endParaRPr sz="2807"/>
          </a:p>
          <a:p>
            <a:pPr marL="346709" lvl="0" indent="-346709" defTabSz="455675">
              <a:spcBef>
                <a:spcPts val="3200"/>
              </a:spcBef>
              <a:defRPr sz="1800"/>
            </a:pPr>
            <a:r>
              <a:rPr sz="2807"/>
              <a:t>Online IDE and web hosting for small/public projects</a:t>
            </a:r>
          </a:p>
        </p:txBody>
      </p:sp>
      <p:pic>
        <p:nvPicPr>
          <p:cNvPr id="68" name="pasted-image.pn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3009900" y="6731016"/>
            <a:ext cx="6985000" cy="1371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Getting Started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86545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dirty="0" smtClean="0"/>
              <a:t>Create </a:t>
            </a:r>
            <a:r>
              <a:rPr sz="3600" dirty="0"/>
              <a:t>free Cloud9 </a:t>
            </a:r>
            <a:r>
              <a:rPr sz="3600" dirty="0" smtClean="0"/>
              <a:t>account</a:t>
            </a:r>
            <a:endParaRPr sz="360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Create Cloud9 Workspace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80493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dirty="0"/>
              <a:t>Name it </a:t>
            </a:r>
            <a:r>
              <a:rPr sz="3600" dirty="0" smtClean="0"/>
              <a:t>"</a:t>
            </a:r>
            <a:r>
              <a:rPr lang="en-US" sz="3600" dirty="0" err="1" smtClean="0"/>
              <a:t>simplecontacts</a:t>
            </a:r>
            <a:r>
              <a:rPr sz="3600" dirty="0" smtClean="0"/>
              <a:t>"</a:t>
            </a:r>
            <a:endParaRPr sz="3600" dirty="0"/>
          </a:p>
          <a:p>
            <a:pPr lvl="0">
              <a:defRPr sz="1800"/>
            </a:pPr>
            <a:r>
              <a:rPr sz="3600" dirty="0"/>
              <a:t>Select "PHP"</a:t>
            </a:r>
          </a:p>
        </p:txBody>
      </p:sp>
      <p:pic>
        <p:nvPicPr>
          <p:cNvPr id="76" name="pasted-image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665074" y="4560769"/>
            <a:ext cx="7674652" cy="5035129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Open Workspace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80" name="pasted-image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2486518"/>
            <a:ext cx="13004800" cy="65204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3132</Words>
  <Application>Microsoft Office PowerPoint</Application>
  <PresentationFormat>Custom</PresentationFormat>
  <Paragraphs>534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White</vt:lpstr>
      <vt:lpstr>Laravel 5.0</vt:lpstr>
      <vt:lpstr>End Product</vt:lpstr>
      <vt:lpstr>Implementation</vt:lpstr>
      <vt:lpstr>Laravel 5.0</vt:lpstr>
      <vt:lpstr>MySQL</vt:lpstr>
      <vt:lpstr>Cloud9</vt:lpstr>
      <vt:lpstr>Getting Started</vt:lpstr>
      <vt:lpstr>Create Cloud9 Workspace</vt:lpstr>
      <vt:lpstr>Open Workspace</vt:lpstr>
      <vt:lpstr>Create Laravel Project</vt:lpstr>
      <vt:lpstr>Modify Apache Config</vt:lpstr>
      <vt:lpstr>Install Dependencies</vt:lpstr>
      <vt:lpstr>Compile Error?</vt:lpstr>
      <vt:lpstr>Apache Runner</vt:lpstr>
      <vt:lpstr>Database Setup</vt:lpstr>
      <vt:lpstr>Database Setup (cont.)</vt:lpstr>
      <vt:lpstr>Create Contact db Table</vt:lpstr>
      <vt:lpstr>Slide 18</vt:lpstr>
      <vt:lpstr>Migrate Database</vt:lpstr>
      <vt:lpstr>Seed Database with Data</vt:lpstr>
      <vt:lpstr>Slide 21</vt:lpstr>
      <vt:lpstr>Slide 22</vt:lpstr>
      <vt:lpstr>Seed Database with Data cont.</vt:lpstr>
      <vt:lpstr>ContactController</vt:lpstr>
      <vt:lpstr>routes.php</vt:lpstr>
      <vt:lpstr>Contact Model</vt:lpstr>
      <vt:lpstr>Contacts View</vt:lpstr>
      <vt:lpstr>Slide 28</vt:lpstr>
      <vt:lpstr>Add Contacts Listing to ContactController</vt:lpstr>
      <vt:lpstr>Create the Create View</vt:lpstr>
      <vt:lpstr>Slide 31</vt:lpstr>
      <vt:lpstr>Add Create Page to ContactController</vt:lpstr>
      <vt:lpstr>Add Delete Functionality to ContactController</vt:lpstr>
      <vt:lpstr>Create the Edit View</vt:lpstr>
      <vt:lpstr>Slide 35</vt:lpstr>
      <vt:lpstr>Add Edit Page to ContactController</vt:lpstr>
      <vt:lpstr>Slide 37</vt:lpstr>
      <vt:lpstr>Adding form Validation</vt:lpstr>
      <vt:lpstr>Slide 39</vt:lpstr>
      <vt:lpstr>Slide 40</vt:lpstr>
      <vt:lpstr>Slide 41</vt:lpstr>
      <vt:lpstr>Adding Sort Functionality</vt:lpstr>
      <vt:lpstr>Adding Sort Functionality cont.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5.0</dc:title>
  <dc:creator>Matt</dc:creator>
  <cp:lastModifiedBy>George</cp:lastModifiedBy>
  <cp:revision>75</cp:revision>
  <dcterms:modified xsi:type="dcterms:W3CDTF">2015-08-11T21:14:37Z</dcterms:modified>
</cp:coreProperties>
</file>