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DD9837-4912-4004-AF26-31B47F28435C}"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en-US"/>
        </a:p>
      </dgm:t>
    </dgm:pt>
    <dgm:pt modelId="{064DF597-A842-4998-825C-477B7339651E}">
      <dgm:prSet custT="1"/>
      <dgm:spPr>
        <a:solidFill>
          <a:schemeClr val="tx2">
            <a:lumMod val="25000"/>
          </a:schemeClr>
        </a:solidFill>
      </dgm:spPr>
      <dgm:t>
        <a:bodyPr/>
        <a:lstStyle/>
        <a:p>
          <a:r>
            <a:rPr lang="en-US" sz="1800" b="0" i="0" dirty="0">
              <a:latin typeface="Calibri" panose="020F0502020204030204" pitchFamily="34" charset="0"/>
              <a:ea typeface="Calibri" panose="020F0502020204030204" pitchFamily="34" charset="0"/>
              <a:cs typeface="Calibri" panose="020F0502020204030204" pitchFamily="34" charset="0"/>
            </a:rPr>
            <a:t>The cyber kill chain is an adaptation of the military’s kill chain, which is a step-by-step approach that identifies and stops enemy activity</a:t>
          </a:r>
          <a:r>
            <a:rPr lang="en-US" sz="1500" b="0" i="0" dirty="0"/>
            <a:t>.</a:t>
          </a:r>
          <a:endParaRPr lang="en-US" sz="1500" dirty="0"/>
        </a:p>
      </dgm:t>
    </dgm:pt>
    <dgm:pt modelId="{784661C3-9E78-45FD-88F7-CBF4B649B0FB}" type="parTrans" cxnId="{1D2CFBF8-8A86-42DB-B4FA-C51B1C2383B7}">
      <dgm:prSet/>
      <dgm:spPr/>
      <dgm:t>
        <a:bodyPr/>
        <a:lstStyle/>
        <a:p>
          <a:endParaRPr lang="en-US"/>
        </a:p>
      </dgm:t>
    </dgm:pt>
    <dgm:pt modelId="{CD9D8C53-C5A0-4223-BF27-5850C20C0A87}" type="sibTrans" cxnId="{1D2CFBF8-8A86-42DB-B4FA-C51B1C2383B7}">
      <dgm:prSet/>
      <dgm:spPr/>
      <dgm:t>
        <a:bodyPr/>
        <a:lstStyle/>
        <a:p>
          <a:endParaRPr lang="en-US"/>
        </a:p>
      </dgm:t>
    </dgm:pt>
    <dgm:pt modelId="{B98BBA80-5C38-4450-999C-1282714380BC}">
      <dgm:prSet custT="1"/>
      <dgm:spPr>
        <a:solidFill>
          <a:schemeClr val="tx2">
            <a:lumMod val="25000"/>
          </a:schemeClr>
        </a:solidFill>
      </dgm:spPr>
      <dgm:t>
        <a:bodyPr/>
        <a:lstStyle/>
        <a:p>
          <a:r>
            <a:rPr lang="en-US" sz="1800" dirty="0">
              <a:latin typeface="Calibri" panose="020F0502020204030204" pitchFamily="34" charset="0"/>
              <a:ea typeface="Calibri" panose="020F0502020204030204" pitchFamily="34" charset="0"/>
              <a:cs typeface="Calibri" panose="020F0502020204030204" pitchFamily="34" charset="0"/>
            </a:rPr>
            <a:t>The cyber kill chain outlines the various stages of several common cyberattacks and, by extension, the points at which the information security team can prevent, detect or intercept attackers</a:t>
          </a:r>
          <a:r>
            <a:rPr lang="en-US" sz="1500" dirty="0"/>
            <a:t>.</a:t>
          </a:r>
        </a:p>
      </dgm:t>
    </dgm:pt>
    <dgm:pt modelId="{E0198E24-2D5D-4D31-BD48-0DCE01ADAFC6}" type="parTrans" cxnId="{D80C044B-D02D-45CA-B543-282C5521ABBE}">
      <dgm:prSet/>
      <dgm:spPr/>
      <dgm:t>
        <a:bodyPr/>
        <a:lstStyle/>
        <a:p>
          <a:endParaRPr lang="en-US"/>
        </a:p>
      </dgm:t>
    </dgm:pt>
    <dgm:pt modelId="{08F49AA5-E442-4839-84A7-FDB3455EF0A5}" type="sibTrans" cxnId="{D80C044B-D02D-45CA-B543-282C5521ABBE}">
      <dgm:prSet/>
      <dgm:spPr/>
      <dgm:t>
        <a:bodyPr/>
        <a:lstStyle/>
        <a:p>
          <a:endParaRPr lang="en-US"/>
        </a:p>
      </dgm:t>
    </dgm:pt>
    <dgm:pt modelId="{0076955B-567D-4099-B562-E26D221DC416}">
      <dgm:prSet custT="1"/>
      <dgm:spPr>
        <a:solidFill>
          <a:schemeClr val="tx2">
            <a:lumMod val="25000"/>
          </a:schemeClr>
        </a:solidFill>
      </dgm:spPr>
      <dgm:t>
        <a:bodyPr/>
        <a:lstStyle/>
        <a:p>
          <a:r>
            <a:rPr lang="en-US" sz="1800" dirty="0">
              <a:latin typeface="Calibri" panose="020F0502020204030204" pitchFamily="34" charset="0"/>
              <a:ea typeface="Calibri" panose="020F0502020204030204" pitchFamily="34" charset="0"/>
              <a:cs typeface="Calibri" panose="020F0502020204030204" pitchFamily="34" charset="0"/>
            </a:rPr>
            <a:t>The cyber kill chain is intended to defend against sophisticated cyberattacks, also known as advanced persistent threats (APTs)</a:t>
          </a:r>
          <a:endParaRPr lang="en-US" sz="500" dirty="0"/>
        </a:p>
      </dgm:t>
    </dgm:pt>
    <dgm:pt modelId="{3F0B31E3-4147-4419-81CC-D365DF77172F}" type="parTrans" cxnId="{B16B71A8-58C9-4107-87EA-AA52A427DA67}">
      <dgm:prSet/>
      <dgm:spPr/>
      <dgm:t>
        <a:bodyPr/>
        <a:lstStyle/>
        <a:p>
          <a:endParaRPr lang="en-US"/>
        </a:p>
      </dgm:t>
    </dgm:pt>
    <dgm:pt modelId="{6941AFE2-4236-4E96-A81A-D3D478F9E242}" type="sibTrans" cxnId="{B16B71A8-58C9-4107-87EA-AA52A427DA67}">
      <dgm:prSet/>
      <dgm:spPr/>
      <dgm:t>
        <a:bodyPr/>
        <a:lstStyle/>
        <a:p>
          <a:endParaRPr lang="en-US"/>
        </a:p>
      </dgm:t>
    </dgm:pt>
    <dgm:pt modelId="{513D46F4-77D6-457A-8ECB-7B73564C9DD0}" type="pres">
      <dgm:prSet presAssocID="{DADD9837-4912-4004-AF26-31B47F28435C}" presName="linear" presStyleCnt="0">
        <dgm:presLayoutVars>
          <dgm:animLvl val="lvl"/>
          <dgm:resizeHandles val="exact"/>
        </dgm:presLayoutVars>
      </dgm:prSet>
      <dgm:spPr/>
    </dgm:pt>
    <dgm:pt modelId="{7885BF1F-BFA0-4A1D-9A6D-2A38824B7A0B}" type="pres">
      <dgm:prSet presAssocID="{064DF597-A842-4998-825C-477B7339651E}" presName="parentText" presStyleLbl="node1" presStyleIdx="0" presStyleCnt="3">
        <dgm:presLayoutVars>
          <dgm:chMax val="0"/>
          <dgm:bulletEnabled val="1"/>
        </dgm:presLayoutVars>
      </dgm:prSet>
      <dgm:spPr/>
    </dgm:pt>
    <dgm:pt modelId="{5508BFB2-124A-4A75-97A7-99A19AA39DDF}" type="pres">
      <dgm:prSet presAssocID="{CD9D8C53-C5A0-4223-BF27-5850C20C0A87}" presName="spacer" presStyleCnt="0"/>
      <dgm:spPr/>
    </dgm:pt>
    <dgm:pt modelId="{340FD4E7-0473-4089-8B1D-28F6AC2FFAAC}" type="pres">
      <dgm:prSet presAssocID="{B98BBA80-5C38-4450-999C-1282714380BC}" presName="parentText" presStyleLbl="node1" presStyleIdx="1" presStyleCnt="3">
        <dgm:presLayoutVars>
          <dgm:chMax val="0"/>
          <dgm:bulletEnabled val="1"/>
        </dgm:presLayoutVars>
      </dgm:prSet>
      <dgm:spPr/>
    </dgm:pt>
    <dgm:pt modelId="{83B98BCF-7407-493A-BDA9-AEA07DE4AD1E}" type="pres">
      <dgm:prSet presAssocID="{08F49AA5-E442-4839-84A7-FDB3455EF0A5}" presName="spacer" presStyleCnt="0"/>
      <dgm:spPr/>
    </dgm:pt>
    <dgm:pt modelId="{06DDB54B-DE45-4D70-AA46-8FDCAF77E1DF}" type="pres">
      <dgm:prSet presAssocID="{0076955B-567D-4099-B562-E26D221DC416}" presName="parentText" presStyleLbl="node1" presStyleIdx="2" presStyleCnt="3">
        <dgm:presLayoutVars>
          <dgm:chMax val="0"/>
          <dgm:bulletEnabled val="1"/>
        </dgm:presLayoutVars>
      </dgm:prSet>
      <dgm:spPr/>
    </dgm:pt>
  </dgm:ptLst>
  <dgm:cxnLst>
    <dgm:cxn modelId="{09ED4642-459A-4896-8D16-A761D3E22772}" type="presOf" srcId="{DADD9837-4912-4004-AF26-31B47F28435C}" destId="{513D46F4-77D6-457A-8ECB-7B73564C9DD0}" srcOrd="0" destOrd="0" presId="urn:microsoft.com/office/officeart/2005/8/layout/vList2"/>
    <dgm:cxn modelId="{D80C044B-D02D-45CA-B543-282C5521ABBE}" srcId="{DADD9837-4912-4004-AF26-31B47F28435C}" destId="{B98BBA80-5C38-4450-999C-1282714380BC}" srcOrd="1" destOrd="0" parTransId="{E0198E24-2D5D-4D31-BD48-0DCE01ADAFC6}" sibTransId="{08F49AA5-E442-4839-84A7-FDB3455EF0A5}"/>
    <dgm:cxn modelId="{429FF64B-08C5-4F01-9001-D0F21BB16F6C}" type="presOf" srcId="{064DF597-A842-4998-825C-477B7339651E}" destId="{7885BF1F-BFA0-4A1D-9A6D-2A38824B7A0B}" srcOrd="0" destOrd="0" presId="urn:microsoft.com/office/officeart/2005/8/layout/vList2"/>
    <dgm:cxn modelId="{CB08D15A-4C6F-450F-AF0E-F5A243176724}" type="presOf" srcId="{0076955B-567D-4099-B562-E26D221DC416}" destId="{06DDB54B-DE45-4D70-AA46-8FDCAF77E1DF}" srcOrd="0" destOrd="0" presId="urn:microsoft.com/office/officeart/2005/8/layout/vList2"/>
    <dgm:cxn modelId="{49ADDE8E-F81A-438D-8800-6BCA5D83340B}" type="presOf" srcId="{B98BBA80-5C38-4450-999C-1282714380BC}" destId="{340FD4E7-0473-4089-8B1D-28F6AC2FFAAC}" srcOrd="0" destOrd="0" presId="urn:microsoft.com/office/officeart/2005/8/layout/vList2"/>
    <dgm:cxn modelId="{B16B71A8-58C9-4107-87EA-AA52A427DA67}" srcId="{DADD9837-4912-4004-AF26-31B47F28435C}" destId="{0076955B-567D-4099-B562-E26D221DC416}" srcOrd="2" destOrd="0" parTransId="{3F0B31E3-4147-4419-81CC-D365DF77172F}" sibTransId="{6941AFE2-4236-4E96-A81A-D3D478F9E242}"/>
    <dgm:cxn modelId="{1D2CFBF8-8A86-42DB-B4FA-C51B1C2383B7}" srcId="{DADD9837-4912-4004-AF26-31B47F28435C}" destId="{064DF597-A842-4998-825C-477B7339651E}" srcOrd="0" destOrd="0" parTransId="{784661C3-9E78-45FD-88F7-CBF4B649B0FB}" sibTransId="{CD9D8C53-C5A0-4223-BF27-5850C20C0A87}"/>
    <dgm:cxn modelId="{755F15CD-34D8-4BEE-82EF-BB84EE0FC8F4}" type="presParOf" srcId="{513D46F4-77D6-457A-8ECB-7B73564C9DD0}" destId="{7885BF1F-BFA0-4A1D-9A6D-2A38824B7A0B}" srcOrd="0" destOrd="0" presId="urn:microsoft.com/office/officeart/2005/8/layout/vList2"/>
    <dgm:cxn modelId="{1D5A4E7A-2871-40DF-9378-963DE666DAC4}" type="presParOf" srcId="{513D46F4-77D6-457A-8ECB-7B73564C9DD0}" destId="{5508BFB2-124A-4A75-97A7-99A19AA39DDF}" srcOrd="1" destOrd="0" presId="urn:microsoft.com/office/officeart/2005/8/layout/vList2"/>
    <dgm:cxn modelId="{CCF3DA81-D382-4C97-9489-1E8452894CC9}" type="presParOf" srcId="{513D46F4-77D6-457A-8ECB-7B73564C9DD0}" destId="{340FD4E7-0473-4089-8B1D-28F6AC2FFAAC}" srcOrd="2" destOrd="0" presId="urn:microsoft.com/office/officeart/2005/8/layout/vList2"/>
    <dgm:cxn modelId="{8EE39B8A-64FD-4156-8C56-260DF9B1B58A}" type="presParOf" srcId="{513D46F4-77D6-457A-8ECB-7B73564C9DD0}" destId="{83B98BCF-7407-493A-BDA9-AEA07DE4AD1E}" srcOrd="3" destOrd="0" presId="urn:microsoft.com/office/officeart/2005/8/layout/vList2"/>
    <dgm:cxn modelId="{2D5F22C9-8205-4956-B2E5-3968E6ECECFC}" type="presParOf" srcId="{513D46F4-77D6-457A-8ECB-7B73564C9DD0}" destId="{06DDB54B-DE45-4D70-AA46-8FDCAF77E1D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3AD701-2BFD-4815-96ED-80B5F84E4CE3}"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0A1EFBB3-A259-4C1C-B316-355169A28EA5}">
      <dgm:prSet custT="1"/>
      <dgm:spPr>
        <a:solidFill>
          <a:schemeClr val="bg2">
            <a:lumMod val="25000"/>
          </a:schemeClr>
        </a:solidFill>
        <a:ln>
          <a:noFill/>
        </a:ln>
        <a:effectLst/>
        <a:scene3d>
          <a:camera prst="orthographicFront">
            <a:rot lat="0" lon="0" rev="0"/>
          </a:camera>
          <a:lightRig rig="contrasting" dir="t">
            <a:rot lat="0" lon="0" rev="7800000"/>
          </a:lightRig>
        </a:scene3d>
        <a:sp3d>
          <a:bevelT w="139700" h="139700"/>
        </a:sp3d>
      </dgm:spPr>
      <dgm:t>
        <a:bodyPr/>
        <a:lstStyle/>
        <a:p>
          <a:r>
            <a:rPr lang="en-US" sz="2000" b="0" i="0" dirty="0">
              <a:latin typeface="Calibri" panose="020F0502020204030204" pitchFamily="34" charset="0"/>
              <a:ea typeface="Calibri" panose="020F0502020204030204" pitchFamily="34" charset="0"/>
              <a:cs typeface="Calibri" panose="020F0502020204030204" pitchFamily="34" charset="0"/>
            </a:rPr>
            <a:t>During the Reconnaissance phase, a malicious actor identifies a target and explores vulnerabilities and weaknesses that can be exploited within the network</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53BF88AE-E3F4-460E-90BD-A5B78D733A7A}" type="parTrans" cxnId="{1F5143E0-B042-477A-8047-F6E0AEA5DEE9}">
      <dgm:prSet/>
      <dgm:spPr/>
      <dgm:t>
        <a:bodyPr/>
        <a:lstStyle/>
        <a:p>
          <a:endParaRPr lang="en-US"/>
        </a:p>
      </dgm:t>
    </dgm:pt>
    <dgm:pt modelId="{B7E190D0-75B0-48DB-8248-B40810E834AD}" type="sibTrans" cxnId="{1F5143E0-B042-477A-8047-F6E0AEA5DEE9}">
      <dgm:prSet/>
      <dgm:spPr/>
      <dgm:t>
        <a:bodyPr/>
        <a:lstStyle/>
        <a:p>
          <a:endParaRPr lang="en-US"/>
        </a:p>
      </dgm:t>
    </dgm:pt>
    <dgm:pt modelId="{32ABE8DB-DDDE-47C1-A6D6-886849D18BC5}">
      <dgm:prSet custT="1"/>
      <dgm:spPr>
        <a:solidFill>
          <a:schemeClr val="bg2">
            <a:lumMod val="25000"/>
          </a:schemeClr>
        </a:solidFill>
        <a:ln>
          <a:noFill/>
        </a:ln>
        <a:effectLst/>
        <a:scene3d>
          <a:camera prst="orthographicFront">
            <a:rot lat="0" lon="0" rev="0"/>
          </a:camera>
          <a:lightRig rig="contrasting" dir="t">
            <a:rot lat="0" lon="0" rev="7800000"/>
          </a:lightRig>
        </a:scene3d>
        <a:sp3d>
          <a:bevelT w="139700" h="139700"/>
        </a:sp3d>
      </dgm:spPr>
      <dgm:t>
        <a:bodyPr/>
        <a:lstStyle/>
        <a:p>
          <a:r>
            <a:rPr lang="en-US" sz="2000" b="0" i="0" dirty="0">
              <a:latin typeface="Calibri" panose="020F0502020204030204" pitchFamily="34" charset="0"/>
              <a:ea typeface="Calibri" panose="020F0502020204030204" pitchFamily="34" charset="0"/>
              <a:cs typeface="Calibri" panose="020F0502020204030204" pitchFamily="34" charset="0"/>
            </a:rPr>
            <a:t> As part of this process, the attacker may harvest login credentials or gather other information, such as email addresses, user IDs, physical locations, software applications and operating system details, all of which may be useful in phishing or spoofing attacks</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97342730-2FD4-4004-AAB2-9A82FC331156}" type="parTrans" cxnId="{B937CB2A-BE9B-429C-8F84-E0D243682B2D}">
      <dgm:prSet/>
      <dgm:spPr/>
      <dgm:t>
        <a:bodyPr/>
        <a:lstStyle/>
        <a:p>
          <a:endParaRPr lang="en-US"/>
        </a:p>
      </dgm:t>
    </dgm:pt>
    <dgm:pt modelId="{73CA2714-6368-47B7-AD76-1E1939935B2F}" type="sibTrans" cxnId="{B937CB2A-BE9B-429C-8F84-E0D243682B2D}">
      <dgm:prSet/>
      <dgm:spPr/>
      <dgm:t>
        <a:bodyPr/>
        <a:lstStyle/>
        <a:p>
          <a:endParaRPr lang="en-US"/>
        </a:p>
      </dgm:t>
    </dgm:pt>
    <dgm:pt modelId="{7BF2E38C-1586-4FCA-8F96-EB0FB38D0E6D}" type="pres">
      <dgm:prSet presAssocID="{D03AD701-2BFD-4815-96ED-80B5F84E4CE3}" presName="Name0" presStyleCnt="0">
        <dgm:presLayoutVars>
          <dgm:dir/>
          <dgm:animLvl val="lvl"/>
          <dgm:resizeHandles val="exact"/>
        </dgm:presLayoutVars>
      </dgm:prSet>
      <dgm:spPr/>
    </dgm:pt>
    <dgm:pt modelId="{1E532A10-5C7A-4769-B54B-810C33652F86}" type="pres">
      <dgm:prSet presAssocID="{32ABE8DB-DDDE-47C1-A6D6-886849D18BC5}" presName="boxAndChildren" presStyleCnt="0"/>
      <dgm:spPr/>
    </dgm:pt>
    <dgm:pt modelId="{DAC95516-C54F-4BD4-B984-6A3FE92DF151}" type="pres">
      <dgm:prSet presAssocID="{32ABE8DB-DDDE-47C1-A6D6-886849D18BC5}" presName="parentTextBox" presStyleLbl="node1" presStyleIdx="0" presStyleCnt="2" custLinFactNeighborX="-79047" custLinFactNeighborY="11954"/>
      <dgm:spPr/>
    </dgm:pt>
    <dgm:pt modelId="{DC0175A5-58E4-447F-8A1D-BB7AB249538A}" type="pres">
      <dgm:prSet presAssocID="{B7E190D0-75B0-48DB-8248-B40810E834AD}" presName="sp" presStyleCnt="0"/>
      <dgm:spPr/>
    </dgm:pt>
    <dgm:pt modelId="{42DE53BC-F8CC-4BCC-B71D-C2528CD0B21B}" type="pres">
      <dgm:prSet presAssocID="{0A1EFBB3-A259-4C1C-B316-355169A28EA5}" presName="arrowAndChildren" presStyleCnt="0"/>
      <dgm:spPr/>
    </dgm:pt>
    <dgm:pt modelId="{D38C181B-2BA1-44BD-92BF-F3F39453BE40}" type="pres">
      <dgm:prSet presAssocID="{0A1EFBB3-A259-4C1C-B316-355169A28EA5}" presName="parentTextArrow" presStyleLbl="node1" presStyleIdx="1" presStyleCnt="2"/>
      <dgm:spPr/>
    </dgm:pt>
  </dgm:ptLst>
  <dgm:cxnLst>
    <dgm:cxn modelId="{B937CB2A-BE9B-429C-8F84-E0D243682B2D}" srcId="{D03AD701-2BFD-4815-96ED-80B5F84E4CE3}" destId="{32ABE8DB-DDDE-47C1-A6D6-886849D18BC5}" srcOrd="1" destOrd="0" parTransId="{97342730-2FD4-4004-AAB2-9A82FC331156}" sibTransId="{73CA2714-6368-47B7-AD76-1E1939935B2F}"/>
    <dgm:cxn modelId="{37829D62-4D5B-427D-BE8D-21DFE08F86B3}" type="presOf" srcId="{0A1EFBB3-A259-4C1C-B316-355169A28EA5}" destId="{D38C181B-2BA1-44BD-92BF-F3F39453BE40}" srcOrd="0" destOrd="0" presId="urn:microsoft.com/office/officeart/2005/8/layout/process4"/>
    <dgm:cxn modelId="{A9790DA2-6DA2-4AA1-9C5E-B9FDD0AC7842}" type="presOf" srcId="{32ABE8DB-DDDE-47C1-A6D6-886849D18BC5}" destId="{DAC95516-C54F-4BD4-B984-6A3FE92DF151}" srcOrd="0" destOrd="0" presId="urn:microsoft.com/office/officeart/2005/8/layout/process4"/>
    <dgm:cxn modelId="{D6B70FDB-F4F3-49E9-AE11-005A21AAE27D}" type="presOf" srcId="{D03AD701-2BFD-4815-96ED-80B5F84E4CE3}" destId="{7BF2E38C-1586-4FCA-8F96-EB0FB38D0E6D}" srcOrd="0" destOrd="0" presId="urn:microsoft.com/office/officeart/2005/8/layout/process4"/>
    <dgm:cxn modelId="{1F5143E0-B042-477A-8047-F6E0AEA5DEE9}" srcId="{D03AD701-2BFD-4815-96ED-80B5F84E4CE3}" destId="{0A1EFBB3-A259-4C1C-B316-355169A28EA5}" srcOrd="0" destOrd="0" parTransId="{53BF88AE-E3F4-460E-90BD-A5B78D733A7A}" sibTransId="{B7E190D0-75B0-48DB-8248-B40810E834AD}"/>
    <dgm:cxn modelId="{68D06C10-E0CD-44F2-8776-F0CA89EE8D68}" type="presParOf" srcId="{7BF2E38C-1586-4FCA-8F96-EB0FB38D0E6D}" destId="{1E532A10-5C7A-4769-B54B-810C33652F86}" srcOrd="0" destOrd="0" presId="urn:microsoft.com/office/officeart/2005/8/layout/process4"/>
    <dgm:cxn modelId="{5E35A2B7-D1C4-4005-9382-705A6238C164}" type="presParOf" srcId="{1E532A10-5C7A-4769-B54B-810C33652F86}" destId="{DAC95516-C54F-4BD4-B984-6A3FE92DF151}" srcOrd="0" destOrd="0" presId="urn:microsoft.com/office/officeart/2005/8/layout/process4"/>
    <dgm:cxn modelId="{FFDD8EFC-A71B-42DC-8B19-804B833D1134}" type="presParOf" srcId="{7BF2E38C-1586-4FCA-8F96-EB0FB38D0E6D}" destId="{DC0175A5-58E4-447F-8A1D-BB7AB249538A}" srcOrd="1" destOrd="0" presId="urn:microsoft.com/office/officeart/2005/8/layout/process4"/>
    <dgm:cxn modelId="{F1B719B5-DA93-4D8F-9D0A-9F7D1EB737A9}" type="presParOf" srcId="{7BF2E38C-1586-4FCA-8F96-EB0FB38D0E6D}" destId="{42DE53BC-F8CC-4BCC-B71D-C2528CD0B21B}" srcOrd="2" destOrd="0" presId="urn:microsoft.com/office/officeart/2005/8/layout/process4"/>
    <dgm:cxn modelId="{1CA9B42A-2388-400F-80C3-F66A1140CE3A}" type="presParOf" srcId="{42DE53BC-F8CC-4BCC-B71D-C2528CD0B21B}" destId="{D38C181B-2BA1-44BD-92BF-F3F39453BE40}"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E705DF-CEED-4180-B24C-5A1E682149B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2636641-F055-4AAF-B72C-6EF19A114297}">
      <dgm:prSet/>
      <dgm:spPr>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During the Weaponization phase, the attacker creates an attack vector, such as remote access malware, ransomware, virus or worm that can exploit a known vulnerability.</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3A872FC1-D50B-49AA-8172-75E28D505C83}" type="parTrans" cxnId="{932D7DD5-9696-426D-954A-9266D78CF037}">
      <dgm:prSet/>
      <dgm:spPr/>
      <dgm:t>
        <a:bodyPr/>
        <a:lstStyle/>
        <a:p>
          <a:endParaRPr lang="en-US"/>
        </a:p>
      </dgm:t>
    </dgm:pt>
    <dgm:pt modelId="{24CCB7B9-FC1D-4D32-A82E-1AA3DAEFB7E4}" type="sibTrans" cxnId="{932D7DD5-9696-426D-954A-9266D78CF037}">
      <dgm:prSet/>
      <dgm:spPr/>
      <dgm:t>
        <a:bodyPr/>
        <a:lstStyle/>
        <a:p>
          <a:endParaRPr lang="en-US"/>
        </a:p>
      </dgm:t>
    </dgm:pt>
    <dgm:pt modelId="{C1653A79-9338-46A5-BC90-C9066E1855EF}">
      <dgm:prSet/>
      <dgm:spPr>
        <a:solidFill>
          <a:schemeClr val="tx2">
            <a:lumMod val="25000"/>
          </a:schemeClr>
        </a:solidFill>
        <a:ln>
          <a:noFill/>
        </a:ln>
        <a:effectLst/>
        <a:scene3d>
          <a:camera prst="orthographicFront">
            <a:rot lat="0" lon="0" rev="0"/>
          </a:camera>
          <a:lightRig rig="contrasting" dir="t">
            <a:rot lat="0" lon="0" rev="7800000"/>
          </a:lightRig>
        </a:scene3d>
        <a:sp3d>
          <a:bevelT w="139700" h="139700"/>
        </a:sp3d>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During this phase, the attacker may also set up back doors so that they can continue to access to the system if their original point of entry is identified and closed by network administrators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D0950E9C-1FEF-46DE-AA0F-E746C41B9FA5}" type="parTrans" cxnId="{A33E99E1-06FE-44E1-BC86-223B70D4DEC9}">
      <dgm:prSet/>
      <dgm:spPr/>
      <dgm:t>
        <a:bodyPr/>
        <a:lstStyle/>
        <a:p>
          <a:endParaRPr lang="en-US"/>
        </a:p>
      </dgm:t>
    </dgm:pt>
    <dgm:pt modelId="{859152F5-1661-42A6-ADB5-35ED159E02B8}" type="sibTrans" cxnId="{A33E99E1-06FE-44E1-BC86-223B70D4DEC9}">
      <dgm:prSet/>
      <dgm:spPr/>
      <dgm:t>
        <a:bodyPr/>
        <a:lstStyle/>
        <a:p>
          <a:endParaRPr lang="en-US"/>
        </a:p>
      </dgm:t>
    </dgm:pt>
    <dgm:pt modelId="{94C750A3-BABD-48B6-97A5-FE67DF853B47}" type="pres">
      <dgm:prSet presAssocID="{27E705DF-CEED-4180-B24C-5A1E682149B9}" presName="linear" presStyleCnt="0">
        <dgm:presLayoutVars>
          <dgm:animLvl val="lvl"/>
          <dgm:resizeHandles val="exact"/>
        </dgm:presLayoutVars>
      </dgm:prSet>
      <dgm:spPr/>
    </dgm:pt>
    <dgm:pt modelId="{B7B04C83-E8E7-49D6-BCF5-F0381C90EF19}" type="pres">
      <dgm:prSet presAssocID="{C2636641-F055-4AAF-B72C-6EF19A114297}" presName="parentText" presStyleLbl="node1" presStyleIdx="0" presStyleCnt="2">
        <dgm:presLayoutVars>
          <dgm:chMax val="0"/>
          <dgm:bulletEnabled val="1"/>
        </dgm:presLayoutVars>
      </dgm:prSet>
      <dgm:spPr/>
    </dgm:pt>
    <dgm:pt modelId="{B320D126-99C9-444C-86FE-323DA6B1F31D}" type="pres">
      <dgm:prSet presAssocID="{24CCB7B9-FC1D-4D32-A82E-1AA3DAEFB7E4}" presName="spacer" presStyleCnt="0"/>
      <dgm:spPr/>
    </dgm:pt>
    <dgm:pt modelId="{DB7ECFA5-119B-4B12-9C42-CDE03F2E367F}" type="pres">
      <dgm:prSet presAssocID="{C1653A79-9338-46A5-BC90-C9066E1855EF}" presName="parentText" presStyleLbl="node1" presStyleIdx="1" presStyleCnt="2">
        <dgm:presLayoutVars>
          <dgm:chMax val="0"/>
          <dgm:bulletEnabled val="1"/>
        </dgm:presLayoutVars>
      </dgm:prSet>
      <dgm:spPr/>
    </dgm:pt>
  </dgm:ptLst>
  <dgm:cxnLst>
    <dgm:cxn modelId="{E2C52E01-5AA1-41BC-BF34-4A4C266BB6BE}" type="presOf" srcId="{C1653A79-9338-46A5-BC90-C9066E1855EF}" destId="{DB7ECFA5-119B-4B12-9C42-CDE03F2E367F}" srcOrd="0" destOrd="0" presId="urn:microsoft.com/office/officeart/2005/8/layout/vList2"/>
    <dgm:cxn modelId="{0BECB89D-5988-4732-AD34-B5DAFAFD16B3}" type="presOf" srcId="{27E705DF-CEED-4180-B24C-5A1E682149B9}" destId="{94C750A3-BABD-48B6-97A5-FE67DF853B47}" srcOrd="0" destOrd="0" presId="urn:microsoft.com/office/officeart/2005/8/layout/vList2"/>
    <dgm:cxn modelId="{3C8EB7B4-226D-4E34-B37D-C4C98F8751E5}" type="presOf" srcId="{C2636641-F055-4AAF-B72C-6EF19A114297}" destId="{B7B04C83-E8E7-49D6-BCF5-F0381C90EF19}" srcOrd="0" destOrd="0" presId="urn:microsoft.com/office/officeart/2005/8/layout/vList2"/>
    <dgm:cxn modelId="{932D7DD5-9696-426D-954A-9266D78CF037}" srcId="{27E705DF-CEED-4180-B24C-5A1E682149B9}" destId="{C2636641-F055-4AAF-B72C-6EF19A114297}" srcOrd="0" destOrd="0" parTransId="{3A872FC1-D50B-49AA-8172-75E28D505C83}" sibTransId="{24CCB7B9-FC1D-4D32-A82E-1AA3DAEFB7E4}"/>
    <dgm:cxn modelId="{A33E99E1-06FE-44E1-BC86-223B70D4DEC9}" srcId="{27E705DF-CEED-4180-B24C-5A1E682149B9}" destId="{C1653A79-9338-46A5-BC90-C9066E1855EF}" srcOrd="1" destOrd="0" parTransId="{D0950E9C-1FEF-46DE-AA0F-E746C41B9FA5}" sibTransId="{859152F5-1661-42A6-ADB5-35ED159E02B8}"/>
    <dgm:cxn modelId="{31A3F05D-2E4D-4174-B194-19385B2EFFED}" type="presParOf" srcId="{94C750A3-BABD-48B6-97A5-FE67DF853B47}" destId="{B7B04C83-E8E7-49D6-BCF5-F0381C90EF19}" srcOrd="0" destOrd="0" presId="urn:microsoft.com/office/officeart/2005/8/layout/vList2"/>
    <dgm:cxn modelId="{5D0B1BA8-737A-44C3-AECC-B9C49845252F}" type="presParOf" srcId="{94C750A3-BABD-48B6-97A5-FE67DF853B47}" destId="{B320D126-99C9-444C-86FE-323DA6B1F31D}" srcOrd="1" destOrd="0" presId="urn:microsoft.com/office/officeart/2005/8/layout/vList2"/>
    <dgm:cxn modelId="{0574C6F2-FDF5-448D-B470-3383B7BF6A11}" type="presParOf" srcId="{94C750A3-BABD-48B6-97A5-FE67DF853B47}" destId="{DB7ECFA5-119B-4B12-9C42-CDE03F2E367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25BD93-176F-4DE3-A80F-C87BBBA68D7C}"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EE6A867C-C9B8-4EAA-9F6A-B8C9BC292457}">
      <dgm:prSet custT="1"/>
      <dgm:spPr>
        <a:solidFill>
          <a:schemeClr val="tx2">
            <a:lumMod val="25000"/>
          </a:schemeClr>
        </a:solidFill>
      </dgm:spPr>
      <dgm:t>
        <a:bodyPr/>
        <a:lstStyle/>
        <a:p>
          <a:r>
            <a:rPr lang="en-US" sz="1800" b="0" i="0" dirty="0">
              <a:latin typeface="Calibri" panose="020F0502020204030204" pitchFamily="34" charset="0"/>
              <a:ea typeface="Calibri" panose="020F0502020204030204" pitchFamily="34" charset="0"/>
              <a:cs typeface="Calibri" panose="020F0502020204030204" pitchFamily="34" charset="0"/>
            </a:rPr>
            <a:t>In the Delivery step, the intruder launches the attack</a:t>
          </a:r>
          <a:r>
            <a:rPr lang="en-US" sz="2000" b="0" i="0" dirty="0">
              <a:latin typeface="Calibri" panose="020F0502020204030204" pitchFamily="34" charset="0"/>
              <a:ea typeface="Calibri" panose="020F0502020204030204" pitchFamily="34" charset="0"/>
              <a:cs typeface="Calibri" panose="020F0502020204030204" pitchFamily="34" charset="0"/>
            </a:rPr>
            <a:t>. </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B0A78436-1210-40B1-82D3-F49B7611E2AC}" type="parTrans" cxnId="{8744500C-CEAA-4DEC-9A0A-72FA7DFCA6AA}">
      <dgm:prSet/>
      <dgm:spPr/>
      <dgm:t>
        <a:bodyPr/>
        <a:lstStyle/>
        <a:p>
          <a:endParaRPr lang="en-US"/>
        </a:p>
      </dgm:t>
    </dgm:pt>
    <dgm:pt modelId="{27AFE791-1F5C-4A31-A8FF-0DF8749E5D0B}" type="sibTrans" cxnId="{8744500C-CEAA-4DEC-9A0A-72FA7DFCA6AA}">
      <dgm:prSet/>
      <dgm:spPr/>
      <dgm:t>
        <a:bodyPr/>
        <a:lstStyle/>
        <a:p>
          <a:endParaRPr lang="en-US"/>
        </a:p>
      </dgm:t>
    </dgm:pt>
    <dgm:pt modelId="{7037614B-044F-4A4B-BEC8-8E63E84D727A}">
      <dgm:prSet custT="1"/>
      <dgm:spPr>
        <a:solidFill>
          <a:schemeClr val="tx2">
            <a:lumMod val="25000"/>
          </a:schemeClr>
        </a:solidFill>
      </dgm:spPr>
      <dgm:t>
        <a:bodyPr/>
        <a:lstStyle/>
        <a:p>
          <a:r>
            <a:rPr lang="en-US" sz="1800" b="0" i="0" dirty="0">
              <a:latin typeface="Calibri" panose="020F0502020204030204" pitchFamily="34" charset="0"/>
              <a:ea typeface="Calibri" panose="020F0502020204030204" pitchFamily="34" charset="0"/>
              <a:cs typeface="Calibri" panose="020F0502020204030204" pitchFamily="34" charset="0"/>
            </a:rPr>
            <a:t>The specific steps taken will depend on the type of attack they intend to carry out. </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05CFBAD4-F500-422D-A565-4B92AB648DF3}" type="parTrans" cxnId="{EC323239-41E6-4983-B772-A0B4C3000D88}">
      <dgm:prSet/>
      <dgm:spPr/>
      <dgm:t>
        <a:bodyPr/>
        <a:lstStyle/>
        <a:p>
          <a:endParaRPr lang="en-US"/>
        </a:p>
      </dgm:t>
    </dgm:pt>
    <dgm:pt modelId="{7AA3C5A7-E4B3-4A9A-A5C4-6C3B43D1804B}" type="sibTrans" cxnId="{EC323239-41E6-4983-B772-A0B4C3000D88}">
      <dgm:prSet/>
      <dgm:spPr/>
      <dgm:t>
        <a:bodyPr/>
        <a:lstStyle/>
        <a:p>
          <a:endParaRPr lang="en-US"/>
        </a:p>
      </dgm:t>
    </dgm:pt>
    <dgm:pt modelId="{D5655798-9604-4B9B-B49C-D4E9F9DB4C0D}">
      <dgm:prSet custT="1"/>
      <dgm:spPr>
        <a:solidFill>
          <a:schemeClr val="tx2">
            <a:lumMod val="25000"/>
          </a:schemeClr>
        </a:solidFill>
      </dgm:spPr>
      <dgm:t>
        <a:bodyPr/>
        <a:lstStyle/>
        <a:p>
          <a:r>
            <a:rPr lang="en-US" sz="1800" b="0" i="0" dirty="0">
              <a:latin typeface="Calibri" panose="020F0502020204030204" pitchFamily="34" charset="0"/>
              <a:ea typeface="Calibri" panose="020F0502020204030204" pitchFamily="34" charset="0"/>
              <a:cs typeface="Calibri" panose="020F0502020204030204" pitchFamily="34" charset="0"/>
            </a:rPr>
            <a:t>The attacker may send email attachments or a malicious link to spur user activity to advance the plan. This activity may be combined with social engineering techniques to increase the effectiveness of the campaign.</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A130061E-153F-42B5-96E6-6C4B865CA430}" type="parTrans" cxnId="{E8D92275-8AF6-4FE4-8559-A92EB55A1E06}">
      <dgm:prSet/>
      <dgm:spPr/>
      <dgm:t>
        <a:bodyPr/>
        <a:lstStyle/>
        <a:p>
          <a:endParaRPr lang="en-US"/>
        </a:p>
      </dgm:t>
    </dgm:pt>
    <dgm:pt modelId="{142AFCAE-9888-4DF9-8E51-1F95ED048C08}" type="sibTrans" cxnId="{E8D92275-8AF6-4FE4-8559-A92EB55A1E06}">
      <dgm:prSet/>
      <dgm:spPr/>
      <dgm:t>
        <a:bodyPr/>
        <a:lstStyle/>
        <a:p>
          <a:endParaRPr lang="en-US"/>
        </a:p>
      </dgm:t>
    </dgm:pt>
    <dgm:pt modelId="{44441910-289A-47EF-A502-249237929854}" type="pres">
      <dgm:prSet presAssocID="{2D25BD93-176F-4DE3-A80F-C87BBBA68D7C}" presName="linear" presStyleCnt="0">
        <dgm:presLayoutVars>
          <dgm:animLvl val="lvl"/>
          <dgm:resizeHandles val="exact"/>
        </dgm:presLayoutVars>
      </dgm:prSet>
      <dgm:spPr/>
    </dgm:pt>
    <dgm:pt modelId="{ADB10B7F-88C3-43F9-B779-15F8B2265328}" type="pres">
      <dgm:prSet presAssocID="{EE6A867C-C9B8-4EAA-9F6A-B8C9BC292457}" presName="parentText" presStyleLbl="node1" presStyleIdx="0" presStyleCnt="3" custScaleY="84190" custLinFactY="-6219" custLinFactNeighborX="-1020" custLinFactNeighborY="-100000">
        <dgm:presLayoutVars>
          <dgm:chMax val="0"/>
          <dgm:bulletEnabled val="1"/>
        </dgm:presLayoutVars>
      </dgm:prSet>
      <dgm:spPr/>
    </dgm:pt>
    <dgm:pt modelId="{DE096854-17FD-4B5D-8FBC-6C3C9C9F8E9B}" type="pres">
      <dgm:prSet presAssocID="{27AFE791-1F5C-4A31-A8FF-0DF8749E5D0B}" presName="spacer" presStyleCnt="0"/>
      <dgm:spPr/>
    </dgm:pt>
    <dgm:pt modelId="{45868BD6-F44D-467F-887D-430B4034BCF6}" type="pres">
      <dgm:prSet presAssocID="{7037614B-044F-4A4B-BEC8-8E63E84D727A}" presName="parentText" presStyleLbl="node1" presStyleIdx="1" presStyleCnt="3">
        <dgm:presLayoutVars>
          <dgm:chMax val="0"/>
          <dgm:bulletEnabled val="1"/>
        </dgm:presLayoutVars>
      </dgm:prSet>
      <dgm:spPr/>
    </dgm:pt>
    <dgm:pt modelId="{ABEF936B-771D-4A7C-99F1-24042305939C}" type="pres">
      <dgm:prSet presAssocID="{7AA3C5A7-E4B3-4A9A-A5C4-6C3B43D1804B}" presName="spacer" presStyleCnt="0"/>
      <dgm:spPr/>
    </dgm:pt>
    <dgm:pt modelId="{95B2102C-A7F6-4B90-BE32-FF4B8D353761}" type="pres">
      <dgm:prSet presAssocID="{D5655798-9604-4B9B-B49C-D4E9F9DB4C0D}" presName="parentText" presStyleLbl="node1" presStyleIdx="2" presStyleCnt="3" custLinFactY="2696" custLinFactNeighborX="-510" custLinFactNeighborY="100000">
        <dgm:presLayoutVars>
          <dgm:chMax val="0"/>
          <dgm:bulletEnabled val="1"/>
        </dgm:presLayoutVars>
      </dgm:prSet>
      <dgm:spPr/>
    </dgm:pt>
  </dgm:ptLst>
  <dgm:cxnLst>
    <dgm:cxn modelId="{8744500C-CEAA-4DEC-9A0A-72FA7DFCA6AA}" srcId="{2D25BD93-176F-4DE3-A80F-C87BBBA68D7C}" destId="{EE6A867C-C9B8-4EAA-9F6A-B8C9BC292457}" srcOrd="0" destOrd="0" parTransId="{B0A78436-1210-40B1-82D3-F49B7611E2AC}" sibTransId="{27AFE791-1F5C-4A31-A8FF-0DF8749E5D0B}"/>
    <dgm:cxn modelId="{EC323239-41E6-4983-B772-A0B4C3000D88}" srcId="{2D25BD93-176F-4DE3-A80F-C87BBBA68D7C}" destId="{7037614B-044F-4A4B-BEC8-8E63E84D727A}" srcOrd="1" destOrd="0" parTransId="{05CFBAD4-F500-422D-A565-4B92AB648DF3}" sibTransId="{7AA3C5A7-E4B3-4A9A-A5C4-6C3B43D1804B}"/>
    <dgm:cxn modelId="{E8D92275-8AF6-4FE4-8559-A92EB55A1E06}" srcId="{2D25BD93-176F-4DE3-A80F-C87BBBA68D7C}" destId="{D5655798-9604-4B9B-B49C-D4E9F9DB4C0D}" srcOrd="2" destOrd="0" parTransId="{A130061E-153F-42B5-96E6-6C4B865CA430}" sibTransId="{142AFCAE-9888-4DF9-8E51-1F95ED048C08}"/>
    <dgm:cxn modelId="{931B6AA3-B105-40CF-839D-070C74F7DDDE}" type="presOf" srcId="{D5655798-9604-4B9B-B49C-D4E9F9DB4C0D}" destId="{95B2102C-A7F6-4B90-BE32-FF4B8D353761}" srcOrd="0" destOrd="0" presId="urn:microsoft.com/office/officeart/2005/8/layout/vList2"/>
    <dgm:cxn modelId="{B4EF9BC7-25B3-4FCD-8F48-72299ACEF11E}" type="presOf" srcId="{EE6A867C-C9B8-4EAA-9F6A-B8C9BC292457}" destId="{ADB10B7F-88C3-43F9-B779-15F8B2265328}" srcOrd="0" destOrd="0" presId="urn:microsoft.com/office/officeart/2005/8/layout/vList2"/>
    <dgm:cxn modelId="{3D5D38DE-1EED-43C1-A5B0-DE82A1B117BB}" type="presOf" srcId="{2D25BD93-176F-4DE3-A80F-C87BBBA68D7C}" destId="{44441910-289A-47EF-A502-249237929854}" srcOrd="0" destOrd="0" presId="urn:microsoft.com/office/officeart/2005/8/layout/vList2"/>
    <dgm:cxn modelId="{D43607FD-7588-47AA-AF12-D6E7FE7AA01C}" type="presOf" srcId="{7037614B-044F-4A4B-BEC8-8E63E84D727A}" destId="{45868BD6-F44D-467F-887D-430B4034BCF6}" srcOrd="0" destOrd="0" presId="urn:microsoft.com/office/officeart/2005/8/layout/vList2"/>
    <dgm:cxn modelId="{58EBBD88-11ED-45FD-904C-ABEA2867150C}" type="presParOf" srcId="{44441910-289A-47EF-A502-249237929854}" destId="{ADB10B7F-88C3-43F9-B779-15F8B2265328}" srcOrd="0" destOrd="0" presId="urn:microsoft.com/office/officeart/2005/8/layout/vList2"/>
    <dgm:cxn modelId="{1F6C17E8-24A3-4987-9117-C0364E3CEC0A}" type="presParOf" srcId="{44441910-289A-47EF-A502-249237929854}" destId="{DE096854-17FD-4B5D-8FBC-6C3C9C9F8E9B}" srcOrd="1" destOrd="0" presId="urn:microsoft.com/office/officeart/2005/8/layout/vList2"/>
    <dgm:cxn modelId="{1A36D86C-9A59-43E2-A88C-EAAE49D7621B}" type="presParOf" srcId="{44441910-289A-47EF-A502-249237929854}" destId="{45868BD6-F44D-467F-887D-430B4034BCF6}" srcOrd="2" destOrd="0" presId="urn:microsoft.com/office/officeart/2005/8/layout/vList2"/>
    <dgm:cxn modelId="{E9B6D4B1-CA20-4397-8B5E-D51AD9A2C7BA}" type="presParOf" srcId="{44441910-289A-47EF-A502-249237929854}" destId="{ABEF936B-771D-4A7C-99F1-24042305939C}" srcOrd="3" destOrd="0" presId="urn:microsoft.com/office/officeart/2005/8/layout/vList2"/>
    <dgm:cxn modelId="{E524EB6D-7CB4-4EA3-9194-B422CB0634C7}" type="presParOf" srcId="{44441910-289A-47EF-A502-249237929854}" destId="{95B2102C-A7F6-4B90-BE32-FF4B8D35376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25BD93-176F-4DE3-A80F-C87BBBA68D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E6A867C-C9B8-4EAA-9F6A-B8C9BC292457}">
      <dgm:prSet custT="1"/>
      <dgm:spPr>
        <a:solidFill>
          <a:schemeClr val="bg2">
            <a:lumMod val="25000"/>
          </a:schemeClr>
        </a:solidFill>
        <a:ln>
          <a:noFill/>
        </a:ln>
        <a:effectLst/>
        <a:scene3d>
          <a:camera prst="orthographicFront">
            <a:rot lat="0" lon="0" rev="0"/>
          </a:camera>
          <a:lightRig rig="contrasting" dir="t">
            <a:rot lat="0" lon="0" rev="7800000"/>
          </a:lightRig>
        </a:scene3d>
        <a:sp3d>
          <a:bevelT w="139700" h="139700"/>
        </a:sp3d>
      </dgm:spPr>
      <dgm:t>
        <a:bodyPr/>
        <a:lstStyle/>
        <a:p>
          <a:r>
            <a:rPr lang="en-US" sz="1800" b="0" i="0" dirty="0">
              <a:latin typeface="Calibri" panose="020F0502020204030204" pitchFamily="34" charset="0"/>
              <a:ea typeface="Calibri" panose="020F0502020204030204" pitchFamily="34" charset="0"/>
              <a:cs typeface="Calibri" panose="020F0502020204030204" pitchFamily="34" charset="0"/>
            </a:rPr>
            <a:t>In the Exploitation phase, the malicious code is executed within the victim’s system.</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B0A78436-1210-40B1-82D3-F49B7611E2AC}" type="parTrans" cxnId="{8744500C-CEAA-4DEC-9A0A-72FA7DFCA6AA}">
      <dgm:prSet/>
      <dgm:spPr/>
      <dgm:t>
        <a:bodyPr/>
        <a:lstStyle/>
        <a:p>
          <a:endParaRPr lang="en-US"/>
        </a:p>
      </dgm:t>
    </dgm:pt>
    <dgm:pt modelId="{27AFE791-1F5C-4A31-A8FF-0DF8749E5D0B}" type="sibTrans" cxnId="{8744500C-CEAA-4DEC-9A0A-72FA7DFCA6AA}">
      <dgm:prSet/>
      <dgm:spPr/>
      <dgm:t>
        <a:bodyPr/>
        <a:lstStyle/>
        <a:p>
          <a:endParaRPr lang="en-US"/>
        </a:p>
      </dgm:t>
    </dgm:pt>
    <dgm:pt modelId="{A36CEF16-07D0-4C57-9503-CF12E9B668F6}">
      <dgm:prSet/>
      <dgm:spPr>
        <a:solidFill>
          <a:schemeClr val="bg2">
            <a:lumMod val="25000"/>
          </a:schemeClr>
        </a:solidFill>
        <a:ln>
          <a:noFill/>
        </a:ln>
        <a:effectLst/>
        <a:scene3d>
          <a:camera prst="orthographicFront">
            <a:rot lat="0" lon="0" rev="0"/>
          </a:camera>
          <a:lightRig rig="contrasting" dir="t">
            <a:rot lat="0" lon="0" rev="7800000"/>
          </a:lightRig>
        </a:scene3d>
        <a:sp3d>
          <a:bevelT w="139700" h="139700"/>
        </a:sp3d>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Immediately following the Exploitation phase, the malware or other attack vector will be installed on the victim’s system. This is a turning point in the attack lifecycle, as the threat actor has entered the system and can now assume control.</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6B3F7356-3B15-42A3-B11F-B44EF3A66A59}" type="parTrans" cxnId="{078A44ED-2985-4200-8E5F-18599FA34AFA}">
      <dgm:prSet/>
      <dgm:spPr/>
      <dgm:t>
        <a:bodyPr/>
        <a:lstStyle/>
        <a:p>
          <a:endParaRPr lang="en-US"/>
        </a:p>
      </dgm:t>
    </dgm:pt>
    <dgm:pt modelId="{9F247305-F654-45C9-8BA1-6F3E87E10AE9}" type="sibTrans" cxnId="{078A44ED-2985-4200-8E5F-18599FA34AFA}">
      <dgm:prSet/>
      <dgm:spPr/>
      <dgm:t>
        <a:bodyPr/>
        <a:lstStyle/>
        <a:p>
          <a:endParaRPr lang="en-US"/>
        </a:p>
      </dgm:t>
    </dgm:pt>
    <dgm:pt modelId="{44441910-289A-47EF-A502-249237929854}" type="pres">
      <dgm:prSet presAssocID="{2D25BD93-176F-4DE3-A80F-C87BBBA68D7C}" presName="linear" presStyleCnt="0">
        <dgm:presLayoutVars>
          <dgm:animLvl val="lvl"/>
          <dgm:resizeHandles val="exact"/>
        </dgm:presLayoutVars>
      </dgm:prSet>
      <dgm:spPr/>
    </dgm:pt>
    <dgm:pt modelId="{ADB10B7F-88C3-43F9-B779-15F8B2265328}" type="pres">
      <dgm:prSet presAssocID="{EE6A867C-C9B8-4EAA-9F6A-B8C9BC292457}" presName="parentText" presStyleLbl="node1" presStyleIdx="0" presStyleCnt="2" custLinFactY="-97890" custLinFactNeighborX="4013" custLinFactNeighborY="-100000">
        <dgm:presLayoutVars>
          <dgm:chMax val="0"/>
          <dgm:bulletEnabled val="1"/>
        </dgm:presLayoutVars>
      </dgm:prSet>
      <dgm:spPr/>
    </dgm:pt>
    <dgm:pt modelId="{FED87201-EF6D-4E26-A7E2-DE881EB7BDD9}" type="pres">
      <dgm:prSet presAssocID="{27AFE791-1F5C-4A31-A8FF-0DF8749E5D0B}" presName="spacer" presStyleCnt="0"/>
      <dgm:spPr/>
    </dgm:pt>
    <dgm:pt modelId="{E758341A-4BE0-497C-96B5-8383AB38DC5C}" type="pres">
      <dgm:prSet presAssocID="{A36CEF16-07D0-4C57-9503-CF12E9B668F6}" presName="parentText" presStyleLbl="node1" presStyleIdx="1" presStyleCnt="2" custLinFactY="28723" custLinFactNeighborX="-77" custLinFactNeighborY="100000">
        <dgm:presLayoutVars>
          <dgm:chMax val="0"/>
          <dgm:bulletEnabled val="1"/>
        </dgm:presLayoutVars>
      </dgm:prSet>
      <dgm:spPr/>
    </dgm:pt>
  </dgm:ptLst>
  <dgm:cxnLst>
    <dgm:cxn modelId="{8744500C-CEAA-4DEC-9A0A-72FA7DFCA6AA}" srcId="{2D25BD93-176F-4DE3-A80F-C87BBBA68D7C}" destId="{EE6A867C-C9B8-4EAA-9F6A-B8C9BC292457}" srcOrd="0" destOrd="0" parTransId="{B0A78436-1210-40B1-82D3-F49B7611E2AC}" sibTransId="{27AFE791-1F5C-4A31-A8FF-0DF8749E5D0B}"/>
    <dgm:cxn modelId="{6F2C0842-90B0-4E83-B78F-6BC71D0EEFBF}" type="presOf" srcId="{A36CEF16-07D0-4C57-9503-CF12E9B668F6}" destId="{E758341A-4BE0-497C-96B5-8383AB38DC5C}" srcOrd="0" destOrd="0" presId="urn:microsoft.com/office/officeart/2005/8/layout/vList2"/>
    <dgm:cxn modelId="{B4EF9BC7-25B3-4FCD-8F48-72299ACEF11E}" type="presOf" srcId="{EE6A867C-C9B8-4EAA-9F6A-B8C9BC292457}" destId="{ADB10B7F-88C3-43F9-B779-15F8B2265328}" srcOrd="0" destOrd="0" presId="urn:microsoft.com/office/officeart/2005/8/layout/vList2"/>
    <dgm:cxn modelId="{3D5D38DE-1EED-43C1-A5B0-DE82A1B117BB}" type="presOf" srcId="{2D25BD93-176F-4DE3-A80F-C87BBBA68D7C}" destId="{44441910-289A-47EF-A502-249237929854}" srcOrd="0" destOrd="0" presId="urn:microsoft.com/office/officeart/2005/8/layout/vList2"/>
    <dgm:cxn modelId="{078A44ED-2985-4200-8E5F-18599FA34AFA}" srcId="{2D25BD93-176F-4DE3-A80F-C87BBBA68D7C}" destId="{A36CEF16-07D0-4C57-9503-CF12E9B668F6}" srcOrd="1" destOrd="0" parTransId="{6B3F7356-3B15-42A3-B11F-B44EF3A66A59}" sibTransId="{9F247305-F654-45C9-8BA1-6F3E87E10AE9}"/>
    <dgm:cxn modelId="{58EBBD88-11ED-45FD-904C-ABEA2867150C}" type="presParOf" srcId="{44441910-289A-47EF-A502-249237929854}" destId="{ADB10B7F-88C3-43F9-B779-15F8B2265328}" srcOrd="0" destOrd="0" presId="urn:microsoft.com/office/officeart/2005/8/layout/vList2"/>
    <dgm:cxn modelId="{115569CA-C35B-4E77-8455-B4111EF6682A}" type="presParOf" srcId="{44441910-289A-47EF-A502-249237929854}" destId="{FED87201-EF6D-4E26-A7E2-DE881EB7BDD9}" srcOrd="1" destOrd="0" presId="urn:microsoft.com/office/officeart/2005/8/layout/vList2"/>
    <dgm:cxn modelId="{2DB86041-1CFB-47B8-B219-7FB6E49030F3}" type="presParOf" srcId="{44441910-289A-47EF-A502-249237929854}" destId="{E758341A-4BE0-497C-96B5-8383AB38DC5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25BD93-176F-4DE3-A80F-C87BBBA68D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E6A867C-C9B8-4EAA-9F6A-B8C9BC292457}">
      <dgm:prSet custT="1"/>
      <dgm:spPr>
        <a:solidFill>
          <a:schemeClr val="bg2">
            <a:lumMod val="25000"/>
          </a:schemeClr>
        </a:solidFill>
        <a:ln>
          <a:noFill/>
        </a:ln>
        <a:effectLst/>
        <a:scene3d>
          <a:camera prst="orthographicFront">
            <a:rot lat="0" lon="0" rev="0"/>
          </a:camera>
          <a:lightRig rig="contrasting" dir="t">
            <a:rot lat="0" lon="0" rev="7800000"/>
          </a:lightRig>
        </a:scene3d>
        <a:sp3d>
          <a:bevelT w="139700" h="139700"/>
        </a:sp3d>
      </dgm:spPr>
      <dgm:t>
        <a:bodyPr/>
        <a:lstStyle/>
        <a:p>
          <a:r>
            <a:rPr lang="en-US" sz="2000" b="0" i="0" dirty="0">
              <a:latin typeface="Calibri" panose="020F0502020204030204" pitchFamily="34" charset="0"/>
              <a:ea typeface="Calibri" panose="020F0502020204030204" pitchFamily="34" charset="0"/>
              <a:cs typeface="Calibri" panose="020F0502020204030204" pitchFamily="34" charset="0"/>
            </a:rPr>
            <a:t>In Command &amp; Control, the attacker can use the malware to assume remote control of a device or identity within the target network.</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B0A78436-1210-40B1-82D3-F49B7611E2AC}" type="parTrans" cxnId="{8744500C-CEAA-4DEC-9A0A-72FA7DFCA6AA}">
      <dgm:prSet/>
      <dgm:spPr/>
      <dgm:t>
        <a:bodyPr/>
        <a:lstStyle/>
        <a:p>
          <a:endParaRPr lang="en-US"/>
        </a:p>
      </dgm:t>
    </dgm:pt>
    <dgm:pt modelId="{27AFE791-1F5C-4A31-A8FF-0DF8749E5D0B}" type="sibTrans" cxnId="{8744500C-CEAA-4DEC-9A0A-72FA7DFCA6AA}">
      <dgm:prSet/>
      <dgm:spPr/>
      <dgm:t>
        <a:bodyPr/>
        <a:lstStyle/>
        <a:p>
          <a:endParaRPr lang="en-US"/>
        </a:p>
      </dgm:t>
    </dgm:pt>
    <dgm:pt modelId="{7037614B-044F-4A4B-BEC8-8E63E84D727A}">
      <dgm:prSet custT="1"/>
      <dgm:spPr>
        <a:solidFill>
          <a:schemeClr val="bg2">
            <a:lumMod val="25000"/>
          </a:schemeClr>
        </a:solidFill>
        <a:ln>
          <a:noFill/>
        </a:ln>
        <a:effectLst/>
        <a:scene3d>
          <a:camera prst="orthographicFront">
            <a:rot lat="0" lon="0" rev="0"/>
          </a:camera>
          <a:lightRig rig="contrasting" dir="t">
            <a:rot lat="0" lon="0" rev="7800000"/>
          </a:lightRig>
        </a:scene3d>
        <a:sp3d>
          <a:bevelT w="139700" h="139700"/>
        </a:sp3d>
      </dgm:spPr>
      <dgm:t>
        <a:bodyPr/>
        <a:lstStyle/>
        <a:p>
          <a:r>
            <a:rPr lang="en-US" sz="1800" b="0" i="0" dirty="0"/>
            <a:t>The attacker may also work to move laterally throughout the network, expanding their access and establishing more points of entry for the future.</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05CFBAD4-F500-422D-A565-4B92AB648DF3}" type="parTrans" cxnId="{EC323239-41E6-4983-B772-A0B4C3000D88}">
      <dgm:prSet/>
      <dgm:spPr/>
      <dgm:t>
        <a:bodyPr/>
        <a:lstStyle/>
        <a:p>
          <a:endParaRPr lang="en-US"/>
        </a:p>
      </dgm:t>
    </dgm:pt>
    <dgm:pt modelId="{7AA3C5A7-E4B3-4A9A-A5C4-6C3B43D1804B}" type="sibTrans" cxnId="{EC323239-41E6-4983-B772-A0B4C3000D88}">
      <dgm:prSet/>
      <dgm:spPr/>
      <dgm:t>
        <a:bodyPr/>
        <a:lstStyle/>
        <a:p>
          <a:endParaRPr lang="en-US"/>
        </a:p>
      </dgm:t>
    </dgm:pt>
    <dgm:pt modelId="{44441910-289A-47EF-A502-249237929854}" type="pres">
      <dgm:prSet presAssocID="{2D25BD93-176F-4DE3-A80F-C87BBBA68D7C}" presName="linear" presStyleCnt="0">
        <dgm:presLayoutVars>
          <dgm:animLvl val="lvl"/>
          <dgm:resizeHandles val="exact"/>
        </dgm:presLayoutVars>
      </dgm:prSet>
      <dgm:spPr/>
    </dgm:pt>
    <dgm:pt modelId="{ADB10B7F-88C3-43F9-B779-15F8B2265328}" type="pres">
      <dgm:prSet presAssocID="{EE6A867C-C9B8-4EAA-9F6A-B8C9BC292457}" presName="parentText" presStyleLbl="node1" presStyleIdx="0" presStyleCnt="2">
        <dgm:presLayoutVars>
          <dgm:chMax val="0"/>
          <dgm:bulletEnabled val="1"/>
        </dgm:presLayoutVars>
      </dgm:prSet>
      <dgm:spPr/>
    </dgm:pt>
    <dgm:pt modelId="{DE096854-17FD-4B5D-8FBC-6C3C9C9F8E9B}" type="pres">
      <dgm:prSet presAssocID="{27AFE791-1F5C-4A31-A8FF-0DF8749E5D0B}" presName="spacer" presStyleCnt="0"/>
      <dgm:spPr/>
    </dgm:pt>
    <dgm:pt modelId="{45868BD6-F44D-467F-887D-430B4034BCF6}" type="pres">
      <dgm:prSet presAssocID="{7037614B-044F-4A4B-BEC8-8E63E84D727A}" presName="parentText" presStyleLbl="node1" presStyleIdx="1" presStyleCnt="2">
        <dgm:presLayoutVars>
          <dgm:chMax val="0"/>
          <dgm:bulletEnabled val="1"/>
        </dgm:presLayoutVars>
      </dgm:prSet>
      <dgm:spPr/>
    </dgm:pt>
  </dgm:ptLst>
  <dgm:cxnLst>
    <dgm:cxn modelId="{8744500C-CEAA-4DEC-9A0A-72FA7DFCA6AA}" srcId="{2D25BD93-176F-4DE3-A80F-C87BBBA68D7C}" destId="{EE6A867C-C9B8-4EAA-9F6A-B8C9BC292457}" srcOrd="0" destOrd="0" parTransId="{B0A78436-1210-40B1-82D3-F49B7611E2AC}" sibTransId="{27AFE791-1F5C-4A31-A8FF-0DF8749E5D0B}"/>
    <dgm:cxn modelId="{EC323239-41E6-4983-B772-A0B4C3000D88}" srcId="{2D25BD93-176F-4DE3-A80F-C87BBBA68D7C}" destId="{7037614B-044F-4A4B-BEC8-8E63E84D727A}" srcOrd="1" destOrd="0" parTransId="{05CFBAD4-F500-422D-A565-4B92AB648DF3}" sibTransId="{7AA3C5A7-E4B3-4A9A-A5C4-6C3B43D1804B}"/>
    <dgm:cxn modelId="{B4EF9BC7-25B3-4FCD-8F48-72299ACEF11E}" type="presOf" srcId="{EE6A867C-C9B8-4EAA-9F6A-B8C9BC292457}" destId="{ADB10B7F-88C3-43F9-B779-15F8B2265328}" srcOrd="0" destOrd="0" presId="urn:microsoft.com/office/officeart/2005/8/layout/vList2"/>
    <dgm:cxn modelId="{3D5D38DE-1EED-43C1-A5B0-DE82A1B117BB}" type="presOf" srcId="{2D25BD93-176F-4DE3-A80F-C87BBBA68D7C}" destId="{44441910-289A-47EF-A502-249237929854}" srcOrd="0" destOrd="0" presId="urn:microsoft.com/office/officeart/2005/8/layout/vList2"/>
    <dgm:cxn modelId="{D43607FD-7588-47AA-AF12-D6E7FE7AA01C}" type="presOf" srcId="{7037614B-044F-4A4B-BEC8-8E63E84D727A}" destId="{45868BD6-F44D-467F-887D-430B4034BCF6}" srcOrd="0" destOrd="0" presId="urn:microsoft.com/office/officeart/2005/8/layout/vList2"/>
    <dgm:cxn modelId="{58EBBD88-11ED-45FD-904C-ABEA2867150C}" type="presParOf" srcId="{44441910-289A-47EF-A502-249237929854}" destId="{ADB10B7F-88C3-43F9-B779-15F8B2265328}" srcOrd="0" destOrd="0" presId="urn:microsoft.com/office/officeart/2005/8/layout/vList2"/>
    <dgm:cxn modelId="{1F6C17E8-24A3-4987-9117-C0364E3CEC0A}" type="presParOf" srcId="{44441910-289A-47EF-A502-249237929854}" destId="{DE096854-17FD-4B5D-8FBC-6C3C9C9F8E9B}" srcOrd="1" destOrd="0" presId="urn:microsoft.com/office/officeart/2005/8/layout/vList2"/>
    <dgm:cxn modelId="{1A36D86C-9A59-43E2-A88C-EAAE49D7621B}" type="presParOf" srcId="{44441910-289A-47EF-A502-249237929854}" destId="{45868BD6-F44D-467F-887D-430B4034BCF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D25BD93-176F-4DE3-A80F-C87BBBA68D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E6A867C-C9B8-4EAA-9F6A-B8C9BC292457}">
      <dgm:prSet custT="1"/>
      <dgm:spPr>
        <a:solidFill>
          <a:schemeClr val="bg2">
            <a:lumMod val="25000"/>
          </a:schemeClr>
        </a:solidFill>
        <a:ln>
          <a:noFill/>
        </a:ln>
        <a:effectLst/>
        <a:scene3d>
          <a:camera prst="orthographicFront">
            <a:rot lat="0" lon="0" rev="0"/>
          </a:camera>
          <a:lightRig rig="contrasting" dir="t">
            <a:rot lat="0" lon="0" rev="7800000"/>
          </a:lightRig>
        </a:scene3d>
        <a:sp3d>
          <a:bevelT w="139700" h="139700"/>
        </a:sp3d>
      </dgm:spPr>
      <dgm:t>
        <a:bodyPr/>
        <a:lstStyle/>
        <a:p>
          <a:r>
            <a:rPr lang="en-US" sz="2000" b="1" i="0" dirty="0">
              <a:latin typeface="Calibri" panose="020F0502020204030204" pitchFamily="34" charset="0"/>
              <a:ea typeface="Calibri" panose="020F0502020204030204" pitchFamily="34" charset="0"/>
              <a:cs typeface="Calibri" panose="020F0502020204030204" pitchFamily="34" charset="0"/>
            </a:rPr>
            <a:t>Expanded Kill Chain</a:t>
          </a:r>
          <a:r>
            <a:rPr lang="en-US" sz="2000" b="0" i="0" dirty="0">
              <a:latin typeface="Calibri" panose="020F0502020204030204" pitchFamily="34" charset="0"/>
              <a:ea typeface="Calibri" panose="020F0502020204030204" pitchFamily="34" charset="0"/>
              <a:cs typeface="Calibri" panose="020F0502020204030204" pitchFamily="34" charset="0"/>
            </a:rPr>
            <a:t>: The traditional cyber kill chain now includes an eighth step: Monetization. Here, attackers seek financial gain by demanding ransoms or selling stolen data.</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B0A78436-1210-40B1-82D3-F49B7611E2AC}" type="parTrans" cxnId="{8744500C-CEAA-4DEC-9A0A-72FA7DFCA6AA}">
      <dgm:prSet/>
      <dgm:spPr/>
      <dgm:t>
        <a:bodyPr/>
        <a:lstStyle/>
        <a:p>
          <a:endParaRPr lang="en-US"/>
        </a:p>
      </dgm:t>
    </dgm:pt>
    <dgm:pt modelId="{27AFE791-1F5C-4A31-A8FF-0DF8749E5D0B}" type="sibTrans" cxnId="{8744500C-CEAA-4DEC-9A0A-72FA7DFCA6AA}">
      <dgm:prSet/>
      <dgm:spPr/>
      <dgm:t>
        <a:bodyPr/>
        <a:lstStyle/>
        <a:p>
          <a:endParaRPr lang="en-US"/>
        </a:p>
      </dgm:t>
    </dgm:pt>
    <dgm:pt modelId="{7037614B-044F-4A4B-BEC8-8E63E84D727A}">
      <dgm:prSet custT="1"/>
      <dgm:spPr>
        <a:solidFill>
          <a:schemeClr val="bg2">
            <a:lumMod val="25000"/>
          </a:schemeClr>
        </a:solidFill>
        <a:ln>
          <a:noFill/>
        </a:ln>
        <a:effectLst/>
        <a:scene3d>
          <a:camera prst="orthographicFront">
            <a:rot lat="0" lon="0" rev="0"/>
          </a:camera>
          <a:lightRig rig="contrasting" dir="t">
            <a:rot lat="0" lon="0" rev="7800000"/>
          </a:lightRig>
        </a:scene3d>
        <a:sp3d>
          <a:bevelT w="139700" h="139700"/>
        </a:sp3d>
      </dgm:spPr>
      <dgm:t>
        <a:bodyPr/>
        <a:lstStyle/>
        <a:p>
          <a:r>
            <a:rPr lang="en-US" sz="1800" b="1" i="0" dirty="0">
              <a:latin typeface="Calibri" panose="020F0502020204030204" pitchFamily="34" charset="0"/>
              <a:ea typeface="Calibri" panose="020F0502020204030204" pitchFamily="34" charset="0"/>
              <a:cs typeface="Calibri" panose="020F0502020204030204" pitchFamily="34" charset="0"/>
            </a:rPr>
            <a:t>Early Intervention</a:t>
          </a:r>
          <a:r>
            <a:rPr lang="en-US" sz="1800" b="0" i="0" dirty="0">
              <a:latin typeface="Calibri" panose="020F0502020204030204" pitchFamily="34" charset="0"/>
              <a:ea typeface="Calibri" panose="020F0502020204030204" pitchFamily="34" charset="0"/>
              <a:cs typeface="Calibri" panose="020F0502020204030204" pitchFamily="34" charset="0"/>
            </a:rPr>
            <a:t>: Detecting threats early in the cyber attack lifecycle is crucial. Attacks reaching the Command-and-Control phase require extensive remediation, highlighting the importance of proactive threat detection to minimize risks and costs.</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05CFBAD4-F500-422D-A565-4B92AB648DF3}" type="parTrans" cxnId="{EC323239-41E6-4983-B772-A0B4C3000D88}">
      <dgm:prSet/>
      <dgm:spPr/>
      <dgm:t>
        <a:bodyPr/>
        <a:lstStyle/>
        <a:p>
          <a:endParaRPr lang="en-US"/>
        </a:p>
      </dgm:t>
    </dgm:pt>
    <dgm:pt modelId="{7AA3C5A7-E4B3-4A9A-A5C4-6C3B43D1804B}" type="sibTrans" cxnId="{EC323239-41E6-4983-B772-A0B4C3000D88}">
      <dgm:prSet/>
      <dgm:spPr/>
      <dgm:t>
        <a:bodyPr/>
        <a:lstStyle/>
        <a:p>
          <a:endParaRPr lang="en-US"/>
        </a:p>
      </dgm:t>
    </dgm:pt>
    <dgm:pt modelId="{44441910-289A-47EF-A502-249237929854}" type="pres">
      <dgm:prSet presAssocID="{2D25BD93-176F-4DE3-A80F-C87BBBA68D7C}" presName="linear" presStyleCnt="0">
        <dgm:presLayoutVars>
          <dgm:animLvl val="lvl"/>
          <dgm:resizeHandles val="exact"/>
        </dgm:presLayoutVars>
      </dgm:prSet>
      <dgm:spPr/>
    </dgm:pt>
    <dgm:pt modelId="{ADB10B7F-88C3-43F9-B779-15F8B2265328}" type="pres">
      <dgm:prSet presAssocID="{EE6A867C-C9B8-4EAA-9F6A-B8C9BC292457}" presName="parentText" presStyleLbl="node1" presStyleIdx="0" presStyleCnt="2">
        <dgm:presLayoutVars>
          <dgm:chMax val="0"/>
          <dgm:bulletEnabled val="1"/>
        </dgm:presLayoutVars>
      </dgm:prSet>
      <dgm:spPr/>
    </dgm:pt>
    <dgm:pt modelId="{DE096854-17FD-4B5D-8FBC-6C3C9C9F8E9B}" type="pres">
      <dgm:prSet presAssocID="{27AFE791-1F5C-4A31-A8FF-0DF8749E5D0B}" presName="spacer" presStyleCnt="0"/>
      <dgm:spPr/>
    </dgm:pt>
    <dgm:pt modelId="{45868BD6-F44D-467F-887D-430B4034BCF6}" type="pres">
      <dgm:prSet presAssocID="{7037614B-044F-4A4B-BEC8-8E63E84D727A}" presName="parentText" presStyleLbl="node1" presStyleIdx="1" presStyleCnt="2">
        <dgm:presLayoutVars>
          <dgm:chMax val="0"/>
          <dgm:bulletEnabled val="1"/>
        </dgm:presLayoutVars>
      </dgm:prSet>
      <dgm:spPr/>
    </dgm:pt>
  </dgm:ptLst>
  <dgm:cxnLst>
    <dgm:cxn modelId="{8744500C-CEAA-4DEC-9A0A-72FA7DFCA6AA}" srcId="{2D25BD93-176F-4DE3-A80F-C87BBBA68D7C}" destId="{EE6A867C-C9B8-4EAA-9F6A-B8C9BC292457}" srcOrd="0" destOrd="0" parTransId="{B0A78436-1210-40B1-82D3-F49B7611E2AC}" sibTransId="{27AFE791-1F5C-4A31-A8FF-0DF8749E5D0B}"/>
    <dgm:cxn modelId="{EC323239-41E6-4983-B772-A0B4C3000D88}" srcId="{2D25BD93-176F-4DE3-A80F-C87BBBA68D7C}" destId="{7037614B-044F-4A4B-BEC8-8E63E84D727A}" srcOrd="1" destOrd="0" parTransId="{05CFBAD4-F500-422D-A565-4B92AB648DF3}" sibTransId="{7AA3C5A7-E4B3-4A9A-A5C4-6C3B43D1804B}"/>
    <dgm:cxn modelId="{B4EF9BC7-25B3-4FCD-8F48-72299ACEF11E}" type="presOf" srcId="{EE6A867C-C9B8-4EAA-9F6A-B8C9BC292457}" destId="{ADB10B7F-88C3-43F9-B779-15F8B2265328}" srcOrd="0" destOrd="0" presId="urn:microsoft.com/office/officeart/2005/8/layout/vList2"/>
    <dgm:cxn modelId="{3D5D38DE-1EED-43C1-A5B0-DE82A1B117BB}" type="presOf" srcId="{2D25BD93-176F-4DE3-A80F-C87BBBA68D7C}" destId="{44441910-289A-47EF-A502-249237929854}" srcOrd="0" destOrd="0" presId="urn:microsoft.com/office/officeart/2005/8/layout/vList2"/>
    <dgm:cxn modelId="{D43607FD-7588-47AA-AF12-D6E7FE7AA01C}" type="presOf" srcId="{7037614B-044F-4A4B-BEC8-8E63E84D727A}" destId="{45868BD6-F44D-467F-887D-430B4034BCF6}" srcOrd="0" destOrd="0" presId="urn:microsoft.com/office/officeart/2005/8/layout/vList2"/>
    <dgm:cxn modelId="{58EBBD88-11ED-45FD-904C-ABEA2867150C}" type="presParOf" srcId="{44441910-289A-47EF-A502-249237929854}" destId="{ADB10B7F-88C3-43F9-B779-15F8B2265328}" srcOrd="0" destOrd="0" presId="urn:microsoft.com/office/officeart/2005/8/layout/vList2"/>
    <dgm:cxn modelId="{1F6C17E8-24A3-4987-9117-C0364E3CEC0A}" type="presParOf" srcId="{44441910-289A-47EF-A502-249237929854}" destId="{DE096854-17FD-4B5D-8FBC-6C3C9C9F8E9B}" srcOrd="1" destOrd="0" presId="urn:microsoft.com/office/officeart/2005/8/layout/vList2"/>
    <dgm:cxn modelId="{1A36D86C-9A59-43E2-A88C-EAAE49D7621B}" type="presParOf" srcId="{44441910-289A-47EF-A502-249237929854}" destId="{45868BD6-F44D-467F-887D-430B4034BCF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D25BD93-176F-4DE3-A80F-C87BBBA68D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E6A867C-C9B8-4EAA-9F6A-B8C9BC292457}">
      <dgm:prSet custT="1"/>
      <dgm:spPr>
        <a:solidFill>
          <a:schemeClr val="bg2">
            <a:lumMod val="25000"/>
          </a:schemeClr>
        </a:solidFill>
        <a:ln>
          <a:noFill/>
        </a:ln>
        <a:effectLst/>
        <a:scene3d>
          <a:camera prst="orthographicFront">
            <a:rot lat="0" lon="0" rev="0"/>
          </a:camera>
          <a:lightRig rig="contrasting" dir="t">
            <a:rot lat="0" lon="0" rev="7800000"/>
          </a:lightRig>
        </a:scene3d>
        <a:sp3d>
          <a:bevelT w="139700" h="139700"/>
        </a:sp3d>
      </dgm:spPr>
      <dgm:t>
        <a:bodyPr/>
        <a:lstStyle/>
        <a:p>
          <a:pPr>
            <a:buFont typeface="Arial" panose="020B0604020202020204" pitchFamily="34" charset="0"/>
            <a:buChar char="•"/>
          </a:pPr>
          <a:r>
            <a:rPr lang="en-US" sz="1800" b="0" i="0" dirty="0">
              <a:latin typeface="Calibri" panose="020F0502020204030204" pitchFamily="34" charset="0"/>
              <a:ea typeface="Calibri" panose="020F0502020204030204" pitchFamily="34" charset="0"/>
              <a:cs typeface="Calibri" panose="020F0502020204030204" pitchFamily="34" charset="0"/>
            </a:rPr>
            <a:t>Detect attackers within each stage of the threat lifecycle with threat intelligence techniques</a:t>
          </a:r>
        </a:p>
        <a:p>
          <a:pPr>
            <a:buFont typeface="Arial" panose="020B0604020202020204" pitchFamily="34" charset="0"/>
            <a:buChar char="•"/>
          </a:pPr>
          <a:endParaRPr lang="en-US" sz="1800" b="0" i="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800" b="0" i="0" dirty="0">
              <a:latin typeface="Calibri" panose="020F0502020204030204" pitchFamily="34" charset="0"/>
              <a:ea typeface="Calibri" panose="020F0502020204030204" pitchFamily="34" charset="0"/>
              <a:cs typeface="Calibri" panose="020F0502020204030204" pitchFamily="34" charset="0"/>
            </a:rPr>
            <a:t>Prevent access from unauthorized users</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B0A78436-1210-40B1-82D3-F49B7611E2AC}" type="parTrans" cxnId="{8744500C-CEAA-4DEC-9A0A-72FA7DFCA6AA}">
      <dgm:prSet/>
      <dgm:spPr/>
      <dgm:t>
        <a:bodyPr/>
        <a:lstStyle/>
        <a:p>
          <a:endParaRPr lang="en-US"/>
        </a:p>
      </dgm:t>
    </dgm:pt>
    <dgm:pt modelId="{27AFE791-1F5C-4A31-A8FF-0DF8749E5D0B}" type="sibTrans" cxnId="{8744500C-CEAA-4DEC-9A0A-72FA7DFCA6AA}">
      <dgm:prSet/>
      <dgm:spPr/>
      <dgm:t>
        <a:bodyPr/>
        <a:lstStyle/>
        <a:p>
          <a:endParaRPr lang="en-US"/>
        </a:p>
      </dgm:t>
    </dgm:pt>
    <dgm:pt modelId="{7037614B-044F-4A4B-BEC8-8E63E84D727A}">
      <dgm:prSet custT="1"/>
      <dgm:spPr>
        <a:solidFill>
          <a:schemeClr val="bg2">
            <a:lumMod val="25000"/>
          </a:schemeClr>
        </a:solidFill>
        <a:ln>
          <a:noFill/>
        </a:ln>
        <a:effectLst/>
        <a:scene3d>
          <a:camera prst="orthographicFront">
            <a:rot lat="0" lon="0" rev="0"/>
          </a:camera>
          <a:lightRig rig="contrasting" dir="t">
            <a:rot lat="0" lon="0" rev="7800000"/>
          </a:lightRig>
        </a:scene3d>
        <a:sp3d>
          <a:bevelT w="139700" h="139700"/>
        </a:sp3d>
      </dgm:spPr>
      <dgm:t>
        <a:bodyPr/>
        <a:lstStyle/>
        <a:p>
          <a:pPr>
            <a:buFont typeface="Arial" panose="020B0604020202020204" pitchFamily="34" charset="0"/>
            <a:buChar char="•"/>
          </a:pPr>
          <a:r>
            <a:rPr lang="en-US" sz="1800" b="0" i="0" dirty="0">
              <a:latin typeface="Calibri" panose="020F0502020204030204" pitchFamily="34" charset="0"/>
              <a:ea typeface="Calibri" panose="020F0502020204030204" pitchFamily="34" charset="0"/>
              <a:cs typeface="Calibri" panose="020F0502020204030204" pitchFamily="34" charset="0"/>
            </a:rPr>
            <a:t>Stop sensitive data from being shared, saved, altered, exfiltrated or encrypted by unauthorized users</a:t>
          </a:r>
        </a:p>
        <a:p>
          <a:pPr>
            <a:buFont typeface="Arial" panose="020B0604020202020204" pitchFamily="34" charset="0"/>
            <a:buChar char="•"/>
          </a:pPr>
          <a:endParaRPr lang="en-US" sz="1800" b="0" i="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800" b="0" i="0" dirty="0">
              <a:latin typeface="Calibri" panose="020F0502020204030204" pitchFamily="34" charset="0"/>
              <a:ea typeface="Calibri" panose="020F0502020204030204" pitchFamily="34" charset="0"/>
              <a:cs typeface="Calibri" panose="020F0502020204030204" pitchFamily="34" charset="0"/>
            </a:rPr>
            <a:t>Respond to attacks in real-time</a:t>
          </a:r>
        </a:p>
        <a:p>
          <a:pPr>
            <a:buFont typeface="Arial" panose="020B0604020202020204" pitchFamily="34" charset="0"/>
            <a:buChar char="•"/>
          </a:pPr>
          <a:endParaRPr lang="en-US" sz="1800" b="0" i="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800" b="0" i="0" dirty="0">
              <a:latin typeface="Calibri" panose="020F0502020204030204" pitchFamily="34" charset="0"/>
              <a:ea typeface="Calibri" panose="020F0502020204030204" pitchFamily="34" charset="0"/>
              <a:cs typeface="Calibri" panose="020F0502020204030204" pitchFamily="34" charset="0"/>
            </a:rPr>
            <a:t>Stop lateral movement of an attacker within the network</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05CFBAD4-F500-422D-A565-4B92AB648DF3}" type="parTrans" cxnId="{EC323239-41E6-4983-B772-A0B4C3000D88}">
      <dgm:prSet/>
      <dgm:spPr/>
      <dgm:t>
        <a:bodyPr/>
        <a:lstStyle/>
        <a:p>
          <a:endParaRPr lang="en-US"/>
        </a:p>
      </dgm:t>
    </dgm:pt>
    <dgm:pt modelId="{7AA3C5A7-E4B3-4A9A-A5C4-6C3B43D1804B}" type="sibTrans" cxnId="{EC323239-41E6-4983-B772-A0B4C3000D88}">
      <dgm:prSet/>
      <dgm:spPr/>
      <dgm:t>
        <a:bodyPr/>
        <a:lstStyle/>
        <a:p>
          <a:endParaRPr lang="en-US"/>
        </a:p>
      </dgm:t>
    </dgm:pt>
    <dgm:pt modelId="{44441910-289A-47EF-A502-249237929854}" type="pres">
      <dgm:prSet presAssocID="{2D25BD93-176F-4DE3-A80F-C87BBBA68D7C}" presName="linear" presStyleCnt="0">
        <dgm:presLayoutVars>
          <dgm:animLvl val="lvl"/>
          <dgm:resizeHandles val="exact"/>
        </dgm:presLayoutVars>
      </dgm:prSet>
      <dgm:spPr/>
    </dgm:pt>
    <dgm:pt modelId="{ADB10B7F-88C3-43F9-B779-15F8B2265328}" type="pres">
      <dgm:prSet presAssocID="{EE6A867C-C9B8-4EAA-9F6A-B8C9BC292457}" presName="parentText" presStyleLbl="node1" presStyleIdx="0" presStyleCnt="2" custScaleY="74533" custLinFactY="-27365" custLinFactNeighborX="0" custLinFactNeighborY="-100000">
        <dgm:presLayoutVars>
          <dgm:chMax val="0"/>
          <dgm:bulletEnabled val="1"/>
        </dgm:presLayoutVars>
      </dgm:prSet>
      <dgm:spPr/>
    </dgm:pt>
    <dgm:pt modelId="{DE096854-17FD-4B5D-8FBC-6C3C9C9F8E9B}" type="pres">
      <dgm:prSet presAssocID="{27AFE791-1F5C-4A31-A8FF-0DF8749E5D0B}" presName="spacer" presStyleCnt="0"/>
      <dgm:spPr/>
    </dgm:pt>
    <dgm:pt modelId="{45868BD6-F44D-467F-887D-430B4034BCF6}" type="pres">
      <dgm:prSet presAssocID="{7037614B-044F-4A4B-BEC8-8E63E84D727A}" presName="parentText" presStyleLbl="node1" presStyleIdx="1" presStyleCnt="2" custScaleY="122519">
        <dgm:presLayoutVars>
          <dgm:chMax val="0"/>
          <dgm:bulletEnabled val="1"/>
        </dgm:presLayoutVars>
      </dgm:prSet>
      <dgm:spPr/>
    </dgm:pt>
  </dgm:ptLst>
  <dgm:cxnLst>
    <dgm:cxn modelId="{8744500C-CEAA-4DEC-9A0A-72FA7DFCA6AA}" srcId="{2D25BD93-176F-4DE3-A80F-C87BBBA68D7C}" destId="{EE6A867C-C9B8-4EAA-9F6A-B8C9BC292457}" srcOrd="0" destOrd="0" parTransId="{B0A78436-1210-40B1-82D3-F49B7611E2AC}" sibTransId="{27AFE791-1F5C-4A31-A8FF-0DF8749E5D0B}"/>
    <dgm:cxn modelId="{EC323239-41E6-4983-B772-A0B4C3000D88}" srcId="{2D25BD93-176F-4DE3-A80F-C87BBBA68D7C}" destId="{7037614B-044F-4A4B-BEC8-8E63E84D727A}" srcOrd="1" destOrd="0" parTransId="{05CFBAD4-F500-422D-A565-4B92AB648DF3}" sibTransId="{7AA3C5A7-E4B3-4A9A-A5C4-6C3B43D1804B}"/>
    <dgm:cxn modelId="{B4EF9BC7-25B3-4FCD-8F48-72299ACEF11E}" type="presOf" srcId="{EE6A867C-C9B8-4EAA-9F6A-B8C9BC292457}" destId="{ADB10B7F-88C3-43F9-B779-15F8B2265328}" srcOrd="0" destOrd="0" presId="urn:microsoft.com/office/officeart/2005/8/layout/vList2"/>
    <dgm:cxn modelId="{3D5D38DE-1EED-43C1-A5B0-DE82A1B117BB}" type="presOf" srcId="{2D25BD93-176F-4DE3-A80F-C87BBBA68D7C}" destId="{44441910-289A-47EF-A502-249237929854}" srcOrd="0" destOrd="0" presId="urn:microsoft.com/office/officeart/2005/8/layout/vList2"/>
    <dgm:cxn modelId="{D43607FD-7588-47AA-AF12-D6E7FE7AA01C}" type="presOf" srcId="{7037614B-044F-4A4B-BEC8-8E63E84D727A}" destId="{45868BD6-F44D-467F-887D-430B4034BCF6}" srcOrd="0" destOrd="0" presId="urn:microsoft.com/office/officeart/2005/8/layout/vList2"/>
    <dgm:cxn modelId="{58EBBD88-11ED-45FD-904C-ABEA2867150C}" type="presParOf" srcId="{44441910-289A-47EF-A502-249237929854}" destId="{ADB10B7F-88C3-43F9-B779-15F8B2265328}" srcOrd="0" destOrd="0" presId="urn:microsoft.com/office/officeart/2005/8/layout/vList2"/>
    <dgm:cxn modelId="{1F6C17E8-24A3-4987-9117-C0364E3CEC0A}" type="presParOf" srcId="{44441910-289A-47EF-A502-249237929854}" destId="{DE096854-17FD-4B5D-8FBC-6C3C9C9F8E9B}" srcOrd="1" destOrd="0" presId="urn:microsoft.com/office/officeart/2005/8/layout/vList2"/>
    <dgm:cxn modelId="{1A36D86C-9A59-43E2-A88C-EAAE49D7621B}" type="presParOf" srcId="{44441910-289A-47EF-A502-249237929854}" destId="{45868BD6-F44D-467F-887D-430B4034BCF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5BF1F-BFA0-4A1D-9A6D-2A38824B7A0B}">
      <dsp:nvSpPr>
        <dsp:cNvPr id="0" name=""/>
        <dsp:cNvSpPr/>
      </dsp:nvSpPr>
      <dsp:spPr>
        <a:xfrm>
          <a:off x="0" y="816"/>
          <a:ext cx="5676052" cy="1104338"/>
        </a:xfrm>
        <a:prstGeom prst="roundRect">
          <a:avLst/>
        </a:prstGeom>
        <a:solidFill>
          <a:schemeClr val="tx2">
            <a:lumMod val="2500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The cyber kill chain is an adaptation of the military’s kill chain, which is a step-by-step approach that identifies and stops enemy activity</a:t>
          </a:r>
          <a:r>
            <a:rPr lang="en-US" sz="1500" b="0" i="0" kern="1200" dirty="0"/>
            <a:t>.</a:t>
          </a:r>
          <a:endParaRPr lang="en-US" sz="1500" kern="1200" dirty="0"/>
        </a:p>
      </dsp:txBody>
      <dsp:txXfrm>
        <a:off x="53909" y="54725"/>
        <a:ext cx="5568234" cy="996520"/>
      </dsp:txXfrm>
    </dsp:sp>
    <dsp:sp modelId="{340FD4E7-0473-4089-8B1D-28F6AC2FFAAC}">
      <dsp:nvSpPr>
        <dsp:cNvPr id="0" name=""/>
        <dsp:cNvSpPr/>
      </dsp:nvSpPr>
      <dsp:spPr>
        <a:xfrm>
          <a:off x="0" y="1119204"/>
          <a:ext cx="5676052" cy="1104338"/>
        </a:xfrm>
        <a:prstGeom prst="roundRect">
          <a:avLst/>
        </a:prstGeom>
        <a:solidFill>
          <a:schemeClr val="tx2">
            <a:lumMod val="2500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alibri" panose="020F0502020204030204" pitchFamily="34" charset="0"/>
              <a:ea typeface="Calibri" panose="020F0502020204030204" pitchFamily="34" charset="0"/>
              <a:cs typeface="Calibri" panose="020F0502020204030204" pitchFamily="34" charset="0"/>
            </a:rPr>
            <a:t>The cyber kill chain outlines the various stages of several common cyberattacks and, by extension, the points at which the information security team can prevent, detect or intercept attackers</a:t>
          </a:r>
          <a:r>
            <a:rPr lang="en-US" sz="1500" kern="1200" dirty="0"/>
            <a:t>.</a:t>
          </a:r>
        </a:p>
      </dsp:txBody>
      <dsp:txXfrm>
        <a:off x="53909" y="1173113"/>
        <a:ext cx="5568234" cy="996520"/>
      </dsp:txXfrm>
    </dsp:sp>
    <dsp:sp modelId="{06DDB54B-DE45-4D70-AA46-8FDCAF77E1DF}">
      <dsp:nvSpPr>
        <dsp:cNvPr id="0" name=""/>
        <dsp:cNvSpPr/>
      </dsp:nvSpPr>
      <dsp:spPr>
        <a:xfrm>
          <a:off x="0" y="2237591"/>
          <a:ext cx="5676052" cy="1104338"/>
        </a:xfrm>
        <a:prstGeom prst="roundRect">
          <a:avLst/>
        </a:prstGeom>
        <a:solidFill>
          <a:schemeClr val="tx2">
            <a:lumMod val="2500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alibri" panose="020F0502020204030204" pitchFamily="34" charset="0"/>
              <a:ea typeface="Calibri" panose="020F0502020204030204" pitchFamily="34" charset="0"/>
              <a:cs typeface="Calibri" panose="020F0502020204030204" pitchFamily="34" charset="0"/>
            </a:rPr>
            <a:t>The cyber kill chain is intended to defend against sophisticated cyberattacks, also known as advanced persistent threats (APTs)</a:t>
          </a:r>
          <a:endParaRPr lang="en-US" sz="500" kern="1200" dirty="0"/>
        </a:p>
      </dsp:txBody>
      <dsp:txXfrm>
        <a:off x="53909" y="2291500"/>
        <a:ext cx="5568234" cy="996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95516-C54F-4BD4-B984-6A3FE92DF151}">
      <dsp:nvSpPr>
        <dsp:cNvPr id="0" name=""/>
        <dsp:cNvSpPr/>
      </dsp:nvSpPr>
      <dsp:spPr>
        <a:xfrm>
          <a:off x="0" y="2271592"/>
          <a:ext cx="5983606" cy="1489298"/>
        </a:xfrm>
        <a:prstGeom prst="rect">
          <a:avLst/>
        </a:prstGeom>
        <a:solidFill>
          <a:schemeClr val="bg2">
            <a:lumMod val="25000"/>
          </a:schemeClr>
        </a:solidFill>
        <a:ln w="15875"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Calibri" panose="020F0502020204030204" pitchFamily="34" charset="0"/>
              <a:ea typeface="Calibri" panose="020F0502020204030204" pitchFamily="34" charset="0"/>
              <a:cs typeface="Calibri" panose="020F0502020204030204" pitchFamily="34" charset="0"/>
            </a:rPr>
            <a:t> As part of this process, the attacker may harvest login credentials or gather other information, such as email addresses, user IDs, physical locations, software applications and operating system details, all of which may be useful in phishing or spoofing attacks</a:t>
          </a:r>
          <a:endParaRPr lang="en-US" sz="2000" kern="1200" dirty="0">
            <a:latin typeface="Calibri" panose="020F0502020204030204" pitchFamily="34" charset="0"/>
            <a:ea typeface="Calibri" panose="020F0502020204030204" pitchFamily="34" charset="0"/>
            <a:cs typeface="Calibri" panose="020F0502020204030204" pitchFamily="34" charset="0"/>
          </a:endParaRPr>
        </a:p>
      </dsp:txBody>
      <dsp:txXfrm>
        <a:off x="0" y="2271592"/>
        <a:ext cx="5983606" cy="1489298"/>
      </dsp:txXfrm>
    </dsp:sp>
    <dsp:sp modelId="{D38C181B-2BA1-44BD-92BF-F3F39453BE40}">
      <dsp:nvSpPr>
        <dsp:cNvPr id="0" name=""/>
        <dsp:cNvSpPr/>
      </dsp:nvSpPr>
      <dsp:spPr>
        <a:xfrm rot="10800000">
          <a:off x="0" y="1695"/>
          <a:ext cx="5983606" cy="2290540"/>
        </a:xfrm>
        <a:prstGeom prst="upArrowCallout">
          <a:avLst/>
        </a:prstGeom>
        <a:solidFill>
          <a:schemeClr val="bg2">
            <a:lumMod val="25000"/>
          </a:schemeClr>
        </a:solidFill>
        <a:ln w="15875"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Calibri" panose="020F0502020204030204" pitchFamily="34" charset="0"/>
              <a:ea typeface="Calibri" panose="020F0502020204030204" pitchFamily="34" charset="0"/>
              <a:cs typeface="Calibri" panose="020F0502020204030204" pitchFamily="34" charset="0"/>
            </a:rPr>
            <a:t>During the Reconnaissance phase, a malicious actor identifies a target and explores vulnerabilities and weaknesses that can be exploited within the network</a:t>
          </a:r>
          <a:endParaRPr lang="en-US" sz="2000" kern="1200" dirty="0">
            <a:latin typeface="Calibri" panose="020F0502020204030204" pitchFamily="34" charset="0"/>
            <a:ea typeface="Calibri" panose="020F0502020204030204" pitchFamily="34" charset="0"/>
            <a:cs typeface="Calibri" panose="020F0502020204030204" pitchFamily="34" charset="0"/>
          </a:endParaRPr>
        </a:p>
      </dsp:txBody>
      <dsp:txXfrm rot="10800000">
        <a:off x="0" y="1695"/>
        <a:ext cx="5983606" cy="14883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04C83-E8E7-49D6-BCF5-F0381C90EF19}">
      <dsp:nvSpPr>
        <dsp:cNvPr id="0" name=""/>
        <dsp:cNvSpPr/>
      </dsp:nvSpPr>
      <dsp:spPr>
        <a:xfrm>
          <a:off x="0" y="69553"/>
          <a:ext cx="5977938" cy="1570140"/>
        </a:xfrm>
        <a:prstGeom prst="roundRect">
          <a:avLst/>
        </a:prstGeom>
        <a:solidFill>
          <a:schemeClr val="tx2">
            <a:lumMod val="2500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latin typeface="Calibri" panose="020F0502020204030204" pitchFamily="34" charset="0"/>
              <a:ea typeface="Calibri" panose="020F0502020204030204" pitchFamily="34" charset="0"/>
              <a:cs typeface="Calibri" panose="020F0502020204030204" pitchFamily="34" charset="0"/>
            </a:rPr>
            <a:t>During the Weaponization phase, the attacker creates an attack vector, such as remote access malware, ransomware, virus or worm that can exploit a known vulnerability.</a:t>
          </a: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a:off x="76648" y="146201"/>
        <a:ext cx="5824642" cy="1416844"/>
      </dsp:txXfrm>
    </dsp:sp>
    <dsp:sp modelId="{DB7ECFA5-119B-4B12-9C42-CDE03F2E367F}">
      <dsp:nvSpPr>
        <dsp:cNvPr id="0" name=""/>
        <dsp:cNvSpPr/>
      </dsp:nvSpPr>
      <dsp:spPr>
        <a:xfrm>
          <a:off x="0" y="1703053"/>
          <a:ext cx="5977938" cy="1570140"/>
        </a:xfrm>
        <a:prstGeom prst="roundRect">
          <a:avLst/>
        </a:prstGeom>
        <a:solidFill>
          <a:schemeClr val="tx2">
            <a:lumMod val="25000"/>
          </a:schemeClr>
        </a:solidFill>
        <a:ln w="15875"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latin typeface="Calibri" panose="020F0502020204030204" pitchFamily="34" charset="0"/>
              <a:ea typeface="Calibri" panose="020F0502020204030204" pitchFamily="34" charset="0"/>
              <a:cs typeface="Calibri" panose="020F0502020204030204" pitchFamily="34" charset="0"/>
            </a:rPr>
            <a:t>During this phase, the attacker may also set up back doors so that they can continue to access to the system if their original point of entry is identified and closed by network administrators</a:t>
          </a: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a:off x="76648" y="1779701"/>
        <a:ext cx="5824642" cy="1416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10B7F-88C3-43F9-B779-15F8B2265328}">
      <dsp:nvSpPr>
        <dsp:cNvPr id="0" name=""/>
        <dsp:cNvSpPr/>
      </dsp:nvSpPr>
      <dsp:spPr>
        <a:xfrm>
          <a:off x="0" y="0"/>
          <a:ext cx="5977938" cy="982320"/>
        </a:xfrm>
        <a:prstGeom prst="roundRect">
          <a:avLst/>
        </a:prstGeom>
        <a:solidFill>
          <a:schemeClr val="tx2">
            <a:lumMod val="25000"/>
          </a:schemeClr>
        </a:soli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In the Delivery step, the intruder launches the attack</a:t>
          </a:r>
          <a:r>
            <a:rPr lang="en-US" sz="2000" b="0" i="0" kern="1200" dirty="0">
              <a:latin typeface="Calibri" panose="020F0502020204030204" pitchFamily="34" charset="0"/>
              <a:ea typeface="Calibri" panose="020F0502020204030204" pitchFamily="34" charset="0"/>
              <a:cs typeface="Calibri" panose="020F0502020204030204" pitchFamily="34" charset="0"/>
            </a:rPr>
            <a:t>. </a:t>
          </a:r>
          <a:endParaRPr lang="en-US" sz="2000" kern="1200" dirty="0">
            <a:latin typeface="Calibri" panose="020F0502020204030204" pitchFamily="34" charset="0"/>
            <a:ea typeface="Calibri" panose="020F0502020204030204" pitchFamily="34" charset="0"/>
            <a:cs typeface="Calibri" panose="020F0502020204030204" pitchFamily="34" charset="0"/>
          </a:endParaRPr>
        </a:p>
      </dsp:txBody>
      <dsp:txXfrm>
        <a:off x="47953" y="47953"/>
        <a:ext cx="5882032" cy="886414"/>
      </dsp:txXfrm>
    </dsp:sp>
    <dsp:sp modelId="{45868BD6-F44D-467F-887D-430B4034BCF6}">
      <dsp:nvSpPr>
        <dsp:cNvPr id="0" name=""/>
        <dsp:cNvSpPr/>
      </dsp:nvSpPr>
      <dsp:spPr>
        <a:xfrm>
          <a:off x="0" y="995743"/>
          <a:ext cx="5977938" cy="1166790"/>
        </a:xfrm>
        <a:prstGeom prst="roundRect">
          <a:avLst/>
        </a:prstGeom>
        <a:solidFill>
          <a:schemeClr val="tx2">
            <a:lumMod val="25000"/>
          </a:schemeClr>
        </a:soli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The specific steps taken will depend on the type of attack they intend to carry out. </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56958" y="1052701"/>
        <a:ext cx="5864022" cy="1052874"/>
      </dsp:txXfrm>
    </dsp:sp>
    <dsp:sp modelId="{95B2102C-A7F6-4B90-BE32-FF4B8D353761}">
      <dsp:nvSpPr>
        <dsp:cNvPr id="0" name=""/>
        <dsp:cNvSpPr/>
      </dsp:nvSpPr>
      <dsp:spPr>
        <a:xfrm>
          <a:off x="0" y="2175956"/>
          <a:ext cx="5977938" cy="1166790"/>
        </a:xfrm>
        <a:prstGeom prst="roundRect">
          <a:avLst/>
        </a:prstGeom>
        <a:solidFill>
          <a:schemeClr val="tx2">
            <a:lumMod val="25000"/>
          </a:schemeClr>
        </a:soli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The attacker may send email attachments or a malicious link to spur user activity to advance the plan. This activity may be combined with social engineering techniques to increase the effectiveness of the campaign.</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56958" y="2232914"/>
        <a:ext cx="5864022" cy="10528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10B7F-88C3-43F9-B779-15F8B2265328}">
      <dsp:nvSpPr>
        <dsp:cNvPr id="0" name=""/>
        <dsp:cNvSpPr/>
      </dsp:nvSpPr>
      <dsp:spPr>
        <a:xfrm>
          <a:off x="0" y="0"/>
          <a:ext cx="5977938" cy="1275446"/>
        </a:xfrm>
        <a:prstGeom prst="roundRect">
          <a:avLst/>
        </a:prstGeom>
        <a:solidFill>
          <a:schemeClr val="bg2">
            <a:lumMod val="25000"/>
          </a:schemeClr>
        </a:solidFill>
        <a:ln w="15875"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In the Exploitation phase, the malicious code is executed within the victim’s system.</a:t>
          </a:r>
          <a:endParaRPr lang="en-US" sz="2000" kern="1200" dirty="0">
            <a:latin typeface="Calibri" panose="020F0502020204030204" pitchFamily="34" charset="0"/>
            <a:ea typeface="Calibri" panose="020F0502020204030204" pitchFamily="34" charset="0"/>
            <a:cs typeface="Calibri" panose="020F0502020204030204" pitchFamily="34" charset="0"/>
          </a:endParaRPr>
        </a:p>
      </dsp:txBody>
      <dsp:txXfrm>
        <a:off x="62262" y="62262"/>
        <a:ext cx="5853414" cy="1150922"/>
      </dsp:txXfrm>
    </dsp:sp>
    <dsp:sp modelId="{E758341A-4BE0-497C-96B5-8383AB38DC5C}">
      <dsp:nvSpPr>
        <dsp:cNvPr id="0" name=""/>
        <dsp:cNvSpPr/>
      </dsp:nvSpPr>
      <dsp:spPr>
        <a:xfrm>
          <a:off x="0" y="2067300"/>
          <a:ext cx="5977938" cy="1275446"/>
        </a:xfrm>
        <a:prstGeom prst="roundRect">
          <a:avLst/>
        </a:prstGeom>
        <a:solidFill>
          <a:schemeClr val="bg2">
            <a:lumMod val="25000"/>
          </a:schemeClr>
        </a:solidFill>
        <a:ln w="15875"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Immediately following the Exploitation phase, the malware or other attack vector will be installed on the victim’s system. This is a turning point in the attack lifecycle, as the threat actor has entered the system and can now assume control.</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62262" y="2129562"/>
        <a:ext cx="5853414" cy="11509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10B7F-88C3-43F9-B779-15F8B2265328}">
      <dsp:nvSpPr>
        <dsp:cNvPr id="0" name=""/>
        <dsp:cNvSpPr/>
      </dsp:nvSpPr>
      <dsp:spPr>
        <a:xfrm>
          <a:off x="0" y="360973"/>
          <a:ext cx="5977938" cy="1216800"/>
        </a:xfrm>
        <a:prstGeom prst="roundRect">
          <a:avLst/>
        </a:prstGeom>
        <a:solidFill>
          <a:schemeClr val="bg2">
            <a:lumMod val="25000"/>
          </a:schemeClr>
        </a:solidFill>
        <a:ln w="15875"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Calibri" panose="020F0502020204030204" pitchFamily="34" charset="0"/>
              <a:ea typeface="Calibri" panose="020F0502020204030204" pitchFamily="34" charset="0"/>
              <a:cs typeface="Calibri" panose="020F0502020204030204" pitchFamily="34" charset="0"/>
            </a:rPr>
            <a:t>In Command &amp; Control, the attacker can use the malware to assume remote control of a device or identity within the target network.</a:t>
          </a:r>
          <a:endParaRPr lang="en-US" sz="2000" kern="1200" dirty="0">
            <a:latin typeface="Calibri" panose="020F0502020204030204" pitchFamily="34" charset="0"/>
            <a:ea typeface="Calibri" panose="020F0502020204030204" pitchFamily="34" charset="0"/>
            <a:cs typeface="Calibri" panose="020F0502020204030204" pitchFamily="34" charset="0"/>
          </a:endParaRPr>
        </a:p>
      </dsp:txBody>
      <dsp:txXfrm>
        <a:off x="59399" y="420372"/>
        <a:ext cx="5859140" cy="1098002"/>
      </dsp:txXfrm>
    </dsp:sp>
    <dsp:sp modelId="{45868BD6-F44D-467F-887D-430B4034BCF6}">
      <dsp:nvSpPr>
        <dsp:cNvPr id="0" name=""/>
        <dsp:cNvSpPr/>
      </dsp:nvSpPr>
      <dsp:spPr>
        <a:xfrm>
          <a:off x="0" y="1764973"/>
          <a:ext cx="5977938" cy="1216800"/>
        </a:xfrm>
        <a:prstGeom prst="roundRect">
          <a:avLst/>
        </a:prstGeom>
        <a:solidFill>
          <a:schemeClr val="bg2">
            <a:lumMod val="25000"/>
          </a:schemeClr>
        </a:solidFill>
        <a:ln w="15875"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The attacker may also work to move laterally throughout the network, expanding their access and establishing more points of entry for the future.</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59399" y="1824372"/>
        <a:ext cx="5859140" cy="10980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10B7F-88C3-43F9-B779-15F8B2265328}">
      <dsp:nvSpPr>
        <dsp:cNvPr id="0" name=""/>
        <dsp:cNvSpPr/>
      </dsp:nvSpPr>
      <dsp:spPr>
        <a:xfrm>
          <a:off x="0" y="23113"/>
          <a:ext cx="5977938" cy="1556099"/>
        </a:xfrm>
        <a:prstGeom prst="roundRect">
          <a:avLst/>
        </a:prstGeom>
        <a:solidFill>
          <a:schemeClr val="bg2">
            <a:lumMod val="25000"/>
          </a:schemeClr>
        </a:solidFill>
        <a:ln w="15875"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latin typeface="Calibri" panose="020F0502020204030204" pitchFamily="34" charset="0"/>
              <a:ea typeface="Calibri" panose="020F0502020204030204" pitchFamily="34" charset="0"/>
              <a:cs typeface="Calibri" panose="020F0502020204030204" pitchFamily="34" charset="0"/>
            </a:rPr>
            <a:t>Expanded Kill Chain</a:t>
          </a:r>
          <a:r>
            <a:rPr lang="en-US" sz="2000" b="0" i="0" kern="1200" dirty="0">
              <a:latin typeface="Calibri" panose="020F0502020204030204" pitchFamily="34" charset="0"/>
              <a:ea typeface="Calibri" panose="020F0502020204030204" pitchFamily="34" charset="0"/>
              <a:cs typeface="Calibri" panose="020F0502020204030204" pitchFamily="34" charset="0"/>
            </a:rPr>
            <a:t>: The traditional cyber kill chain now includes an eighth step: Monetization. Here, attackers seek financial gain by demanding ransoms or selling stolen data.</a:t>
          </a:r>
          <a:endParaRPr lang="en-US" sz="2000" kern="1200" dirty="0">
            <a:latin typeface="Calibri" panose="020F0502020204030204" pitchFamily="34" charset="0"/>
            <a:ea typeface="Calibri" panose="020F0502020204030204" pitchFamily="34" charset="0"/>
            <a:cs typeface="Calibri" panose="020F0502020204030204" pitchFamily="34" charset="0"/>
          </a:endParaRPr>
        </a:p>
      </dsp:txBody>
      <dsp:txXfrm>
        <a:off x="75962" y="99075"/>
        <a:ext cx="5826014" cy="1404175"/>
      </dsp:txXfrm>
    </dsp:sp>
    <dsp:sp modelId="{45868BD6-F44D-467F-887D-430B4034BCF6}">
      <dsp:nvSpPr>
        <dsp:cNvPr id="0" name=""/>
        <dsp:cNvSpPr/>
      </dsp:nvSpPr>
      <dsp:spPr>
        <a:xfrm>
          <a:off x="0" y="1763533"/>
          <a:ext cx="5977938" cy="1556099"/>
        </a:xfrm>
        <a:prstGeom prst="roundRect">
          <a:avLst/>
        </a:prstGeom>
        <a:solidFill>
          <a:schemeClr val="bg2">
            <a:lumMod val="25000"/>
          </a:schemeClr>
        </a:solidFill>
        <a:ln w="15875"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Calibri" panose="020F0502020204030204" pitchFamily="34" charset="0"/>
              <a:ea typeface="Calibri" panose="020F0502020204030204" pitchFamily="34" charset="0"/>
              <a:cs typeface="Calibri" panose="020F0502020204030204" pitchFamily="34" charset="0"/>
            </a:rPr>
            <a:t>Early Intervention</a:t>
          </a:r>
          <a:r>
            <a:rPr lang="en-US" sz="1800" b="0" i="0" kern="1200" dirty="0">
              <a:latin typeface="Calibri" panose="020F0502020204030204" pitchFamily="34" charset="0"/>
              <a:ea typeface="Calibri" panose="020F0502020204030204" pitchFamily="34" charset="0"/>
              <a:cs typeface="Calibri" panose="020F0502020204030204" pitchFamily="34" charset="0"/>
            </a:rPr>
            <a:t>: Detecting threats early in the cyber attack lifecycle is crucial. Attacks reaching the Command-and-Control phase require extensive remediation, highlighting the importance of proactive threat detection to minimize risks and costs.</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75962" y="1839495"/>
        <a:ext cx="5826014" cy="14041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10B7F-88C3-43F9-B779-15F8B2265328}">
      <dsp:nvSpPr>
        <dsp:cNvPr id="0" name=""/>
        <dsp:cNvSpPr/>
      </dsp:nvSpPr>
      <dsp:spPr>
        <a:xfrm>
          <a:off x="0" y="0"/>
          <a:ext cx="5977938" cy="1255731"/>
        </a:xfrm>
        <a:prstGeom prst="roundRect">
          <a:avLst/>
        </a:prstGeom>
        <a:solidFill>
          <a:schemeClr val="bg2">
            <a:lumMod val="25000"/>
          </a:schemeClr>
        </a:solidFill>
        <a:ln w="15875"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Detect attackers within each stage of the threat lifecycle with threat intelligence techniques</a:t>
          </a:r>
        </a:p>
        <a:p>
          <a:pPr marL="0" lvl="0" indent="0" algn="l" defTabSz="800100">
            <a:lnSpc>
              <a:spcPct val="90000"/>
            </a:lnSpc>
            <a:spcBef>
              <a:spcPct val="0"/>
            </a:spcBef>
            <a:spcAft>
              <a:spcPct val="35000"/>
            </a:spcAft>
            <a:buFont typeface="Arial" panose="020B0604020202020204" pitchFamily="34" charset="0"/>
            <a:buNone/>
          </a:pPr>
          <a:endParaRPr lang="en-US" sz="1800" b="0" i="0" kern="1200" dirty="0">
            <a:latin typeface="Calibri" panose="020F0502020204030204" pitchFamily="34" charset="0"/>
            <a:ea typeface="Calibri" panose="020F0502020204030204" pitchFamily="34" charset="0"/>
            <a:cs typeface="Calibri" panose="020F0502020204030204" pitchFamily="34" charset="0"/>
          </a:endParaRPr>
        </a:p>
        <a:p>
          <a:pPr marL="0" lvl="0" indent="0" algn="l" defTabSz="800100">
            <a:lnSpc>
              <a:spcPct val="90000"/>
            </a:lnSpc>
            <a:spcBef>
              <a:spcPct val="0"/>
            </a:spcBef>
            <a:spcAft>
              <a:spcPct val="35000"/>
            </a:spcAft>
            <a:buFont typeface="Arial" panose="020B0604020202020204" pitchFamily="34" charset="0"/>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Prevent access from unauthorized users</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61300" y="61300"/>
        <a:ext cx="5855338" cy="1133131"/>
      </dsp:txXfrm>
    </dsp:sp>
    <dsp:sp modelId="{45868BD6-F44D-467F-887D-430B4034BCF6}">
      <dsp:nvSpPr>
        <dsp:cNvPr id="0" name=""/>
        <dsp:cNvSpPr/>
      </dsp:nvSpPr>
      <dsp:spPr>
        <a:xfrm>
          <a:off x="0" y="1580851"/>
          <a:ext cx="5977938" cy="2064200"/>
        </a:xfrm>
        <a:prstGeom prst="roundRect">
          <a:avLst/>
        </a:prstGeom>
        <a:solidFill>
          <a:schemeClr val="bg2">
            <a:lumMod val="25000"/>
          </a:schemeClr>
        </a:solidFill>
        <a:ln w="15875"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Stop sensitive data from being shared, saved, altered, exfiltrated or encrypted by unauthorized users</a:t>
          </a:r>
        </a:p>
        <a:p>
          <a:pPr marL="0" lvl="0" indent="0" algn="l" defTabSz="800100">
            <a:lnSpc>
              <a:spcPct val="90000"/>
            </a:lnSpc>
            <a:spcBef>
              <a:spcPct val="0"/>
            </a:spcBef>
            <a:spcAft>
              <a:spcPct val="35000"/>
            </a:spcAft>
            <a:buFont typeface="Arial" panose="020B0604020202020204" pitchFamily="34" charset="0"/>
            <a:buNone/>
          </a:pPr>
          <a:endParaRPr lang="en-US" sz="1800" b="0" i="0" kern="1200" dirty="0">
            <a:latin typeface="Calibri" panose="020F0502020204030204" pitchFamily="34" charset="0"/>
            <a:ea typeface="Calibri" panose="020F0502020204030204" pitchFamily="34" charset="0"/>
            <a:cs typeface="Calibri" panose="020F0502020204030204" pitchFamily="34" charset="0"/>
          </a:endParaRPr>
        </a:p>
        <a:p>
          <a:pPr marL="0" lvl="0" indent="0" algn="l" defTabSz="800100">
            <a:lnSpc>
              <a:spcPct val="90000"/>
            </a:lnSpc>
            <a:spcBef>
              <a:spcPct val="0"/>
            </a:spcBef>
            <a:spcAft>
              <a:spcPct val="35000"/>
            </a:spcAft>
            <a:buFont typeface="Arial" panose="020B0604020202020204" pitchFamily="34" charset="0"/>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Respond to attacks in real-time</a:t>
          </a:r>
        </a:p>
        <a:p>
          <a:pPr marL="0" lvl="0" indent="0" algn="l" defTabSz="800100">
            <a:lnSpc>
              <a:spcPct val="90000"/>
            </a:lnSpc>
            <a:spcBef>
              <a:spcPct val="0"/>
            </a:spcBef>
            <a:spcAft>
              <a:spcPct val="35000"/>
            </a:spcAft>
            <a:buFont typeface="Arial" panose="020B0604020202020204" pitchFamily="34" charset="0"/>
            <a:buNone/>
          </a:pPr>
          <a:endParaRPr lang="en-US" sz="1800" b="0" i="0" kern="1200" dirty="0">
            <a:latin typeface="Calibri" panose="020F0502020204030204" pitchFamily="34" charset="0"/>
            <a:ea typeface="Calibri" panose="020F0502020204030204" pitchFamily="34" charset="0"/>
            <a:cs typeface="Calibri" panose="020F0502020204030204" pitchFamily="34" charset="0"/>
          </a:endParaRPr>
        </a:p>
        <a:p>
          <a:pPr marL="0" lvl="0" indent="0" algn="l" defTabSz="800100">
            <a:lnSpc>
              <a:spcPct val="90000"/>
            </a:lnSpc>
            <a:spcBef>
              <a:spcPct val="0"/>
            </a:spcBef>
            <a:spcAft>
              <a:spcPct val="35000"/>
            </a:spcAft>
            <a:buFont typeface="Arial" panose="020B0604020202020204" pitchFamily="34" charset="0"/>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Stop lateral movement of an attacker within the network</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100766" y="1681617"/>
        <a:ext cx="5776406" cy="18626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4593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4/19/2024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1163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4/19/2024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24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233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838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059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036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427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393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5289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5723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428904"/>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57" r:id="rId6"/>
    <p:sldLayoutId id="2147483753" r:id="rId7"/>
    <p:sldLayoutId id="2147483754" r:id="rId8"/>
    <p:sldLayoutId id="2147483755" r:id="rId9"/>
    <p:sldLayoutId id="2147483756" r:id="rId10"/>
    <p:sldLayoutId id="2147483758"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540B83F-9D4F-F2BC-9852-7B84D51DE5B8}"/>
              </a:ext>
            </a:extLst>
          </p:cNvPr>
          <p:cNvPicPr>
            <a:picLocks noChangeAspect="1"/>
          </p:cNvPicPr>
          <p:nvPr/>
        </p:nvPicPr>
        <p:blipFill rotWithShape="1">
          <a:blip r:embed="rId2"/>
          <a:srcRect b="6250"/>
          <a:stretch/>
        </p:blipFill>
        <p:spPr>
          <a:xfrm>
            <a:off x="20" y="10"/>
            <a:ext cx="12191979" cy="6857989"/>
          </a:xfrm>
          <a:prstGeom prst="rect">
            <a:avLst/>
          </a:prstGeom>
        </p:spPr>
      </p:pic>
      <p:sp>
        <p:nvSpPr>
          <p:cNvPr id="35" name="Rectangle 34">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84D677-16BC-129C-3CEE-F8A97EA876C3}"/>
              </a:ext>
            </a:extLst>
          </p:cNvPr>
          <p:cNvSpPr>
            <a:spLocks noGrp="1"/>
          </p:cNvSpPr>
          <p:nvPr>
            <p:ph type="ctrTitle"/>
          </p:nvPr>
        </p:nvSpPr>
        <p:spPr>
          <a:xfrm>
            <a:off x="735791" y="3331444"/>
            <a:ext cx="6470692" cy="1697756"/>
          </a:xfrm>
        </p:spPr>
        <p:txBody>
          <a:bodyPr>
            <a:normAutofit fontScale="90000"/>
          </a:bodyPr>
          <a:lstStyle/>
          <a:p>
            <a:r>
              <a:rPr lang="en-US" cap="all" dirty="0"/>
              <a:t> </a:t>
            </a:r>
            <a:r>
              <a:rPr lang="en-US" sz="4900" cap="all" dirty="0">
                <a:latin typeface="Calibri" panose="020F0502020204030204" pitchFamily="34" charset="0"/>
                <a:ea typeface="Calibri" panose="020F0502020204030204" pitchFamily="34" charset="0"/>
                <a:cs typeface="Calibri" panose="020F0502020204030204" pitchFamily="34" charset="0"/>
              </a:rPr>
              <a:t>CYBER KILL CHAIN</a:t>
            </a:r>
            <a:br>
              <a:rPr lang="en-US" cap="all" dirty="0"/>
            </a:br>
            <a:endParaRPr lang="en-US" sz="5400" dirty="0">
              <a:solidFill>
                <a:schemeClr val="tx1"/>
              </a:solidFill>
            </a:endParaRPr>
          </a:p>
        </p:txBody>
      </p:sp>
      <p:sp>
        <p:nvSpPr>
          <p:cNvPr id="3" name="Subtitle 2">
            <a:extLst>
              <a:ext uri="{FF2B5EF4-FFF2-40B4-BE49-F238E27FC236}">
                <a16:creationId xmlns:a16="http://schemas.microsoft.com/office/drawing/2014/main" id="{BFCF60E5-DBC7-0171-51FC-0CE8A1DF2BB0}"/>
              </a:ext>
            </a:extLst>
          </p:cNvPr>
          <p:cNvSpPr>
            <a:spLocks noGrp="1"/>
          </p:cNvSpPr>
          <p:nvPr>
            <p:ph type="subTitle" idx="1"/>
          </p:nvPr>
        </p:nvSpPr>
        <p:spPr>
          <a:xfrm>
            <a:off x="735791" y="4735799"/>
            <a:ext cx="6470693" cy="605256"/>
          </a:xfrm>
        </p:spPr>
        <p:txBody>
          <a:bodyPr>
            <a:normAutofit/>
          </a:bodyPr>
          <a:lstStyle/>
          <a:p>
            <a:r>
              <a:rPr lang="en-US" sz="1400" dirty="0"/>
              <a:t>Gowri Parvathy Devi</a:t>
            </a:r>
          </a:p>
        </p:txBody>
      </p:sp>
      <p:cxnSp>
        <p:nvCxnSpPr>
          <p:cNvPr id="37" name="Straight Connector 36">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39"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050620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D63-A0EC-0A94-E02E-51C8E5602F2A}"/>
              </a:ext>
            </a:extLst>
          </p:cNvPr>
          <p:cNvSpPr>
            <a:spLocks noGrp="1"/>
          </p:cNvSpPr>
          <p:nvPr>
            <p:ph type="title"/>
          </p:nvPr>
        </p:nvSpPr>
        <p:spPr>
          <a:xfrm>
            <a:off x="4064000" y="459323"/>
            <a:ext cx="10058400" cy="1450757"/>
          </a:xfrm>
        </p:spPr>
        <p:txBody>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543861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Rectangle 12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0" name="Straight Connector 12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AAB3171-B682-3509-B514-209F63F6A3BB}"/>
              </a:ext>
            </a:extLst>
          </p:cNvPr>
          <p:cNvSpPr>
            <a:spLocks noGrp="1"/>
          </p:cNvSpPr>
          <p:nvPr>
            <p:ph type="title"/>
          </p:nvPr>
        </p:nvSpPr>
        <p:spPr>
          <a:xfrm>
            <a:off x="449954" y="714944"/>
            <a:ext cx="4947920" cy="2364871"/>
          </a:xfrm>
        </p:spPr>
        <p:txBody>
          <a:bodyPr vert="horz" lIns="91440" tIns="45720" rIns="91440" bIns="45720" rtlCol="0" anchor="b">
            <a:normAutofit/>
          </a:bodyPr>
          <a:lstStyle/>
          <a:p>
            <a:r>
              <a:rPr lang="en-US" sz="2400" b="1">
                <a:latin typeface="Calibri" panose="020F0502020204030204" pitchFamily="34" charset="0"/>
                <a:ea typeface="Calibri" panose="020F0502020204030204" pitchFamily="34" charset="0"/>
                <a:cs typeface="Calibri" panose="020F0502020204030204" pitchFamily="34" charset="0"/>
              </a:rPr>
              <a:t>What is the Cyber Kill Chain?</a:t>
            </a:r>
            <a:br>
              <a:rPr lang="en-US" sz="4000" b="1">
                <a:latin typeface="Calibri" panose="020F0502020204030204" pitchFamily="34" charset="0"/>
                <a:ea typeface="Calibri" panose="020F0502020204030204" pitchFamily="34" charset="0"/>
                <a:cs typeface="Calibri" panose="020F0502020204030204" pitchFamily="34" charset="0"/>
              </a:rPr>
            </a:br>
            <a:br>
              <a:rPr lang="en-US" sz="4000">
                <a:solidFill>
                  <a:srgbClr val="FFFFFF"/>
                </a:solidFill>
              </a:rPr>
            </a:br>
            <a:endParaRPr lang="en-US" sz="4000" dirty="0">
              <a:solidFill>
                <a:srgbClr val="FFFFFF"/>
              </a:solidFill>
            </a:endParaRPr>
          </a:p>
        </p:txBody>
      </p:sp>
      <p:cxnSp>
        <p:nvCxnSpPr>
          <p:cNvPr id="134" name="Straight Connector 13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descr="A circular pattern with dots and lines&#10;&#10;Description automatically generated">
            <a:extLst>
              <a:ext uri="{FF2B5EF4-FFF2-40B4-BE49-F238E27FC236}">
                <a16:creationId xmlns:a16="http://schemas.microsoft.com/office/drawing/2014/main" id="{7E384987-8A44-1921-FAD6-A55F69112BCE}"/>
              </a:ext>
            </a:extLst>
          </p:cNvPr>
          <p:cNvPicPr>
            <a:picLocks noChangeAspect="1"/>
          </p:cNvPicPr>
          <p:nvPr/>
        </p:nvPicPr>
        <p:blipFill rotWithShape="1">
          <a:blip r:embed="rId2"/>
          <a:srcRect l="16890" r="17163"/>
          <a:stretch/>
        </p:blipFill>
        <p:spPr>
          <a:xfrm>
            <a:off x="6835275" y="10"/>
            <a:ext cx="5872479" cy="6857990"/>
          </a:xfrm>
          <a:prstGeom prst="rect">
            <a:avLst/>
          </a:prstGeom>
          <a:solidFill>
            <a:srgbClr val="FFFFFF">
              <a:shade val="85000"/>
            </a:srgbClr>
          </a:solidFill>
        </p:spPr>
      </p:pic>
      <p:graphicFrame>
        <p:nvGraphicFramePr>
          <p:cNvPr id="136" name="TextBox 4">
            <a:extLst>
              <a:ext uri="{FF2B5EF4-FFF2-40B4-BE49-F238E27FC236}">
                <a16:creationId xmlns:a16="http://schemas.microsoft.com/office/drawing/2014/main" id="{99DC851C-81E4-1C85-809C-D5075990A0BF}"/>
              </a:ext>
            </a:extLst>
          </p:cNvPr>
          <p:cNvGraphicFramePr/>
          <p:nvPr>
            <p:extLst>
              <p:ext uri="{D42A27DB-BD31-4B8C-83A1-F6EECF244321}">
                <p14:modId xmlns:p14="http://schemas.microsoft.com/office/powerpoint/2010/main" val="1770227808"/>
              </p:ext>
            </p:extLst>
          </p:nvPr>
        </p:nvGraphicFramePr>
        <p:xfrm>
          <a:off x="643467" y="2546224"/>
          <a:ext cx="5676053" cy="3342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2719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a:extLst>
            <a:ext uri="{FF2B5EF4-FFF2-40B4-BE49-F238E27FC236}">
              <a16:creationId xmlns:a16="http://schemas.microsoft.com/office/drawing/2014/main" id="{DB32C488-6549-CCBB-9BC7-2DFFB8E1A51E}"/>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3" name="Straight Connector 2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05BCC7-E158-F55A-1CBA-BADF3A8C5D20}"/>
              </a:ext>
            </a:extLst>
          </p:cNvPr>
          <p:cNvSpPr>
            <a:spLocks noGrp="1"/>
          </p:cNvSpPr>
          <p:nvPr>
            <p:ph type="title"/>
          </p:nvPr>
        </p:nvSpPr>
        <p:spPr>
          <a:xfrm>
            <a:off x="622821" y="828116"/>
            <a:ext cx="5983605" cy="1450757"/>
          </a:xfrm>
        </p:spPr>
        <p:txBody>
          <a:bodyPr vert="horz" lIns="91440" tIns="45720" rIns="91440" bIns="45720" rtlCol="0" anchor="b">
            <a:normAutofit fontScale="90000"/>
          </a:bodyPr>
          <a:lstStyle/>
          <a:p>
            <a:r>
              <a:rPr lang="en-US" sz="3000" dirty="0">
                <a:solidFill>
                  <a:schemeClr val="bg1"/>
                </a:solidFill>
                <a:latin typeface="Calibri" panose="020F0502020204030204" pitchFamily="34" charset="0"/>
                <a:ea typeface="Calibri" panose="020F0502020204030204" pitchFamily="34" charset="0"/>
                <a:cs typeface="Calibri" panose="020F0502020204030204" pitchFamily="34" charset="0"/>
              </a:rPr>
              <a:t>Phases of the Cyber Kill Chain Process</a:t>
            </a:r>
            <a:br>
              <a:rPr lang="en-US" sz="3000" dirty="0">
                <a:solidFill>
                  <a:schemeClr val="bg1"/>
                </a:solidFill>
                <a:latin typeface="Calibri" panose="020F0502020204030204" pitchFamily="34" charset="0"/>
                <a:ea typeface="Calibri" panose="020F0502020204030204" pitchFamily="34" charset="0"/>
                <a:cs typeface="Calibri" panose="020F0502020204030204" pitchFamily="34" charset="0"/>
              </a:rPr>
            </a:br>
            <a:br>
              <a:rPr lang="en-US" sz="30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2200" b="1" dirty="0">
                <a:solidFill>
                  <a:schemeClr val="bg1"/>
                </a:solidFill>
                <a:latin typeface="Calibri" panose="020F0502020204030204" pitchFamily="34" charset="0"/>
                <a:ea typeface="Calibri" panose="020F0502020204030204" pitchFamily="34" charset="0"/>
                <a:cs typeface="Calibri" panose="020F0502020204030204" pitchFamily="34" charset="0"/>
              </a:rPr>
              <a:t>Phase 1: Reconnaissance</a:t>
            </a:r>
            <a:br>
              <a:rPr lang="en-US" sz="3200" dirty="0"/>
            </a:br>
            <a:endParaRPr lang="en-US" sz="3000" dirty="0"/>
          </a:p>
        </p:txBody>
      </p:sp>
      <p:pic>
        <p:nvPicPr>
          <p:cNvPr id="3" name="Picture 2" descr="A circular pattern with dots and lines&#10;&#10;Description automatically generated">
            <a:extLst>
              <a:ext uri="{FF2B5EF4-FFF2-40B4-BE49-F238E27FC236}">
                <a16:creationId xmlns:a16="http://schemas.microsoft.com/office/drawing/2014/main" id="{EED6F936-7387-4EE8-F509-41020D2B03F7}"/>
              </a:ext>
            </a:extLst>
          </p:cNvPr>
          <p:cNvPicPr>
            <a:picLocks noChangeAspect="1"/>
          </p:cNvPicPr>
          <p:nvPr/>
        </p:nvPicPr>
        <p:blipFill rotWithShape="1">
          <a:blip r:embed="rId2"/>
          <a:srcRect l="28397" r="28670"/>
          <a:stretch/>
        </p:blipFill>
        <p:spPr>
          <a:xfrm>
            <a:off x="7552690" y="366807"/>
            <a:ext cx="4432935" cy="6491193"/>
          </a:xfrm>
          <a:prstGeom prst="rect">
            <a:avLst/>
          </a:prstGeom>
          <a:solidFill>
            <a:srgbClr val="FFFFFF">
              <a:shade val="85000"/>
            </a:srgbClr>
          </a:solidFill>
        </p:spPr>
      </p:pic>
      <p:cxnSp>
        <p:nvCxnSpPr>
          <p:cNvPr id="27"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1" name="TextBox 4">
            <a:extLst>
              <a:ext uri="{FF2B5EF4-FFF2-40B4-BE49-F238E27FC236}">
                <a16:creationId xmlns:a16="http://schemas.microsoft.com/office/drawing/2014/main" id="{6047B146-A701-5FA5-00D0-B273B4201AF5}"/>
              </a:ext>
            </a:extLst>
          </p:cNvPr>
          <p:cNvGraphicFramePr/>
          <p:nvPr>
            <p:extLst>
              <p:ext uri="{D42A27DB-BD31-4B8C-83A1-F6EECF244321}">
                <p14:modId xmlns:p14="http://schemas.microsoft.com/office/powerpoint/2010/main" val="854367968"/>
              </p:ext>
            </p:extLst>
          </p:nvPr>
        </p:nvGraphicFramePr>
        <p:xfrm>
          <a:off x="600074" y="2639893"/>
          <a:ext cx="5983606"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229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73B3D5-FC3E-0012-E890-58979C011B9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24B975E-5390-F424-0152-71C70ADFEF1F}"/>
              </a:ext>
            </a:extLst>
          </p:cNvPr>
          <p:cNvSpPr>
            <a:spLocks noGrp="1"/>
          </p:cNvSpPr>
          <p:nvPr>
            <p:ph type="title"/>
          </p:nvPr>
        </p:nvSpPr>
        <p:spPr>
          <a:xfrm>
            <a:off x="1037206" y="1388552"/>
            <a:ext cx="5977937" cy="1666501"/>
          </a:xfrm>
        </p:spPr>
        <p:txBody>
          <a:bodyPr vert="horz" lIns="91440" tIns="45720" rIns="91440" bIns="45720" rtlCol="0" anchor="b">
            <a:normAutofit/>
          </a:bodyPr>
          <a:lstStyle/>
          <a:p>
            <a:r>
              <a:rPr lang="en-US" sz="2200" b="1" dirty="0">
                <a:latin typeface="Calibri" panose="020F0502020204030204" pitchFamily="34" charset="0"/>
                <a:ea typeface="Calibri" panose="020F0502020204030204" pitchFamily="34" charset="0"/>
                <a:cs typeface="Calibri" panose="020F0502020204030204" pitchFamily="34" charset="0"/>
              </a:rPr>
              <a:t>Phase 2: Weaponization</a:t>
            </a:r>
            <a:br>
              <a:rPr lang="en-US" sz="4000" dirty="0">
                <a:solidFill>
                  <a:srgbClr val="FFFFFF"/>
                </a:solidFill>
                <a:latin typeface="Calibri" panose="020F0502020204030204" pitchFamily="34" charset="0"/>
                <a:ea typeface="Calibri" panose="020F0502020204030204" pitchFamily="34" charset="0"/>
                <a:cs typeface="Calibri" panose="020F0502020204030204" pitchFamily="34" charset="0"/>
              </a:rPr>
            </a:br>
            <a:br>
              <a:rPr lang="en-US" sz="4000" dirty="0">
                <a:solidFill>
                  <a:srgbClr val="FFFFFF"/>
                </a:solidFill>
                <a:latin typeface="Calibri" panose="020F0502020204030204" pitchFamily="34" charset="0"/>
                <a:ea typeface="Calibri" panose="020F0502020204030204" pitchFamily="34" charset="0"/>
                <a:cs typeface="Calibri" panose="020F0502020204030204" pitchFamily="34" charset="0"/>
              </a:rPr>
            </a:br>
            <a:endParaRPr lang="en-US" sz="4000"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descr="A circular pattern with dots and lines&#10;&#10;Description automatically generated">
            <a:extLst>
              <a:ext uri="{FF2B5EF4-FFF2-40B4-BE49-F238E27FC236}">
                <a16:creationId xmlns:a16="http://schemas.microsoft.com/office/drawing/2014/main" id="{BE50794C-4E23-1103-959B-7D868D508AA0}"/>
              </a:ext>
            </a:extLst>
          </p:cNvPr>
          <p:cNvPicPr>
            <a:picLocks noChangeAspect="1"/>
          </p:cNvPicPr>
          <p:nvPr/>
        </p:nvPicPr>
        <p:blipFill rotWithShape="1">
          <a:blip r:embed="rId2"/>
          <a:srcRect l="29828" r="30101"/>
          <a:stretch/>
        </p:blipFill>
        <p:spPr>
          <a:xfrm>
            <a:off x="7611902" y="10"/>
            <a:ext cx="4580097" cy="6857990"/>
          </a:xfrm>
          <a:prstGeom prst="rect">
            <a:avLst/>
          </a:prstGeom>
          <a:solidFill>
            <a:srgbClr val="FFFFFF">
              <a:shade val="85000"/>
            </a:srgbClr>
          </a:solidFill>
        </p:spPr>
      </p:pic>
      <p:graphicFrame>
        <p:nvGraphicFramePr>
          <p:cNvPr id="18" name="TextBox 4">
            <a:extLst>
              <a:ext uri="{FF2B5EF4-FFF2-40B4-BE49-F238E27FC236}">
                <a16:creationId xmlns:a16="http://schemas.microsoft.com/office/drawing/2014/main" id="{5A9E7AB7-EEBB-298A-4168-E5D88923C487}"/>
              </a:ext>
            </a:extLst>
          </p:cNvPr>
          <p:cNvGraphicFramePr/>
          <p:nvPr>
            <p:extLst>
              <p:ext uri="{D42A27DB-BD31-4B8C-83A1-F6EECF244321}">
                <p14:modId xmlns:p14="http://schemas.microsoft.com/office/powerpoint/2010/main" val="2167369911"/>
              </p:ext>
            </p:extLst>
          </p:nvPr>
        </p:nvGraphicFramePr>
        <p:xfrm>
          <a:off x="1097279" y="2546224"/>
          <a:ext cx="5977938" cy="3342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25475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E950FB-DAA7-E681-D6B2-736879E307B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B73B805-B6EA-E382-9E61-8DB827F49BFF}"/>
              </a:ext>
            </a:extLst>
          </p:cNvPr>
          <p:cNvSpPr>
            <a:spLocks noGrp="1"/>
          </p:cNvSpPr>
          <p:nvPr>
            <p:ph type="title"/>
          </p:nvPr>
        </p:nvSpPr>
        <p:spPr>
          <a:xfrm>
            <a:off x="1215895" y="1388552"/>
            <a:ext cx="5977937" cy="1666501"/>
          </a:xfrm>
        </p:spPr>
        <p:txBody>
          <a:bodyPr vert="horz" lIns="91440" tIns="45720" rIns="91440" bIns="45720" rtlCol="0" anchor="b">
            <a:norm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Phase 3: Delivery</a:t>
            </a:r>
            <a:br>
              <a:rPr lang="en-US" sz="3400" dirty="0">
                <a:solidFill>
                  <a:srgbClr val="FFFFFF"/>
                </a:solidFill>
              </a:rPr>
            </a:br>
            <a:br>
              <a:rPr lang="en-US" sz="3400" dirty="0">
                <a:solidFill>
                  <a:srgbClr val="FFFFFF"/>
                </a:solidFill>
                <a:latin typeface="Calibri" panose="020F0502020204030204" pitchFamily="34" charset="0"/>
                <a:ea typeface="Calibri" panose="020F0502020204030204" pitchFamily="34" charset="0"/>
                <a:cs typeface="Calibri" panose="020F0502020204030204" pitchFamily="34" charset="0"/>
              </a:rPr>
            </a:br>
            <a:endParaRPr lang="en-US" sz="3400"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descr="A circular pattern with dots and lines&#10;&#10;Description automatically generated">
            <a:extLst>
              <a:ext uri="{FF2B5EF4-FFF2-40B4-BE49-F238E27FC236}">
                <a16:creationId xmlns:a16="http://schemas.microsoft.com/office/drawing/2014/main" id="{EC291592-9A30-EC83-16F1-6CE7019B54BC}"/>
              </a:ext>
            </a:extLst>
          </p:cNvPr>
          <p:cNvPicPr>
            <a:picLocks noChangeAspect="1"/>
          </p:cNvPicPr>
          <p:nvPr/>
        </p:nvPicPr>
        <p:blipFill rotWithShape="1">
          <a:blip r:embed="rId2"/>
          <a:srcRect l="29828" r="30101"/>
          <a:stretch/>
        </p:blipFill>
        <p:spPr>
          <a:xfrm>
            <a:off x="7611902" y="10"/>
            <a:ext cx="4580097" cy="6857990"/>
          </a:xfrm>
          <a:prstGeom prst="rect">
            <a:avLst/>
          </a:prstGeom>
          <a:solidFill>
            <a:srgbClr val="FFFFFF">
              <a:shade val="85000"/>
            </a:srgbClr>
          </a:solidFill>
        </p:spPr>
      </p:pic>
      <p:graphicFrame>
        <p:nvGraphicFramePr>
          <p:cNvPr id="18" name="TextBox 4">
            <a:extLst>
              <a:ext uri="{FF2B5EF4-FFF2-40B4-BE49-F238E27FC236}">
                <a16:creationId xmlns:a16="http://schemas.microsoft.com/office/drawing/2014/main" id="{804EB970-321F-DC98-FCCA-D73A0C9BE333}"/>
              </a:ext>
            </a:extLst>
          </p:cNvPr>
          <p:cNvGraphicFramePr/>
          <p:nvPr>
            <p:extLst>
              <p:ext uri="{D42A27DB-BD31-4B8C-83A1-F6EECF244321}">
                <p14:modId xmlns:p14="http://schemas.microsoft.com/office/powerpoint/2010/main" val="3120225845"/>
              </p:ext>
            </p:extLst>
          </p:nvPr>
        </p:nvGraphicFramePr>
        <p:xfrm>
          <a:off x="882408" y="2601841"/>
          <a:ext cx="5977938" cy="3342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31776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a:extLst>
            <a:ext uri="{FF2B5EF4-FFF2-40B4-BE49-F238E27FC236}">
              <a16:creationId xmlns:a16="http://schemas.microsoft.com/office/drawing/2014/main" id="{E4E950FB-DAA7-E681-D6B2-736879E307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73B805-B6EA-E382-9E61-8DB827F49BFF}"/>
              </a:ext>
            </a:extLst>
          </p:cNvPr>
          <p:cNvSpPr>
            <a:spLocks noGrp="1"/>
          </p:cNvSpPr>
          <p:nvPr>
            <p:ph type="title"/>
          </p:nvPr>
        </p:nvSpPr>
        <p:spPr>
          <a:xfrm>
            <a:off x="1185415" y="1036213"/>
            <a:ext cx="5977937" cy="1666501"/>
          </a:xfrm>
        </p:spPr>
        <p:txBody>
          <a:bodyPr vert="horz" lIns="91440" tIns="45720" rIns="91440" bIns="45720" rtlCol="0" anchor="b">
            <a:normAutofit/>
          </a:bodyPr>
          <a:lstStyle/>
          <a:p>
            <a:r>
              <a:rPr lang="en-US" sz="2400" b="1" dirty="0">
                <a:solidFill>
                  <a:srgbClr val="FFFFFF"/>
                </a:solidFill>
                <a:latin typeface="Calibri" panose="020F0502020204030204" pitchFamily="34" charset="0"/>
                <a:ea typeface="Calibri" panose="020F0502020204030204" pitchFamily="34" charset="0"/>
                <a:cs typeface="Calibri" panose="020F0502020204030204" pitchFamily="34" charset="0"/>
              </a:rPr>
              <a:t>Phase 4: Exploitation</a:t>
            </a:r>
            <a:br>
              <a:rPr lang="en-US" sz="3400" dirty="0">
                <a:solidFill>
                  <a:srgbClr val="FFFFFF"/>
                </a:solidFill>
              </a:rPr>
            </a:br>
            <a:br>
              <a:rPr lang="en-US" sz="3400" dirty="0">
                <a:solidFill>
                  <a:srgbClr val="FFFFFF"/>
                </a:solidFill>
              </a:rPr>
            </a:br>
            <a:endParaRPr lang="en-US" sz="3400" dirty="0">
              <a:solidFill>
                <a:srgbClr val="FFFFFF"/>
              </a:solidFill>
            </a:endParaRPr>
          </a:p>
        </p:txBody>
      </p:sp>
      <p:pic>
        <p:nvPicPr>
          <p:cNvPr id="3" name="Picture 2" descr="A circular pattern with dots and lines&#10;&#10;Description automatically generated">
            <a:extLst>
              <a:ext uri="{FF2B5EF4-FFF2-40B4-BE49-F238E27FC236}">
                <a16:creationId xmlns:a16="http://schemas.microsoft.com/office/drawing/2014/main" id="{EC291592-9A30-EC83-16F1-6CE7019B54BC}"/>
              </a:ext>
            </a:extLst>
          </p:cNvPr>
          <p:cNvPicPr>
            <a:picLocks noChangeAspect="1"/>
          </p:cNvPicPr>
          <p:nvPr/>
        </p:nvPicPr>
        <p:blipFill rotWithShape="1">
          <a:blip r:embed="rId2"/>
          <a:srcRect l="29828" r="30101"/>
          <a:stretch/>
        </p:blipFill>
        <p:spPr>
          <a:xfrm>
            <a:off x="7163352" y="10"/>
            <a:ext cx="5028647" cy="6857990"/>
          </a:xfrm>
          <a:prstGeom prst="rect">
            <a:avLst/>
          </a:prstGeom>
          <a:solidFill>
            <a:srgbClr val="FFFFFF">
              <a:shade val="85000"/>
            </a:srgbClr>
          </a:solidFill>
        </p:spPr>
      </p:pic>
      <p:graphicFrame>
        <p:nvGraphicFramePr>
          <p:cNvPr id="18" name="TextBox 4">
            <a:extLst>
              <a:ext uri="{FF2B5EF4-FFF2-40B4-BE49-F238E27FC236}">
                <a16:creationId xmlns:a16="http://schemas.microsoft.com/office/drawing/2014/main" id="{804EB970-321F-DC98-FCCA-D73A0C9BE333}"/>
              </a:ext>
            </a:extLst>
          </p:cNvPr>
          <p:cNvGraphicFramePr/>
          <p:nvPr>
            <p:extLst>
              <p:ext uri="{D42A27DB-BD31-4B8C-83A1-F6EECF244321}">
                <p14:modId xmlns:p14="http://schemas.microsoft.com/office/powerpoint/2010/main" val="220751972"/>
              </p:ext>
            </p:extLst>
          </p:nvPr>
        </p:nvGraphicFramePr>
        <p:xfrm>
          <a:off x="710769" y="2065433"/>
          <a:ext cx="5977938" cy="3342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75F16B4A-A450-31DF-01F3-31B2D98B6C95}"/>
              </a:ext>
            </a:extLst>
          </p:cNvPr>
          <p:cNvSpPr txBox="1"/>
          <p:nvPr/>
        </p:nvSpPr>
        <p:spPr>
          <a:xfrm>
            <a:off x="1185415" y="3136643"/>
            <a:ext cx="2759345" cy="1200329"/>
          </a:xfrm>
          <a:prstGeom prst="rect">
            <a:avLst/>
          </a:prstGeom>
          <a:noFill/>
        </p:spPr>
        <p:txBody>
          <a:bodyPr wrap="none" rtlCol="0">
            <a:spAutoFit/>
          </a:bodyPr>
          <a:lstStyle/>
          <a:p>
            <a:endPar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Phase 5: Installation</a:t>
            </a:r>
          </a:p>
          <a:p>
            <a:endPar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097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a:extLst>
            <a:ext uri="{FF2B5EF4-FFF2-40B4-BE49-F238E27FC236}">
              <a16:creationId xmlns:a16="http://schemas.microsoft.com/office/drawing/2014/main" id="{E4E950FB-DAA7-E681-D6B2-736879E307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73B805-B6EA-E382-9E61-8DB827F49BFF}"/>
              </a:ext>
            </a:extLst>
          </p:cNvPr>
          <p:cNvSpPr>
            <a:spLocks noGrp="1"/>
          </p:cNvSpPr>
          <p:nvPr>
            <p:ph type="title"/>
          </p:nvPr>
        </p:nvSpPr>
        <p:spPr>
          <a:xfrm>
            <a:off x="1097279" y="1073592"/>
            <a:ext cx="5977937" cy="1666501"/>
          </a:xfrm>
        </p:spPr>
        <p:txBody>
          <a:bodyPr vert="horz" lIns="91440" tIns="45720" rIns="91440" bIns="45720" rtlCol="0" anchor="b">
            <a:norm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Phase 6: Command and Control</a:t>
            </a:r>
            <a:br>
              <a:rPr lang="en-US" sz="3400" dirty="0">
                <a:solidFill>
                  <a:srgbClr val="FFFFFF"/>
                </a:solidFill>
              </a:rPr>
            </a:br>
            <a:br>
              <a:rPr lang="en-US" sz="3400" dirty="0">
                <a:solidFill>
                  <a:srgbClr val="FFFFFF"/>
                </a:solidFill>
              </a:rPr>
            </a:br>
            <a:endParaRPr lang="en-US" sz="3400" dirty="0">
              <a:solidFill>
                <a:srgbClr val="FFFFFF"/>
              </a:solidFill>
            </a:endParaRPr>
          </a:p>
        </p:txBody>
      </p:sp>
      <p:pic>
        <p:nvPicPr>
          <p:cNvPr id="3" name="Picture 2" descr="A circular pattern with dots and lines&#10;&#10;Description automatically generated">
            <a:extLst>
              <a:ext uri="{FF2B5EF4-FFF2-40B4-BE49-F238E27FC236}">
                <a16:creationId xmlns:a16="http://schemas.microsoft.com/office/drawing/2014/main" id="{EC291592-9A30-EC83-16F1-6CE7019B54BC}"/>
              </a:ext>
            </a:extLst>
          </p:cNvPr>
          <p:cNvPicPr>
            <a:picLocks noChangeAspect="1"/>
          </p:cNvPicPr>
          <p:nvPr/>
        </p:nvPicPr>
        <p:blipFill rotWithShape="1">
          <a:blip r:embed="rId2"/>
          <a:srcRect l="29828" r="30101"/>
          <a:stretch/>
        </p:blipFill>
        <p:spPr>
          <a:xfrm>
            <a:off x="7611902" y="10"/>
            <a:ext cx="4580097" cy="6857990"/>
          </a:xfrm>
          <a:prstGeom prst="rect">
            <a:avLst/>
          </a:prstGeom>
          <a:solidFill>
            <a:srgbClr val="FFFFFF">
              <a:shade val="85000"/>
            </a:srgbClr>
          </a:solidFill>
        </p:spPr>
      </p:pic>
      <p:graphicFrame>
        <p:nvGraphicFramePr>
          <p:cNvPr id="18" name="TextBox 4">
            <a:extLst>
              <a:ext uri="{FF2B5EF4-FFF2-40B4-BE49-F238E27FC236}">
                <a16:creationId xmlns:a16="http://schemas.microsoft.com/office/drawing/2014/main" id="{804EB970-321F-DC98-FCCA-D73A0C9BE333}"/>
              </a:ext>
            </a:extLst>
          </p:cNvPr>
          <p:cNvGraphicFramePr/>
          <p:nvPr>
            <p:extLst>
              <p:ext uri="{D42A27DB-BD31-4B8C-83A1-F6EECF244321}">
                <p14:modId xmlns:p14="http://schemas.microsoft.com/office/powerpoint/2010/main" val="3807765450"/>
              </p:ext>
            </p:extLst>
          </p:nvPr>
        </p:nvGraphicFramePr>
        <p:xfrm>
          <a:off x="995679" y="1906842"/>
          <a:ext cx="5977938" cy="3342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646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a:extLst>
            <a:ext uri="{FF2B5EF4-FFF2-40B4-BE49-F238E27FC236}">
              <a16:creationId xmlns:a16="http://schemas.microsoft.com/office/drawing/2014/main" id="{E4E950FB-DAA7-E681-D6B2-736879E307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73B805-B6EA-E382-9E61-8DB827F49BFF}"/>
              </a:ext>
            </a:extLst>
          </p:cNvPr>
          <p:cNvSpPr>
            <a:spLocks noGrp="1"/>
          </p:cNvSpPr>
          <p:nvPr>
            <p:ph type="title"/>
          </p:nvPr>
        </p:nvSpPr>
        <p:spPr>
          <a:xfrm>
            <a:off x="1097279" y="1043112"/>
            <a:ext cx="5977937" cy="1666501"/>
          </a:xfrm>
        </p:spPr>
        <p:txBody>
          <a:bodyPr vert="horz" lIns="91440" tIns="45720" rIns="91440" bIns="45720" rtlCol="0" anchor="b">
            <a:norm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Phase 7: Actions on Objective</a:t>
            </a:r>
            <a:br>
              <a:rPr lang="en-US" sz="3400" dirty="0">
                <a:solidFill>
                  <a:srgbClr val="FFFFFF"/>
                </a:solidFill>
              </a:rPr>
            </a:br>
            <a:br>
              <a:rPr lang="en-US" sz="3400" dirty="0">
                <a:solidFill>
                  <a:srgbClr val="FFFFFF"/>
                </a:solidFill>
              </a:rPr>
            </a:br>
            <a:endParaRPr lang="en-US" sz="3400" dirty="0">
              <a:solidFill>
                <a:srgbClr val="FFFFFF"/>
              </a:solidFill>
            </a:endParaRPr>
          </a:p>
        </p:txBody>
      </p:sp>
      <p:pic>
        <p:nvPicPr>
          <p:cNvPr id="3" name="Picture 2" descr="A circular pattern with dots and lines&#10;&#10;Description automatically generated">
            <a:extLst>
              <a:ext uri="{FF2B5EF4-FFF2-40B4-BE49-F238E27FC236}">
                <a16:creationId xmlns:a16="http://schemas.microsoft.com/office/drawing/2014/main" id="{EC291592-9A30-EC83-16F1-6CE7019B54BC}"/>
              </a:ext>
            </a:extLst>
          </p:cNvPr>
          <p:cNvPicPr>
            <a:picLocks noChangeAspect="1"/>
          </p:cNvPicPr>
          <p:nvPr/>
        </p:nvPicPr>
        <p:blipFill rotWithShape="1">
          <a:blip r:embed="rId2"/>
          <a:srcRect l="29828" r="30101"/>
          <a:stretch/>
        </p:blipFill>
        <p:spPr>
          <a:xfrm>
            <a:off x="7611902" y="10"/>
            <a:ext cx="4580097" cy="6857990"/>
          </a:xfrm>
          <a:prstGeom prst="rect">
            <a:avLst/>
          </a:prstGeom>
          <a:solidFill>
            <a:srgbClr val="FFFFFF">
              <a:shade val="85000"/>
            </a:srgbClr>
          </a:solidFill>
        </p:spPr>
      </p:pic>
      <p:graphicFrame>
        <p:nvGraphicFramePr>
          <p:cNvPr id="18" name="TextBox 4">
            <a:extLst>
              <a:ext uri="{FF2B5EF4-FFF2-40B4-BE49-F238E27FC236}">
                <a16:creationId xmlns:a16="http://schemas.microsoft.com/office/drawing/2014/main" id="{804EB970-321F-DC98-FCCA-D73A0C9BE333}"/>
              </a:ext>
            </a:extLst>
          </p:cNvPr>
          <p:cNvGraphicFramePr/>
          <p:nvPr>
            <p:extLst>
              <p:ext uri="{D42A27DB-BD31-4B8C-83A1-F6EECF244321}">
                <p14:modId xmlns:p14="http://schemas.microsoft.com/office/powerpoint/2010/main" val="4013591481"/>
              </p:ext>
            </p:extLst>
          </p:nvPr>
        </p:nvGraphicFramePr>
        <p:xfrm>
          <a:off x="1097278" y="2089024"/>
          <a:ext cx="5977938" cy="3342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625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a:extLst>
            <a:ext uri="{FF2B5EF4-FFF2-40B4-BE49-F238E27FC236}">
              <a16:creationId xmlns:a16="http://schemas.microsoft.com/office/drawing/2014/main" id="{E4E950FB-DAA7-E681-D6B2-736879E307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73B805-B6EA-E382-9E61-8DB827F49BFF}"/>
              </a:ext>
            </a:extLst>
          </p:cNvPr>
          <p:cNvSpPr>
            <a:spLocks noGrp="1"/>
          </p:cNvSpPr>
          <p:nvPr>
            <p:ph type="title"/>
          </p:nvPr>
        </p:nvSpPr>
        <p:spPr>
          <a:xfrm>
            <a:off x="1097279" y="616392"/>
            <a:ext cx="5977937" cy="1669608"/>
          </a:xfrm>
        </p:spPr>
        <p:txBody>
          <a:bodyPr vert="horz" lIns="91440" tIns="45720" rIns="91440" bIns="45720" rtlCol="0" anchor="b">
            <a:normAutofit fontScale="90000"/>
          </a:bodyPr>
          <a:lstStyle/>
          <a:p>
            <a:b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Role of the Cyber Kill Chain in Cybersecurity</a:t>
            </a:r>
            <a:b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br>
            <a:br>
              <a:rPr lang="en-US" sz="3400" dirty="0">
                <a:solidFill>
                  <a:srgbClr val="FFFFFF"/>
                </a:solidFill>
              </a:rPr>
            </a:br>
            <a:r>
              <a:rPr lang="en-US" sz="2200" dirty="0">
                <a:solidFill>
                  <a:srgbClr val="FFFFFF"/>
                </a:solidFill>
                <a:latin typeface="Calibri" panose="020F0502020204030204" pitchFamily="34" charset="0"/>
                <a:ea typeface="Calibri" panose="020F0502020204030204" pitchFamily="34" charset="0"/>
                <a:cs typeface="Calibri" panose="020F0502020204030204" pitchFamily="34" charset="0"/>
              </a:rPr>
              <a:t>The Cyber Kill Chain plays an important role in helping organizations define their cybersecurity strategy</a:t>
            </a:r>
            <a:br>
              <a:rPr lang="en-US" sz="3400" dirty="0">
                <a:solidFill>
                  <a:srgbClr val="FFFFFF"/>
                </a:solidFill>
              </a:rPr>
            </a:br>
            <a:endParaRPr lang="en-US" sz="3400" dirty="0">
              <a:solidFill>
                <a:srgbClr val="FFFFFF"/>
              </a:solidFill>
            </a:endParaRPr>
          </a:p>
        </p:txBody>
      </p:sp>
      <p:pic>
        <p:nvPicPr>
          <p:cNvPr id="3" name="Picture 2" descr="A circular pattern with dots and lines&#10;&#10;Description automatically generated">
            <a:extLst>
              <a:ext uri="{FF2B5EF4-FFF2-40B4-BE49-F238E27FC236}">
                <a16:creationId xmlns:a16="http://schemas.microsoft.com/office/drawing/2014/main" id="{EC291592-9A30-EC83-16F1-6CE7019B54BC}"/>
              </a:ext>
            </a:extLst>
          </p:cNvPr>
          <p:cNvPicPr>
            <a:picLocks noChangeAspect="1"/>
          </p:cNvPicPr>
          <p:nvPr/>
        </p:nvPicPr>
        <p:blipFill rotWithShape="1">
          <a:blip r:embed="rId2"/>
          <a:srcRect l="29828" r="30101"/>
          <a:stretch/>
        </p:blipFill>
        <p:spPr>
          <a:xfrm>
            <a:off x="7611902" y="10"/>
            <a:ext cx="4580097" cy="6857990"/>
          </a:xfrm>
          <a:prstGeom prst="rect">
            <a:avLst/>
          </a:prstGeom>
          <a:solidFill>
            <a:srgbClr val="FFFFFF">
              <a:shade val="85000"/>
            </a:srgbClr>
          </a:solidFill>
        </p:spPr>
      </p:pic>
      <p:graphicFrame>
        <p:nvGraphicFramePr>
          <p:cNvPr id="18" name="TextBox 4">
            <a:extLst>
              <a:ext uri="{FF2B5EF4-FFF2-40B4-BE49-F238E27FC236}">
                <a16:creationId xmlns:a16="http://schemas.microsoft.com/office/drawing/2014/main" id="{804EB970-321F-DC98-FCCA-D73A0C9BE333}"/>
              </a:ext>
            </a:extLst>
          </p:cNvPr>
          <p:cNvGraphicFramePr/>
          <p:nvPr>
            <p:extLst>
              <p:ext uri="{D42A27DB-BD31-4B8C-83A1-F6EECF244321}">
                <p14:modId xmlns:p14="http://schemas.microsoft.com/office/powerpoint/2010/main" val="2256046708"/>
              </p:ext>
            </p:extLst>
          </p:nvPr>
        </p:nvGraphicFramePr>
        <p:xfrm>
          <a:off x="1097279" y="2103120"/>
          <a:ext cx="5977938" cy="37858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448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310</TotalTime>
  <Words>601</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Sagona Book</vt:lpstr>
      <vt:lpstr>Sagona ExtraLight</vt:lpstr>
      <vt:lpstr>RetrospectVTI</vt:lpstr>
      <vt:lpstr> CYBER KILL CHAIN </vt:lpstr>
      <vt:lpstr>What is the Cyber Kill Chain?  </vt:lpstr>
      <vt:lpstr>Phases of the Cyber Kill Chain Process  Phase 1: Reconnaissance </vt:lpstr>
      <vt:lpstr>Phase 2: Weaponization  </vt:lpstr>
      <vt:lpstr>Phase 3: Delivery  </vt:lpstr>
      <vt:lpstr>Phase 4: Exploitation  </vt:lpstr>
      <vt:lpstr>Phase 6: Command and Control  </vt:lpstr>
      <vt:lpstr>Phase 7: Actions on Objective  </vt:lpstr>
      <vt:lpstr> Role of the Cyber Kill Chain in Cybersecurity  The Cyber Kill Chain plays an important role in helping organizations define their cybersecurity strategy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GOWRI PARVATHIDEVI-AM.EN.U4CSE20130</dc:creator>
  <cp:lastModifiedBy>GOWRI PARVATHIDEVI-AM.EN.U4CSE20130</cp:lastModifiedBy>
  <cp:revision>3</cp:revision>
  <dcterms:created xsi:type="dcterms:W3CDTF">2024-02-06T08:29:00Z</dcterms:created>
  <dcterms:modified xsi:type="dcterms:W3CDTF">2024-04-19T11:34:24Z</dcterms:modified>
</cp:coreProperties>
</file>