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57" r:id="rId3"/>
    <p:sldId id="283" r:id="rId4"/>
    <p:sldId id="282" r:id="rId5"/>
    <p:sldId id="260" r:id="rId6"/>
    <p:sldId id="259" r:id="rId7"/>
    <p:sldId id="284" r:id="rId8"/>
    <p:sldId id="285" r:id="rId9"/>
    <p:sldId id="287" r:id="rId10"/>
    <p:sldId id="288" r:id="rId11"/>
    <p:sldId id="289" r:id="rId12"/>
    <p:sldId id="291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79" r:id="rId21"/>
  </p:sldIdLst>
  <p:sldSz cx="9144000" cy="5143500" type="screen16x9"/>
  <p:notesSz cx="6858000" cy="9144000"/>
  <p:embeddedFontLst>
    <p:embeddedFont>
      <p:font typeface="Abel" panose="020B0604020202020204" charset="0"/>
      <p:regular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Roboto Condensed Light" panose="020B0604020202020204" charset="0"/>
      <p:regular r:id="rId28"/>
      <p:italic r:id="rId29"/>
    </p:embeddedFont>
    <p:embeddedFont>
      <p:font typeface="Rubik Light" panose="020B0604020202020204" charset="-79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35"/>
    <a:srgbClr val="FF3399"/>
    <a:srgbClr val="FC3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0DBCD5-6BE7-4274-A960-25ACF0DE5641}">
  <a:tblStyle styleId="{1E0DBCD5-6BE7-4274-A960-25ACF0DE56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180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975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943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834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877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067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291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343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127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136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25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10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58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08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74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690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53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0" r:id="rId6"/>
    <p:sldLayoutId id="2147483662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java-se-ri/1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apache.org/maven/maven-3/3.8.1/binaries/apache-maven-3.8.1-bin.zi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i="1" dirty="0" err="1">
                <a:latin typeface="+mj-lt"/>
              </a:rPr>
              <a:t>Configuração</a:t>
            </a:r>
            <a:r>
              <a:rPr lang="en-US" sz="3600" i="1" dirty="0">
                <a:latin typeface="+mj-lt"/>
              </a:rPr>
              <a:t> e </a:t>
            </a:r>
            <a:r>
              <a:rPr lang="en-US" sz="3600" i="1" dirty="0" err="1">
                <a:latin typeface="+mj-lt"/>
              </a:rPr>
              <a:t>Variáveis</a:t>
            </a:r>
            <a:r>
              <a:rPr lang="en-US" sz="3600" i="1" dirty="0">
                <a:latin typeface="+mj-lt"/>
              </a:rPr>
              <a:t> de </a:t>
            </a:r>
            <a:r>
              <a:rPr lang="en-US" sz="3600" i="1" dirty="0" err="1">
                <a:latin typeface="+mj-lt"/>
              </a:rPr>
              <a:t>ambiente</a:t>
            </a:r>
            <a:endParaRPr sz="3600" dirty="0">
              <a:latin typeface="+mj-lt"/>
            </a:endParaRPr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00" y="3962238"/>
            <a:ext cx="5037600" cy="1190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pt-BR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085245" y="1172652"/>
            <a:ext cx="5772771" cy="3970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043608" y="81264"/>
            <a:ext cx="751920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latin typeface="+mj-lt"/>
              </a:rPr>
              <a:t>Variáveis</a:t>
            </a:r>
            <a:r>
              <a:rPr lang="en-US" sz="3600" dirty="0">
                <a:latin typeface="+mj-lt"/>
              </a:rPr>
              <a:t> de </a:t>
            </a:r>
            <a:r>
              <a:rPr lang="en-US" sz="3600" dirty="0" err="1">
                <a:latin typeface="+mj-lt"/>
              </a:rPr>
              <a:t>ambiente</a:t>
            </a:r>
            <a:r>
              <a:rPr lang="en-US" sz="3600" dirty="0">
                <a:latin typeface="+mj-lt"/>
              </a:rPr>
              <a:t> no Windows</a:t>
            </a:r>
            <a:endParaRPr sz="3600" dirty="0">
              <a:latin typeface="+mj-lt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858016" y="1941426"/>
            <a:ext cx="1200739" cy="1273266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F7907A-D6DE-4295-A315-465B34A30589}"/>
              </a:ext>
            </a:extLst>
          </p:cNvPr>
          <p:cNvSpPr txBox="1"/>
          <p:nvPr/>
        </p:nvSpPr>
        <p:spPr>
          <a:xfrm>
            <a:off x="1238813" y="654435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Clique em Novo...(</a:t>
            </a:r>
            <a:r>
              <a:rPr lang="pt-BR" sz="2000" dirty="0" err="1">
                <a:solidFill>
                  <a:schemeClr val="bg1"/>
                </a:solidFill>
              </a:rPr>
              <a:t>Maven</a:t>
            </a:r>
            <a:r>
              <a:rPr lang="pt-BR" sz="20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2F06EA-0A06-41EB-B78F-DC6F03BB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531" y="1171266"/>
            <a:ext cx="4072938" cy="38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085245" y="195486"/>
            <a:ext cx="751920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latin typeface="+mj-lt"/>
              </a:rPr>
              <a:t>Variáveis</a:t>
            </a:r>
            <a:r>
              <a:rPr lang="en-US" sz="3600" dirty="0">
                <a:latin typeface="+mj-lt"/>
              </a:rPr>
              <a:t> de </a:t>
            </a:r>
            <a:r>
              <a:rPr lang="en-US" sz="3600" dirty="0" err="1">
                <a:latin typeface="+mj-lt"/>
              </a:rPr>
              <a:t>ambiente</a:t>
            </a:r>
            <a:r>
              <a:rPr lang="en-US" sz="3600" dirty="0">
                <a:latin typeface="+mj-lt"/>
              </a:rPr>
              <a:t> no Windows</a:t>
            </a:r>
            <a:endParaRPr sz="3600" dirty="0">
              <a:latin typeface="+mj-lt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858016" y="1941426"/>
            <a:ext cx="1200739" cy="1273266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F7907A-D6DE-4295-A315-465B34A30589}"/>
              </a:ext>
            </a:extLst>
          </p:cNvPr>
          <p:cNvSpPr txBox="1"/>
          <p:nvPr/>
        </p:nvSpPr>
        <p:spPr>
          <a:xfrm>
            <a:off x="683568" y="702000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pt-BR" sz="2000" dirty="0">
                <a:solidFill>
                  <a:schemeClr val="bg1"/>
                </a:solidFill>
              </a:rPr>
              <a:t>Preencha o primeiro campo com MAVEN_HOME</a:t>
            </a:r>
          </a:p>
          <a:p>
            <a:pPr>
              <a:buClr>
                <a:schemeClr val="bg1"/>
              </a:buClr>
            </a:pPr>
            <a:r>
              <a:rPr lang="pt-BR" sz="2000" dirty="0">
                <a:solidFill>
                  <a:schemeClr val="bg1"/>
                </a:solidFill>
              </a:rPr>
              <a:t>Encontre o diretório onde descompactou seu </a:t>
            </a:r>
            <a:r>
              <a:rPr lang="pt-BR" sz="2000" dirty="0" err="1">
                <a:solidFill>
                  <a:schemeClr val="bg1"/>
                </a:solidFill>
              </a:rPr>
              <a:t>maven</a:t>
            </a:r>
            <a:r>
              <a:rPr lang="pt-BR" sz="2000" dirty="0">
                <a:solidFill>
                  <a:schemeClr val="bg1"/>
                </a:solidFill>
              </a:rPr>
              <a:t>, indo até o diretório bin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4B59C7E-7158-4180-A65E-046A104A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864" y="1384553"/>
            <a:ext cx="4116272" cy="36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4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043608" y="81264"/>
            <a:ext cx="751920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latin typeface="+mj-lt"/>
              </a:rPr>
              <a:t>Variáveis</a:t>
            </a:r>
            <a:r>
              <a:rPr lang="en-US" sz="3600" dirty="0">
                <a:latin typeface="+mj-lt"/>
              </a:rPr>
              <a:t> de </a:t>
            </a:r>
            <a:r>
              <a:rPr lang="en-US" sz="3600" dirty="0" err="1">
                <a:latin typeface="+mj-lt"/>
              </a:rPr>
              <a:t>ambiente</a:t>
            </a:r>
            <a:r>
              <a:rPr lang="en-US" sz="3600" dirty="0">
                <a:latin typeface="+mj-lt"/>
              </a:rPr>
              <a:t> no Windows</a:t>
            </a:r>
            <a:endParaRPr sz="3600" dirty="0">
              <a:latin typeface="+mj-lt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858016" y="1941426"/>
            <a:ext cx="1200739" cy="1273266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F7907A-D6DE-4295-A315-465B34A30589}"/>
              </a:ext>
            </a:extLst>
          </p:cNvPr>
          <p:cNvSpPr txBox="1"/>
          <p:nvPr/>
        </p:nvSpPr>
        <p:spPr>
          <a:xfrm>
            <a:off x="1238813" y="650443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 variável criada deverá ser exibida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B5EC48-A1B3-4E5C-BFE3-BDA8CC1C9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986" y="1050553"/>
            <a:ext cx="4202028" cy="397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3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085245" y="195486"/>
            <a:ext cx="751920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latin typeface="+mj-lt"/>
              </a:rPr>
              <a:t>Variáveis</a:t>
            </a:r>
            <a:r>
              <a:rPr lang="en-US" sz="3600" dirty="0">
                <a:latin typeface="+mj-lt"/>
              </a:rPr>
              <a:t> de </a:t>
            </a:r>
            <a:r>
              <a:rPr lang="en-US" sz="3600" dirty="0" err="1">
                <a:latin typeface="+mj-lt"/>
              </a:rPr>
              <a:t>ambiente</a:t>
            </a:r>
            <a:r>
              <a:rPr lang="en-US" sz="3600" dirty="0">
                <a:latin typeface="+mj-lt"/>
              </a:rPr>
              <a:t> no Windows</a:t>
            </a:r>
            <a:endParaRPr sz="3600" dirty="0">
              <a:latin typeface="+mj-lt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858016" y="1941426"/>
            <a:ext cx="1200739" cy="1273266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F7907A-D6DE-4295-A315-465B34A30589}"/>
              </a:ext>
            </a:extLst>
          </p:cNvPr>
          <p:cNvSpPr txBox="1"/>
          <p:nvPr/>
        </p:nvSpPr>
        <p:spPr>
          <a:xfrm>
            <a:off x="683568" y="702000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pt-BR" sz="2000" dirty="0">
                <a:solidFill>
                  <a:schemeClr val="bg1"/>
                </a:solidFill>
              </a:rPr>
              <a:t>Adicionando variável JAVA_HOME na variável Path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914DAB-F3EA-4240-B502-A4598D360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590" y="1177224"/>
            <a:ext cx="4022819" cy="37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1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085245" y="195486"/>
            <a:ext cx="751920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latin typeface="+mj-lt"/>
              </a:rPr>
              <a:t>Variáveis</a:t>
            </a:r>
            <a:r>
              <a:rPr lang="en-US" sz="3600" dirty="0">
                <a:latin typeface="+mj-lt"/>
              </a:rPr>
              <a:t> de </a:t>
            </a:r>
            <a:r>
              <a:rPr lang="en-US" sz="3600" dirty="0" err="1">
                <a:latin typeface="+mj-lt"/>
              </a:rPr>
              <a:t>ambiente</a:t>
            </a:r>
            <a:r>
              <a:rPr lang="en-US" sz="3600" dirty="0">
                <a:latin typeface="+mj-lt"/>
              </a:rPr>
              <a:t> no Windows</a:t>
            </a:r>
            <a:endParaRPr sz="3600" dirty="0">
              <a:latin typeface="+mj-lt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858016" y="1941426"/>
            <a:ext cx="1200739" cy="1273266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F7907A-D6DE-4295-A315-465B34A30589}"/>
              </a:ext>
            </a:extLst>
          </p:cNvPr>
          <p:cNvSpPr txBox="1"/>
          <p:nvPr/>
        </p:nvSpPr>
        <p:spPr>
          <a:xfrm>
            <a:off x="683568" y="702000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pt-BR" sz="2000" dirty="0">
                <a:solidFill>
                  <a:schemeClr val="bg1"/>
                </a:solidFill>
              </a:rPr>
              <a:t>Adicionar o valor %JAVA_HOME%\bin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70AF29-4718-4D97-A9F3-E2BA681ED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66" y="1177224"/>
            <a:ext cx="4008067" cy="37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085245" y="195486"/>
            <a:ext cx="751920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latin typeface="+mj-lt"/>
              </a:rPr>
              <a:t>Variáveis</a:t>
            </a:r>
            <a:r>
              <a:rPr lang="en-US" sz="3600" dirty="0">
                <a:latin typeface="+mj-lt"/>
              </a:rPr>
              <a:t> de </a:t>
            </a:r>
            <a:r>
              <a:rPr lang="en-US" sz="3600" dirty="0" err="1">
                <a:latin typeface="+mj-lt"/>
              </a:rPr>
              <a:t>ambiente</a:t>
            </a:r>
            <a:r>
              <a:rPr lang="en-US" sz="3600" dirty="0">
                <a:latin typeface="+mj-lt"/>
              </a:rPr>
              <a:t> no Windows</a:t>
            </a:r>
            <a:endParaRPr sz="3600" dirty="0">
              <a:latin typeface="+mj-lt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858016" y="1941426"/>
            <a:ext cx="1200739" cy="1273266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F7907A-D6DE-4295-A315-465B34A30589}"/>
              </a:ext>
            </a:extLst>
          </p:cNvPr>
          <p:cNvSpPr txBox="1"/>
          <p:nvPr/>
        </p:nvSpPr>
        <p:spPr>
          <a:xfrm>
            <a:off x="683568" y="702000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pt-BR" sz="2000" dirty="0">
                <a:solidFill>
                  <a:schemeClr val="bg1"/>
                </a:solidFill>
              </a:rPr>
              <a:t>Adicionar o valor %MAVEN_HOME%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86B91F-CCEC-48B0-A589-0AF76753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55" y="1106637"/>
            <a:ext cx="4103890" cy="38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2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085245" y="195486"/>
            <a:ext cx="751920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latin typeface="+mj-lt"/>
              </a:rPr>
              <a:t>Variáveis</a:t>
            </a:r>
            <a:r>
              <a:rPr lang="en-US" sz="3600" dirty="0">
                <a:latin typeface="+mj-lt"/>
              </a:rPr>
              <a:t> de </a:t>
            </a:r>
            <a:r>
              <a:rPr lang="en-US" sz="3600" dirty="0" err="1">
                <a:latin typeface="+mj-lt"/>
              </a:rPr>
              <a:t>ambiente</a:t>
            </a:r>
            <a:r>
              <a:rPr lang="en-US" sz="3600" dirty="0">
                <a:latin typeface="+mj-lt"/>
              </a:rPr>
              <a:t> no Windows</a:t>
            </a:r>
            <a:endParaRPr sz="3600" dirty="0">
              <a:latin typeface="+mj-lt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858016" y="1941426"/>
            <a:ext cx="1200739" cy="1273266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F7907A-D6DE-4295-A315-465B34A30589}"/>
              </a:ext>
            </a:extLst>
          </p:cNvPr>
          <p:cNvSpPr txBox="1"/>
          <p:nvPr/>
        </p:nvSpPr>
        <p:spPr>
          <a:xfrm>
            <a:off x="683568" y="702000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pt-BR" sz="2000" dirty="0">
                <a:solidFill>
                  <a:schemeClr val="bg1"/>
                </a:solidFill>
              </a:rPr>
              <a:t>Concluindo a configuração das variáveis de ambiente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306869-88F7-441B-8210-8AD328C5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992" y="1177224"/>
            <a:ext cx="4166039" cy="39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3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085245" y="195486"/>
            <a:ext cx="751920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latin typeface="+mj-lt"/>
              </a:rPr>
              <a:t>Variáveis</a:t>
            </a:r>
            <a:r>
              <a:rPr lang="en-US" sz="3600" dirty="0">
                <a:latin typeface="+mj-lt"/>
              </a:rPr>
              <a:t> de </a:t>
            </a:r>
            <a:r>
              <a:rPr lang="en-US" sz="3600" dirty="0" err="1">
                <a:latin typeface="+mj-lt"/>
              </a:rPr>
              <a:t>ambiente</a:t>
            </a:r>
            <a:r>
              <a:rPr lang="en-US" sz="3600" dirty="0">
                <a:latin typeface="+mj-lt"/>
              </a:rPr>
              <a:t> no Windows</a:t>
            </a:r>
            <a:endParaRPr sz="3600" dirty="0">
              <a:latin typeface="+mj-lt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858016" y="1941426"/>
            <a:ext cx="1200739" cy="1273266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F7907A-D6DE-4295-A315-465B34A30589}"/>
              </a:ext>
            </a:extLst>
          </p:cNvPr>
          <p:cNvSpPr txBox="1"/>
          <p:nvPr/>
        </p:nvSpPr>
        <p:spPr>
          <a:xfrm>
            <a:off x="683568" y="702000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pt-BR" sz="2000" dirty="0">
                <a:solidFill>
                  <a:schemeClr val="bg1"/>
                </a:solidFill>
              </a:rPr>
              <a:t>Digitar </a:t>
            </a:r>
            <a:r>
              <a:rPr lang="pt-BR" sz="2000" dirty="0" err="1">
                <a:solidFill>
                  <a:schemeClr val="bg1"/>
                </a:solidFill>
              </a:rPr>
              <a:t>cmd</a:t>
            </a:r>
            <a:r>
              <a:rPr lang="pt-BR" sz="2000" dirty="0">
                <a:solidFill>
                  <a:schemeClr val="bg1"/>
                </a:solidFill>
              </a:rPr>
              <a:t> na pesquisa do Windows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45767B-F405-4590-A99F-5B5FD17E4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20" y="1102110"/>
            <a:ext cx="4940559" cy="396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085245" y="195486"/>
            <a:ext cx="751920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latin typeface="+mj-lt"/>
              </a:rPr>
              <a:t>Variáveis</a:t>
            </a:r>
            <a:r>
              <a:rPr lang="en-US" sz="3600" dirty="0">
                <a:latin typeface="+mj-lt"/>
              </a:rPr>
              <a:t> de </a:t>
            </a:r>
            <a:r>
              <a:rPr lang="en-US" sz="3600" dirty="0" err="1">
                <a:latin typeface="+mj-lt"/>
              </a:rPr>
              <a:t>ambiente</a:t>
            </a:r>
            <a:r>
              <a:rPr lang="en-US" sz="3600" dirty="0">
                <a:latin typeface="+mj-lt"/>
              </a:rPr>
              <a:t> no Windows</a:t>
            </a:r>
            <a:endParaRPr sz="3600" dirty="0">
              <a:latin typeface="+mj-lt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858016" y="1941426"/>
            <a:ext cx="1200739" cy="1273266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F7907A-D6DE-4295-A315-465B34A30589}"/>
              </a:ext>
            </a:extLst>
          </p:cNvPr>
          <p:cNvSpPr txBox="1"/>
          <p:nvPr/>
        </p:nvSpPr>
        <p:spPr>
          <a:xfrm>
            <a:off x="683568" y="702000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pt-BR" sz="2000" dirty="0">
                <a:solidFill>
                  <a:schemeClr val="bg1"/>
                </a:solidFill>
              </a:rPr>
              <a:t>Validando a versão do Java no prompt de comando</a:t>
            </a:r>
          </a:p>
          <a:p>
            <a:pPr>
              <a:buClr>
                <a:schemeClr val="bg1"/>
              </a:buClr>
            </a:pPr>
            <a:r>
              <a:rPr lang="pt-BR" sz="2000" dirty="0">
                <a:solidFill>
                  <a:schemeClr val="bg1"/>
                </a:solidFill>
              </a:rPr>
              <a:t>Digite: </a:t>
            </a:r>
            <a:r>
              <a:rPr lang="pt-BR" sz="2000" dirty="0" err="1">
                <a:solidFill>
                  <a:schemeClr val="bg1"/>
                </a:solidFill>
              </a:rPr>
              <a:t>java</a:t>
            </a:r>
            <a:r>
              <a:rPr lang="pt-BR" sz="2000" dirty="0">
                <a:solidFill>
                  <a:schemeClr val="bg1"/>
                </a:solidFill>
              </a:rPr>
              <a:t> –</a:t>
            </a:r>
            <a:r>
              <a:rPr lang="pt-BR" sz="2000" dirty="0" err="1">
                <a:solidFill>
                  <a:schemeClr val="bg1"/>
                </a:solidFill>
              </a:rPr>
              <a:t>version</a:t>
            </a:r>
            <a:r>
              <a:rPr lang="pt-BR" sz="2000" dirty="0">
                <a:solidFill>
                  <a:schemeClr val="bg1"/>
                </a:solidFill>
              </a:rPr>
              <a:t> e tecle </a:t>
            </a:r>
            <a:r>
              <a:rPr lang="pt-BR" sz="2000" dirty="0" err="1">
                <a:solidFill>
                  <a:schemeClr val="bg1"/>
                </a:solidFill>
              </a:rPr>
              <a:t>enter</a:t>
            </a:r>
            <a:endParaRPr lang="pt-BR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pt-BR" sz="2000" dirty="0">
                <a:solidFill>
                  <a:schemeClr val="bg1"/>
                </a:solidFill>
              </a:rPr>
              <a:t>Valide a versão exibida é a mesma que configurou.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31B2B2-0751-4E81-8C57-D4AFDCAD2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2" y="1941426"/>
            <a:ext cx="4295775" cy="762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8D0847-B411-4FB3-B3E1-6BCF3BD3C468}"/>
              </a:ext>
            </a:extLst>
          </p:cNvPr>
          <p:cNvSpPr txBox="1"/>
          <p:nvPr/>
        </p:nvSpPr>
        <p:spPr>
          <a:xfrm>
            <a:off x="611560" y="2787774"/>
            <a:ext cx="624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pt-BR" sz="1400" dirty="0">
                <a:solidFill>
                  <a:schemeClr val="bg1"/>
                </a:solidFill>
              </a:rPr>
              <a:t>Caso não seja, na variável da sua maquina deve haver algum direcionamento do Java no Path</a:t>
            </a:r>
          </a:p>
        </p:txBody>
      </p:sp>
    </p:spTree>
    <p:extLst>
      <p:ext uri="{BB962C8B-B14F-4D97-AF65-F5344CB8AC3E}">
        <p14:creationId xmlns:p14="http://schemas.microsoft.com/office/powerpoint/2010/main" val="1544868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085245" y="195486"/>
            <a:ext cx="751920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latin typeface="+mj-lt"/>
              </a:rPr>
              <a:t>Variáveis</a:t>
            </a:r>
            <a:r>
              <a:rPr lang="en-US" sz="3600" dirty="0">
                <a:latin typeface="+mj-lt"/>
              </a:rPr>
              <a:t> de </a:t>
            </a:r>
            <a:r>
              <a:rPr lang="en-US" sz="3600" dirty="0" err="1">
                <a:latin typeface="+mj-lt"/>
              </a:rPr>
              <a:t>ambiente</a:t>
            </a:r>
            <a:r>
              <a:rPr lang="en-US" sz="3600" dirty="0">
                <a:latin typeface="+mj-lt"/>
              </a:rPr>
              <a:t> no Windows</a:t>
            </a:r>
            <a:endParaRPr sz="3600" dirty="0">
              <a:latin typeface="+mj-lt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858016" y="1941426"/>
            <a:ext cx="1200739" cy="1273266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F7907A-D6DE-4295-A315-465B34A30589}"/>
              </a:ext>
            </a:extLst>
          </p:cNvPr>
          <p:cNvSpPr txBox="1"/>
          <p:nvPr/>
        </p:nvSpPr>
        <p:spPr>
          <a:xfrm>
            <a:off x="611559" y="711234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pt-BR" sz="2000" dirty="0">
                <a:solidFill>
                  <a:schemeClr val="bg1"/>
                </a:solidFill>
              </a:rPr>
              <a:t>Validando a versão do </a:t>
            </a:r>
            <a:r>
              <a:rPr lang="pt-BR" sz="2000" dirty="0" err="1">
                <a:solidFill>
                  <a:schemeClr val="bg1"/>
                </a:solidFill>
              </a:rPr>
              <a:t>Maven</a:t>
            </a:r>
            <a:r>
              <a:rPr lang="pt-BR" sz="2000" dirty="0">
                <a:solidFill>
                  <a:schemeClr val="bg1"/>
                </a:solidFill>
              </a:rPr>
              <a:t> no prompt de comando</a:t>
            </a:r>
          </a:p>
          <a:p>
            <a:pPr>
              <a:buClr>
                <a:schemeClr val="bg1"/>
              </a:buClr>
            </a:pPr>
            <a:r>
              <a:rPr lang="pt-BR" sz="2000" dirty="0">
                <a:solidFill>
                  <a:schemeClr val="bg1"/>
                </a:solidFill>
              </a:rPr>
              <a:t>Digite: </a:t>
            </a:r>
            <a:r>
              <a:rPr lang="pt-BR" sz="2000" dirty="0" err="1">
                <a:solidFill>
                  <a:schemeClr val="bg1"/>
                </a:solidFill>
              </a:rPr>
              <a:t>mvn</a:t>
            </a:r>
            <a:r>
              <a:rPr lang="pt-BR" sz="2000" dirty="0">
                <a:solidFill>
                  <a:schemeClr val="bg1"/>
                </a:solidFill>
              </a:rPr>
              <a:t> –</a:t>
            </a:r>
            <a:r>
              <a:rPr lang="pt-BR" sz="2000" dirty="0" err="1">
                <a:solidFill>
                  <a:schemeClr val="bg1"/>
                </a:solidFill>
              </a:rPr>
              <a:t>version</a:t>
            </a:r>
            <a:r>
              <a:rPr lang="pt-BR" sz="2000" dirty="0">
                <a:solidFill>
                  <a:schemeClr val="bg1"/>
                </a:solidFill>
              </a:rPr>
              <a:t> e tecle </a:t>
            </a:r>
            <a:r>
              <a:rPr lang="pt-BR" sz="2000" dirty="0" err="1">
                <a:solidFill>
                  <a:schemeClr val="bg1"/>
                </a:solidFill>
              </a:rPr>
              <a:t>enter</a:t>
            </a:r>
            <a:endParaRPr lang="pt-BR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pt-BR" sz="2000" dirty="0">
                <a:solidFill>
                  <a:schemeClr val="bg1"/>
                </a:solidFill>
              </a:rPr>
              <a:t>Valide a versão do </a:t>
            </a:r>
            <a:r>
              <a:rPr lang="pt-BR" sz="2000" dirty="0" err="1">
                <a:solidFill>
                  <a:schemeClr val="bg1"/>
                </a:solidFill>
              </a:rPr>
              <a:t>Maven</a:t>
            </a:r>
            <a:r>
              <a:rPr lang="pt-BR" sz="2000" dirty="0">
                <a:solidFill>
                  <a:schemeClr val="bg1"/>
                </a:solidFill>
              </a:rPr>
              <a:t> e do Java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2CE4A1-5249-418A-888C-1CFC26A09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155493"/>
            <a:ext cx="5812454" cy="83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1285852" y="1071551"/>
            <a:ext cx="6572296" cy="3479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chemeClr val="accent5"/>
                </a:solidFill>
                <a:latin typeface="+mj-lt"/>
                <a:ea typeface="Abel"/>
                <a:cs typeface="Abel"/>
                <a:sym typeface="Abel"/>
              </a:rPr>
              <a:t>Link: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hlinkClick r:id="rId3"/>
              </a:rPr>
              <a:t>https://jdk.java.net/java-se-ri/11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dirty="0" err="1">
                <a:solidFill>
                  <a:schemeClr val="bg1"/>
                </a:solidFill>
                <a:latin typeface="+mj-lt"/>
              </a:rPr>
              <a:t>Escolha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qual Sistema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operacional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está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utilizando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dirty="0" err="1">
                <a:solidFill>
                  <a:schemeClr val="bg1"/>
                </a:solidFill>
                <a:latin typeface="+mj-lt"/>
              </a:rPr>
              <a:t>Descompacte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OpenJdk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um local de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sua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preferência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11560" y="571265"/>
            <a:ext cx="8119641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7280"/>
              </a:lnSpc>
            </a:pPr>
            <a:r>
              <a:rPr lang="en-US" sz="3600" dirty="0" err="1">
                <a:latin typeface="+mj-lt"/>
              </a:rPr>
              <a:t>Baixe</a:t>
            </a:r>
            <a:r>
              <a:rPr lang="en-US" sz="3600" dirty="0">
                <a:latin typeface="+mj-lt"/>
              </a:rPr>
              <a:t> e </a:t>
            </a:r>
            <a:r>
              <a:rPr lang="en-US" sz="3600" dirty="0" err="1">
                <a:latin typeface="+mj-lt"/>
              </a:rPr>
              <a:t>descompacte</a:t>
            </a:r>
            <a:r>
              <a:rPr lang="en-US" sz="3600" dirty="0">
                <a:latin typeface="+mj-lt"/>
              </a:rPr>
              <a:t> o </a:t>
            </a:r>
            <a:r>
              <a:rPr lang="en-US" sz="3600" dirty="0" err="1">
                <a:latin typeface="+mj-lt"/>
              </a:rPr>
              <a:t>openJdk</a:t>
            </a:r>
            <a:endParaRPr lang="en-US" sz="3600" dirty="0"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C54F22-ADE2-4327-81BF-31CADFDA3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2224087"/>
            <a:ext cx="4905375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6048727" y="1643072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1924675" y="280010"/>
            <a:ext cx="4519291" cy="904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3600" b="1" dirty="0">
                <a:latin typeface="+mj-lt"/>
              </a:rPr>
              <a:t>OBRIGADO E ATÉ A PRÓXIMA!! </a:t>
            </a:r>
            <a:endParaRPr sz="3600" dirty="0">
              <a:latin typeface="+mj-lt"/>
            </a:endParaRPr>
          </a:p>
        </p:txBody>
      </p:sp>
      <p:pic>
        <p:nvPicPr>
          <p:cNvPr id="51202" name="Picture 2" descr="https://lh3.googleusercontent.com/pqZX7hcORfBEyHSukhkMgpTso10tBCqwCCiLlPzgGOg1cj38NRQ3zte1U5EWQ2SvVD6xZxcAVDIFHrxlCOzlnuUYQifm7A_lftG-FlSBDippLs-oYYGpLzfFU-LH037_ZkDyY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357172"/>
            <a:ext cx="859488" cy="1148377"/>
          </a:xfrm>
          <a:prstGeom prst="rect">
            <a:avLst/>
          </a:prstGeom>
          <a:noFill/>
        </p:spPr>
      </p:pic>
      <p:grpSp>
        <p:nvGrpSpPr>
          <p:cNvPr id="12" name="Grupo 11"/>
          <p:cNvGrpSpPr/>
          <p:nvPr/>
        </p:nvGrpSpPr>
        <p:grpSpPr>
          <a:xfrm>
            <a:off x="1268318" y="1667603"/>
            <a:ext cx="6598208" cy="439016"/>
            <a:chOff x="1953161" y="1273526"/>
            <a:chExt cx="3706861" cy="329230"/>
          </a:xfrm>
        </p:grpSpPr>
        <p:pic>
          <p:nvPicPr>
            <p:cNvPr id="51204" name="Picture 4" descr="https://lh6.googleusercontent.com/hAAKLtQPYA-0NOVi5Sxw59SVqMdggOLp4-cqhNSkbGf5HVdbvJ_xXulnazq2wzzdSfV-YR6xAeToHJBp6bc_Kv1sS5SG6JgKnFaDBIYdJvWFT8uZOI6wZFkQgF5XgnYUZhtwjJk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53161" y="1287506"/>
              <a:ext cx="301269" cy="301270"/>
            </a:xfrm>
            <a:prstGeom prst="rect">
              <a:avLst/>
            </a:prstGeom>
            <a:noFill/>
          </p:spPr>
        </p:pic>
        <p:pic>
          <p:nvPicPr>
            <p:cNvPr id="51206" name="Picture 6" descr="Logo do Youtube PNG [Fundo Transparente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30791" y="1273526"/>
              <a:ext cx="329231" cy="329230"/>
            </a:xfrm>
            <a:prstGeom prst="rect">
              <a:avLst/>
            </a:prstGeom>
            <a:noFill/>
          </p:spPr>
        </p:pic>
      </p:grpSp>
      <p:pic>
        <p:nvPicPr>
          <p:cNvPr id="13" name="Picture 1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42993" y="2283718"/>
            <a:ext cx="1186911" cy="10716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62B6536-A693-48F8-898E-0883F81A0D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2006" y="2277433"/>
            <a:ext cx="1143007" cy="1143007"/>
          </a:xfrm>
          <a:prstGeom prst="rect">
            <a:avLst/>
          </a:prstGeom>
        </p:spPr>
      </p:pic>
      <p:pic>
        <p:nvPicPr>
          <p:cNvPr id="15" name="Imagem 14" descr="Chronos Academy com fundo.png">
            <a:extLst>
              <a:ext uri="{FF2B5EF4-FFF2-40B4-BE49-F238E27FC236}">
                <a16:creationId xmlns:a16="http://schemas.microsoft.com/office/drawing/2014/main" id="{0755533B-91DC-4776-BB57-A7D9C6C13D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6408" y="3831460"/>
            <a:ext cx="1031183" cy="10311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1285852" y="1071551"/>
            <a:ext cx="6572296" cy="3479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chemeClr val="accent5"/>
                </a:solidFill>
                <a:latin typeface="+mj-lt"/>
                <a:ea typeface="Abel"/>
                <a:cs typeface="Abel"/>
                <a:sym typeface="Abel"/>
              </a:rPr>
              <a:t>Link: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bg1"/>
                </a:solidFill>
                <a:latin typeface="+mj-lt"/>
              </a:rPr>
              <a:t>Para baixar outra versão baste trocar o numero 11 pela versão que gostaria baixar.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dirty="0">
              <a:solidFill>
                <a:schemeClr val="bg1"/>
              </a:solidFill>
              <a:latin typeface="+mj-l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bg1"/>
                </a:solidFill>
                <a:latin typeface="+mj-lt"/>
              </a:rPr>
              <a:t>Recomendo utilizar a versão 11, que está sendo mais utilizada no momento.</a:t>
            </a:r>
            <a:endParaRPr lang="pt-BR" sz="20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11560" y="571265"/>
            <a:ext cx="8119641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7280"/>
              </a:lnSpc>
            </a:pPr>
            <a:r>
              <a:rPr lang="en-US" sz="3600" dirty="0" err="1">
                <a:latin typeface="+mj-lt"/>
              </a:rPr>
              <a:t>Baixe</a:t>
            </a:r>
            <a:r>
              <a:rPr lang="en-US" sz="3600" dirty="0">
                <a:latin typeface="+mj-lt"/>
              </a:rPr>
              <a:t> e </a:t>
            </a:r>
            <a:r>
              <a:rPr lang="en-US" sz="3600" dirty="0" err="1">
                <a:latin typeface="+mj-lt"/>
              </a:rPr>
              <a:t>descompacte</a:t>
            </a:r>
            <a:r>
              <a:rPr lang="en-US" sz="3600" dirty="0">
                <a:latin typeface="+mj-lt"/>
              </a:rPr>
              <a:t> o </a:t>
            </a:r>
            <a:r>
              <a:rPr lang="en-US" sz="3600" dirty="0" err="1">
                <a:latin typeface="+mj-lt"/>
              </a:rPr>
              <a:t>openJdk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315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1285852" y="1071551"/>
            <a:ext cx="6572296" cy="3479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chemeClr val="accent5"/>
                </a:solidFill>
                <a:latin typeface="+mj-lt"/>
                <a:ea typeface="Abel"/>
                <a:cs typeface="Abel"/>
                <a:sym typeface="Abel"/>
              </a:rPr>
              <a:t>Link: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hlinkClick r:id="rId3"/>
              </a:rPr>
              <a:t>https://downloads.apache.org/maven/maven-3/3.8.1/binaries/apache-maven-3.8.1-bin.zip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bg1"/>
                </a:solidFill>
                <a:latin typeface="+mj-lt"/>
              </a:rPr>
              <a:t>Descompacte o </a:t>
            </a:r>
            <a:r>
              <a:rPr lang="pt-BR" sz="2000" dirty="0" err="1">
                <a:solidFill>
                  <a:schemeClr val="bg1"/>
                </a:solidFill>
                <a:latin typeface="+mj-lt"/>
              </a:rPr>
              <a:t>maven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 baixado em um local de sua preferência.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11560" y="571265"/>
            <a:ext cx="8119641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7280"/>
              </a:lnSpc>
            </a:pPr>
            <a:r>
              <a:rPr lang="en-US" sz="3600" dirty="0" err="1">
                <a:latin typeface="+mj-lt"/>
              </a:rPr>
              <a:t>Baixe</a:t>
            </a:r>
            <a:r>
              <a:rPr lang="en-US" sz="3600" dirty="0">
                <a:latin typeface="+mj-lt"/>
              </a:rPr>
              <a:t> e </a:t>
            </a:r>
            <a:r>
              <a:rPr lang="en-US" sz="3600" dirty="0" err="1">
                <a:latin typeface="+mj-lt"/>
              </a:rPr>
              <a:t>descompacte</a:t>
            </a:r>
            <a:r>
              <a:rPr lang="en-US" sz="3600" dirty="0">
                <a:latin typeface="+mj-lt"/>
              </a:rPr>
              <a:t> o maven</a:t>
            </a:r>
          </a:p>
        </p:txBody>
      </p:sp>
    </p:spTree>
    <p:extLst>
      <p:ext uri="{BB962C8B-B14F-4D97-AF65-F5344CB8AC3E}">
        <p14:creationId xmlns:p14="http://schemas.microsoft.com/office/powerpoint/2010/main" val="104949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412279" y="195486"/>
            <a:ext cx="6319441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latin typeface="+mj-lt"/>
              </a:rPr>
              <a:t>Próximos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passos</a:t>
            </a:r>
            <a:endParaRPr sz="3600" b="1" dirty="0">
              <a:latin typeface="+mj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112CFE-605D-4AE9-8C2E-822B6895D294}"/>
              </a:ext>
            </a:extLst>
          </p:cNvPr>
          <p:cNvSpPr txBox="1"/>
          <p:nvPr/>
        </p:nvSpPr>
        <p:spPr>
          <a:xfrm>
            <a:off x="1259632" y="843558"/>
            <a:ext cx="5472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Criar variável de ambiente JAVA_HOME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Criar variável de ambiente MAVEN_HOME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Adicionar variáveis na variável de ambiente Path</a:t>
            </a:r>
          </a:p>
        </p:txBody>
      </p:sp>
    </p:spTree>
    <p:extLst>
      <p:ext uri="{BB962C8B-B14F-4D97-AF65-F5344CB8AC3E}">
        <p14:creationId xmlns:p14="http://schemas.microsoft.com/office/powerpoint/2010/main" val="388544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085245" y="1172652"/>
            <a:ext cx="5772771" cy="3970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085245" y="118987"/>
            <a:ext cx="751920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latin typeface="+mj-lt"/>
              </a:rPr>
              <a:t>Variáveis</a:t>
            </a:r>
            <a:r>
              <a:rPr lang="en-US" sz="3600" dirty="0">
                <a:latin typeface="+mj-lt"/>
              </a:rPr>
              <a:t> de </a:t>
            </a:r>
            <a:r>
              <a:rPr lang="en-US" sz="3600" dirty="0" err="1">
                <a:latin typeface="+mj-lt"/>
              </a:rPr>
              <a:t>ambiente</a:t>
            </a:r>
            <a:r>
              <a:rPr lang="en-US" sz="3600" dirty="0">
                <a:latin typeface="+mj-lt"/>
              </a:rPr>
              <a:t> no Windows</a:t>
            </a:r>
            <a:endParaRPr sz="3600" dirty="0">
              <a:latin typeface="+mj-lt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858016" y="1941426"/>
            <a:ext cx="1200739" cy="1273266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2CE383-05FE-49AD-B99F-AD66308A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722" y="1941426"/>
            <a:ext cx="4016556" cy="290632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F7907A-D6DE-4295-A315-465B34A30589}"/>
              </a:ext>
            </a:extLst>
          </p:cNvPr>
          <p:cNvSpPr txBox="1"/>
          <p:nvPr/>
        </p:nvSpPr>
        <p:spPr>
          <a:xfrm>
            <a:off x="1280450" y="549208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Digite var na barra de pesquisa do Windows</a:t>
            </a:r>
          </a:p>
          <a:p>
            <a:r>
              <a:rPr lang="pt-BR" sz="2000" dirty="0">
                <a:solidFill>
                  <a:schemeClr val="bg1"/>
                </a:solidFill>
              </a:rPr>
              <a:t>Escolha Editar as variáveis de ambiente para sua conta (Principalmente se a máquina for da empresa em que trabalha)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085245" y="1172652"/>
            <a:ext cx="5772771" cy="3970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043608" y="81264"/>
            <a:ext cx="751920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latin typeface="+mj-lt"/>
              </a:rPr>
              <a:t>Variáveis</a:t>
            </a:r>
            <a:r>
              <a:rPr lang="en-US" sz="3600" dirty="0">
                <a:latin typeface="+mj-lt"/>
              </a:rPr>
              <a:t> de </a:t>
            </a:r>
            <a:r>
              <a:rPr lang="en-US" sz="3600" dirty="0" err="1">
                <a:latin typeface="+mj-lt"/>
              </a:rPr>
              <a:t>ambiente</a:t>
            </a:r>
            <a:r>
              <a:rPr lang="en-US" sz="3600" dirty="0">
                <a:latin typeface="+mj-lt"/>
              </a:rPr>
              <a:t> no Windows</a:t>
            </a:r>
            <a:endParaRPr sz="3600" dirty="0">
              <a:latin typeface="+mj-lt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858016" y="1941426"/>
            <a:ext cx="1200739" cy="1273266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F7907A-D6DE-4295-A315-465B34A30589}"/>
              </a:ext>
            </a:extLst>
          </p:cNvPr>
          <p:cNvSpPr txBox="1"/>
          <p:nvPr/>
        </p:nvSpPr>
        <p:spPr>
          <a:xfrm>
            <a:off x="1238813" y="654435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Clique em Novo...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3B8345-C177-4149-ACAA-239371CDE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092" y="1150862"/>
            <a:ext cx="3867816" cy="367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4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085245" y="1172652"/>
            <a:ext cx="5772771" cy="3970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085245" y="195486"/>
            <a:ext cx="751920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latin typeface="+mj-lt"/>
              </a:rPr>
              <a:t>Variáveis</a:t>
            </a:r>
            <a:r>
              <a:rPr lang="en-US" sz="3600" dirty="0">
                <a:latin typeface="+mj-lt"/>
              </a:rPr>
              <a:t> de </a:t>
            </a:r>
            <a:r>
              <a:rPr lang="en-US" sz="3600" dirty="0" err="1">
                <a:latin typeface="+mj-lt"/>
              </a:rPr>
              <a:t>ambiente</a:t>
            </a:r>
            <a:r>
              <a:rPr lang="en-US" sz="3600" dirty="0">
                <a:latin typeface="+mj-lt"/>
              </a:rPr>
              <a:t> no Windows</a:t>
            </a:r>
            <a:endParaRPr sz="3600" dirty="0">
              <a:latin typeface="+mj-lt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858016" y="1941426"/>
            <a:ext cx="1200739" cy="1273266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F7907A-D6DE-4295-A315-465B34A30589}"/>
              </a:ext>
            </a:extLst>
          </p:cNvPr>
          <p:cNvSpPr txBox="1"/>
          <p:nvPr/>
        </p:nvSpPr>
        <p:spPr>
          <a:xfrm>
            <a:off x="1280450" y="702000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pt-BR" sz="2000" dirty="0">
                <a:solidFill>
                  <a:schemeClr val="bg1"/>
                </a:solidFill>
              </a:rPr>
              <a:t>Preencha o primeiro campo com JAVA_HOME</a:t>
            </a:r>
          </a:p>
          <a:p>
            <a:pPr>
              <a:buClr>
                <a:schemeClr val="bg1"/>
              </a:buClr>
            </a:pPr>
            <a:r>
              <a:rPr lang="pt-BR" sz="2000" dirty="0">
                <a:solidFill>
                  <a:schemeClr val="bg1"/>
                </a:solidFill>
              </a:rPr>
              <a:t>Encontre o diretório onde descompactou seu </a:t>
            </a:r>
            <a:r>
              <a:rPr lang="pt-BR" sz="2000" dirty="0" err="1">
                <a:solidFill>
                  <a:schemeClr val="bg1"/>
                </a:solidFill>
              </a:rPr>
              <a:t>openJdk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75E013A-AE40-409E-BF46-79D22809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57" y="1477809"/>
            <a:ext cx="4114086" cy="36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1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085245" y="1172652"/>
            <a:ext cx="5772771" cy="3970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043608" y="81264"/>
            <a:ext cx="751920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latin typeface="+mj-lt"/>
              </a:rPr>
              <a:t>Variáveis</a:t>
            </a:r>
            <a:r>
              <a:rPr lang="en-US" sz="3600" dirty="0">
                <a:latin typeface="+mj-lt"/>
              </a:rPr>
              <a:t> de </a:t>
            </a:r>
            <a:r>
              <a:rPr lang="en-US" sz="3600" dirty="0" err="1">
                <a:latin typeface="+mj-lt"/>
              </a:rPr>
              <a:t>ambiente</a:t>
            </a:r>
            <a:r>
              <a:rPr lang="en-US" sz="3600" dirty="0">
                <a:latin typeface="+mj-lt"/>
              </a:rPr>
              <a:t> no Windows</a:t>
            </a:r>
            <a:endParaRPr sz="3600" dirty="0">
              <a:latin typeface="+mj-lt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858016" y="1941426"/>
            <a:ext cx="1200739" cy="1273266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F7907A-D6DE-4295-A315-465B34A30589}"/>
              </a:ext>
            </a:extLst>
          </p:cNvPr>
          <p:cNvSpPr txBox="1"/>
          <p:nvPr/>
        </p:nvSpPr>
        <p:spPr>
          <a:xfrm>
            <a:off x="1238813" y="650443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 variável criada deverá ser exibida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C73EA5-CF21-402C-BB70-C76B143F5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953" y="1172652"/>
            <a:ext cx="4040093" cy="37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097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Personalizada 2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FF33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466</TotalTime>
  <Words>408</Words>
  <Application>Microsoft Office PowerPoint</Application>
  <PresentationFormat>Apresentação na tela (16:9)</PresentationFormat>
  <Paragraphs>66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Montserrat</vt:lpstr>
      <vt:lpstr>Roboto Condensed Light</vt:lpstr>
      <vt:lpstr>Arial</vt:lpstr>
      <vt:lpstr>Rubik Light</vt:lpstr>
      <vt:lpstr>Livvic</vt:lpstr>
      <vt:lpstr>Wingdings</vt:lpstr>
      <vt:lpstr>Abel</vt:lpstr>
      <vt:lpstr>Custal Project Proposal by Slidesgo</vt:lpstr>
      <vt:lpstr>Configuração e Variáveis de ambiente</vt:lpstr>
      <vt:lpstr>Baixe e descompacte o openJdk</vt:lpstr>
      <vt:lpstr>Baixe e descompacte o openJdk</vt:lpstr>
      <vt:lpstr>Baixe e descompacte o maven</vt:lpstr>
      <vt:lpstr>Próximos passos</vt:lpstr>
      <vt:lpstr>Variáveis de ambiente no Windows</vt:lpstr>
      <vt:lpstr>Variáveis de ambiente no Windows</vt:lpstr>
      <vt:lpstr>Variáveis de ambiente no Windows</vt:lpstr>
      <vt:lpstr>Variáveis de ambiente no Windows</vt:lpstr>
      <vt:lpstr>Variáveis de ambiente no Windows</vt:lpstr>
      <vt:lpstr>Variáveis de ambiente no Windows</vt:lpstr>
      <vt:lpstr>Variáveis de ambiente no Windows</vt:lpstr>
      <vt:lpstr>Variáveis de ambiente no Windows</vt:lpstr>
      <vt:lpstr>Variáveis de ambiente no Windows</vt:lpstr>
      <vt:lpstr>Variáveis de ambiente no Windows</vt:lpstr>
      <vt:lpstr>Variáveis de ambiente no Windows</vt:lpstr>
      <vt:lpstr>Variáveis de ambiente no Windows</vt:lpstr>
      <vt:lpstr>Variáveis de ambiente no Windows</vt:lpstr>
      <vt:lpstr>Variáveis de ambiente no Windows</vt:lpstr>
      <vt:lpstr>OBRIGADO E ATÉ A PRÓXIMA!!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Banking</dc:title>
  <dc:creator>Leila Martins</dc:creator>
  <cp:lastModifiedBy>AdamVinicius</cp:lastModifiedBy>
  <cp:revision>50</cp:revision>
  <dcterms:modified xsi:type="dcterms:W3CDTF">2021-04-04T17:19:34Z</dcterms:modified>
</cp:coreProperties>
</file>