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NMlfowvILGrD2Q3rY7PppLUTc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ummies.com/programming/python/what-is-python-and-what-can-you-do-with-it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finxter.com/python-cheat-sheet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Coding is like a language (English, Afrikaans, IsiXhosa) each programming language has its own rules. In Python we have that set of rules syntax and we will be exploring what a syntax 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Python was designed with readability in mind, and has some similarities to the English language with influence from mathematics.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Python uses new lines to complete a command, as opposed to other programming languages which often use semicolons or parentheses.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Python relies on indentation, using whitespace, to define scope; such as the scope of loops, functions and classes.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Comments can be used to explain Python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Comments can be used to make code more readable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Comments can be used to prevent execution when testing.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6dd8efe1f1_1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6dd8efe1f1_1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how other programming languages declare variable.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that naming a variable  is important when you are working in a big project. Consider how will you search for a variable in a large code base.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Demonstrate multiple assignment in the interpreter 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should be able to install the  latest Python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Have a basic understanding of the interpreter. Show the learners the interpreter later 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computer science, an interpreter is a computer program that directly executes instructions written in a </a:t>
            </a:r>
            <a:r>
              <a:rPr lang="en"/>
              <a:t>programming</a:t>
            </a:r>
            <a:r>
              <a:rPr lang="en"/>
              <a:t> language without requiring them previously to have been compiled in a machine language program.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>
                <a:solidFill>
                  <a:schemeClr val="dk1"/>
                </a:solidFill>
              </a:rPr>
              <a:t>Computer program</a:t>
            </a:r>
            <a:r>
              <a:rPr lang="en">
                <a:solidFill>
                  <a:schemeClr val="dk1"/>
                </a:solidFill>
              </a:rPr>
              <a:t> - simply put, it is a set of instructions for accomplishing a specific task.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act of writing a programs is called </a:t>
            </a:r>
            <a:r>
              <a:rPr b="1" lang="en"/>
              <a:t>programming</a:t>
            </a:r>
            <a:r>
              <a:rPr lang="en"/>
              <a:t>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a developer/programmer/engineer, it is your task to write a set of instructions for completing a specific task.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use a </a:t>
            </a:r>
            <a:r>
              <a:rPr b="1" lang="en"/>
              <a:t>programming language</a:t>
            </a:r>
            <a:r>
              <a:rPr lang="en"/>
              <a:t> to develop a program. To turn human thoughts into 1’s and 0’s that the computer understands.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Why so many?</a:t>
            </a:r>
            <a:r>
              <a:rPr lang="en"/>
              <a:t> Because people keep creating them. </a:t>
            </a:r>
            <a:r>
              <a:rPr b="1" lang="en"/>
              <a:t>Java </a:t>
            </a:r>
            <a:r>
              <a:rPr lang="en"/>
              <a:t>originally designed for interactive television</a:t>
            </a:r>
            <a:r>
              <a:rPr lang="en"/>
              <a:t> (handheld, set-top) - </a:t>
            </a:r>
            <a:r>
              <a:rPr b="1" lang="en"/>
              <a:t>Python </a:t>
            </a:r>
            <a:r>
              <a:rPr lang="en"/>
              <a:t>(emphasis on code readability))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What is Python</a:t>
            </a:r>
            <a:r>
              <a:rPr lang="en"/>
              <a:t> - Python is an </a:t>
            </a:r>
            <a:r>
              <a:rPr b="1" lang="en"/>
              <a:t>interpreted</a:t>
            </a:r>
            <a:r>
              <a:rPr lang="en"/>
              <a:t>, </a:t>
            </a:r>
            <a:r>
              <a:rPr b="1" lang="en"/>
              <a:t>high-level (user friendly)</a:t>
            </a:r>
            <a:r>
              <a:rPr lang="en"/>
              <a:t>, </a:t>
            </a:r>
            <a:r>
              <a:rPr b="1" lang="en"/>
              <a:t>general purpose (wide variety of application domains)</a:t>
            </a:r>
            <a:r>
              <a:rPr lang="en"/>
              <a:t> programming language. You can use Python for developing desktop GUI applications, websites and web applications, analyze data, automate operations via DevOps. Games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Python program is read by a parser(Syntax analysis).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Python was designed to be  a highly readable language.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Who uses Python? Lots of companies uses Python, click on the link, “who uses Python”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Investigate exactly what each company do with Python.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https://www.dummies.com/programming/python/what-is-python-and-what-can-you-do-with-it/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u="sng"/>
              <a:t>What is Python?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Multi-paradigm programming language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Interpreted</a:t>
            </a:r>
            <a:r>
              <a:rPr lang="en"/>
              <a:t> language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Supports dynamic data type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Independent from platforms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Focused on development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Simple and easy grammar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High-level internal object data types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Automatic memory management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It’s free (opensource)!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space, the python is planned for use in a European mission to mars in 2020 to collect soil samples.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What do you need to start?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our case because we use windows environment we will need to begin by installing the Python interpreter. If you were using a unix-based system (ubuntu or mac), you do not need to install the interpreter as it comes with the 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 interpreter is what is used to actually run your Python code. The interpreter, interpretes you code so that a computer can understand it.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that there are other ways you can open the interpreter depending on how python was installed.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Typing an end-of-file character (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Control-D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on Unix,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Control-Z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on Windows) at the command line causes the interpreter to exit with a zero exit status. If that doesn’t work, you can exit the interpreter by typing the following command: </a:t>
            </a:r>
            <a:r>
              <a:rPr lang="e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quit()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Remind the learners that, this is an interpreter and works a bit like a calculator.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Done setting up Python. Now let’s move on to writing some code.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dd8efe1f1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6dd8efe1f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the Python official page for documentation. When you get stuck anywhere or you are looking for a more detailed discussion about python, you can always consult the documentation.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an </a:t>
            </a:r>
            <a:r>
              <a:rPr lang="en">
                <a:solidFill>
                  <a:schemeClr val="dk1"/>
                </a:solidFill>
              </a:rPr>
              <a:t>in-depth reading with regard to any of python modules, functions etc, read the docs.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https://blog.finxter.com/python-cheat-sheet/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Can you please type your first Python code in the interpreter?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you are done, you can hit enter and your code will be run through the interpreter.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have written your first code in Python, well done!!!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So, you have just observed how your python code got executed by the interpreter.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Now let’s get to leaning python syntax first.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17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BLANK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6" name="Google Shape;166;p2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S">
  <p:cSld name="BLANK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87" name="Google Shape;187;p2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2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9" name="Google Shape;199;p27"/>
          <p:cNvSpPr txBox="1"/>
          <p:nvPr>
            <p:ph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0" name="Google Shape;200;p27"/>
          <p:cNvSpPr txBox="1"/>
          <p:nvPr>
            <p:ph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1" name="Google Shape;201;p27"/>
          <p:cNvSpPr txBox="1"/>
          <p:nvPr>
            <p:ph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BIG_NUMBER_1_1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04" name="Google Shape;204;p2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6" name="Google Shape;216;p28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BLANK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9" name="Google Shape;219;p2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2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29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29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">
  <p:cSld name="BLANK_2_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0" name="Google Shape;240;p3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3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3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3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3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3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3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3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3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3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3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3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BIG_NUMBER_1_1_2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58" name="Google Shape;258;p3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3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3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3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3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3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3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3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3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3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3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0" name="Google Shape;270;p31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3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3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3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3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3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3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3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3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3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3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3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5" name="Google Shape;285;p32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32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</a:t>
            </a:r>
            <a:r>
              <a:rPr b="0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n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Freepik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3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3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3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3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3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3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3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3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3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3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3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3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2" name="Google Shape;302;p33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33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3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3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3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BLANK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8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BIG_NUMBER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53" name="Google Shape;53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5" name="Google Shape;65;p19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BIG_NUMBER_1_1_4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9" name="Google Shape;69;p2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2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2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2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2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2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2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2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2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2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2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1" name="Google Shape;81;p20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○"/>
              <a:defRPr sz="1000"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■"/>
              <a:defRPr sz="1000"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●"/>
              <a:defRPr sz="1000"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○"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■"/>
              <a:defRPr sz="1000"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●"/>
              <a:defRPr sz="1000"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○"/>
              <a:defRPr sz="1000"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Arial"/>
              <a:buChar char="■"/>
              <a:defRPr sz="1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BIG_NUMBER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5" name="Google Shape;85;p2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2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2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2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2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2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2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2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2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2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2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2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7" name="Google Shape;97;p21"/>
          <p:cNvSpPr txBox="1"/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8" name="Google Shape;98;p21"/>
          <p:cNvSpPr txBox="1"/>
          <p:nvPr>
            <p:ph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9" name="Google Shape;99;p21"/>
          <p:cNvSpPr txBox="1"/>
          <p:nvPr>
            <p:ph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0" name="Google Shape;100;p21"/>
          <p:cNvSpPr txBox="1"/>
          <p:nvPr>
            <p:ph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1" name="Google Shape;101;p21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21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21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21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1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BIG_NUMBER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9" name="Google Shape;109;p2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2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2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2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2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2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2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2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2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2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22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BIG_NUMBER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25" name="Google Shape;125;p2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2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2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2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2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2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2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7" name="Google Shape;137;p23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BIG_NUMBER_1_1_2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43" name="Google Shape;143;p2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2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github.com/python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hyperlink" Target="https://github.com/python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3" Type="http://schemas.openxmlformats.org/officeDocument/2006/relationships/image" Target="../media/image1.png"/><Relationship Id="rId12" Type="http://schemas.openxmlformats.org/officeDocument/2006/relationships/hyperlink" Target="https://github.com/pyth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share.io/python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github.com/python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s://github.com/python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ython.org/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github.com/python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github.com/python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u="sng"/>
              <a:t>Intro to programming using</a:t>
            </a:r>
            <a:endParaRPr b="1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u="sng"/>
              <a:t>Python</a:t>
            </a:r>
            <a:endParaRPr b="1" u="sng"/>
          </a:p>
        </p:txBody>
      </p:sp>
      <p:sp>
        <p:nvSpPr>
          <p:cNvPr id="325" name="Google Shape;325;p1"/>
          <p:cNvSpPr txBox="1"/>
          <p:nvPr>
            <p:ph idx="1" type="subTitle"/>
          </p:nvPr>
        </p:nvSpPr>
        <p:spPr>
          <a:xfrm>
            <a:off x="309225" y="30807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Life Choices Coding Academy 2020</a:t>
            </a:r>
            <a:endParaRPr b="1" sz="1800"/>
          </a:p>
        </p:txBody>
      </p:sp>
      <p:grpSp>
        <p:nvGrpSpPr>
          <p:cNvPr id="326" name="Google Shape;326;p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27" name="Google Shape;327;p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0" name="Google Shape;330;p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1"/>
          <p:cNvGrpSpPr/>
          <p:nvPr/>
        </p:nvGrpSpPr>
        <p:grpSpPr>
          <a:xfrm>
            <a:off x="8071563" y="3231345"/>
            <a:ext cx="1026629" cy="1056842"/>
            <a:chOff x="8084663" y="3138245"/>
            <a:chExt cx="1026629" cy="1056842"/>
          </a:xfrm>
        </p:grpSpPr>
        <p:sp>
          <p:nvSpPr>
            <p:cNvPr id="335" name="Google Shape;335;p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1"/>
          <p:cNvGrpSpPr/>
          <p:nvPr/>
        </p:nvGrpSpPr>
        <p:grpSpPr>
          <a:xfrm>
            <a:off x="1970545" y="1968452"/>
            <a:ext cx="690309" cy="1154729"/>
            <a:chOff x="1960499" y="1511252"/>
            <a:chExt cx="690309" cy="1154729"/>
          </a:xfrm>
        </p:grpSpPr>
        <p:sp>
          <p:nvSpPr>
            <p:cNvPr id="342" name="Google Shape;342;p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0" name="Google Shape;350;p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"/>
          <p:cNvGrpSpPr/>
          <p:nvPr/>
        </p:nvGrpSpPr>
        <p:grpSpPr>
          <a:xfrm>
            <a:off x="2857571" y="1302505"/>
            <a:ext cx="152954" cy="60029"/>
            <a:chOff x="2857571" y="1302505"/>
            <a:chExt cx="152954" cy="60029"/>
          </a:xfrm>
        </p:grpSpPr>
        <p:sp>
          <p:nvSpPr>
            <p:cNvPr id="353" name="Google Shape;353;p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1"/>
          <p:cNvGrpSpPr/>
          <p:nvPr/>
        </p:nvGrpSpPr>
        <p:grpSpPr>
          <a:xfrm>
            <a:off x="3168309" y="474596"/>
            <a:ext cx="1088181" cy="608605"/>
            <a:chOff x="3168309" y="474596"/>
            <a:chExt cx="1088181" cy="608605"/>
          </a:xfrm>
        </p:grpSpPr>
        <p:grpSp>
          <p:nvGrpSpPr>
            <p:cNvPr id="356" name="Google Shape;356;p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57" name="Google Shape;357;p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9" name="Google Shape;359;p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0" name="Google Shape;360;p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2" name="Google Shape;362;p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3" name="Google Shape;363;p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4" name="Google Shape;364;p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1"/>
            <p:cNvGrpSpPr/>
            <p:nvPr/>
          </p:nvGrpSpPr>
          <p:grpSpPr>
            <a:xfrm>
              <a:off x="5063947" y="1041305"/>
              <a:ext cx="89912" cy="145674"/>
              <a:chOff x="5063947" y="1041305"/>
              <a:chExt cx="89912" cy="145674"/>
            </a:xfrm>
          </p:grpSpPr>
          <p:sp>
            <p:nvSpPr>
              <p:cNvPr id="367" name="Google Shape;367;p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9" name="Google Shape;369;p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0" name="Google Shape;370;p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1"/>
          <p:cNvGrpSpPr/>
          <p:nvPr/>
        </p:nvGrpSpPr>
        <p:grpSpPr>
          <a:xfrm>
            <a:off x="5910718" y="-131360"/>
            <a:ext cx="105829" cy="85015"/>
            <a:chOff x="5910718" y="-131360"/>
            <a:chExt cx="105829" cy="85015"/>
          </a:xfrm>
        </p:grpSpPr>
        <p:sp>
          <p:nvSpPr>
            <p:cNvPr id="375" name="Google Shape;375;p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1"/>
          <p:cNvGrpSpPr/>
          <p:nvPr/>
        </p:nvGrpSpPr>
        <p:grpSpPr>
          <a:xfrm>
            <a:off x="3894690" y="-306155"/>
            <a:ext cx="432221" cy="578921"/>
            <a:chOff x="3894690" y="-306155"/>
            <a:chExt cx="432221" cy="578921"/>
          </a:xfrm>
        </p:grpSpPr>
        <p:sp>
          <p:nvSpPr>
            <p:cNvPr id="378" name="Google Shape;378;p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0" name="Google Shape;380;p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2" name="Google Shape;382;p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3" name="Google Shape;383;p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4" name="Google Shape;384;p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1"/>
            <p:cNvGrpSpPr/>
            <p:nvPr/>
          </p:nvGrpSpPr>
          <p:grpSpPr>
            <a:xfrm>
              <a:off x="2775700" y="-243577"/>
              <a:ext cx="100965" cy="123964"/>
              <a:chOff x="2775700" y="-243577"/>
              <a:chExt cx="100965" cy="123964"/>
            </a:xfrm>
          </p:grpSpPr>
          <p:sp>
            <p:nvSpPr>
              <p:cNvPr id="387" name="Google Shape;387;p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9" name="Google Shape;389;p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0" name="Google Shape;390;p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" name="Google Shape;391;p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2" name="Google Shape;392;p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4" name="Google Shape;394;p1"/>
          <p:cNvGrpSpPr/>
          <p:nvPr/>
        </p:nvGrpSpPr>
        <p:grpSpPr>
          <a:xfrm>
            <a:off x="1739309" y="566891"/>
            <a:ext cx="853059" cy="594507"/>
            <a:chOff x="1739309" y="566891"/>
            <a:chExt cx="853059" cy="594507"/>
          </a:xfrm>
        </p:grpSpPr>
        <p:grpSp>
          <p:nvGrpSpPr>
            <p:cNvPr id="395" name="Google Shape;395;p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6" name="Google Shape;396;p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Google Shape;398;p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399" name="Google Shape;399;p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1" name="Google Shape;401;p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2" name="Google Shape;402;p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3" name="Google Shape;403;p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4" name="Google Shape;404;p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6" name="Google Shape;406;p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07" name="Google Shape;407;p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1"/>
          <p:cNvGrpSpPr/>
          <p:nvPr/>
        </p:nvGrpSpPr>
        <p:grpSpPr>
          <a:xfrm>
            <a:off x="-182869" y="835238"/>
            <a:ext cx="1277205" cy="1131334"/>
            <a:chOff x="-182869" y="835238"/>
            <a:chExt cx="1277205" cy="1131334"/>
          </a:xfrm>
        </p:grpSpPr>
        <p:sp>
          <p:nvSpPr>
            <p:cNvPr id="411" name="Google Shape;411;p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3" name="Google Shape;413;p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1"/>
            <p:cNvGrpSpPr/>
            <p:nvPr/>
          </p:nvGrpSpPr>
          <p:grpSpPr>
            <a:xfrm>
              <a:off x="588484" y="1891352"/>
              <a:ext cx="127241" cy="75220"/>
              <a:chOff x="588484" y="1891352"/>
              <a:chExt cx="127241" cy="75220"/>
            </a:xfrm>
          </p:grpSpPr>
          <p:sp>
            <p:nvSpPr>
              <p:cNvPr id="416" name="Google Shape;416;p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8" name="Google Shape;418;p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19" name="Google Shape;419;p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0" name="Google Shape;420;p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3" name="Google Shape;423;p1"/>
            <p:cNvGrpSpPr/>
            <p:nvPr/>
          </p:nvGrpSpPr>
          <p:grpSpPr>
            <a:xfrm>
              <a:off x="1332668" y="2362060"/>
              <a:ext cx="85710" cy="97127"/>
              <a:chOff x="1332668" y="2362060"/>
              <a:chExt cx="85710" cy="97127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6" name="Google Shape;426;p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27" name="Google Shape;427;p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0" name="Google Shape;430;p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3" name="Google Shape;433;p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38" name="Google Shape;438;p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2" name="Google Shape;442;p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3" name="Google Shape;443;p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4" name="Google Shape;454;p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57" name="Google Shape;457;p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58" name="Google Shape;458;p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6" name="Google Shape;466;p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8" name="Google Shape;468;p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69" name="Google Shape;469;p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3" name="Google Shape;473;p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4" name="Google Shape;474;p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3" name="Google Shape;483;p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6" name="Google Shape;486;p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1"/>
          <p:cNvGrpSpPr/>
          <p:nvPr/>
        </p:nvGrpSpPr>
        <p:grpSpPr>
          <a:xfrm>
            <a:off x="5630954" y="5096427"/>
            <a:ext cx="147625" cy="102487"/>
            <a:chOff x="5630954" y="5096427"/>
            <a:chExt cx="147625" cy="102487"/>
          </a:xfrm>
        </p:grpSpPr>
        <p:sp>
          <p:nvSpPr>
            <p:cNvPr id="490" name="Google Shape;490;p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1"/>
          <p:cNvGrpSpPr/>
          <p:nvPr/>
        </p:nvGrpSpPr>
        <p:grpSpPr>
          <a:xfrm>
            <a:off x="5587702" y="3976345"/>
            <a:ext cx="519353" cy="629618"/>
            <a:chOff x="5587702" y="3976345"/>
            <a:chExt cx="519353" cy="629618"/>
          </a:xfrm>
        </p:grpSpPr>
        <p:sp>
          <p:nvSpPr>
            <p:cNvPr id="493" name="Google Shape;493;p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497" name="Google Shape;497;p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0" name="Google Shape;500;p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1" name="Google Shape;501;p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0" name="Google Shape;510;p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1" name="Google Shape;511;p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3" name="Google Shape;513;p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4" name="Google Shape;514;p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5" name="Google Shape;515;p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"/>
            <p:cNvGrpSpPr/>
            <p:nvPr/>
          </p:nvGrpSpPr>
          <p:grpSpPr>
            <a:xfrm>
              <a:off x="6864708" y="521224"/>
              <a:ext cx="165993" cy="77337"/>
              <a:chOff x="6864708" y="521224"/>
              <a:chExt cx="165993" cy="77337"/>
            </a:xfrm>
          </p:grpSpPr>
          <p:sp>
            <p:nvSpPr>
              <p:cNvPr id="527" name="Google Shape;527;p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1"/>
            <p:cNvGrpSpPr/>
            <p:nvPr/>
          </p:nvGrpSpPr>
          <p:grpSpPr>
            <a:xfrm>
              <a:off x="6567637" y="1421737"/>
              <a:ext cx="96664" cy="114036"/>
              <a:chOff x="6567637" y="1421737"/>
              <a:chExt cx="96664" cy="114036"/>
            </a:xfrm>
          </p:grpSpPr>
          <p:sp>
            <p:nvSpPr>
              <p:cNvPr id="530" name="Google Shape;530;p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3" name="Google Shape;533;p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37" name="Google Shape;537;p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1" name="Google Shape;541;p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5" name="Google Shape;545;p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6" name="Google Shape;546;p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8" name="Google Shape;548;p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1" name="Google Shape;551;p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1"/>
          <p:cNvGrpSpPr/>
          <p:nvPr/>
        </p:nvGrpSpPr>
        <p:grpSpPr>
          <a:xfrm>
            <a:off x="8454538" y="1064636"/>
            <a:ext cx="841874" cy="594507"/>
            <a:chOff x="8454538" y="1064636"/>
            <a:chExt cx="841874" cy="594507"/>
          </a:xfrm>
        </p:grpSpPr>
        <p:sp>
          <p:nvSpPr>
            <p:cNvPr id="556" name="Google Shape;556;p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1" name="Google Shape;561;p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2" name="Google Shape;562;p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8" name="Google Shape;568;p1"/>
            <p:cNvGrpSpPr/>
            <p:nvPr/>
          </p:nvGrpSpPr>
          <p:grpSpPr>
            <a:xfrm>
              <a:off x="8502092" y="-202278"/>
              <a:ext cx="136937" cy="83460"/>
              <a:chOff x="8502092" y="-202278"/>
              <a:chExt cx="136937" cy="83460"/>
            </a:xfrm>
          </p:grpSpPr>
          <p:sp>
            <p:nvSpPr>
              <p:cNvPr id="569" name="Google Shape;569;p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71" name="Google Shape;571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"/>
          <p:cNvSpPr txBox="1"/>
          <p:nvPr>
            <p:ph idx="1" type="subTitle"/>
          </p:nvPr>
        </p:nvSpPr>
        <p:spPr>
          <a:xfrm>
            <a:off x="939525" y="1480975"/>
            <a:ext cx="754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line structure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Comments in Python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Joining two lines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Indentation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coding style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reserved words</a:t>
            </a:r>
            <a:endParaRPr sz="2000"/>
          </a:p>
        </p:txBody>
      </p:sp>
      <p:sp>
        <p:nvSpPr>
          <p:cNvPr id="709" name="Google Shape;709;p10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u="sng"/>
              <a:t>Python Syntax</a:t>
            </a:r>
            <a:endParaRPr b="1" u="sng"/>
          </a:p>
        </p:txBody>
      </p:sp>
      <p:pic>
        <p:nvPicPr>
          <p:cNvPr id="710" name="Google Shape;710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6dd8efe1f1_16_1"/>
          <p:cNvSpPr txBox="1"/>
          <p:nvPr>
            <p:ph idx="1" type="subTitle"/>
          </p:nvPr>
        </p:nvSpPr>
        <p:spPr>
          <a:xfrm>
            <a:off x="939525" y="1575000"/>
            <a:ext cx="571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Python a variable is a container used to store a value.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no command for declaring python variable.</a:t>
            </a:r>
            <a:endParaRPr sz="1500"/>
          </a:p>
        </p:txBody>
      </p:sp>
      <p:sp>
        <p:nvSpPr>
          <p:cNvPr id="716" name="Google Shape;716;g6dd8efe1f1_16_1"/>
          <p:cNvSpPr txBox="1"/>
          <p:nvPr>
            <p:ph type="ctrTitle"/>
          </p:nvPr>
        </p:nvSpPr>
        <p:spPr>
          <a:xfrm>
            <a:off x="939525" y="4406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Python Variable</a:t>
            </a:r>
            <a:endParaRPr b="1" u="sng"/>
          </a:p>
        </p:txBody>
      </p:sp>
      <p:pic>
        <p:nvPicPr>
          <p:cNvPr id="717" name="Google Shape;717;g6dd8efe1f1_1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25" y="2367600"/>
            <a:ext cx="63436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g6dd8efe1f1_16_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3"/>
          <p:cNvSpPr txBox="1"/>
          <p:nvPr>
            <p:ph idx="1" type="subTitle"/>
          </p:nvPr>
        </p:nvSpPr>
        <p:spPr>
          <a:xfrm>
            <a:off x="667775" y="1690050"/>
            <a:ext cx="8382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Choose </a:t>
            </a:r>
            <a:r>
              <a:rPr b="1" lang="en" sz="1800"/>
              <a:t>meaningful </a:t>
            </a:r>
            <a:r>
              <a:rPr lang="en" sz="1800"/>
              <a:t>name instead of short name. </a:t>
            </a:r>
            <a:r>
              <a:rPr lang="en" sz="1800"/>
              <a:t>roll_no </a:t>
            </a:r>
            <a:r>
              <a:rPr lang="en" sz="1800"/>
              <a:t>is better than rn.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Maintain </a:t>
            </a:r>
            <a:r>
              <a:rPr lang="en" sz="1800"/>
              <a:t>the length of a variable name. roll_no_of_a_student is too long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 consistent; roll_no or rollNo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Begin a variable name with an </a:t>
            </a:r>
            <a:r>
              <a:rPr b="1" lang="en" sz="1800"/>
              <a:t>underscore</a:t>
            </a:r>
            <a:r>
              <a:rPr lang="en" sz="1800"/>
              <a:t>(_) character for a special case</a:t>
            </a:r>
            <a:endParaRPr sz="1800"/>
          </a:p>
        </p:txBody>
      </p:sp>
      <p:sp>
        <p:nvSpPr>
          <p:cNvPr id="724" name="Google Shape;724;p1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u="sng"/>
              <a:t>Good variable Name</a:t>
            </a:r>
            <a:endParaRPr b="1" u="sng"/>
          </a:p>
        </p:txBody>
      </p:sp>
      <p:pic>
        <p:nvPicPr>
          <p:cNvPr id="725" name="Google Shape;725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4"/>
          <p:cNvSpPr txBox="1"/>
          <p:nvPr>
            <p:ph idx="1" type="subTitle"/>
          </p:nvPr>
        </p:nvSpPr>
        <p:spPr>
          <a:xfrm>
            <a:off x="985050" y="952700"/>
            <a:ext cx="644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Creates new variables and gives them the values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Assignment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Assign many values at the same time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Reuse variable names by assigning a new value to them</a:t>
            </a:r>
            <a:endParaRPr sz="1800"/>
          </a:p>
        </p:txBody>
      </p:sp>
      <p:sp>
        <p:nvSpPr>
          <p:cNvPr id="731" name="Google Shape;731;p14"/>
          <p:cNvSpPr txBox="1"/>
          <p:nvPr>
            <p:ph type="ctrTitle"/>
          </p:nvPr>
        </p:nvSpPr>
        <p:spPr>
          <a:xfrm>
            <a:off x="939525" y="2120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u="sng"/>
              <a:t>Python Assignment Statements</a:t>
            </a:r>
            <a:endParaRPr b="1" u="sng"/>
          </a:p>
        </p:txBody>
      </p:sp>
      <p:pic>
        <p:nvPicPr>
          <p:cNvPr id="732" name="Google Shape;73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50" y="2668025"/>
            <a:ext cx="63436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"/>
          <p:cNvSpPr txBox="1"/>
          <p:nvPr>
            <p:ph type="ctrTitle"/>
          </p:nvPr>
        </p:nvSpPr>
        <p:spPr>
          <a:xfrm>
            <a:off x="926850" y="23753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6000"/>
              <a:t>Exercise time :)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"/>
          <p:cNvSpPr txBox="1"/>
          <p:nvPr>
            <p:ph type="ctrTitle"/>
          </p:nvPr>
        </p:nvSpPr>
        <p:spPr>
          <a:xfrm>
            <a:off x="241050" y="2738275"/>
            <a:ext cx="9027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 u="sng"/>
              <a:t>Learning Outcome</a:t>
            </a:r>
            <a:r>
              <a:rPr b="1" lang="en" sz="2100"/>
              <a:t>: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100"/>
              <a:t>By the end of the lesson, you should be able to: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Perform a fresh Install of the latest Python (3.8.1).</a:t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Have a basic usage and understanding of the python interpreter.</a:t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Write basic python code/statement(s)</a:t>
            </a:r>
            <a:endParaRPr b="1" sz="2100"/>
          </a:p>
        </p:txBody>
      </p:sp>
      <p:pic>
        <p:nvPicPr>
          <p:cNvPr id="577" name="Google Shape;57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"/>
          <p:cNvSpPr txBox="1"/>
          <p:nvPr>
            <p:ph idx="1" type="subTitle"/>
          </p:nvPr>
        </p:nvSpPr>
        <p:spPr>
          <a:xfrm>
            <a:off x="863325" y="1506700"/>
            <a:ext cx="53295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</a:t>
            </a:r>
            <a:r>
              <a:rPr b="1" lang="en" sz="1800"/>
              <a:t>a computer program</a:t>
            </a:r>
            <a:r>
              <a:rPr lang="en" sz="1800"/>
              <a:t>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programming?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do you </a:t>
            </a:r>
            <a:r>
              <a:rPr b="1" lang="en" sz="1800"/>
              <a:t>use </a:t>
            </a:r>
            <a:r>
              <a:rPr lang="en" sz="1800"/>
              <a:t>to develop a program?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Why so many </a:t>
            </a:r>
            <a:r>
              <a:rPr b="1" lang="en" sz="1800"/>
              <a:t>languages</a:t>
            </a:r>
            <a:r>
              <a:rPr lang="en" sz="1800"/>
              <a:t>?</a:t>
            </a:r>
            <a:endParaRPr sz="1800"/>
          </a:p>
        </p:txBody>
      </p:sp>
      <p:grpSp>
        <p:nvGrpSpPr>
          <p:cNvPr id="583" name="Google Shape;583;p4"/>
          <p:cNvGrpSpPr/>
          <p:nvPr/>
        </p:nvGrpSpPr>
        <p:grpSpPr>
          <a:xfrm>
            <a:off x="5462171" y="1120731"/>
            <a:ext cx="3158186" cy="3184254"/>
            <a:chOff x="1326997" y="206135"/>
            <a:chExt cx="2758000" cy="2780765"/>
          </a:xfrm>
        </p:grpSpPr>
        <p:sp>
          <p:nvSpPr>
            <p:cNvPr id="584" name="Google Shape;584;p4"/>
            <p:cNvSpPr/>
            <p:nvPr/>
          </p:nvSpPr>
          <p:spPr>
            <a:xfrm>
              <a:off x="3231675" y="770775"/>
              <a:ext cx="141425" cy="180375"/>
            </a:xfrm>
            <a:custGeom>
              <a:rect b="b" l="l" r="r" t="t"/>
              <a:pathLst>
                <a:path extrusionOk="0" h="7215" w="5657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159925" y="721425"/>
              <a:ext cx="175250" cy="238000"/>
            </a:xfrm>
            <a:custGeom>
              <a:rect b="b" l="l" r="r" t="t"/>
              <a:pathLst>
                <a:path extrusionOk="0" h="9520" w="701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134375" y="665025"/>
              <a:ext cx="178200" cy="183475"/>
            </a:xfrm>
            <a:custGeom>
              <a:rect b="b" l="l" r="r" t="t"/>
              <a:pathLst>
                <a:path extrusionOk="0" h="7339" w="7128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741475" y="306450"/>
              <a:ext cx="60075" cy="60075"/>
            </a:xfrm>
            <a:custGeom>
              <a:rect b="b" l="l" r="r" t="t"/>
              <a:pathLst>
                <a:path extrusionOk="0" h="2403" w="2403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659650" y="269000"/>
              <a:ext cx="180600" cy="192850"/>
            </a:xfrm>
            <a:custGeom>
              <a:rect b="b" l="l" r="r" t="t"/>
              <a:pathLst>
                <a:path extrusionOk="0" h="7714" w="7224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3300425" y="274500"/>
              <a:ext cx="171225" cy="135700"/>
            </a:xfrm>
            <a:custGeom>
              <a:rect b="b" l="l" r="r" t="t"/>
              <a:pathLst>
                <a:path extrusionOk="0" h="5428" w="6849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3267425" y="260150"/>
              <a:ext cx="301825" cy="222725"/>
            </a:xfrm>
            <a:custGeom>
              <a:rect b="b" l="l" r="r" t="t"/>
              <a:pathLst>
                <a:path extrusionOk="0" h="8909" w="12073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60775" y="261225"/>
              <a:ext cx="577100" cy="277300"/>
            </a:xfrm>
            <a:custGeom>
              <a:rect b="b" l="l" r="r" t="t"/>
              <a:pathLst>
                <a:path extrusionOk="0" h="11092" w="23084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1326997" y="206135"/>
              <a:ext cx="2758000" cy="2769525"/>
            </a:xfrm>
            <a:custGeom>
              <a:rect b="b" l="l" r="r" t="t"/>
              <a:pathLst>
                <a:path extrusionOk="0" h="110781" w="11032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3840950" y="636525"/>
              <a:ext cx="223925" cy="170950"/>
            </a:xfrm>
            <a:custGeom>
              <a:rect b="b" l="l" r="r" t="t"/>
              <a:pathLst>
                <a:path extrusionOk="0" h="6838" w="8957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818275" y="670325"/>
              <a:ext cx="235800" cy="185550"/>
            </a:xfrm>
            <a:custGeom>
              <a:rect b="b" l="l" r="r" t="t"/>
              <a:pathLst>
                <a:path extrusionOk="0" h="7422" w="9432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121325" y="2915925"/>
              <a:ext cx="919450" cy="67550"/>
            </a:xfrm>
            <a:custGeom>
              <a:rect b="b" l="l" r="r" t="t"/>
              <a:pathLst>
                <a:path extrusionOk="0" h="2702" w="36778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3998725" y="1421775"/>
              <a:ext cx="30050" cy="153325"/>
            </a:xfrm>
            <a:custGeom>
              <a:rect b="b" l="l" r="r" t="t"/>
              <a:pathLst>
                <a:path extrusionOk="0" h="6133" w="1202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4009150" y="2472975"/>
              <a:ext cx="22025" cy="151850"/>
            </a:xfrm>
            <a:custGeom>
              <a:rect b="b" l="l" r="r" t="t"/>
              <a:pathLst>
                <a:path extrusionOk="0" h="6074" w="881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4007900" y="2676350"/>
              <a:ext cx="21550" cy="113600"/>
            </a:xfrm>
            <a:custGeom>
              <a:rect b="b" l="l" r="r" t="t"/>
              <a:pathLst>
                <a:path extrusionOk="0" h="4544" w="862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4006300" y="1605325"/>
              <a:ext cx="19600" cy="96375"/>
            </a:xfrm>
            <a:custGeom>
              <a:rect b="b" l="l" r="r" t="t"/>
              <a:pathLst>
                <a:path extrusionOk="0" h="3855" w="784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3963750" y="1551100"/>
              <a:ext cx="38325" cy="91025"/>
            </a:xfrm>
            <a:custGeom>
              <a:rect b="b" l="l" r="r" t="t"/>
              <a:pathLst>
                <a:path extrusionOk="0" h="3641" w="1533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3959875" y="2605200"/>
              <a:ext cx="21100" cy="92275"/>
            </a:xfrm>
            <a:custGeom>
              <a:rect b="b" l="l" r="r" t="t"/>
              <a:pathLst>
                <a:path extrusionOk="0" h="3691" w="844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802775" y="724475"/>
              <a:ext cx="180950" cy="123225"/>
            </a:xfrm>
            <a:custGeom>
              <a:rect b="b" l="l" r="r" t="t"/>
              <a:pathLst>
                <a:path extrusionOk="0" h="4929" w="7238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636750" y="912200"/>
              <a:ext cx="293000" cy="176475"/>
            </a:xfrm>
            <a:custGeom>
              <a:rect b="b" l="l" r="r" t="t"/>
              <a:pathLst>
                <a:path extrusionOk="0" h="7059" w="1172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358950" y="990125"/>
              <a:ext cx="433175" cy="746750"/>
            </a:xfrm>
            <a:custGeom>
              <a:rect b="b" l="l" r="r" t="t"/>
              <a:pathLst>
                <a:path extrusionOk="0" h="29870" w="17327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671450" y="625025"/>
              <a:ext cx="65450" cy="73600"/>
            </a:xfrm>
            <a:custGeom>
              <a:rect b="b" l="l" r="r" t="t"/>
              <a:pathLst>
                <a:path extrusionOk="0" h="2944" w="2618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7025" y="493600"/>
              <a:ext cx="64050" cy="78675"/>
            </a:xfrm>
            <a:custGeom>
              <a:rect b="b" l="l" r="r" t="t"/>
              <a:pathLst>
                <a:path extrusionOk="0" h="3147" w="2562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496925" y="679475"/>
              <a:ext cx="100850" cy="57625"/>
            </a:xfrm>
            <a:custGeom>
              <a:rect b="b" l="l" r="r" t="t"/>
              <a:pathLst>
                <a:path extrusionOk="0" h="2305" w="4034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520425" y="584200"/>
              <a:ext cx="48400" cy="59025"/>
            </a:xfrm>
            <a:custGeom>
              <a:rect b="b" l="l" r="r" t="t"/>
              <a:pathLst>
                <a:path extrusionOk="0" h="2361" w="1936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265350" y="940600"/>
              <a:ext cx="285450" cy="129325"/>
            </a:xfrm>
            <a:custGeom>
              <a:rect b="b" l="l" r="r" t="t"/>
              <a:pathLst>
                <a:path extrusionOk="0" h="5173" w="11418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476100" y="1232575"/>
              <a:ext cx="23475" cy="115975"/>
            </a:xfrm>
            <a:custGeom>
              <a:rect b="b" l="l" r="r" t="t"/>
              <a:pathLst>
                <a:path extrusionOk="0" h="4639" w="939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441025" y="514975"/>
              <a:ext cx="50450" cy="68150"/>
            </a:xfrm>
            <a:custGeom>
              <a:rect b="b" l="l" r="r" t="t"/>
              <a:pathLst>
                <a:path extrusionOk="0" h="2726" w="2018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380175" y="621125"/>
              <a:ext cx="74825" cy="77150"/>
            </a:xfrm>
            <a:custGeom>
              <a:rect b="b" l="l" r="r" t="t"/>
              <a:pathLst>
                <a:path extrusionOk="0" h="3086" w="2993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423275" y="1333650"/>
              <a:ext cx="25775" cy="123075"/>
            </a:xfrm>
            <a:custGeom>
              <a:rect b="b" l="l" r="r" t="t"/>
              <a:pathLst>
                <a:path extrusionOk="0" h="4923" w="1031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412025" y="1141575"/>
              <a:ext cx="22500" cy="143025"/>
            </a:xfrm>
            <a:custGeom>
              <a:rect b="b" l="l" r="r" t="t"/>
              <a:pathLst>
                <a:path extrusionOk="0" h="5721" w="90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2147100" y="2916250"/>
              <a:ext cx="920400" cy="69525"/>
            </a:xfrm>
            <a:custGeom>
              <a:rect b="b" l="l" r="r" t="t"/>
              <a:pathLst>
                <a:path extrusionOk="0" h="2781" w="36816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3024825" y="2349925"/>
              <a:ext cx="22150" cy="149550"/>
            </a:xfrm>
            <a:custGeom>
              <a:rect b="b" l="l" r="r" t="t"/>
              <a:pathLst>
                <a:path extrusionOk="0" h="5982" w="886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3024625" y="2563725"/>
              <a:ext cx="20175" cy="136950"/>
            </a:xfrm>
            <a:custGeom>
              <a:rect b="b" l="l" r="r" t="t"/>
              <a:pathLst>
                <a:path extrusionOk="0" h="5478" w="807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2977650" y="2498075"/>
              <a:ext cx="34475" cy="85375"/>
            </a:xfrm>
            <a:custGeom>
              <a:rect b="b" l="l" r="r" t="t"/>
              <a:pathLst>
                <a:path extrusionOk="0" h="3415" w="1379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248175" y="2315625"/>
              <a:ext cx="715250" cy="59300"/>
            </a:xfrm>
            <a:custGeom>
              <a:rect b="b" l="l" r="r" t="t"/>
              <a:pathLst>
                <a:path extrusionOk="0" h="2372" w="2861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483300" y="2487200"/>
              <a:ext cx="437850" cy="56200"/>
            </a:xfrm>
            <a:custGeom>
              <a:rect b="b" l="l" r="r" t="t"/>
              <a:pathLst>
                <a:path extrusionOk="0" h="2248" w="17514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221700" y="1740900"/>
              <a:ext cx="667850" cy="472800"/>
            </a:xfrm>
            <a:custGeom>
              <a:rect b="b" l="l" r="r" t="t"/>
              <a:pathLst>
                <a:path extrusionOk="0" h="18912" w="26714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 flipH="1" rot="10800000">
              <a:off x="2785803" y="1885547"/>
              <a:ext cx="80258" cy="46351"/>
            </a:xfrm>
            <a:custGeom>
              <a:rect b="b" l="l" r="r" t="t"/>
              <a:pathLst>
                <a:path extrusionOk="0" h="3331" w="321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71825" y="1693575"/>
              <a:ext cx="71300" cy="91875"/>
            </a:xfrm>
            <a:custGeom>
              <a:rect b="b" l="l" r="r" t="t"/>
              <a:pathLst>
                <a:path extrusionOk="0" h="3675" w="2852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2278850" y="2649250"/>
              <a:ext cx="556950" cy="60275"/>
            </a:xfrm>
            <a:custGeom>
              <a:rect b="b" l="l" r="r" t="t"/>
              <a:pathLst>
                <a:path extrusionOk="0" h="2411" w="22278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2722350" y="1442150"/>
              <a:ext cx="100025" cy="151650"/>
            </a:xfrm>
            <a:custGeom>
              <a:rect b="b" l="l" r="r" t="t"/>
              <a:pathLst>
                <a:path extrusionOk="0" h="6066" w="4001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2685200" y="1814825"/>
              <a:ext cx="103050" cy="90500"/>
            </a:xfrm>
            <a:custGeom>
              <a:rect b="b" l="l" r="r" t="t"/>
              <a:pathLst>
                <a:path extrusionOk="0" h="3620" w="4122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2108725" y="1201400"/>
              <a:ext cx="82050" cy="78625"/>
            </a:xfrm>
            <a:custGeom>
              <a:rect b="b" l="l" r="r" t="t"/>
              <a:pathLst>
                <a:path extrusionOk="0" h="3145" w="3282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2175750" y="1694925"/>
              <a:ext cx="44025" cy="21625"/>
            </a:xfrm>
            <a:custGeom>
              <a:rect b="b" l="l" r="r" t="t"/>
              <a:pathLst>
                <a:path extrusionOk="0" h="865" w="1761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2138625" y="1677825"/>
              <a:ext cx="35425" cy="20550"/>
            </a:xfrm>
            <a:custGeom>
              <a:rect b="b" l="l" r="r" t="t"/>
              <a:pathLst>
                <a:path extrusionOk="0" h="822" w="1417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569900" y="836375"/>
              <a:ext cx="596025" cy="670725"/>
            </a:xfrm>
            <a:custGeom>
              <a:rect b="b" l="l" r="r" t="t"/>
              <a:pathLst>
                <a:path extrusionOk="0" h="26829" w="23841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2085225" y="1712475"/>
              <a:ext cx="62600" cy="23725"/>
            </a:xfrm>
            <a:custGeom>
              <a:rect b="b" l="l" r="r" t="t"/>
              <a:pathLst>
                <a:path extrusionOk="0" h="949" w="2504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837250" y="2914175"/>
              <a:ext cx="298300" cy="72725"/>
            </a:xfrm>
            <a:custGeom>
              <a:rect b="b" l="l" r="r" t="t"/>
              <a:pathLst>
                <a:path extrusionOk="0" h="2909" w="11932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125675" y="989875"/>
              <a:ext cx="700" cy="600"/>
            </a:xfrm>
            <a:custGeom>
              <a:rect b="b" l="l" r="r" t="t"/>
              <a:pathLst>
                <a:path extrusionOk="0" h="24" w="28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917675" y="1282700"/>
              <a:ext cx="175100" cy="109500"/>
            </a:xfrm>
            <a:custGeom>
              <a:rect b="b" l="l" r="r" t="t"/>
              <a:pathLst>
                <a:path extrusionOk="0" h="4380" w="7004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982425" y="1069100"/>
              <a:ext cx="84250" cy="42025"/>
            </a:xfrm>
            <a:custGeom>
              <a:rect b="b" l="l" r="r" t="t"/>
              <a:pathLst>
                <a:path extrusionOk="0" h="1681" w="337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2016475" y="1117875"/>
              <a:ext cx="48575" cy="57900"/>
            </a:xfrm>
            <a:custGeom>
              <a:rect b="b" l="l" r="r" t="t"/>
              <a:pathLst>
                <a:path extrusionOk="0" h="2316" w="1943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616900" y="1993400"/>
              <a:ext cx="427550" cy="104675"/>
            </a:xfrm>
            <a:custGeom>
              <a:rect b="b" l="l" r="r" t="t"/>
              <a:pathLst>
                <a:path extrusionOk="0" h="4187" w="17102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374000" y="2078100"/>
              <a:ext cx="668375" cy="754250"/>
            </a:xfrm>
            <a:custGeom>
              <a:rect b="b" l="l" r="r" t="t"/>
              <a:pathLst>
                <a:path extrusionOk="0" h="30170" w="26735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636600" y="1891675"/>
              <a:ext cx="407050" cy="107575"/>
            </a:xfrm>
            <a:custGeom>
              <a:rect b="b" l="l" r="r" t="t"/>
              <a:pathLst>
                <a:path extrusionOk="0" h="4303" w="16282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1981625" y="1215525"/>
              <a:ext cx="60875" cy="48925"/>
            </a:xfrm>
            <a:custGeom>
              <a:rect b="b" l="l" r="r" t="t"/>
              <a:pathLst>
                <a:path extrusionOk="0" h="1957" w="2435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1665250" y="1805275"/>
              <a:ext cx="368550" cy="99825"/>
            </a:xfrm>
            <a:custGeom>
              <a:rect b="b" l="l" r="r" t="t"/>
              <a:pathLst>
                <a:path extrusionOk="0" h="3993" w="14742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1696650" y="1734125"/>
              <a:ext cx="330950" cy="94650"/>
            </a:xfrm>
            <a:custGeom>
              <a:rect b="b" l="l" r="r" t="t"/>
              <a:pathLst>
                <a:path extrusionOk="0" h="3786" w="13238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1824425" y="2190850"/>
              <a:ext cx="217050" cy="708000"/>
            </a:xfrm>
            <a:custGeom>
              <a:rect b="b" l="l" r="r" t="t"/>
              <a:pathLst>
                <a:path extrusionOk="0" h="28320" w="8682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1889850" y="1564300"/>
              <a:ext cx="119075" cy="53200"/>
            </a:xfrm>
            <a:custGeom>
              <a:rect b="b" l="l" r="r" t="t"/>
              <a:pathLst>
                <a:path extrusionOk="0" h="2128" w="4763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1842525" y="1184300"/>
              <a:ext cx="45300" cy="61975"/>
            </a:xfrm>
            <a:custGeom>
              <a:rect b="b" l="l" r="r" t="t"/>
              <a:pathLst>
                <a:path extrusionOk="0" h="2479" w="1812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788350" y="1298350"/>
              <a:ext cx="82025" cy="80100"/>
            </a:xfrm>
            <a:custGeom>
              <a:rect b="b" l="l" r="r" t="t"/>
              <a:pathLst>
                <a:path extrusionOk="0" h="3204" w="3281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787875" y="1139275"/>
              <a:ext cx="69350" cy="65075"/>
            </a:xfrm>
            <a:custGeom>
              <a:rect b="b" l="l" r="r" t="t"/>
              <a:pathLst>
                <a:path extrusionOk="0" h="2603" w="2774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688050" y="1526225"/>
              <a:ext cx="195400" cy="233475"/>
            </a:xfrm>
            <a:custGeom>
              <a:rect b="b" l="l" r="r" t="t"/>
              <a:pathLst>
                <a:path extrusionOk="0" h="9339" w="7816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363200" y="2803350"/>
              <a:ext cx="237325" cy="176700"/>
            </a:xfrm>
            <a:custGeom>
              <a:rect b="b" l="l" r="r" t="t"/>
              <a:pathLst>
                <a:path extrusionOk="0" h="7068" w="9493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4"/>
          <p:cNvSpPr txBox="1"/>
          <p:nvPr>
            <p:ph type="ctrTitle"/>
          </p:nvPr>
        </p:nvSpPr>
        <p:spPr>
          <a:xfrm>
            <a:off x="939525" y="5930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INTRO...</a:t>
            </a:r>
            <a:endParaRPr b="1"/>
          </a:p>
        </p:txBody>
      </p:sp>
      <p:pic>
        <p:nvPicPr>
          <p:cNvPr id="651" name="Google Shape;65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9875" y="296437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"/>
          <p:cNvSpPr txBox="1"/>
          <p:nvPr>
            <p:ph type="ctrTitle"/>
          </p:nvPr>
        </p:nvSpPr>
        <p:spPr>
          <a:xfrm>
            <a:off x="1150200" y="288325"/>
            <a:ext cx="72903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b="1" lang="en" sz="1800">
                <a:solidFill>
                  <a:schemeClr val="dk1"/>
                </a:solidFill>
              </a:rPr>
              <a:t>p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rogramming la</a:t>
            </a:r>
            <a:r>
              <a:rPr b="1" lang="en" sz="1800">
                <a:solidFill>
                  <a:schemeClr val="dk1"/>
                </a:solidFill>
              </a:rPr>
              <a:t>nguage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on Python2 vs Python3 support.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Who uses Python</a:t>
            </a:r>
            <a:endParaRPr b="1" sz="1800"/>
          </a:p>
        </p:txBody>
      </p:sp>
      <p:pic>
        <p:nvPicPr>
          <p:cNvPr id="657" name="Google Shape;6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150" y="1978575"/>
            <a:ext cx="5403552" cy="3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3102" y="18593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4725" y="4234025"/>
            <a:ext cx="669250" cy="6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1075" y="3368775"/>
            <a:ext cx="669250" cy="6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00450" y="3194800"/>
            <a:ext cx="669250" cy="6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06026" y="2908250"/>
            <a:ext cx="669251" cy="6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29825" y="873350"/>
            <a:ext cx="840700" cy="8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88002" y="18593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5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Installing python on windows machine</a:t>
            </a:r>
            <a:endParaRPr b="1"/>
          </a:p>
        </p:txBody>
      </p:sp>
      <p:sp>
        <p:nvSpPr>
          <p:cNvPr id="671" name="Google Shape;671;p6"/>
          <p:cNvSpPr txBox="1"/>
          <p:nvPr>
            <p:ph idx="1" type="subTitle"/>
          </p:nvPr>
        </p:nvSpPr>
        <p:spPr>
          <a:xfrm>
            <a:off x="863325" y="1735300"/>
            <a:ext cx="74445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Download Python windows installer from our local repo.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Then follow the default installation instructions.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 open the Python interpreter,  press the start button and search for </a:t>
            </a:r>
            <a:r>
              <a:rPr b="1" lang="en" sz="1500"/>
              <a:t>Python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Open the file under the </a:t>
            </a:r>
            <a:r>
              <a:rPr b="1" lang="en" sz="1500"/>
              <a:t>Best match.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672" name="Google Shape;6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075" y="3079075"/>
            <a:ext cx="7133749" cy="11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"/>
          <p:cNvSpPr txBox="1"/>
          <p:nvPr>
            <p:ph idx="1" type="subTitle"/>
          </p:nvPr>
        </p:nvSpPr>
        <p:spPr>
          <a:xfrm>
            <a:off x="939525" y="1825950"/>
            <a:ext cx="3892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You can also open python interpreter by typing </a:t>
            </a:r>
            <a:r>
              <a:rPr b="1" lang="en" sz="1500"/>
              <a:t>py </a:t>
            </a:r>
            <a:r>
              <a:rPr lang="en" sz="1500"/>
              <a:t>in your command prompt.</a:t>
            </a:r>
            <a:endParaRPr sz="1500"/>
          </a:p>
        </p:txBody>
      </p:sp>
      <p:sp>
        <p:nvSpPr>
          <p:cNvPr id="679" name="Google Shape;679;p7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Alternative way to open the interpreter...</a:t>
            </a:r>
            <a:endParaRPr b="1"/>
          </a:p>
        </p:txBody>
      </p:sp>
      <p:pic>
        <p:nvPicPr>
          <p:cNvPr id="680" name="Google Shape;6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525" y="3456750"/>
            <a:ext cx="7174025" cy="13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2325" y="1402150"/>
            <a:ext cx="3191236" cy="19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"/>
          <p:cNvSpPr txBox="1"/>
          <p:nvPr>
            <p:ph type="ctrTitle"/>
          </p:nvPr>
        </p:nvSpPr>
        <p:spPr>
          <a:xfrm>
            <a:off x="1240050" y="3901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4800"/>
              <a:t>Done Setting up Python</a:t>
            </a:r>
            <a:endParaRPr b="1" sz="4800"/>
          </a:p>
        </p:txBody>
      </p:sp>
      <p:pic>
        <p:nvPicPr>
          <p:cNvPr id="688" name="Google Shape;6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300" y="265675"/>
            <a:ext cx="3166525" cy="31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dd8efe1f1_11_0"/>
          <p:cNvSpPr txBox="1"/>
          <p:nvPr/>
        </p:nvSpPr>
        <p:spPr>
          <a:xfrm>
            <a:off x="939525" y="135220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Python Official Documentation Link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6dd8efe1f1_11_0"/>
          <p:cNvSpPr txBox="1"/>
          <p:nvPr/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Official Documentation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Google Shape;695;g6dd8efe1f1_1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5050" y="1804975"/>
            <a:ext cx="4983676" cy="309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g6dd8efe1f1_11_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"/>
          <p:cNvSpPr txBox="1"/>
          <p:nvPr>
            <p:ph type="ctrTitle"/>
          </p:nvPr>
        </p:nvSpPr>
        <p:spPr>
          <a:xfrm>
            <a:off x="939525" y="516850"/>
            <a:ext cx="4326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/>
              <a:t>Hello World Program:</a:t>
            </a:r>
            <a:endParaRPr b="1" sz="2500"/>
          </a:p>
        </p:txBody>
      </p:sp>
      <p:pic>
        <p:nvPicPr>
          <p:cNvPr id="702" name="Google Shape;70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00" y="1825275"/>
            <a:ext cx="79629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