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CF5F3-79B8-42F3-A18E-AC09B8FDF160}">
  <a:tblStyle styleId="{3C0CF5F3-79B8-42F3-A18E-AC09B8FDF1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728915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637915" y="6465214"/>
            <a:ext cx="18707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728915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100785" y="3300095"/>
            <a:ext cx="6939915" cy="288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637915" y="6465214"/>
            <a:ext cx="18707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637915" y="6465214"/>
            <a:ext cx="18707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637915" y="6465214"/>
            <a:ext cx="18707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728915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637915" y="6465214"/>
            <a:ext cx="18707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728915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00785" y="3300095"/>
            <a:ext cx="6939915" cy="288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637915" y="6465214"/>
            <a:ext cx="18707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74242" y="2301621"/>
            <a:ext cx="7195820" cy="158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noAutofit/>
          </a:bodyPr>
          <a:lstStyle/>
          <a:p>
            <a:pPr marL="12700" marR="5080" lvl="0" indent="1378585" algn="l" rtl="0">
              <a:lnSpc>
                <a:spcPct val="107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Object Oriented  Programming with Python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8150131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 and Object for Class</a:t>
            </a:r>
            <a:endParaRPr dirty="0"/>
          </a:p>
        </p:txBody>
      </p:sp>
      <p:sp>
        <p:nvSpPr>
          <p:cNvPr id="114" name="Google Shape;114;p16"/>
          <p:cNvSpPr/>
          <p:nvPr/>
        </p:nvSpPr>
        <p:spPr>
          <a:xfrm>
            <a:off x="848233" y="3196351"/>
            <a:ext cx="3230003" cy="17659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88084" y="5413169"/>
            <a:ext cx="737762" cy="6972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07542" y="1306906"/>
            <a:ext cx="7813040" cy="546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400" rIns="0" bIns="0" anchor="t" anchorCtr="0">
            <a:noAutofit/>
          </a:bodyPr>
          <a:lstStyle/>
          <a:p>
            <a:pPr marL="2413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includes two members: form and object.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just" rtl="0">
              <a:lnSpc>
                <a:spcPct val="108124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	following	can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 what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object and form for class.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07255" marR="172085" lvl="0" indent="0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 form: just invoke data or  method in the class, so i=123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3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0725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 object: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instantialize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 Firstly, and then invoke data or  Methods.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07255" marR="27114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it experienced </a:t>
            </a: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  i=12345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284349" y="3749675"/>
            <a:ext cx="3038475" cy="1110615"/>
          </a:xfrm>
          <a:custGeom>
            <a:avLst/>
            <a:gdLst/>
            <a:ahLst/>
            <a:cxnLst/>
            <a:rect l="l" t="t" r="r" b="b"/>
            <a:pathLst>
              <a:path w="3038475" h="1110614" extrusionOk="0">
                <a:moveTo>
                  <a:pt x="3037713" y="942721"/>
                </a:moveTo>
                <a:lnTo>
                  <a:pt x="3031502" y="940054"/>
                </a:lnTo>
                <a:lnTo>
                  <a:pt x="2959481" y="909066"/>
                </a:lnTo>
                <a:lnTo>
                  <a:pt x="2961271" y="940790"/>
                </a:lnTo>
                <a:lnTo>
                  <a:pt x="225298" y="1097788"/>
                </a:lnTo>
                <a:lnTo>
                  <a:pt x="226060" y="1110488"/>
                </a:lnTo>
                <a:lnTo>
                  <a:pt x="2961995" y="953490"/>
                </a:lnTo>
                <a:lnTo>
                  <a:pt x="2963799" y="985139"/>
                </a:lnTo>
                <a:lnTo>
                  <a:pt x="3037713" y="942721"/>
                </a:lnTo>
                <a:close/>
              </a:path>
              <a:path w="3038475" h="1110614" extrusionOk="0">
                <a:moveTo>
                  <a:pt x="3038221" y="17653"/>
                </a:moveTo>
                <a:lnTo>
                  <a:pt x="2954909" y="0"/>
                </a:lnTo>
                <a:lnTo>
                  <a:pt x="2962897" y="30746"/>
                </a:lnTo>
                <a:lnTo>
                  <a:pt x="0" y="802259"/>
                </a:lnTo>
                <a:lnTo>
                  <a:pt x="3302" y="814578"/>
                </a:lnTo>
                <a:lnTo>
                  <a:pt x="2966059" y="42938"/>
                </a:lnTo>
                <a:lnTo>
                  <a:pt x="2974086" y="73787"/>
                </a:lnTo>
                <a:lnTo>
                  <a:pt x="3026892" y="27559"/>
                </a:lnTo>
                <a:lnTo>
                  <a:pt x="3038221" y="17653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15078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Scope</a:t>
            </a:r>
            <a:endParaRPr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707542" y="1732319"/>
            <a:ext cx="7375525" cy="404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550" rIns="0" bIns="0" anchor="t" anchorCtr="0">
            <a:no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important aspect of Python classes is scope.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8214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scope of a variable is the context in which it's  visible to the program.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314325" lvl="0" indent="-228600" algn="l" rtl="0">
              <a:lnSpc>
                <a:spcPct val="107857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that are available everywhere (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Global  Variables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96520" lvl="0" indent="-228600" algn="l" rtl="0">
              <a:lnSpc>
                <a:spcPct val="107857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that are only available to members of a  certain class (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Member variables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697230" lvl="0" indent="-228600" algn="l" rtl="0">
              <a:lnSpc>
                <a:spcPct val="108214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that are only available to particular  instances of a class (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Instance variables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03200" y="151210"/>
            <a:ext cx="8756073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12700" marR="5080" lvl="0" indent="0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Destroying Objects (Garbage  Collection):</a:t>
            </a:r>
            <a:endParaRPr sz="3800" dirty="0"/>
          </a:p>
        </p:txBody>
      </p:sp>
      <p:sp>
        <p:nvSpPr>
          <p:cNvPr id="129" name="Google Shape;129;p18"/>
          <p:cNvSpPr txBox="1"/>
          <p:nvPr/>
        </p:nvSpPr>
        <p:spPr>
          <a:xfrm>
            <a:off x="203201" y="1552888"/>
            <a:ext cx="8608290" cy="479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0" anchor="t" anchorCtr="0">
            <a:noAutofit/>
          </a:bodyPr>
          <a:lstStyle/>
          <a:p>
            <a:pPr marL="241300" marR="483869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deletes unneeded objects (built-in types or class  instances) automatically to free memory space.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2083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object's reference count increases when it's assigned a</a:t>
            </a:r>
            <a:endParaRPr dirty="0"/>
          </a:p>
          <a:p>
            <a:pPr marL="241300" marR="0" lvl="0" indent="0" algn="l" rtl="0">
              <a:lnSpc>
                <a:spcPct val="10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name or placed in a container (list, tuple or dictionary).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2083"/>
              </a:lnSpc>
              <a:spcBef>
                <a:spcPts val="1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object's reference count decreases when it's deleted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02590" lvl="0" indent="0" algn="l" rtl="0">
              <a:lnSpc>
                <a:spcPct val="7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400" i="1" dirty="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its reference is reassigned, or its reference goes  out of scope.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742315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normally won't notice when the garbage collector  destroys an orphaned instance and reclaims its space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33705" lvl="0" indent="-228600" algn="l" rtl="0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 class can implement the special method </a:t>
            </a: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non-memory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used by an instance.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362200" y="2845307"/>
            <a:ext cx="4204970" cy="2357755"/>
          </a:xfrm>
          <a:custGeom>
            <a:avLst/>
            <a:gdLst/>
            <a:ahLst/>
            <a:cxnLst/>
            <a:rect l="l" t="t" r="r" b="b"/>
            <a:pathLst>
              <a:path w="4204970" h="2357754" extrusionOk="0">
                <a:moveTo>
                  <a:pt x="0" y="392938"/>
                </a:moveTo>
                <a:lnTo>
                  <a:pt x="3061" y="343642"/>
                </a:lnTo>
                <a:lnTo>
                  <a:pt x="11998" y="296176"/>
                </a:lnTo>
                <a:lnTo>
                  <a:pt x="26445" y="250907"/>
                </a:lnTo>
                <a:lnTo>
                  <a:pt x="46033" y="208202"/>
                </a:lnTo>
                <a:lnTo>
                  <a:pt x="70393" y="168431"/>
                </a:lnTo>
                <a:lnTo>
                  <a:pt x="99158" y="131960"/>
                </a:lnTo>
                <a:lnTo>
                  <a:pt x="131960" y="99158"/>
                </a:lnTo>
                <a:lnTo>
                  <a:pt x="168431" y="70393"/>
                </a:lnTo>
                <a:lnTo>
                  <a:pt x="208202" y="46033"/>
                </a:lnTo>
                <a:lnTo>
                  <a:pt x="250907" y="26445"/>
                </a:lnTo>
                <a:lnTo>
                  <a:pt x="296176" y="11998"/>
                </a:lnTo>
                <a:lnTo>
                  <a:pt x="343642" y="3061"/>
                </a:lnTo>
                <a:lnTo>
                  <a:pt x="392938" y="0"/>
                </a:lnTo>
                <a:lnTo>
                  <a:pt x="3811778" y="0"/>
                </a:lnTo>
                <a:lnTo>
                  <a:pt x="3861073" y="3061"/>
                </a:lnTo>
                <a:lnTo>
                  <a:pt x="3908539" y="11998"/>
                </a:lnTo>
                <a:lnTo>
                  <a:pt x="3953808" y="26445"/>
                </a:lnTo>
                <a:lnTo>
                  <a:pt x="3996513" y="46033"/>
                </a:lnTo>
                <a:lnTo>
                  <a:pt x="4036284" y="70393"/>
                </a:lnTo>
                <a:lnTo>
                  <a:pt x="4072755" y="99158"/>
                </a:lnTo>
                <a:lnTo>
                  <a:pt x="4105557" y="131960"/>
                </a:lnTo>
                <a:lnTo>
                  <a:pt x="4134322" y="168431"/>
                </a:lnTo>
                <a:lnTo>
                  <a:pt x="4158682" y="208202"/>
                </a:lnTo>
                <a:lnTo>
                  <a:pt x="4178270" y="250907"/>
                </a:lnTo>
                <a:lnTo>
                  <a:pt x="4192717" y="296176"/>
                </a:lnTo>
                <a:lnTo>
                  <a:pt x="4201654" y="343642"/>
                </a:lnTo>
                <a:lnTo>
                  <a:pt x="4204716" y="392938"/>
                </a:lnTo>
                <a:lnTo>
                  <a:pt x="4204716" y="1964689"/>
                </a:lnTo>
                <a:lnTo>
                  <a:pt x="4201654" y="2013985"/>
                </a:lnTo>
                <a:lnTo>
                  <a:pt x="4192717" y="2061451"/>
                </a:lnTo>
                <a:lnTo>
                  <a:pt x="4178270" y="2106720"/>
                </a:lnTo>
                <a:lnTo>
                  <a:pt x="4158682" y="2149425"/>
                </a:lnTo>
                <a:lnTo>
                  <a:pt x="4134322" y="2189196"/>
                </a:lnTo>
                <a:lnTo>
                  <a:pt x="4105557" y="2225667"/>
                </a:lnTo>
                <a:lnTo>
                  <a:pt x="4072755" y="2258469"/>
                </a:lnTo>
                <a:lnTo>
                  <a:pt x="4036284" y="2287234"/>
                </a:lnTo>
                <a:lnTo>
                  <a:pt x="3996513" y="2311594"/>
                </a:lnTo>
                <a:lnTo>
                  <a:pt x="3953808" y="2331182"/>
                </a:lnTo>
                <a:lnTo>
                  <a:pt x="3908539" y="2345629"/>
                </a:lnTo>
                <a:lnTo>
                  <a:pt x="3861073" y="2354566"/>
                </a:lnTo>
                <a:lnTo>
                  <a:pt x="3811778" y="2357628"/>
                </a:lnTo>
                <a:lnTo>
                  <a:pt x="392938" y="2357628"/>
                </a:lnTo>
                <a:lnTo>
                  <a:pt x="343642" y="2354566"/>
                </a:lnTo>
                <a:lnTo>
                  <a:pt x="296176" y="2345629"/>
                </a:lnTo>
                <a:lnTo>
                  <a:pt x="250907" y="2331182"/>
                </a:lnTo>
                <a:lnTo>
                  <a:pt x="208202" y="2311594"/>
                </a:lnTo>
                <a:lnTo>
                  <a:pt x="168431" y="2287234"/>
                </a:lnTo>
                <a:lnTo>
                  <a:pt x="131960" y="2258469"/>
                </a:lnTo>
                <a:lnTo>
                  <a:pt x="99158" y="2225667"/>
                </a:lnTo>
                <a:lnTo>
                  <a:pt x="70393" y="2189196"/>
                </a:lnTo>
                <a:lnTo>
                  <a:pt x="46033" y="2149425"/>
                </a:lnTo>
                <a:lnTo>
                  <a:pt x="26445" y="2106720"/>
                </a:lnTo>
                <a:lnTo>
                  <a:pt x="11998" y="2061451"/>
                </a:lnTo>
                <a:lnTo>
                  <a:pt x="3061" y="2013985"/>
                </a:lnTo>
                <a:lnTo>
                  <a:pt x="0" y="1964689"/>
                </a:lnTo>
                <a:lnTo>
                  <a:pt x="0" y="392938"/>
                </a:lnTo>
                <a:close/>
              </a:path>
            </a:pathLst>
          </a:custGeom>
          <a:noFill/>
          <a:ln w="1217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728915" cy="13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12700" marR="5080" lvl="0" indent="0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Destroying Objects (Garbage  Collection):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548889" y="3032505"/>
            <a:ext cx="3943350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40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Create object &lt;40&gt;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3092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Increase ref. count of &lt;40&gt;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[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Increase ref. count of &lt;40&gt;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Decrease ref. count of &lt;40&gt;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Decrease ref. count of &lt;40&gt;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Decrease ref. count of &lt;40&gt;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23144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Inheritance:</a:t>
            </a:r>
            <a:endParaRPr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707542" y="1787398"/>
            <a:ext cx="7460615" cy="386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noAutofit/>
          </a:bodyPr>
          <a:lstStyle/>
          <a:p>
            <a:pPr marL="241300" marR="508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starting from scratch, you can create a class by deriving it  from a preexisting class by listing the parent class in parentheses after  the new class name.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Java subclass can invoke Attributes and methods in superclass.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08610" lvl="0" indent="0" algn="ctr" rtl="0">
              <a:lnSpc>
                <a:spcPct val="100000"/>
              </a:lnSpc>
              <a:spcBef>
                <a:spcPts val="200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C7C3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79880" marR="1018539" lvl="0" indent="-91503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SubClassName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ParentClass1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ParentClass2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 ...]): 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'Optional class documentation string'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class_suite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support multiple inheritance but we will only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 single parent inheritance.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57936" y="181736"/>
            <a:ext cx="5204664" cy="60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16700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define parent class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parentAttr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6236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u="sng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929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"Calling parent constructor“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965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marR="437515" lvl="0" indent="97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'Calling parent method‘  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setAttr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marR="1005205" lvl="0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parentAttr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  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getAttr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"Parent attribute :"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parentAttr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0600" marR="1179195" lvl="0" indent="-97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define child class  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u="sng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800" u="sng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56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"Calling child constructor"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0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56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'Calling child method'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88265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instance of child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child calls its method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calls parent's method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setAttr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again call parent's method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getAttr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again call parent's method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59778" y="300354"/>
            <a:ext cx="134239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C7C30"/>
                </a:solidFill>
                <a:latin typeface="Arial"/>
                <a:ea typeface="Arial"/>
                <a:cs typeface="Arial"/>
                <a:sym typeface="Arial"/>
              </a:rPr>
              <a:t>Static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052572" y="459994"/>
            <a:ext cx="3227705" cy="224790"/>
          </a:xfrm>
          <a:custGeom>
            <a:avLst/>
            <a:gdLst/>
            <a:ahLst/>
            <a:cxnLst/>
            <a:rect l="l" t="t" r="r" b="b"/>
            <a:pathLst>
              <a:path w="3227704" h="224790" extrusionOk="0">
                <a:moveTo>
                  <a:pt x="73913" y="148589"/>
                </a:moveTo>
                <a:lnTo>
                  <a:pt x="0" y="191007"/>
                </a:lnTo>
                <a:lnTo>
                  <a:pt x="78231" y="224662"/>
                </a:lnTo>
                <a:lnTo>
                  <a:pt x="76473" y="193675"/>
                </a:lnTo>
                <a:lnTo>
                  <a:pt x="63753" y="193675"/>
                </a:lnTo>
                <a:lnTo>
                  <a:pt x="62991" y="181101"/>
                </a:lnTo>
                <a:lnTo>
                  <a:pt x="75718" y="180373"/>
                </a:lnTo>
                <a:lnTo>
                  <a:pt x="73913" y="148589"/>
                </a:lnTo>
                <a:close/>
              </a:path>
              <a:path w="3227704" h="224790" extrusionOk="0">
                <a:moveTo>
                  <a:pt x="75718" y="180373"/>
                </a:moveTo>
                <a:lnTo>
                  <a:pt x="62991" y="181101"/>
                </a:lnTo>
                <a:lnTo>
                  <a:pt x="63753" y="193675"/>
                </a:lnTo>
                <a:lnTo>
                  <a:pt x="76431" y="192949"/>
                </a:lnTo>
                <a:lnTo>
                  <a:pt x="75718" y="180373"/>
                </a:lnTo>
                <a:close/>
              </a:path>
              <a:path w="3227704" h="224790" extrusionOk="0">
                <a:moveTo>
                  <a:pt x="76431" y="192949"/>
                </a:moveTo>
                <a:lnTo>
                  <a:pt x="63753" y="193675"/>
                </a:lnTo>
                <a:lnTo>
                  <a:pt x="76473" y="193675"/>
                </a:lnTo>
                <a:lnTo>
                  <a:pt x="76431" y="192949"/>
                </a:lnTo>
                <a:close/>
              </a:path>
              <a:path w="3227704" h="224790" extrusionOk="0">
                <a:moveTo>
                  <a:pt x="3226942" y="0"/>
                </a:moveTo>
                <a:lnTo>
                  <a:pt x="75718" y="180373"/>
                </a:lnTo>
                <a:lnTo>
                  <a:pt x="76431" y="192949"/>
                </a:lnTo>
                <a:lnTo>
                  <a:pt x="3227704" y="12700"/>
                </a:lnTo>
                <a:lnTo>
                  <a:pt x="3226942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105144" y="5219700"/>
            <a:ext cx="2697480" cy="1275715"/>
          </a:xfrm>
          <a:prstGeom prst="rect">
            <a:avLst/>
          </a:pr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450" rIns="0" bIns="0" anchor="t" anchorCtr="0">
            <a:noAutofit/>
          </a:bodyPr>
          <a:lstStyle/>
          <a:p>
            <a:pPr marL="92075" marR="1682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Calling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 constructor 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Calling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 method 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Calling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method 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060183" y="4767783"/>
            <a:ext cx="785495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1615439" y="3581400"/>
            <a:ext cx="5433060" cy="2982595"/>
          </a:xfrm>
          <a:custGeom>
            <a:avLst/>
            <a:gdLst/>
            <a:ahLst/>
            <a:cxnLst/>
            <a:rect l="l" t="t" r="r" b="b"/>
            <a:pathLst>
              <a:path w="5433059" h="2982595" extrusionOk="0">
                <a:moveTo>
                  <a:pt x="0" y="497077"/>
                </a:moveTo>
                <a:lnTo>
                  <a:pt x="2275" y="449198"/>
                </a:lnTo>
                <a:lnTo>
                  <a:pt x="8961" y="402609"/>
                </a:lnTo>
                <a:lnTo>
                  <a:pt x="19850" y="357516"/>
                </a:lnTo>
                <a:lnTo>
                  <a:pt x="34735" y="314129"/>
                </a:lnTo>
                <a:lnTo>
                  <a:pt x="53406" y="272656"/>
                </a:lnTo>
                <a:lnTo>
                  <a:pt x="75657" y="233304"/>
                </a:lnTo>
                <a:lnTo>
                  <a:pt x="101277" y="196282"/>
                </a:lnTo>
                <a:lnTo>
                  <a:pt x="130061" y="161798"/>
                </a:lnTo>
                <a:lnTo>
                  <a:pt x="161798" y="130061"/>
                </a:lnTo>
                <a:lnTo>
                  <a:pt x="196282" y="101277"/>
                </a:lnTo>
                <a:lnTo>
                  <a:pt x="233304" y="75657"/>
                </a:lnTo>
                <a:lnTo>
                  <a:pt x="272656" y="53406"/>
                </a:lnTo>
                <a:lnTo>
                  <a:pt x="314129" y="34735"/>
                </a:lnTo>
                <a:lnTo>
                  <a:pt x="357516" y="19850"/>
                </a:lnTo>
                <a:lnTo>
                  <a:pt x="402609" y="8961"/>
                </a:lnTo>
                <a:lnTo>
                  <a:pt x="449198" y="2275"/>
                </a:lnTo>
                <a:lnTo>
                  <a:pt x="497078" y="0"/>
                </a:lnTo>
                <a:lnTo>
                  <a:pt x="4935982" y="0"/>
                </a:lnTo>
                <a:lnTo>
                  <a:pt x="4983861" y="2275"/>
                </a:lnTo>
                <a:lnTo>
                  <a:pt x="5030450" y="8961"/>
                </a:lnTo>
                <a:lnTo>
                  <a:pt x="5075543" y="19850"/>
                </a:lnTo>
                <a:lnTo>
                  <a:pt x="5118930" y="34735"/>
                </a:lnTo>
                <a:lnTo>
                  <a:pt x="5160403" y="53406"/>
                </a:lnTo>
                <a:lnTo>
                  <a:pt x="5199755" y="75657"/>
                </a:lnTo>
                <a:lnTo>
                  <a:pt x="5236777" y="101277"/>
                </a:lnTo>
                <a:lnTo>
                  <a:pt x="5271261" y="130061"/>
                </a:lnTo>
                <a:lnTo>
                  <a:pt x="5302998" y="161798"/>
                </a:lnTo>
                <a:lnTo>
                  <a:pt x="5331782" y="196282"/>
                </a:lnTo>
                <a:lnTo>
                  <a:pt x="5357402" y="233304"/>
                </a:lnTo>
                <a:lnTo>
                  <a:pt x="5379653" y="272656"/>
                </a:lnTo>
                <a:lnTo>
                  <a:pt x="5398324" y="314129"/>
                </a:lnTo>
                <a:lnTo>
                  <a:pt x="5413209" y="357516"/>
                </a:lnTo>
                <a:lnTo>
                  <a:pt x="5424098" y="402609"/>
                </a:lnTo>
                <a:lnTo>
                  <a:pt x="5430784" y="449198"/>
                </a:lnTo>
                <a:lnTo>
                  <a:pt x="5433060" y="497077"/>
                </a:lnTo>
                <a:lnTo>
                  <a:pt x="5433060" y="2485377"/>
                </a:lnTo>
                <a:lnTo>
                  <a:pt x="5430784" y="2533250"/>
                </a:lnTo>
                <a:lnTo>
                  <a:pt x="5424098" y="2579836"/>
                </a:lnTo>
                <a:lnTo>
                  <a:pt x="5413209" y="2624926"/>
                </a:lnTo>
                <a:lnTo>
                  <a:pt x="5398324" y="2668311"/>
                </a:lnTo>
                <a:lnTo>
                  <a:pt x="5379653" y="2709785"/>
                </a:lnTo>
                <a:lnTo>
                  <a:pt x="5357402" y="2749137"/>
                </a:lnTo>
                <a:lnTo>
                  <a:pt x="5331782" y="2786161"/>
                </a:lnTo>
                <a:lnTo>
                  <a:pt x="5302998" y="2820647"/>
                </a:lnTo>
                <a:lnTo>
                  <a:pt x="5271261" y="2852387"/>
                </a:lnTo>
                <a:lnTo>
                  <a:pt x="5236777" y="2881173"/>
                </a:lnTo>
                <a:lnTo>
                  <a:pt x="5199755" y="2906798"/>
                </a:lnTo>
                <a:lnTo>
                  <a:pt x="5160403" y="2929051"/>
                </a:lnTo>
                <a:lnTo>
                  <a:pt x="5118930" y="2947725"/>
                </a:lnTo>
                <a:lnTo>
                  <a:pt x="5075543" y="2962613"/>
                </a:lnTo>
                <a:lnTo>
                  <a:pt x="5030450" y="2973504"/>
                </a:lnTo>
                <a:lnTo>
                  <a:pt x="4983861" y="2980192"/>
                </a:lnTo>
                <a:lnTo>
                  <a:pt x="4935982" y="2982467"/>
                </a:lnTo>
                <a:lnTo>
                  <a:pt x="497078" y="2982467"/>
                </a:lnTo>
                <a:lnTo>
                  <a:pt x="449198" y="2980192"/>
                </a:lnTo>
                <a:lnTo>
                  <a:pt x="402609" y="2973504"/>
                </a:lnTo>
                <a:lnTo>
                  <a:pt x="357516" y="2962613"/>
                </a:lnTo>
                <a:lnTo>
                  <a:pt x="314129" y="2947725"/>
                </a:lnTo>
                <a:lnTo>
                  <a:pt x="272656" y="2929051"/>
                </a:lnTo>
                <a:lnTo>
                  <a:pt x="233304" y="2906798"/>
                </a:lnTo>
                <a:lnTo>
                  <a:pt x="196282" y="2881173"/>
                </a:lnTo>
                <a:lnTo>
                  <a:pt x="161798" y="2852387"/>
                </a:lnTo>
                <a:lnTo>
                  <a:pt x="130061" y="2820647"/>
                </a:lnTo>
                <a:lnTo>
                  <a:pt x="101277" y="2786161"/>
                </a:lnTo>
                <a:lnTo>
                  <a:pt x="75657" y="2749137"/>
                </a:lnTo>
                <a:lnTo>
                  <a:pt x="53406" y="2709785"/>
                </a:lnTo>
                <a:lnTo>
                  <a:pt x="34735" y="2668311"/>
                </a:lnTo>
                <a:lnTo>
                  <a:pt x="19850" y="2624926"/>
                </a:lnTo>
                <a:lnTo>
                  <a:pt x="8961" y="2579836"/>
                </a:lnTo>
                <a:lnTo>
                  <a:pt x="2275" y="2533250"/>
                </a:lnTo>
                <a:lnTo>
                  <a:pt x="0" y="2485377"/>
                </a:lnTo>
                <a:lnTo>
                  <a:pt x="0" y="497077"/>
                </a:lnTo>
                <a:close/>
              </a:path>
            </a:pathLst>
          </a:custGeom>
          <a:noFill/>
          <a:ln w="1217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73796" y="372262"/>
            <a:ext cx="624744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Methods:</a:t>
            </a:r>
            <a:endParaRPr dirty="0"/>
          </a:p>
        </p:txBody>
      </p:sp>
      <p:sp>
        <p:nvSpPr>
          <p:cNvPr id="159" name="Google Shape;159;p22"/>
          <p:cNvSpPr txBox="1"/>
          <p:nvPr/>
        </p:nvSpPr>
        <p:spPr>
          <a:xfrm>
            <a:off x="707542" y="1287856"/>
            <a:ext cx="7580630" cy="436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500" rIns="0" bIns="0" anchor="t" anchorCtr="0">
            <a:no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always override your parent class methods.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14166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reason for overriding parent's methods is because you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want special or different functionality in your subclass.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94585" marR="2600325" lvl="0" indent="-91440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define parent class  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80185" marR="1434465" lvl="0" indent="18287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'Calling parent method'  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define child class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945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89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'Calling child method'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80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instance of child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80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myMethod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800">
                <a:solidFill>
                  <a:srgbClr val="870000"/>
                </a:solidFill>
                <a:latin typeface="Arial"/>
                <a:ea typeface="Arial"/>
                <a:cs typeface="Arial"/>
                <a:sym typeface="Arial"/>
              </a:rPr>
              <a:t># child calls overridden method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725423" y="4026408"/>
            <a:ext cx="7629525" cy="2333625"/>
          </a:xfrm>
          <a:custGeom>
            <a:avLst/>
            <a:gdLst/>
            <a:ahLst/>
            <a:cxnLst/>
            <a:rect l="l" t="t" r="r" b="b"/>
            <a:pathLst>
              <a:path w="7629525" h="2333625" extrusionOk="0">
                <a:moveTo>
                  <a:pt x="0" y="388874"/>
                </a:moveTo>
                <a:lnTo>
                  <a:pt x="3029" y="340096"/>
                </a:lnTo>
                <a:lnTo>
                  <a:pt x="11876" y="293127"/>
                </a:lnTo>
                <a:lnTo>
                  <a:pt x="26175" y="248329"/>
                </a:lnTo>
                <a:lnTo>
                  <a:pt x="45562" y="206067"/>
                </a:lnTo>
                <a:lnTo>
                  <a:pt x="69673" y="166707"/>
                </a:lnTo>
                <a:lnTo>
                  <a:pt x="98144" y="130612"/>
                </a:lnTo>
                <a:lnTo>
                  <a:pt x="130609" y="98147"/>
                </a:lnTo>
                <a:lnTo>
                  <a:pt x="166704" y="69676"/>
                </a:lnTo>
                <a:lnTo>
                  <a:pt x="206066" y="45565"/>
                </a:lnTo>
                <a:lnTo>
                  <a:pt x="248329" y="26177"/>
                </a:lnTo>
                <a:lnTo>
                  <a:pt x="293130" y="11877"/>
                </a:lnTo>
                <a:lnTo>
                  <a:pt x="340104" y="3030"/>
                </a:lnTo>
                <a:lnTo>
                  <a:pt x="388886" y="0"/>
                </a:lnTo>
                <a:lnTo>
                  <a:pt x="7240270" y="0"/>
                </a:lnTo>
                <a:lnTo>
                  <a:pt x="7289047" y="3030"/>
                </a:lnTo>
                <a:lnTo>
                  <a:pt x="7336016" y="11877"/>
                </a:lnTo>
                <a:lnTo>
                  <a:pt x="7380814" y="26177"/>
                </a:lnTo>
                <a:lnTo>
                  <a:pt x="7423076" y="45565"/>
                </a:lnTo>
                <a:lnTo>
                  <a:pt x="7462436" y="69676"/>
                </a:lnTo>
                <a:lnTo>
                  <a:pt x="7498531" y="98147"/>
                </a:lnTo>
                <a:lnTo>
                  <a:pt x="7530996" y="130612"/>
                </a:lnTo>
                <a:lnTo>
                  <a:pt x="7559467" y="166707"/>
                </a:lnTo>
                <a:lnTo>
                  <a:pt x="7583578" y="206067"/>
                </a:lnTo>
                <a:lnTo>
                  <a:pt x="7602966" y="248329"/>
                </a:lnTo>
                <a:lnTo>
                  <a:pt x="7617266" y="293127"/>
                </a:lnTo>
                <a:lnTo>
                  <a:pt x="7626113" y="340096"/>
                </a:lnTo>
                <a:lnTo>
                  <a:pt x="7629144" y="388874"/>
                </a:lnTo>
                <a:lnTo>
                  <a:pt x="7629144" y="1944357"/>
                </a:lnTo>
                <a:lnTo>
                  <a:pt x="7626113" y="1993139"/>
                </a:lnTo>
                <a:lnTo>
                  <a:pt x="7617266" y="2040113"/>
                </a:lnTo>
                <a:lnTo>
                  <a:pt x="7602966" y="2084914"/>
                </a:lnTo>
                <a:lnTo>
                  <a:pt x="7583578" y="2127177"/>
                </a:lnTo>
                <a:lnTo>
                  <a:pt x="7559467" y="2166539"/>
                </a:lnTo>
                <a:lnTo>
                  <a:pt x="7530996" y="2202634"/>
                </a:lnTo>
                <a:lnTo>
                  <a:pt x="7498531" y="2235099"/>
                </a:lnTo>
                <a:lnTo>
                  <a:pt x="7462436" y="2263570"/>
                </a:lnTo>
                <a:lnTo>
                  <a:pt x="7423076" y="2287681"/>
                </a:lnTo>
                <a:lnTo>
                  <a:pt x="7380814" y="2307068"/>
                </a:lnTo>
                <a:lnTo>
                  <a:pt x="7336016" y="2321367"/>
                </a:lnTo>
                <a:lnTo>
                  <a:pt x="7289047" y="2330214"/>
                </a:lnTo>
                <a:lnTo>
                  <a:pt x="7240270" y="2333244"/>
                </a:lnTo>
                <a:lnTo>
                  <a:pt x="388886" y="2333244"/>
                </a:lnTo>
                <a:lnTo>
                  <a:pt x="340104" y="2330214"/>
                </a:lnTo>
                <a:lnTo>
                  <a:pt x="293130" y="2321367"/>
                </a:lnTo>
                <a:lnTo>
                  <a:pt x="248329" y="2307068"/>
                </a:lnTo>
                <a:lnTo>
                  <a:pt x="206066" y="2287681"/>
                </a:lnTo>
                <a:lnTo>
                  <a:pt x="166704" y="2263570"/>
                </a:lnTo>
                <a:lnTo>
                  <a:pt x="130609" y="2235099"/>
                </a:lnTo>
                <a:lnTo>
                  <a:pt x="98144" y="2202634"/>
                </a:lnTo>
                <a:lnTo>
                  <a:pt x="69673" y="2166539"/>
                </a:lnTo>
                <a:lnTo>
                  <a:pt x="45562" y="2127177"/>
                </a:lnTo>
                <a:lnTo>
                  <a:pt x="26175" y="2084914"/>
                </a:lnTo>
                <a:lnTo>
                  <a:pt x="11876" y="2040113"/>
                </a:lnTo>
                <a:lnTo>
                  <a:pt x="3029" y="1993139"/>
                </a:lnTo>
                <a:lnTo>
                  <a:pt x="0" y="1944357"/>
                </a:lnTo>
                <a:lnTo>
                  <a:pt x="0" y="388874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099658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Overloading</a:t>
            </a:r>
            <a:endParaRPr dirty="0"/>
          </a:p>
        </p:txBody>
      </p:sp>
      <p:sp>
        <p:nvSpPr>
          <p:cNvPr id="166" name="Google Shape;166;p23"/>
          <p:cNvSpPr txBox="1"/>
          <p:nvPr/>
        </p:nvSpPr>
        <p:spPr>
          <a:xfrm>
            <a:off x="707542" y="1584960"/>
            <a:ext cx="7669530" cy="469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025" rIns="0" bIns="0" anchor="t" anchorCtr="0">
            <a:no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 method overloading is not acceptable.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18110" lvl="0" indent="-228600" algn="l" rtl="0">
              <a:lnSpc>
                <a:spcPct val="95833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against the spirit of python to worry a lot about  what types are passed into methods.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95833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you can set default value in python which will be a  better way.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you can do something with tuples or lists like this…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" marR="0" lvl="0" indent="0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print_names(names):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0775" marR="14795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"""Takes a space-delimited string or an iterable"""  </a:t>
            </a: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9575" marR="612140" lvl="0" indent="-915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names.split(): </a:t>
            </a: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string case  </a:t>
            </a: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07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lang="en-US" sz="180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AttributeError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5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95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print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63784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Polymorphism:</a:t>
            </a:r>
            <a:endParaRPr dirty="0"/>
          </a:p>
        </p:txBody>
      </p:sp>
      <p:sp>
        <p:nvSpPr>
          <p:cNvPr id="172" name="Google Shape;172;p24"/>
          <p:cNvSpPr txBox="1"/>
          <p:nvPr/>
        </p:nvSpPr>
        <p:spPr>
          <a:xfrm>
            <a:off x="707542" y="1667636"/>
            <a:ext cx="7635875" cy="283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noAutofit/>
          </a:bodyPr>
          <a:lstStyle/>
          <a:p>
            <a:pPr marL="241300" marR="5080" lvl="0" indent="-228600" algn="l" rtl="0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 is an important definition in OOP. Absolutely,  we can realize polymorphism in Python just like in JAVA. I  call it “traditional polymorphism”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381635" lvl="0" indent="-228600" algn="l" rtl="0">
              <a:lnSpc>
                <a:spcPct val="107916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next slide, there is an example of polymorphism in  Python.</a:t>
            </a:r>
            <a:endParaRPr/>
          </a:p>
          <a:p>
            <a:pPr marL="241300" marR="0" lvl="0" indent="-2286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in Python,</a:t>
            </a:r>
            <a:endParaRPr/>
          </a:p>
          <a:p>
            <a:pPr marL="1576070" marR="0" lvl="0" indent="0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75B6"/>
                </a:solidFill>
                <a:latin typeface="Arial"/>
                <a:ea typeface="Arial"/>
                <a:cs typeface="Arial"/>
                <a:sym typeface="Arial"/>
              </a:rPr>
              <a:t>Only traditional polymorphism exist?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2984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Polymorphism:</a:t>
            </a:r>
            <a:endParaRPr dirty="0"/>
          </a:p>
        </p:txBody>
      </p:sp>
      <p:sp>
        <p:nvSpPr>
          <p:cNvPr id="178" name="Google Shape;178;p25"/>
          <p:cNvSpPr txBox="1"/>
          <p:nvPr/>
        </p:nvSpPr>
        <p:spPr>
          <a:xfrm>
            <a:off x="361289" y="1477135"/>
            <a:ext cx="8684260" cy="488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u="sng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(self, name): </a:t>
            </a:r>
            <a:r>
              <a:rPr lang="en-US" sz="18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Constructor of the class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self.name = name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103504" lvl="0" indent="-915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talk(self): </a:t>
            </a:r>
            <a:r>
              <a:rPr lang="en-US" sz="18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Abstract method, defined by convention only  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raise </a:t>
            </a:r>
            <a:r>
              <a:rPr lang="en-US" sz="1800" dirty="0" err="1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NotImplementedError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"Subclass must implement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392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abstract method"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talk(self):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000" lvl="0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'Meow!'  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talk(self):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'Woof! Woof!'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64135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animals = [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'Missy'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'Mr. </a:t>
            </a:r>
            <a:r>
              <a:rPr lang="en-US" sz="18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Mistoffelees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800" dirty="0">
                <a:solidFill>
                  <a:srgbClr val="2B91AE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'Lassie'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  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 </a:t>
            </a: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animals: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(animal.name	+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': '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animal.talk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7542" y="562178"/>
            <a:ext cx="37401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What are Objects?</a:t>
            </a:r>
            <a:endParaRPr sz="4000"/>
          </a:p>
        </p:txBody>
      </p:sp>
      <p:sp>
        <p:nvSpPr>
          <p:cNvPr id="53" name="Google Shape;53;p8"/>
          <p:cNvSpPr txBox="1"/>
          <p:nvPr/>
        </p:nvSpPr>
        <p:spPr>
          <a:xfrm>
            <a:off x="707550" y="1884501"/>
            <a:ext cx="75795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noAutofit/>
          </a:bodyPr>
          <a:lstStyle/>
          <a:p>
            <a:pPr marL="241300" marR="829310" lvl="0" indent="-228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location in memory having a value and  possibly referenced by an identifier.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107916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Python, every piece of data you see or come into contact  with is represented by an object.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2996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a Class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601987" y="1996266"/>
            <a:ext cx="7940100" cy="422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2996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a Class</a:t>
            </a:r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707550" y="2290055"/>
            <a:ext cx="7621200" cy="2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241300" marR="0" lvl="0" indent="-228600" algn="l" rtl="0">
              <a:lnSpc>
                <a:spcPct val="1020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Python’s class mechanism adds classes with a minimum of new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2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and semantics.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mixture of the class mechanisms found in </a:t>
            </a:r>
            <a:r>
              <a:rPr lang="en-US" sz="2200">
                <a:solidFill>
                  <a:srgbClr val="2D75B6"/>
                </a:solidFill>
                <a:latin typeface="Arial"/>
                <a:ea typeface="Arial"/>
                <a:cs typeface="Arial"/>
                <a:sym typeface="Arial"/>
              </a:rPr>
              <a:t>C++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>
                <a:solidFill>
                  <a:srgbClr val="2D75B6"/>
                </a:solidFill>
                <a:latin typeface="Arial"/>
                <a:ea typeface="Arial"/>
                <a:cs typeface="Arial"/>
                <a:sym typeface="Arial"/>
              </a:rPr>
              <a:t>Modula-  3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845185" lvl="0" indent="-228600" algn="l" rtl="0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 sz="2200">
                <a:solidFill>
                  <a:srgbClr val="2D75B6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Python class members are public and have Virtual  Methods.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2996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a Class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707550" y="2154526"/>
            <a:ext cx="7550700" cy="3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750" rIns="0" bIns="0" anchor="t" anchorCtr="0">
            <a:no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 know how to create a Function.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function in class MyClass named func().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this file with extension .py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object by invoking class name.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doesn’t have new keyword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7954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don’t have new keyword because everything in python is an object.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469113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a Class</a:t>
            </a:r>
            <a:endParaRPr dirty="0"/>
          </a:p>
        </p:txBody>
      </p:sp>
      <p:sp>
        <p:nvSpPr>
          <p:cNvPr id="77" name="Google Shape;77;p12"/>
          <p:cNvSpPr txBox="1"/>
          <p:nvPr/>
        </p:nvSpPr>
        <p:spPr>
          <a:xfrm>
            <a:off x="707542" y="1717928"/>
            <a:ext cx="4700905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7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1800" dirty="0">
                <a:solidFill>
                  <a:srgbClr val="7E00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77264" marR="0" lvl="0" indent="-965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'Common base class for all employees‘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6464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empCount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1800" dirty="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707542" y="2815590"/>
            <a:ext cx="198755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672589" y="2815590"/>
            <a:ext cx="3531235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876300" marR="5080" lvl="0" indent="-864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sz="1800" u="sng" dirty="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</a:t>
            </a:r>
            <a:r>
              <a:rPr lang="en-US" sz="1800" u="sng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 </a:t>
            </a:r>
            <a:r>
              <a:rPr lang="en-US" sz="1800" dirty="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</a:t>
            </a:r>
            <a:r>
              <a:rPr lang="en-US" sz="1800" dirty="0" err="1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 dirty="0" err="1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  </a:t>
            </a:r>
            <a:r>
              <a:rPr lang="en-US" sz="1800" dirty="0" err="1">
                <a:solidFill>
                  <a:srgbClr val="7E00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lang="en-US" sz="1800" dirty="0" err="1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empCount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+= </a:t>
            </a:r>
            <a:r>
              <a:rPr lang="en-US" sz="1800" dirty="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707542" y="4187444"/>
            <a:ext cx="19875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672589" y="4187444"/>
            <a:ext cx="600964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displayCount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"Total Employee %d" 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lang="en-US" sz="1800">
                <a:solidFill>
                  <a:srgbClr val="7E00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empCount)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07542" y="5010658"/>
            <a:ext cx="32575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1672589" y="5010658"/>
            <a:ext cx="573468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displayEmployee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"Name : "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Salary: "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0000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0" y="121920"/>
            <a:ext cx="22860" cy="213360"/>
          </a:xfrm>
          <a:custGeom>
            <a:avLst/>
            <a:gdLst/>
            <a:ahLst/>
            <a:cxnLst/>
            <a:rect l="l" t="t" r="r" b="b"/>
            <a:pathLst>
              <a:path w="22860" h="213360" extrusionOk="0">
                <a:moveTo>
                  <a:pt x="22860" y="0"/>
                </a:moveTo>
                <a:lnTo>
                  <a:pt x="0" y="0"/>
                </a:lnTo>
                <a:lnTo>
                  <a:pt x="0" y="213359"/>
                </a:lnTo>
                <a:lnTo>
                  <a:pt x="22860" y="213359"/>
                </a:lnTo>
                <a:lnTo>
                  <a:pt x="228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663076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a Class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707542" y="1551709"/>
            <a:ext cx="7731759" cy="398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noAutofit/>
          </a:bodyPr>
          <a:lstStyle/>
          <a:p>
            <a:pPr marL="241300" marR="5080" lvl="0" indent="-228600" algn="just" rtl="0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method </a:t>
            </a:r>
            <a:r>
              <a:rPr lang="en-US" sz="2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special method, which is  called class constructor or initialization method that Python  calls when you create a new instance of this class.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196850" lvl="0" indent="-228600" algn="just" rtl="0">
              <a:lnSpc>
                <a:spcPct val="107916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class methods declared as normal functions with the  exception that the first argument to each method is </a:t>
            </a:r>
            <a:r>
              <a:rPr lang="en-US" sz="2400" dirty="0">
                <a:solidFill>
                  <a:srgbClr val="4471C4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just" rtl="0">
              <a:lnSpc>
                <a:spcPct val="113958"/>
              </a:lnSpc>
              <a:spcBef>
                <a:spcPts val="675"/>
              </a:spcBef>
              <a:spcAft>
                <a:spcPts val="0"/>
              </a:spcAft>
              <a:buClr>
                <a:srgbClr val="4471C4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471C4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This is a Python convention. There's nothing magic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just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word </a:t>
            </a:r>
            <a:r>
              <a:rPr lang="en-US" sz="2400" dirty="0">
                <a:solidFill>
                  <a:srgbClr val="4471C4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69850" lvl="0" indent="-228600" algn="l" rtl="0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argument in</a:t>
            </a: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and other function gets is  used to refer to the instance object, and by convention, that  argument is called </a:t>
            </a:r>
            <a:r>
              <a:rPr lang="en-US" sz="2400" dirty="0">
                <a:solidFill>
                  <a:srgbClr val="4471C4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07542" y="618912"/>
            <a:ext cx="739274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instance objects</a:t>
            </a:r>
            <a:endParaRPr dirty="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0" y="121920"/>
            <a:ext cx="86995" cy="213360"/>
            <a:chOff x="0" y="121920"/>
            <a:chExt cx="86995" cy="213360"/>
          </a:xfrm>
        </p:grpSpPr>
        <p:sp>
          <p:nvSpPr>
            <p:cNvPr id="97" name="Google Shape;97;p14"/>
            <p:cNvSpPr/>
            <p:nvPr/>
          </p:nvSpPr>
          <p:spPr>
            <a:xfrm>
              <a:off x="0" y="121920"/>
              <a:ext cx="22860" cy="213360"/>
            </a:xfrm>
            <a:custGeom>
              <a:avLst/>
              <a:gdLst/>
              <a:ahLst/>
              <a:cxnLst/>
              <a:rect l="l" t="t" r="r" b="b"/>
              <a:pathLst>
                <a:path w="22860" h="213360" extrusionOk="0">
                  <a:moveTo>
                    <a:pt x="22860" y="0"/>
                  </a:moveTo>
                  <a:lnTo>
                    <a:pt x="0" y="0"/>
                  </a:lnTo>
                  <a:lnTo>
                    <a:pt x="0" y="213359"/>
                  </a:lnTo>
                  <a:lnTo>
                    <a:pt x="22860" y="21335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160020"/>
              <a:ext cx="86995" cy="137160"/>
            </a:xfrm>
            <a:custGeom>
              <a:avLst/>
              <a:gdLst/>
              <a:ahLst/>
              <a:cxnLst/>
              <a:rect l="l" t="t" r="r" b="b"/>
              <a:pathLst>
                <a:path w="86995" h="137160" extrusionOk="0">
                  <a:moveTo>
                    <a:pt x="86868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86868" y="137159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4"/>
          <p:cNvSpPr txBox="1"/>
          <p:nvPr/>
        </p:nvSpPr>
        <p:spPr>
          <a:xfrm>
            <a:off x="498449" y="5331663"/>
            <a:ext cx="5135880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emp1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displayEmployee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emp2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displayEmployee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7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800">
                <a:solidFill>
                  <a:srgbClr val="008700"/>
                </a:solidFill>
                <a:latin typeface="Arial"/>
                <a:ea typeface="Arial"/>
                <a:cs typeface="Arial"/>
                <a:sym typeface="Arial"/>
              </a:rPr>
              <a:t>"Total Employee %d" 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800">
                <a:solidFill>
                  <a:srgbClr val="7E0054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-12700" y="142747"/>
            <a:ext cx="89535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15136" y="1716405"/>
            <a:ext cx="7409180" cy="353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"This would create first object of Employee class"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emp1 </a:t>
            </a:r>
            <a:r>
              <a:rPr lang="en-US" sz="20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1800">
                <a:solidFill>
                  <a:srgbClr val="7E00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"Zara"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"This would create second object of Employee class"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emp2 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1800">
                <a:solidFill>
                  <a:srgbClr val="7E00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rgbClr val="008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"Manni"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0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5000</a:t>
            </a:r>
            <a:r>
              <a:rPr lang="en-US" sz="180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instances of a class, you call the class using class name and</a:t>
            </a:r>
            <a:endParaRPr/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in whatever arguments its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20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accepts.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7208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creating instance of class. Python adds the </a:t>
            </a:r>
            <a:r>
              <a:rPr lang="en-US" sz="2000" i="1">
                <a:solidFill>
                  <a:srgbClr val="4471C4"/>
                </a:solidFill>
                <a:latin typeface="Arial"/>
                <a:ea typeface="Arial"/>
                <a:cs typeface="Arial"/>
                <a:sym typeface="Arial"/>
              </a:rPr>
              <a:t>self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to  the list for you. You don't need to include it when you call the  methods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92365" y="618912"/>
            <a:ext cx="8728362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Class Attributes in Python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707542" y="1793493"/>
            <a:ext cx="7710805" cy="122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noAutofit/>
          </a:bodyPr>
          <a:lstStyle/>
          <a:p>
            <a:pPr marL="241300" marR="508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for self-defined class attributes in Python,  class has some special attributes. They are provided  by object module.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1100785" y="3300095"/>
          <a:ext cx="6921500" cy="2870500"/>
        </p:xfrm>
        <a:graphic>
          <a:graphicData uri="http://schemas.openxmlformats.org/drawingml/2006/table">
            <a:tbl>
              <a:tblPr firstRow="1" bandRow="1">
                <a:noFill/>
                <a:tableStyleId>{3C0CF5F3-79B8-42F3-A18E-AC09B8FDF160}</a:tableStyleId>
              </a:tblPr>
              <a:tblGrid>
                <a:gridCol w="24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450">
                <a:tc>
                  <a:txBody>
                    <a:bodyPr/>
                    <a:lstStyle/>
                    <a:p>
                      <a:pPr marL="3403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Attributes Name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dict</a:t>
                      </a: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Dict variable of class name space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doc</a:t>
                      </a: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reference string of class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Class Name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module</a:t>
                      </a: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Module Name consisting of class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bases</a:t>
                      </a:r>
                      <a:r>
                        <a:rPr lang="en-US" sz="1800" u="sng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	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The tuple including all the superclasses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On-screen Show (4:3)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Office Theme</vt:lpstr>
      <vt:lpstr>Object Oriented  Programming with Python</vt:lpstr>
      <vt:lpstr>What are Objects?</vt:lpstr>
      <vt:lpstr>Defining a Class</vt:lpstr>
      <vt:lpstr>Defining a Class</vt:lpstr>
      <vt:lpstr>Defining a Class</vt:lpstr>
      <vt:lpstr>Defining a Class</vt:lpstr>
      <vt:lpstr>Defining a Class</vt:lpstr>
      <vt:lpstr>Creating instance objects</vt:lpstr>
      <vt:lpstr>Special Class Attributes in Python</vt:lpstr>
      <vt:lpstr>Form and Object for Class</vt:lpstr>
      <vt:lpstr>Class Scope</vt:lpstr>
      <vt:lpstr>Destroying Objects (Garbage  Collection):</vt:lpstr>
      <vt:lpstr>Destroying Objects (Garbage  Collection):</vt:lpstr>
      <vt:lpstr>Class Inheritance:</vt:lpstr>
      <vt:lpstr>PowerPoint Presentation</vt:lpstr>
      <vt:lpstr>Overriding Methods:</vt:lpstr>
      <vt:lpstr>Method Overloading</vt:lpstr>
      <vt:lpstr>Polymorphism:</vt:lpstr>
      <vt:lpstr>Polymorphism: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 Programming with Python</dc:title>
  <dc:creator>User</dc:creator>
  <cp:lastModifiedBy>User</cp:lastModifiedBy>
  <cp:revision>3</cp:revision>
  <dcterms:modified xsi:type="dcterms:W3CDTF">2020-08-28T10:48:17Z</dcterms:modified>
</cp:coreProperties>
</file>