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6"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7823B-0256-450D-94D7-E0B641271814}"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7E21C-5648-4785-B404-D36CCA626BD5}" type="slidenum">
              <a:rPr lang="en-US" smtClean="0"/>
              <a:t>‹#›</a:t>
            </a:fld>
            <a:endParaRPr lang="en-US"/>
          </a:p>
        </p:txBody>
      </p:sp>
    </p:spTree>
    <p:extLst>
      <p:ext uri="{BB962C8B-B14F-4D97-AF65-F5344CB8AC3E}">
        <p14:creationId xmlns:p14="http://schemas.microsoft.com/office/powerpoint/2010/main" val="108455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78476C-D239-4D07-885C-BEA8DA5C8D7A}" type="slidenum">
              <a:rPr lang="en-US" altLang="en-US" sz="1300"/>
              <a:pPr/>
              <a:t>1</a:t>
            </a:fld>
            <a:endParaRPr lang="en-US" altLang="en-US" sz="1300"/>
          </a:p>
        </p:txBody>
      </p:sp>
    </p:spTree>
    <p:extLst>
      <p:ext uri="{BB962C8B-B14F-4D97-AF65-F5344CB8AC3E}">
        <p14:creationId xmlns:p14="http://schemas.microsoft.com/office/powerpoint/2010/main" val="242636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3B6A965-8B29-4B4A-B149-AAF97D0BB95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770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D203791-A5AD-459E-B51B-D985AA5BF790}"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6A965-8B29-4B4A-B149-AAF97D0BB952}" type="slidenum">
              <a:rPr lang="en-US" smtClean="0"/>
              <a:t>‹#›</a:t>
            </a:fld>
            <a:endParaRPr lang="en-US"/>
          </a:p>
        </p:txBody>
      </p:sp>
    </p:spTree>
    <p:extLst>
      <p:ext uri="{BB962C8B-B14F-4D97-AF65-F5344CB8AC3E}">
        <p14:creationId xmlns:p14="http://schemas.microsoft.com/office/powerpoint/2010/main" val="284803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6A965-8B29-4B4A-B149-AAF97D0BB95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40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6A965-8B29-4B4A-B149-AAF97D0BB95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402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6A965-8B29-4B4A-B149-AAF97D0BB952}" type="slidenum">
              <a:rPr lang="en-US" smtClean="0"/>
              <a:t>‹#›</a:t>
            </a:fld>
            <a:endParaRPr lang="en-US"/>
          </a:p>
        </p:txBody>
      </p:sp>
    </p:spTree>
    <p:extLst>
      <p:ext uri="{BB962C8B-B14F-4D97-AF65-F5344CB8AC3E}">
        <p14:creationId xmlns:p14="http://schemas.microsoft.com/office/powerpoint/2010/main" val="100616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6A965-8B29-4B4A-B149-AAF97D0BB95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999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6A965-8B29-4B4A-B149-AAF97D0BB95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2802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6A965-8B29-4B4A-B149-AAF97D0BB9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49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6A965-8B29-4B4A-B149-AAF97D0BB95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42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6A965-8B29-4B4A-B149-AAF97D0BB952}" type="slidenum">
              <a:rPr lang="en-US" smtClean="0"/>
              <a:t>‹#›</a:t>
            </a:fld>
            <a:endParaRPr lang="en-US"/>
          </a:p>
        </p:txBody>
      </p:sp>
    </p:spTree>
    <p:extLst>
      <p:ext uri="{BB962C8B-B14F-4D97-AF65-F5344CB8AC3E}">
        <p14:creationId xmlns:p14="http://schemas.microsoft.com/office/powerpoint/2010/main" val="120162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203791-A5AD-459E-B51B-D985AA5BF790}"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6A965-8B29-4B4A-B149-AAF97D0BB95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138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03791-A5AD-459E-B51B-D985AA5BF790}"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6A965-8B29-4B4A-B149-AAF97D0BB952}" type="slidenum">
              <a:rPr lang="en-US" smtClean="0"/>
              <a:t>‹#›</a:t>
            </a:fld>
            <a:endParaRPr lang="en-US"/>
          </a:p>
        </p:txBody>
      </p:sp>
    </p:spTree>
    <p:extLst>
      <p:ext uri="{BB962C8B-B14F-4D97-AF65-F5344CB8AC3E}">
        <p14:creationId xmlns:p14="http://schemas.microsoft.com/office/powerpoint/2010/main" val="147356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203791-A5AD-459E-B51B-D985AA5BF790}"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6A965-8B29-4B4A-B149-AAF97D0BB95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014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203791-A5AD-459E-B51B-D985AA5BF790}"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6A965-8B29-4B4A-B149-AAF97D0BB9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69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3791-A5AD-459E-B51B-D985AA5BF790}"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6A965-8B29-4B4A-B149-AAF97D0BB952}" type="slidenum">
              <a:rPr lang="en-US" smtClean="0"/>
              <a:t>‹#›</a:t>
            </a:fld>
            <a:endParaRPr lang="en-US"/>
          </a:p>
        </p:txBody>
      </p:sp>
    </p:spTree>
    <p:extLst>
      <p:ext uri="{BB962C8B-B14F-4D97-AF65-F5344CB8AC3E}">
        <p14:creationId xmlns:p14="http://schemas.microsoft.com/office/powerpoint/2010/main" val="225397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D203791-A5AD-459E-B51B-D985AA5BF790}"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6A965-8B29-4B4A-B149-AAF97D0BB95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39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D203791-A5AD-459E-B51B-D985AA5BF790}"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6A965-8B29-4B4A-B149-AAF97D0BB952}" type="slidenum">
              <a:rPr lang="en-US" smtClean="0"/>
              <a:t>‹#›</a:t>
            </a:fld>
            <a:endParaRPr lang="en-US"/>
          </a:p>
        </p:txBody>
      </p:sp>
    </p:spTree>
    <p:extLst>
      <p:ext uri="{BB962C8B-B14F-4D97-AF65-F5344CB8AC3E}">
        <p14:creationId xmlns:p14="http://schemas.microsoft.com/office/powerpoint/2010/main" val="399097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203791-A5AD-459E-B51B-D985AA5BF790}" type="datetimeFigureOut">
              <a:rPr lang="en-US" smtClean="0"/>
              <a:t>8/31/2020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B6A965-8B29-4B4A-B149-AAF97D0BB952}" type="slidenum">
              <a:rPr lang="en-US" smtClean="0"/>
              <a:t>‹#›</a:t>
            </a:fld>
            <a:endParaRPr lang="en-US"/>
          </a:p>
        </p:txBody>
      </p:sp>
    </p:spTree>
    <p:extLst>
      <p:ext uri="{BB962C8B-B14F-4D97-AF65-F5344CB8AC3E}">
        <p14:creationId xmlns:p14="http://schemas.microsoft.com/office/powerpoint/2010/main" val="3041220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normAutofit fontScale="90000"/>
          </a:bodyPr>
          <a:lstStyle/>
          <a:p>
            <a:r>
              <a:rPr lang="en-US" altLang="en-US" dirty="0" smtClean="0"/>
              <a:t>Searching Algorithm</a:t>
            </a:r>
            <a:br>
              <a:rPr lang="en-US" altLang="en-US" dirty="0" smtClean="0"/>
            </a:br>
            <a:endParaRPr lang="en-US" altLang="en-US" dirty="0" smtClean="0"/>
          </a:p>
        </p:txBody>
      </p:sp>
      <p:sp>
        <p:nvSpPr>
          <p:cNvPr id="8195" name="Rectangle 3"/>
          <p:cNvSpPr>
            <a:spLocks noGrp="1" noChangeArrowheads="1"/>
          </p:cNvSpPr>
          <p:nvPr>
            <p:ph type="subTitle" idx="1"/>
          </p:nvPr>
        </p:nvSpPr>
        <p:spPr/>
        <p:txBody>
          <a:bodyPr/>
          <a:lstStyle/>
          <a:p>
            <a:r>
              <a:rPr lang="en-US" altLang="en-US" dirty="0" smtClean="0"/>
              <a:t>Search  Algorithms in Python</a:t>
            </a:r>
          </a:p>
        </p:txBody>
      </p:sp>
    </p:spTree>
    <p:extLst>
      <p:ext uri="{BB962C8B-B14F-4D97-AF65-F5344CB8AC3E}">
        <p14:creationId xmlns:p14="http://schemas.microsoft.com/office/powerpoint/2010/main" val="348815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Strategy 1: Linear Search</a:t>
            </a:r>
          </a:p>
        </p:txBody>
      </p:sp>
      <p:sp>
        <p:nvSpPr>
          <p:cNvPr id="17411" name="Rectangle 3"/>
          <p:cNvSpPr>
            <a:spLocks noGrp="1" noChangeArrowheads="1"/>
          </p:cNvSpPr>
          <p:nvPr>
            <p:ph idx="1"/>
          </p:nvPr>
        </p:nvSpPr>
        <p:spPr/>
        <p:txBody>
          <a:bodyPr/>
          <a:lstStyle/>
          <a:p>
            <a:pPr eaLnBrk="1" hangingPunct="1"/>
            <a:r>
              <a:rPr lang="en-US" altLang="en-US" smtClean="0"/>
              <a:t>The Python </a:t>
            </a:r>
            <a:r>
              <a:rPr lang="en-US" altLang="en-US" smtClean="0">
                <a:latin typeface="Courier New" panose="02070309020205020404" pitchFamily="49" charset="0"/>
              </a:rPr>
              <a:t>in</a:t>
            </a:r>
            <a:r>
              <a:rPr lang="en-US" altLang="en-US" smtClean="0"/>
              <a:t> and </a:t>
            </a:r>
            <a:r>
              <a:rPr lang="en-US" altLang="en-US" smtClean="0">
                <a:latin typeface="Courier New" panose="02070309020205020404" pitchFamily="49" charset="0"/>
              </a:rPr>
              <a:t>index</a:t>
            </a:r>
            <a:r>
              <a:rPr lang="en-US" altLang="en-US" smtClean="0"/>
              <a:t> operations both implement </a:t>
            </a:r>
            <a:r>
              <a:rPr lang="en-US" altLang="en-US" smtClean="0">
                <a:solidFill>
                  <a:srgbClr val="1816BD"/>
                </a:solidFill>
              </a:rPr>
              <a:t>linear searching </a:t>
            </a:r>
            <a:r>
              <a:rPr lang="en-US" altLang="en-US" smtClean="0"/>
              <a:t>algorithms.</a:t>
            </a:r>
          </a:p>
          <a:p>
            <a:pPr eaLnBrk="1" hangingPunct="1">
              <a:buFontTx/>
              <a:buNone/>
            </a:pPr>
            <a:endParaRPr lang="en-US" altLang="en-US" smtClean="0"/>
          </a:p>
          <a:p>
            <a:pPr eaLnBrk="1" hangingPunct="1"/>
            <a:r>
              <a:rPr lang="en-US" altLang="en-US" smtClean="0"/>
              <a:t>If the collection of data is very large, it makes sense to </a:t>
            </a:r>
            <a:r>
              <a:rPr lang="en-US" altLang="en-US" smtClean="0">
                <a:solidFill>
                  <a:srgbClr val="1816BD"/>
                </a:solidFill>
              </a:rPr>
              <a:t>organize the data </a:t>
            </a:r>
            <a:r>
              <a:rPr lang="en-US" altLang="en-US" smtClean="0"/>
              <a:t>somehow so that each data value doesn’t need to be examined.</a:t>
            </a:r>
          </a:p>
        </p:txBody>
      </p:sp>
    </p:spTree>
    <p:extLst>
      <p:ext uri="{BB962C8B-B14F-4D97-AF65-F5344CB8AC3E}">
        <p14:creationId xmlns:p14="http://schemas.microsoft.com/office/powerpoint/2010/main" val="2202588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Strategy 1: Linear Search</a:t>
            </a:r>
          </a:p>
        </p:txBody>
      </p:sp>
      <p:sp>
        <p:nvSpPr>
          <p:cNvPr id="18435" name="Rectangle 3"/>
          <p:cNvSpPr>
            <a:spLocks noGrp="1" noChangeArrowheads="1"/>
          </p:cNvSpPr>
          <p:nvPr>
            <p:ph idx="1"/>
          </p:nvPr>
        </p:nvSpPr>
        <p:spPr/>
        <p:txBody>
          <a:bodyPr/>
          <a:lstStyle/>
          <a:p>
            <a:pPr eaLnBrk="1" hangingPunct="1"/>
            <a:r>
              <a:rPr lang="en-US" altLang="en-US" smtClean="0"/>
              <a:t>If the data is sorted in ascending order (lowest to highest), we can skip checking some of the data.</a:t>
            </a:r>
          </a:p>
          <a:p>
            <a:pPr eaLnBrk="1" hangingPunct="1">
              <a:buFontTx/>
              <a:buNone/>
            </a:pPr>
            <a:endParaRPr lang="en-US" altLang="en-US" smtClean="0"/>
          </a:p>
          <a:p>
            <a:pPr eaLnBrk="1" hangingPunct="1"/>
            <a:r>
              <a:rPr lang="en-US" altLang="en-US" smtClean="0"/>
              <a:t>As soon as a value is encountered that is greater than the target value, the linear search can be stopped without looking at the rest of the data.</a:t>
            </a:r>
          </a:p>
          <a:p>
            <a:pPr eaLnBrk="1" hangingPunct="1">
              <a:buFontTx/>
              <a:buNone/>
            </a:pPr>
            <a:endParaRPr lang="en-US" altLang="en-US" smtClean="0"/>
          </a:p>
          <a:p>
            <a:pPr eaLnBrk="1" hangingPunct="1"/>
            <a:r>
              <a:rPr lang="en-US" altLang="en-US" smtClean="0"/>
              <a:t>On average, this will save us about half the work.</a:t>
            </a:r>
          </a:p>
        </p:txBody>
      </p:sp>
    </p:spTree>
    <p:extLst>
      <p:ext uri="{BB962C8B-B14F-4D97-AF65-F5344CB8AC3E}">
        <p14:creationId xmlns:p14="http://schemas.microsoft.com/office/powerpoint/2010/main" val="246683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Strategy 2: Binary Search</a:t>
            </a:r>
          </a:p>
        </p:txBody>
      </p:sp>
      <p:sp>
        <p:nvSpPr>
          <p:cNvPr id="19459" name="Rectangle 3"/>
          <p:cNvSpPr>
            <a:spLocks noGrp="1" noChangeArrowheads="1"/>
          </p:cNvSpPr>
          <p:nvPr>
            <p:ph idx="1"/>
          </p:nvPr>
        </p:nvSpPr>
        <p:spPr/>
        <p:txBody>
          <a:bodyPr/>
          <a:lstStyle/>
          <a:p>
            <a:pPr eaLnBrk="1" hangingPunct="1"/>
            <a:r>
              <a:rPr lang="en-US" altLang="en-US" smtClean="0"/>
              <a:t>If the data is sorted, there is an even better searching strategy – one you probably already know!</a:t>
            </a:r>
          </a:p>
          <a:p>
            <a:pPr eaLnBrk="1" hangingPunct="1"/>
            <a:endParaRPr lang="en-US" altLang="en-US" smtClean="0"/>
          </a:p>
          <a:p>
            <a:pPr eaLnBrk="1" hangingPunct="1"/>
            <a:r>
              <a:rPr lang="en-US" altLang="en-US" smtClean="0"/>
              <a:t>Have you ever played the number guessing game, where I pick a number between 1 and 100 and you try to guess it? Each time you guess, I’ll tell you whether your guess is correct, too high, or too low. What strategy do you use?</a:t>
            </a:r>
          </a:p>
        </p:txBody>
      </p:sp>
    </p:spTree>
    <p:extLst>
      <p:ext uri="{BB962C8B-B14F-4D97-AF65-F5344CB8AC3E}">
        <p14:creationId xmlns:p14="http://schemas.microsoft.com/office/powerpoint/2010/main" val="359570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Strategy 2: Binary Search</a:t>
            </a:r>
          </a:p>
        </p:txBody>
      </p:sp>
      <p:sp>
        <p:nvSpPr>
          <p:cNvPr id="20483" name="Rectangle 3"/>
          <p:cNvSpPr>
            <a:spLocks noGrp="1" noChangeArrowheads="1"/>
          </p:cNvSpPr>
          <p:nvPr>
            <p:ph idx="1"/>
          </p:nvPr>
        </p:nvSpPr>
        <p:spPr/>
        <p:txBody>
          <a:bodyPr/>
          <a:lstStyle/>
          <a:p>
            <a:pPr eaLnBrk="1" hangingPunct="1">
              <a:lnSpc>
                <a:spcPct val="90000"/>
              </a:lnSpc>
            </a:pPr>
            <a:r>
              <a:rPr lang="en-US" altLang="en-US" smtClean="0"/>
              <a:t>Young children might simply guess numbers at random.</a:t>
            </a:r>
          </a:p>
          <a:p>
            <a:pPr eaLnBrk="1" hangingPunct="1">
              <a:lnSpc>
                <a:spcPct val="90000"/>
              </a:lnSpc>
            </a:pPr>
            <a:r>
              <a:rPr lang="en-US" altLang="en-US" smtClean="0"/>
              <a:t>Older children may be more systematic, using a linear search of 1, 2, 3, 4, … until the value is found.</a:t>
            </a:r>
          </a:p>
          <a:p>
            <a:pPr eaLnBrk="1" hangingPunct="1">
              <a:lnSpc>
                <a:spcPct val="90000"/>
              </a:lnSpc>
            </a:pPr>
            <a:r>
              <a:rPr lang="en-US" altLang="en-US" smtClean="0"/>
              <a:t>Most adults will first guess 50. If told the value is higher, it is in the range 51-100. The next logical guess is 75.</a:t>
            </a:r>
          </a:p>
        </p:txBody>
      </p:sp>
    </p:spTree>
    <p:extLst>
      <p:ext uri="{BB962C8B-B14F-4D97-AF65-F5344CB8AC3E}">
        <p14:creationId xmlns:p14="http://schemas.microsoft.com/office/powerpoint/2010/main" val="123923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Strategy 2: Binary Search</a:t>
            </a:r>
          </a:p>
        </p:txBody>
      </p:sp>
      <p:sp>
        <p:nvSpPr>
          <p:cNvPr id="21507" name="Rectangle 3"/>
          <p:cNvSpPr>
            <a:spLocks noGrp="1" noChangeArrowheads="1"/>
          </p:cNvSpPr>
          <p:nvPr>
            <p:ph idx="1"/>
          </p:nvPr>
        </p:nvSpPr>
        <p:spPr/>
        <p:txBody>
          <a:bodyPr/>
          <a:lstStyle/>
          <a:p>
            <a:pPr eaLnBrk="1" hangingPunct="1"/>
            <a:r>
              <a:rPr lang="en-US" altLang="en-US" smtClean="0"/>
              <a:t>Each time we guess the middle of the remaining numbers to try to narrow down the range.</a:t>
            </a:r>
          </a:p>
          <a:p>
            <a:pPr eaLnBrk="1" hangingPunct="1"/>
            <a:endParaRPr lang="en-US" altLang="en-US" smtClean="0"/>
          </a:p>
          <a:p>
            <a:pPr eaLnBrk="1" hangingPunct="1"/>
            <a:r>
              <a:rPr lang="en-US" altLang="en-US" smtClean="0"/>
              <a:t>This strategy is called </a:t>
            </a:r>
            <a:r>
              <a:rPr lang="en-US" altLang="en-US" i="1" smtClean="0">
                <a:solidFill>
                  <a:srgbClr val="1816BD"/>
                </a:solidFill>
              </a:rPr>
              <a:t>binary search</a:t>
            </a:r>
            <a:r>
              <a:rPr lang="en-US" altLang="en-US" smtClean="0"/>
              <a:t>.</a:t>
            </a:r>
          </a:p>
          <a:p>
            <a:pPr eaLnBrk="1" hangingPunct="1"/>
            <a:endParaRPr lang="en-US" altLang="en-US" smtClean="0"/>
          </a:p>
          <a:p>
            <a:pPr eaLnBrk="1" hangingPunct="1"/>
            <a:r>
              <a:rPr lang="en-US" altLang="en-US" smtClean="0"/>
              <a:t>Binary means two, and at each step we are diving the remaining group of numbers into two parts.</a:t>
            </a:r>
          </a:p>
        </p:txBody>
      </p:sp>
    </p:spTree>
    <p:extLst>
      <p:ext uri="{BB962C8B-B14F-4D97-AF65-F5344CB8AC3E}">
        <p14:creationId xmlns:p14="http://schemas.microsoft.com/office/powerpoint/2010/main" val="422359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Strategy 2: Binary Search</a:t>
            </a:r>
          </a:p>
        </p:txBody>
      </p:sp>
      <p:sp>
        <p:nvSpPr>
          <p:cNvPr id="22531" name="Rectangle 3"/>
          <p:cNvSpPr>
            <a:spLocks noGrp="1" noChangeArrowheads="1"/>
          </p:cNvSpPr>
          <p:nvPr>
            <p:ph idx="1"/>
          </p:nvPr>
        </p:nvSpPr>
        <p:spPr/>
        <p:txBody>
          <a:bodyPr/>
          <a:lstStyle/>
          <a:p>
            <a:pPr eaLnBrk="1" hangingPunct="1"/>
            <a:r>
              <a:rPr lang="en-US" altLang="en-US" smtClean="0"/>
              <a:t>We can use the same approach in our binary search algorithm! We can use </a:t>
            </a:r>
            <a:r>
              <a:rPr lang="en-US" altLang="en-US" smtClean="0">
                <a:solidFill>
                  <a:srgbClr val="1816BD"/>
                </a:solidFill>
              </a:rPr>
              <a:t>two variables to keep track of the endpoints of the range </a:t>
            </a:r>
            <a:r>
              <a:rPr lang="en-US" altLang="en-US" smtClean="0"/>
              <a:t>in the sorted list where the number could be.</a:t>
            </a:r>
          </a:p>
          <a:p>
            <a:pPr eaLnBrk="1" hangingPunct="1"/>
            <a:endParaRPr lang="en-US" altLang="en-US" smtClean="0"/>
          </a:p>
          <a:p>
            <a:pPr eaLnBrk="1" hangingPunct="1"/>
            <a:r>
              <a:rPr lang="en-US" altLang="en-US" smtClean="0"/>
              <a:t>Since the target could be anywhere in the list, initially </a:t>
            </a:r>
            <a:r>
              <a:rPr lang="en-US" altLang="en-US" smtClean="0">
                <a:solidFill>
                  <a:srgbClr val="1816BD"/>
                </a:solidFill>
                <a:latin typeface="Courier New" panose="02070309020205020404" pitchFamily="49" charset="0"/>
              </a:rPr>
              <a:t>low</a:t>
            </a:r>
            <a:r>
              <a:rPr lang="en-US" altLang="en-US" smtClean="0"/>
              <a:t> is set to the first location in the list, and </a:t>
            </a:r>
            <a:r>
              <a:rPr lang="en-US" altLang="en-US" smtClean="0">
                <a:solidFill>
                  <a:srgbClr val="1816BD"/>
                </a:solidFill>
                <a:latin typeface="Courier New" panose="02070309020205020404" pitchFamily="49" charset="0"/>
              </a:rPr>
              <a:t>high</a:t>
            </a:r>
            <a:r>
              <a:rPr lang="en-US" altLang="en-US" smtClean="0">
                <a:latin typeface="Courier New" panose="02070309020205020404" pitchFamily="49" charset="0"/>
              </a:rPr>
              <a:t> </a:t>
            </a:r>
            <a:r>
              <a:rPr lang="en-US" altLang="en-US" smtClean="0"/>
              <a:t>is set to the last.</a:t>
            </a:r>
          </a:p>
        </p:txBody>
      </p:sp>
    </p:spTree>
    <p:extLst>
      <p:ext uri="{BB962C8B-B14F-4D97-AF65-F5344CB8AC3E}">
        <p14:creationId xmlns:p14="http://schemas.microsoft.com/office/powerpoint/2010/main" val="2409519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Strategy 2: Binary Search</a:t>
            </a:r>
          </a:p>
        </p:txBody>
      </p:sp>
      <p:sp>
        <p:nvSpPr>
          <p:cNvPr id="23555" name="Rectangle 3"/>
          <p:cNvSpPr>
            <a:spLocks noGrp="1" noChangeArrowheads="1"/>
          </p:cNvSpPr>
          <p:nvPr>
            <p:ph idx="1"/>
          </p:nvPr>
        </p:nvSpPr>
        <p:spPr/>
        <p:txBody>
          <a:bodyPr>
            <a:normAutofit fontScale="92500" lnSpcReduction="10000"/>
          </a:bodyPr>
          <a:lstStyle/>
          <a:p>
            <a:pPr eaLnBrk="1" hangingPunct="1"/>
            <a:r>
              <a:rPr lang="en-US" altLang="en-US" smtClean="0"/>
              <a:t>The heart of the algorithm is a loop that looks at the middle element of the range, comparing it to the value </a:t>
            </a:r>
            <a:r>
              <a:rPr lang="en-US" altLang="en-US" smtClean="0">
                <a:solidFill>
                  <a:srgbClr val="1816BD"/>
                </a:solidFill>
                <a:latin typeface="Courier New" panose="02070309020205020404" pitchFamily="49" charset="0"/>
              </a:rPr>
              <a:t>x</a:t>
            </a:r>
            <a:r>
              <a:rPr lang="en-US" altLang="en-US" smtClean="0"/>
              <a:t>.</a:t>
            </a:r>
          </a:p>
          <a:p>
            <a:pPr eaLnBrk="1" hangingPunct="1"/>
            <a:endParaRPr lang="en-US" altLang="en-US" smtClean="0"/>
          </a:p>
          <a:p>
            <a:pPr eaLnBrk="1" hangingPunct="1"/>
            <a:r>
              <a:rPr lang="en-US" altLang="en-US" smtClean="0"/>
              <a:t>If </a:t>
            </a:r>
            <a:r>
              <a:rPr lang="en-US" altLang="en-US" smtClean="0">
                <a:solidFill>
                  <a:srgbClr val="1816BD"/>
                </a:solidFill>
                <a:latin typeface="Courier New" panose="02070309020205020404" pitchFamily="49" charset="0"/>
              </a:rPr>
              <a:t>x</a:t>
            </a:r>
            <a:r>
              <a:rPr lang="en-US" altLang="en-US" smtClean="0"/>
              <a:t> is smaller than the middle item, </a:t>
            </a:r>
            <a:r>
              <a:rPr lang="en-US" altLang="en-US" smtClean="0">
                <a:solidFill>
                  <a:srgbClr val="1816BD"/>
                </a:solidFill>
                <a:latin typeface="Courier New" panose="02070309020205020404" pitchFamily="49" charset="0"/>
              </a:rPr>
              <a:t>high</a:t>
            </a:r>
            <a:r>
              <a:rPr lang="en-US" altLang="en-US" smtClean="0"/>
              <a:t> is moved so that the search is confined to the lower half.</a:t>
            </a:r>
          </a:p>
          <a:p>
            <a:pPr eaLnBrk="1" hangingPunct="1"/>
            <a:endParaRPr lang="en-US" altLang="en-US" smtClean="0"/>
          </a:p>
          <a:p>
            <a:pPr eaLnBrk="1" hangingPunct="1"/>
            <a:r>
              <a:rPr lang="en-US" altLang="en-US" smtClean="0"/>
              <a:t>If </a:t>
            </a:r>
            <a:r>
              <a:rPr lang="en-US" altLang="en-US" smtClean="0">
                <a:solidFill>
                  <a:srgbClr val="1816BD"/>
                </a:solidFill>
                <a:latin typeface="Courier New" panose="02070309020205020404" pitchFamily="49" charset="0"/>
              </a:rPr>
              <a:t>x</a:t>
            </a:r>
            <a:r>
              <a:rPr lang="en-US" altLang="en-US" smtClean="0"/>
              <a:t> is larger than the middle item, </a:t>
            </a:r>
            <a:r>
              <a:rPr lang="en-US" altLang="en-US" smtClean="0">
                <a:solidFill>
                  <a:srgbClr val="1816BD"/>
                </a:solidFill>
                <a:latin typeface="Courier New" panose="02070309020205020404" pitchFamily="49" charset="0"/>
              </a:rPr>
              <a:t>low</a:t>
            </a:r>
            <a:r>
              <a:rPr lang="en-US" altLang="en-US" smtClean="0"/>
              <a:t> is moved to narrow the search to the upper half.</a:t>
            </a:r>
          </a:p>
        </p:txBody>
      </p:sp>
    </p:spTree>
    <p:extLst>
      <p:ext uri="{BB962C8B-B14F-4D97-AF65-F5344CB8AC3E}">
        <p14:creationId xmlns:p14="http://schemas.microsoft.com/office/powerpoint/2010/main" val="94434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Strategy 2: Binary Search</a:t>
            </a:r>
          </a:p>
        </p:txBody>
      </p:sp>
      <p:sp>
        <p:nvSpPr>
          <p:cNvPr id="24579" name="Rectangle 3"/>
          <p:cNvSpPr>
            <a:spLocks noGrp="1" noChangeArrowheads="1"/>
          </p:cNvSpPr>
          <p:nvPr>
            <p:ph idx="1"/>
          </p:nvPr>
        </p:nvSpPr>
        <p:spPr/>
        <p:txBody>
          <a:bodyPr/>
          <a:lstStyle/>
          <a:p>
            <a:pPr eaLnBrk="1" hangingPunct="1"/>
            <a:r>
              <a:rPr lang="en-US" altLang="en-US" smtClean="0"/>
              <a:t>The loop terminates when either</a:t>
            </a:r>
          </a:p>
          <a:p>
            <a:pPr lvl="1" eaLnBrk="1" hangingPunct="1"/>
            <a:r>
              <a:rPr lang="en-US" altLang="en-US" smtClean="0">
                <a:solidFill>
                  <a:srgbClr val="1816BD"/>
                </a:solidFill>
                <a:latin typeface="Courier New" panose="02070309020205020404" pitchFamily="49" charset="0"/>
              </a:rPr>
              <a:t>x</a:t>
            </a:r>
            <a:r>
              <a:rPr lang="en-US" altLang="en-US" smtClean="0">
                <a:solidFill>
                  <a:srgbClr val="1816BD"/>
                </a:solidFill>
              </a:rPr>
              <a:t> is found</a:t>
            </a:r>
          </a:p>
          <a:p>
            <a:pPr lvl="1" eaLnBrk="1" hangingPunct="1"/>
            <a:r>
              <a:rPr lang="en-US" altLang="en-US" smtClean="0"/>
              <a:t>There are no more places to look</a:t>
            </a:r>
            <a:br>
              <a:rPr lang="en-US" altLang="en-US" smtClean="0"/>
            </a:br>
            <a:r>
              <a:rPr lang="en-US" altLang="en-US" smtClean="0"/>
              <a:t>(</a:t>
            </a:r>
            <a:r>
              <a:rPr lang="en-US" altLang="en-US" smtClean="0">
                <a:solidFill>
                  <a:srgbClr val="1816BD"/>
                </a:solidFill>
                <a:latin typeface="Courier New" panose="02070309020205020404" pitchFamily="49" charset="0"/>
              </a:rPr>
              <a:t>low</a:t>
            </a:r>
            <a:r>
              <a:rPr lang="en-US" altLang="en-US" smtClean="0">
                <a:solidFill>
                  <a:srgbClr val="1816BD"/>
                </a:solidFill>
              </a:rPr>
              <a:t> &gt; </a:t>
            </a:r>
            <a:r>
              <a:rPr lang="en-US" altLang="en-US" smtClean="0">
                <a:solidFill>
                  <a:srgbClr val="1816BD"/>
                </a:solidFill>
                <a:latin typeface="Courier New" panose="02070309020205020404" pitchFamily="49" charset="0"/>
              </a:rPr>
              <a:t>high</a:t>
            </a:r>
            <a:r>
              <a:rPr lang="en-US" altLang="en-US" smtClean="0"/>
              <a:t>)</a:t>
            </a:r>
            <a:endParaRPr lang="en-US" altLang="en-US" smtClean="0">
              <a:latin typeface="Courier New" panose="02070309020205020404" pitchFamily="49" charset="0"/>
            </a:endParaRPr>
          </a:p>
        </p:txBody>
      </p:sp>
    </p:spTree>
    <p:extLst>
      <p:ext uri="{BB962C8B-B14F-4D97-AF65-F5344CB8AC3E}">
        <p14:creationId xmlns:p14="http://schemas.microsoft.com/office/powerpoint/2010/main" val="166905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95402" y="982132"/>
            <a:ext cx="9601196" cy="1038257"/>
          </a:xfrm>
        </p:spPr>
        <p:txBody>
          <a:bodyPr/>
          <a:lstStyle/>
          <a:p>
            <a:pPr eaLnBrk="1" hangingPunct="1"/>
            <a:r>
              <a:rPr lang="en-US" altLang="en-US" dirty="0" smtClean="0"/>
              <a:t>Strategy 2: Binary Search</a:t>
            </a:r>
          </a:p>
        </p:txBody>
      </p:sp>
      <p:sp>
        <p:nvSpPr>
          <p:cNvPr id="25603" name="Rectangle 3"/>
          <p:cNvSpPr>
            <a:spLocks noGrp="1" noChangeArrowheads="1"/>
          </p:cNvSpPr>
          <p:nvPr>
            <p:ph idx="1"/>
          </p:nvPr>
        </p:nvSpPr>
        <p:spPr>
          <a:xfrm>
            <a:off x="1828800" y="2560320"/>
            <a:ext cx="8610600" cy="3614057"/>
          </a:xfrm>
        </p:spPr>
        <p:txBody>
          <a:bodyPr>
            <a:normAutofit fontScale="77500" lnSpcReduction="20000"/>
          </a:bodyPr>
          <a:lstStyle/>
          <a:p>
            <a:pPr eaLnBrk="1" hangingPunct="1">
              <a:lnSpc>
                <a:spcPct val="80000"/>
              </a:lnSpc>
              <a:buFont typeface="Wingdings" panose="05000000000000000000" pitchFamily="2" charset="2"/>
              <a:buNone/>
            </a:pPr>
            <a:r>
              <a:rPr lang="en-US" altLang="en-US" sz="1800" b="1" dirty="0" err="1">
                <a:latin typeface="Courier New" panose="02070309020205020404" pitchFamily="49" charset="0"/>
              </a:rPr>
              <a:t>def</a:t>
            </a:r>
            <a:r>
              <a:rPr lang="en-US" altLang="en-US" sz="1800" b="1" dirty="0">
                <a:latin typeface="Courier New" panose="02070309020205020404" pitchFamily="49" charset="0"/>
              </a:rPr>
              <a:t> search(x, </a:t>
            </a:r>
            <a:r>
              <a:rPr lang="en-US" altLang="en-US" sz="1800" b="1" dirty="0" err="1">
                <a:latin typeface="Courier New" panose="02070309020205020404" pitchFamily="49" charset="0"/>
              </a:rPr>
              <a:t>nums</a:t>
            </a:r>
            <a:r>
              <a:rPr lang="en-US" altLang="en-US" sz="1800" b="1"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low = 0</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high = </a:t>
            </a:r>
            <a:r>
              <a:rPr lang="en-US" altLang="en-US" sz="1800" b="1" dirty="0" err="1">
                <a:latin typeface="Courier New" panose="02070309020205020404" pitchFamily="49" charset="0"/>
              </a:rPr>
              <a:t>len</a:t>
            </a:r>
            <a:r>
              <a:rPr lang="en-US" altLang="en-US" sz="1800" b="1" dirty="0">
                <a:latin typeface="Courier New" panose="02070309020205020404" pitchFamily="49" charset="0"/>
              </a:rPr>
              <a:t>(</a:t>
            </a:r>
            <a:r>
              <a:rPr lang="en-US" altLang="en-US" sz="1800" b="1" dirty="0" err="1">
                <a:latin typeface="Courier New" panose="02070309020205020404" pitchFamily="49" charset="0"/>
              </a:rPr>
              <a:t>nums</a:t>
            </a:r>
            <a:r>
              <a:rPr lang="en-US" altLang="en-US" sz="1800" b="1" dirty="0">
                <a:latin typeface="Courier New" panose="02070309020205020404" pitchFamily="49" charset="0"/>
              </a:rPr>
              <a:t>) - 1</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while low &lt;= high:        # There is a range to search</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mid = (low + high)//2 # Position of middle item</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item = </a:t>
            </a:r>
            <a:r>
              <a:rPr lang="en-US" altLang="en-US" sz="1800" b="1" dirty="0" err="1">
                <a:latin typeface="Courier New" panose="02070309020205020404" pitchFamily="49" charset="0"/>
              </a:rPr>
              <a:t>nums</a:t>
            </a:r>
            <a:r>
              <a:rPr lang="en-US" altLang="en-US" sz="1800" b="1" dirty="0">
                <a:latin typeface="Courier New" panose="02070309020205020404" pitchFamily="49" charset="0"/>
              </a:rPr>
              <a:t>[mid]</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if x == item:         # Found it! Return the index</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return mid</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elif</a:t>
            </a:r>
            <a:r>
              <a:rPr lang="en-US" altLang="en-US" sz="1800" b="1" dirty="0">
                <a:latin typeface="Courier New" panose="02070309020205020404" pitchFamily="49" charset="0"/>
              </a:rPr>
              <a:t> x &lt; item:        # x is in lower half of range</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high = mid - 1    #  move top marker down</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else:                 # x is in upper half of range</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low = mid + 1     #  move bottom marker up</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return -1                 # No range left to search,</a:t>
            </a:r>
          </a:p>
          <a:p>
            <a:pPr eaLnBrk="1" hangingPunct="1">
              <a:lnSpc>
                <a:spcPct val="80000"/>
              </a:lnSpc>
              <a:buFont typeface="Wingdings" panose="05000000000000000000" pitchFamily="2" charset="2"/>
              <a:buNone/>
            </a:pPr>
            <a:r>
              <a:rPr lang="en-US" altLang="en-US" sz="1800" b="1" dirty="0">
                <a:latin typeface="Courier New" panose="02070309020205020404" pitchFamily="49" charset="0"/>
              </a:rPr>
              <a:t>                              # x is not there</a:t>
            </a:r>
          </a:p>
          <a:p>
            <a:pPr eaLnBrk="1" hangingPunct="1">
              <a:lnSpc>
                <a:spcPct val="80000"/>
              </a:lnSpc>
              <a:buFont typeface="Wingdings" panose="05000000000000000000" pitchFamily="2" charset="2"/>
              <a:buNone/>
            </a:pPr>
            <a:endParaRPr lang="en-US" altLang="en-US" sz="1500" dirty="0">
              <a:latin typeface="Courier New" panose="02070309020205020404" pitchFamily="49" charset="0"/>
            </a:endParaRPr>
          </a:p>
        </p:txBody>
      </p:sp>
    </p:spTree>
    <p:extLst>
      <p:ext uri="{BB962C8B-B14F-4D97-AF65-F5344CB8AC3E}">
        <p14:creationId xmlns:p14="http://schemas.microsoft.com/office/powerpoint/2010/main" val="7570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t>Example: Binary Search</a:t>
            </a:r>
          </a:p>
        </p:txBody>
      </p:sp>
      <p:sp>
        <p:nvSpPr>
          <p:cNvPr id="64515" name="Rectangle 3"/>
          <p:cNvSpPr>
            <a:spLocks noGrp="1" noChangeArrowheads="1"/>
          </p:cNvSpPr>
          <p:nvPr>
            <p:ph idx="1"/>
          </p:nvPr>
        </p:nvSpPr>
        <p:spPr/>
        <p:txBody>
          <a:bodyPr>
            <a:normAutofit fontScale="92500" lnSpcReduction="10000"/>
          </a:bodyPr>
          <a:lstStyle/>
          <a:p>
            <a:pPr eaLnBrk="1" hangingPunct="1">
              <a:lnSpc>
                <a:spcPct val="80000"/>
              </a:lnSpc>
              <a:buFontTx/>
              <a:buNone/>
            </a:pPr>
            <a:r>
              <a:rPr lang="en-US" altLang="en-US" sz="1800">
                <a:latin typeface="Courier New" panose="02070309020205020404" pitchFamily="49" charset="0"/>
              </a:rPr>
              <a:t>	def recBinSearch(x, nums, low, high):</a:t>
            </a:r>
            <a:br>
              <a:rPr lang="en-US" altLang="en-US" sz="1800">
                <a:latin typeface="Courier New" panose="02070309020205020404" pitchFamily="49" charset="0"/>
              </a:rPr>
            </a:br>
            <a:r>
              <a:rPr lang="en-US" altLang="en-US" sz="1800">
                <a:latin typeface="Courier New" panose="02070309020205020404" pitchFamily="49" charset="0"/>
              </a:rPr>
              <a:t>    if low &gt; high:           # No place left, return -1</a:t>
            </a:r>
            <a:br>
              <a:rPr lang="en-US" altLang="en-US" sz="1800">
                <a:latin typeface="Courier New" panose="02070309020205020404" pitchFamily="49" charset="0"/>
              </a:rPr>
            </a:br>
            <a:r>
              <a:rPr lang="en-US" altLang="en-US" sz="1800">
                <a:latin typeface="Courier New" panose="02070309020205020404" pitchFamily="49" charset="0"/>
              </a:rPr>
              <a:t>        return -1</a:t>
            </a:r>
            <a:br>
              <a:rPr lang="en-US" altLang="en-US" sz="1800">
                <a:latin typeface="Courier New" panose="02070309020205020404" pitchFamily="49" charset="0"/>
              </a:rPr>
            </a:br>
            <a:r>
              <a:rPr lang="en-US" altLang="en-US" sz="1800">
                <a:latin typeface="Courier New" panose="02070309020205020404" pitchFamily="49" charset="0"/>
              </a:rPr>
              <a:t>    mid = (low + high)//2</a:t>
            </a:r>
            <a:br>
              <a:rPr lang="en-US" altLang="en-US" sz="1800">
                <a:latin typeface="Courier New" panose="02070309020205020404" pitchFamily="49" charset="0"/>
              </a:rPr>
            </a:br>
            <a:r>
              <a:rPr lang="en-US" altLang="en-US" sz="1800">
                <a:latin typeface="Courier New" panose="02070309020205020404" pitchFamily="49" charset="0"/>
              </a:rPr>
              <a:t>    item = nums[mid]</a:t>
            </a:r>
            <a:br>
              <a:rPr lang="en-US" altLang="en-US" sz="1800">
                <a:latin typeface="Courier New" panose="02070309020205020404" pitchFamily="49" charset="0"/>
              </a:rPr>
            </a:br>
            <a:r>
              <a:rPr lang="en-US" altLang="en-US" sz="1800">
                <a:latin typeface="Courier New" panose="02070309020205020404" pitchFamily="49" charset="0"/>
              </a:rPr>
              <a:t>    if item == x:</a:t>
            </a:r>
            <a:br>
              <a:rPr lang="en-US" altLang="en-US" sz="1800">
                <a:latin typeface="Courier New" panose="02070309020205020404" pitchFamily="49" charset="0"/>
              </a:rPr>
            </a:br>
            <a:r>
              <a:rPr lang="en-US" altLang="en-US" sz="1800">
                <a:latin typeface="Courier New" panose="02070309020205020404" pitchFamily="49" charset="0"/>
              </a:rPr>
              <a:t>        return mid</a:t>
            </a:r>
            <a:br>
              <a:rPr lang="en-US" altLang="en-US" sz="1800">
                <a:latin typeface="Courier New" panose="02070309020205020404" pitchFamily="49" charset="0"/>
              </a:rPr>
            </a:br>
            <a:r>
              <a:rPr lang="en-US" altLang="en-US" sz="1800">
                <a:latin typeface="Courier New" panose="02070309020205020404" pitchFamily="49" charset="0"/>
              </a:rPr>
              <a:t>    elif x &lt; item:           # Look in lower half</a:t>
            </a:r>
            <a:br>
              <a:rPr lang="en-US" altLang="en-US" sz="1800">
                <a:latin typeface="Courier New" panose="02070309020205020404" pitchFamily="49" charset="0"/>
              </a:rPr>
            </a:br>
            <a:r>
              <a:rPr lang="en-US" altLang="en-US" sz="1800">
                <a:latin typeface="Courier New" panose="02070309020205020404" pitchFamily="49" charset="0"/>
              </a:rPr>
              <a:t>        return recBinSearch(x, nums, low, mid-1)</a:t>
            </a:r>
            <a:br>
              <a:rPr lang="en-US" altLang="en-US" sz="1800">
                <a:latin typeface="Courier New" panose="02070309020205020404" pitchFamily="49" charset="0"/>
              </a:rPr>
            </a:br>
            <a:r>
              <a:rPr lang="en-US" altLang="en-US" sz="1800">
                <a:latin typeface="Courier New" panose="02070309020205020404" pitchFamily="49" charset="0"/>
              </a:rPr>
              <a:t>    else:                    # Look in upper half</a:t>
            </a:r>
            <a:br>
              <a:rPr lang="en-US" altLang="en-US" sz="1800">
                <a:latin typeface="Courier New" panose="02070309020205020404" pitchFamily="49" charset="0"/>
              </a:rPr>
            </a:br>
            <a:r>
              <a:rPr lang="en-US" altLang="en-US" sz="1800">
                <a:latin typeface="Courier New" panose="02070309020205020404" pitchFamily="49" charset="0"/>
              </a:rPr>
              <a:t>        return recBinSearch(x, nums, mid+1, high)</a:t>
            </a:r>
          </a:p>
          <a:p>
            <a:pPr eaLnBrk="1" hangingPunct="1">
              <a:lnSpc>
                <a:spcPct val="80000"/>
              </a:lnSpc>
            </a:pPr>
            <a:endParaRPr lang="en-US" altLang="en-US" sz="1500">
              <a:latin typeface="Courier New" panose="02070309020205020404" pitchFamily="49" charset="0"/>
            </a:endParaRPr>
          </a:p>
          <a:p>
            <a:pPr eaLnBrk="1" hangingPunct="1">
              <a:lnSpc>
                <a:spcPct val="80000"/>
              </a:lnSpc>
            </a:pPr>
            <a:r>
              <a:rPr lang="en-US" altLang="en-US" sz="2000"/>
              <a:t>We can then call the binary search with a </a:t>
            </a:r>
            <a:r>
              <a:rPr lang="en-US" altLang="en-US" sz="2000">
                <a:solidFill>
                  <a:srgbClr val="1816BD"/>
                </a:solidFill>
              </a:rPr>
              <a:t>generic search wrapping function:</a:t>
            </a:r>
            <a:r>
              <a:rPr lang="en-US" altLang="en-US" smtClean="0"/>
              <a:t/>
            </a:r>
            <a:br>
              <a:rPr lang="en-US" altLang="en-US" smtClean="0"/>
            </a:br>
            <a:r>
              <a:rPr lang="en-US" altLang="en-US" smtClean="0"/>
              <a:t/>
            </a:r>
            <a:br>
              <a:rPr lang="en-US" altLang="en-US" smtClean="0"/>
            </a:br>
            <a:r>
              <a:rPr lang="en-US" altLang="en-US" sz="1800">
                <a:latin typeface="Courier New" panose="02070309020205020404" pitchFamily="49" charset="0"/>
              </a:rPr>
              <a:t>def search(x, nums):</a:t>
            </a:r>
            <a:br>
              <a:rPr lang="en-US" altLang="en-US" sz="1800">
                <a:latin typeface="Courier New" panose="02070309020205020404" pitchFamily="49" charset="0"/>
              </a:rPr>
            </a:br>
            <a:r>
              <a:rPr lang="en-US" altLang="en-US" sz="1800">
                <a:latin typeface="Courier New" panose="02070309020205020404" pitchFamily="49" charset="0"/>
              </a:rPr>
              <a:t>    return recBinSearch(x, nums, 0, len(nums)-1)</a:t>
            </a:r>
          </a:p>
        </p:txBody>
      </p:sp>
    </p:spTree>
    <p:extLst>
      <p:ext uri="{BB962C8B-B14F-4D97-AF65-F5344CB8AC3E}">
        <p14:creationId xmlns:p14="http://schemas.microsoft.com/office/powerpoint/2010/main" val="337359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Objectives</a:t>
            </a:r>
          </a:p>
        </p:txBody>
      </p:sp>
      <p:sp>
        <p:nvSpPr>
          <p:cNvPr id="9219" name="Rectangle 3"/>
          <p:cNvSpPr>
            <a:spLocks noGrp="1" noChangeArrowheads="1"/>
          </p:cNvSpPr>
          <p:nvPr>
            <p:ph idx="1"/>
          </p:nvPr>
        </p:nvSpPr>
        <p:spPr/>
        <p:txBody>
          <a:bodyPr/>
          <a:lstStyle/>
          <a:p>
            <a:pPr eaLnBrk="1" hangingPunct="1"/>
            <a:r>
              <a:rPr lang="en-US" altLang="en-US" smtClean="0"/>
              <a:t>To understand the basic techniques for analyzing the </a:t>
            </a:r>
            <a:r>
              <a:rPr lang="en-US" altLang="en-US" smtClean="0">
                <a:solidFill>
                  <a:srgbClr val="1816BD"/>
                </a:solidFill>
              </a:rPr>
              <a:t>efficiency of algorithms</a:t>
            </a:r>
            <a:r>
              <a:rPr lang="en-US" altLang="en-US" smtClean="0"/>
              <a:t>.</a:t>
            </a:r>
          </a:p>
          <a:p>
            <a:pPr eaLnBrk="1" hangingPunct="1"/>
            <a:r>
              <a:rPr lang="en-US" altLang="en-US" smtClean="0"/>
              <a:t>To know what searching is and understand the algorithms for </a:t>
            </a:r>
            <a:r>
              <a:rPr lang="en-US" altLang="en-US" smtClean="0">
                <a:solidFill>
                  <a:srgbClr val="1816BD"/>
                </a:solidFill>
              </a:rPr>
              <a:t>linear and binary search</a:t>
            </a:r>
            <a:r>
              <a:rPr lang="en-US" altLang="en-US" smtClean="0"/>
              <a:t>.</a:t>
            </a:r>
          </a:p>
          <a:p>
            <a:pPr eaLnBrk="1" hangingPunct="1"/>
            <a:r>
              <a:rPr lang="en-US" altLang="en-US" smtClean="0"/>
              <a:t>To understand the basic principles of </a:t>
            </a:r>
            <a:r>
              <a:rPr lang="en-US" altLang="en-US" smtClean="0">
                <a:solidFill>
                  <a:srgbClr val="FF0000"/>
                </a:solidFill>
              </a:rPr>
              <a:t>recursive definitions</a:t>
            </a:r>
            <a:r>
              <a:rPr lang="en-US" altLang="en-US" smtClean="0"/>
              <a:t> and functions and be able to write simple recursive functions.</a:t>
            </a:r>
          </a:p>
        </p:txBody>
      </p:sp>
    </p:spTree>
    <p:extLst>
      <p:ext uri="{BB962C8B-B14F-4D97-AF65-F5344CB8AC3E}">
        <p14:creationId xmlns:p14="http://schemas.microsoft.com/office/powerpoint/2010/main" val="7571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Comparing Algorithms</a:t>
            </a:r>
          </a:p>
        </p:txBody>
      </p:sp>
      <p:sp>
        <p:nvSpPr>
          <p:cNvPr id="26627" name="Rectangle 3"/>
          <p:cNvSpPr>
            <a:spLocks noGrp="1" noChangeArrowheads="1"/>
          </p:cNvSpPr>
          <p:nvPr>
            <p:ph idx="1"/>
          </p:nvPr>
        </p:nvSpPr>
        <p:spPr/>
        <p:txBody>
          <a:bodyPr/>
          <a:lstStyle/>
          <a:p>
            <a:pPr eaLnBrk="1" hangingPunct="1">
              <a:lnSpc>
                <a:spcPct val="90000"/>
              </a:lnSpc>
            </a:pPr>
            <a:r>
              <a:rPr lang="en-US" altLang="en-US" sz="2400"/>
              <a:t>Which search algorithm is better, linear or binary?</a:t>
            </a:r>
          </a:p>
          <a:p>
            <a:pPr lvl="1" eaLnBrk="1" hangingPunct="1">
              <a:lnSpc>
                <a:spcPct val="90000"/>
              </a:lnSpc>
            </a:pPr>
            <a:r>
              <a:rPr lang="en-US" altLang="en-US" smtClean="0"/>
              <a:t>The linear search is easier to understand and implement</a:t>
            </a:r>
          </a:p>
          <a:p>
            <a:pPr lvl="1" eaLnBrk="1" hangingPunct="1">
              <a:lnSpc>
                <a:spcPct val="90000"/>
              </a:lnSpc>
            </a:pPr>
            <a:r>
              <a:rPr lang="en-US" altLang="en-US" smtClean="0"/>
              <a:t>The binary search is more efficient since it doesn’t need to look at each element in the list</a:t>
            </a:r>
          </a:p>
          <a:p>
            <a:pPr lvl="1" eaLnBrk="1" hangingPunct="1">
              <a:lnSpc>
                <a:spcPct val="90000"/>
              </a:lnSpc>
              <a:buFontTx/>
              <a:buNone/>
            </a:pPr>
            <a:endParaRPr lang="en-US" altLang="en-US" smtClean="0"/>
          </a:p>
          <a:p>
            <a:pPr eaLnBrk="1" hangingPunct="1">
              <a:lnSpc>
                <a:spcPct val="90000"/>
              </a:lnSpc>
            </a:pPr>
            <a:r>
              <a:rPr lang="en-US" altLang="en-US" sz="2400"/>
              <a:t>Intuitively, we might expect the linear search to work better for small lists, and binary search for longer lists. But how can we be sure?</a:t>
            </a:r>
          </a:p>
        </p:txBody>
      </p:sp>
    </p:spTree>
    <p:extLst>
      <p:ext uri="{BB962C8B-B14F-4D97-AF65-F5344CB8AC3E}">
        <p14:creationId xmlns:p14="http://schemas.microsoft.com/office/powerpoint/2010/main" val="164191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Comparing Algorithms</a:t>
            </a:r>
          </a:p>
        </p:txBody>
      </p:sp>
      <p:sp>
        <p:nvSpPr>
          <p:cNvPr id="27651" name="Rectangle 3"/>
          <p:cNvSpPr>
            <a:spLocks noGrp="1" noChangeArrowheads="1"/>
          </p:cNvSpPr>
          <p:nvPr>
            <p:ph idx="1"/>
          </p:nvPr>
        </p:nvSpPr>
        <p:spPr/>
        <p:txBody>
          <a:bodyPr/>
          <a:lstStyle/>
          <a:p>
            <a:pPr eaLnBrk="1" hangingPunct="1"/>
            <a:r>
              <a:rPr lang="en-US" altLang="en-US" smtClean="0"/>
              <a:t>One way to conduct the test would be to code up the algorithms and try them on </a:t>
            </a:r>
            <a:r>
              <a:rPr lang="en-US" altLang="en-US" smtClean="0">
                <a:solidFill>
                  <a:srgbClr val="1816BD"/>
                </a:solidFill>
              </a:rPr>
              <a:t>varying sized lists</a:t>
            </a:r>
            <a:r>
              <a:rPr lang="en-US" altLang="en-US" smtClean="0"/>
              <a:t>, noting the runtime.</a:t>
            </a:r>
          </a:p>
          <a:p>
            <a:pPr lvl="1" eaLnBrk="1" hangingPunct="1"/>
            <a:r>
              <a:rPr lang="en-US" altLang="en-US" smtClean="0"/>
              <a:t>Linear search is generally faster for lists of length 10 or less</a:t>
            </a:r>
          </a:p>
          <a:p>
            <a:pPr lvl="1" eaLnBrk="1" hangingPunct="1"/>
            <a:r>
              <a:rPr lang="en-US" altLang="en-US" smtClean="0"/>
              <a:t>There was little difference for lists of 10-1000</a:t>
            </a:r>
          </a:p>
          <a:p>
            <a:pPr lvl="1" eaLnBrk="1" hangingPunct="1"/>
            <a:r>
              <a:rPr lang="en-US" altLang="en-US" smtClean="0"/>
              <a:t>Binary search is best for 1000+ (for one million list elements, binary search averaged .0003 seconds while linear search averaged 2.5 second)</a:t>
            </a:r>
          </a:p>
        </p:txBody>
      </p:sp>
    </p:spTree>
    <p:extLst>
      <p:ext uri="{BB962C8B-B14F-4D97-AF65-F5344CB8AC3E}">
        <p14:creationId xmlns:p14="http://schemas.microsoft.com/office/powerpoint/2010/main" val="2916321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Comparing Algorithms</a:t>
            </a:r>
          </a:p>
        </p:txBody>
      </p:sp>
      <p:sp>
        <p:nvSpPr>
          <p:cNvPr id="28675" name="Rectangle 3"/>
          <p:cNvSpPr>
            <a:spLocks noGrp="1" noChangeArrowheads="1"/>
          </p:cNvSpPr>
          <p:nvPr>
            <p:ph idx="1"/>
          </p:nvPr>
        </p:nvSpPr>
        <p:spPr/>
        <p:txBody>
          <a:bodyPr/>
          <a:lstStyle/>
          <a:p>
            <a:pPr eaLnBrk="1" hangingPunct="1">
              <a:lnSpc>
                <a:spcPct val="90000"/>
              </a:lnSpc>
            </a:pPr>
            <a:r>
              <a:rPr lang="en-US" altLang="en-US" smtClean="0"/>
              <a:t>While interesting, can we guarantee that these empirical results are not dependent on the type of computer they were conducted on, the amount of memory in the computer, the speed of the computer, etc.?</a:t>
            </a:r>
          </a:p>
          <a:p>
            <a:pPr eaLnBrk="1" hangingPunct="1">
              <a:lnSpc>
                <a:spcPct val="90000"/>
              </a:lnSpc>
              <a:buFontTx/>
              <a:buNone/>
            </a:pPr>
            <a:endParaRPr lang="en-US" altLang="en-US" smtClean="0"/>
          </a:p>
          <a:p>
            <a:pPr eaLnBrk="1" hangingPunct="1">
              <a:lnSpc>
                <a:spcPct val="90000"/>
              </a:lnSpc>
            </a:pPr>
            <a:r>
              <a:rPr lang="en-US" altLang="en-US" smtClean="0"/>
              <a:t>We could </a:t>
            </a:r>
            <a:r>
              <a:rPr lang="en-US" altLang="en-US" smtClean="0">
                <a:solidFill>
                  <a:srgbClr val="1816BD"/>
                </a:solidFill>
              </a:rPr>
              <a:t>abstractly reason about the algorithms to determine how efficient they are</a:t>
            </a:r>
            <a:r>
              <a:rPr lang="en-US" altLang="en-US" smtClean="0"/>
              <a:t>. We can assume that the algorithm with the fewest </a:t>
            </a:r>
            <a:r>
              <a:rPr lang="en-US" altLang="en-US" smtClean="0">
                <a:solidFill>
                  <a:srgbClr val="FF0000"/>
                </a:solidFill>
              </a:rPr>
              <a:t>number of </a:t>
            </a:r>
            <a:r>
              <a:rPr lang="en-US" altLang="en-US" smtClean="0"/>
              <a:t>“</a:t>
            </a:r>
            <a:r>
              <a:rPr lang="en-US" altLang="en-US" smtClean="0">
                <a:solidFill>
                  <a:srgbClr val="FF0000"/>
                </a:solidFill>
              </a:rPr>
              <a:t>steps</a:t>
            </a:r>
            <a:r>
              <a:rPr lang="en-US" altLang="en-US" smtClean="0"/>
              <a:t>” is more efficient.</a:t>
            </a:r>
          </a:p>
        </p:txBody>
      </p:sp>
    </p:spTree>
    <p:extLst>
      <p:ext uri="{BB962C8B-B14F-4D97-AF65-F5344CB8AC3E}">
        <p14:creationId xmlns:p14="http://schemas.microsoft.com/office/powerpoint/2010/main" val="2945403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Comparing Algorithms</a:t>
            </a:r>
          </a:p>
        </p:txBody>
      </p:sp>
      <p:sp>
        <p:nvSpPr>
          <p:cNvPr id="29699" name="Rectangle 3"/>
          <p:cNvSpPr>
            <a:spLocks noGrp="1" noChangeArrowheads="1"/>
          </p:cNvSpPr>
          <p:nvPr>
            <p:ph idx="1"/>
          </p:nvPr>
        </p:nvSpPr>
        <p:spPr/>
        <p:txBody>
          <a:bodyPr/>
          <a:lstStyle/>
          <a:p>
            <a:pPr eaLnBrk="1" hangingPunct="1"/>
            <a:r>
              <a:rPr lang="en-US" altLang="en-US" smtClean="0"/>
              <a:t>How do we count the </a:t>
            </a:r>
            <a:r>
              <a:rPr lang="en-US" altLang="en-US" smtClean="0">
                <a:solidFill>
                  <a:srgbClr val="FF0000"/>
                </a:solidFill>
              </a:rPr>
              <a:t>number of “steps”?</a:t>
            </a:r>
          </a:p>
          <a:p>
            <a:pPr eaLnBrk="1" hangingPunct="1">
              <a:buFontTx/>
              <a:buNone/>
            </a:pPr>
            <a:endParaRPr lang="en-US" altLang="en-US" smtClean="0"/>
          </a:p>
          <a:p>
            <a:pPr eaLnBrk="1" hangingPunct="1"/>
            <a:r>
              <a:rPr lang="en-US" altLang="en-US" smtClean="0"/>
              <a:t>Computer scientists attack these problems by analyzing the </a:t>
            </a:r>
            <a:r>
              <a:rPr lang="en-US" altLang="en-US" smtClean="0">
                <a:solidFill>
                  <a:srgbClr val="FF0000"/>
                </a:solidFill>
              </a:rPr>
              <a:t>number of steps</a:t>
            </a:r>
            <a:r>
              <a:rPr lang="en-US" altLang="en-US" smtClean="0"/>
              <a:t> that an algorithm will take </a:t>
            </a:r>
            <a:r>
              <a:rPr lang="en-US" altLang="en-US" smtClean="0">
                <a:solidFill>
                  <a:srgbClr val="FF0000"/>
                </a:solidFill>
              </a:rPr>
              <a:t>relative to the size or difficulty </a:t>
            </a:r>
            <a:r>
              <a:rPr lang="en-US" altLang="en-US" smtClean="0"/>
              <a:t>of the specific problem instance being solved.</a:t>
            </a:r>
          </a:p>
        </p:txBody>
      </p:sp>
    </p:spTree>
    <p:extLst>
      <p:ext uri="{BB962C8B-B14F-4D97-AF65-F5344CB8AC3E}">
        <p14:creationId xmlns:p14="http://schemas.microsoft.com/office/powerpoint/2010/main" val="1441703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Comparing Algorithms</a:t>
            </a:r>
          </a:p>
        </p:txBody>
      </p:sp>
      <p:sp>
        <p:nvSpPr>
          <p:cNvPr id="30723" name="Rectangle 3"/>
          <p:cNvSpPr>
            <a:spLocks noGrp="1" noChangeArrowheads="1"/>
          </p:cNvSpPr>
          <p:nvPr>
            <p:ph idx="1"/>
          </p:nvPr>
        </p:nvSpPr>
        <p:spPr/>
        <p:txBody>
          <a:bodyPr/>
          <a:lstStyle/>
          <a:p>
            <a:pPr eaLnBrk="1" hangingPunct="1"/>
            <a:r>
              <a:rPr lang="en-US" altLang="en-US" smtClean="0"/>
              <a:t>For searching, </a:t>
            </a:r>
            <a:r>
              <a:rPr lang="en-US" altLang="en-US" smtClean="0">
                <a:solidFill>
                  <a:srgbClr val="1816BD"/>
                </a:solidFill>
              </a:rPr>
              <a:t>the difficulty is determined by the size of the collection </a:t>
            </a:r>
            <a:r>
              <a:rPr lang="en-US" altLang="en-US" smtClean="0"/>
              <a:t>– it takes more steps to find a number in a collection of a million numbers than it does in a collection of 10 numbers.</a:t>
            </a:r>
          </a:p>
          <a:p>
            <a:pPr eaLnBrk="1" hangingPunct="1">
              <a:buFontTx/>
              <a:buNone/>
            </a:pPr>
            <a:endParaRPr lang="en-US" altLang="en-US" smtClean="0"/>
          </a:p>
          <a:p>
            <a:pPr eaLnBrk="1" hangingPunct="1"/>
            <a:r>
              <a:rPr lang="en-US" altLang="en-US" i="1" smtClean="0">
                <a:solidFill>
                  <a:srgbClr val="1816BD"/>
                </a:solidFill>
              </a:rPr>
              <a:t>How many steps are needed to find a value in a list of size n?</a:t>
            </a:r>
          </a:p>
          <a:p>
            <a:pPr eaLnBrk="1" hangingPunct="1">
              <a:buFontTx/>
              <a:buNone/>
            </a:pPr>
            <a:endParaRPr lang="en-US" altLang="en-US" i="1" smtClean="0"/>
          </a:p>
          <a:p>
            <a:pPr eaLnBrk="1" hangingPunct="1"/>
            <a:r>
              <a:rPr lang="en-US" altLang="en-US" smtClean="0"/>
              <a:t>In particular, what happens as </a:t>
            </a:r>
            <a:r>
              <a:rPr lang="en-US" altLang="en-US" i="1" smtClean="0">
                <a:solidFill>
                  <a:srgbClr val="FF0000"/>
                </a:solidFill>
              </a:rPr>
              <a:t>n</a:t>
            </a:r>
            <a:r>
              <a:rPr lang="en-US" altLang="en-US" smtClean="0"/>
              <a:t> gets very large?</a:t>
            </a:r>
          </a:p>
        </p:txBody>
      </p:sp>
    </p:spTree>
    <p:extLst>
      <p:ext uri="{BB962C8B-B14F-4D97-AF65-F5344CB8AC3E}">
        <p14:creationId xmlns:p14="http://schemas.microsoft.com/office/powerpoint/2010/main" val="313709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Comparing Algorithms</a:t>
            </a:r>
          </a:p>
        </p:txBody>
      </p:sp>
      <p:sp>
        <p:nvSpPr>
          <p:cNvPr id="31747" name="Rectangle 3"/>
          <p:cNvSpPr>
            <a:spLocks noGrp="1" noChangeArrowheads="1"/>
          </p:cNvSpPr>
          <p:nvPr>
            <p:ph idx="1"/>
          </p:nvPr>
        </p:nvSpPr>
        <p:spPr/>
        <p:txBody>
          <a:bodyPr/>
          <a:lstStyle/>
          <a:p>
            <a:pPr eaLnBrk="1" hangingPunct="1">
              <a:lnSpc>
                <a:spcPct val="90000"/>
              </a:lnSpc>
            </a:pPr>
            <a:r>
              <a:rPr lang="en-US" altLang="en-US" smtClean="0"/>
              <a:t>Let’s consider </a:t>
            </a:r>
            <a:r>
              <a:rPr lang="en-US" altLang="en-US" smtClean="0">
                <a:solidFill>
                  <a:srgbClr val="1816BD"/>
                </a:solidFill>
              </a:rPr>
              <a:t>linear search</a:t>
            </a:r>
            <a:r>
              <a:rPr lang="en-US" altLang="en-US" smtClean="0"/>
              <a:t>.</a:t>
            </a:r>
          </a:p>
          <a:p>
            <a:pPr lvl="1" eaLnBrk="1" hangingPunct="1">
              <a:lnSpc>
                <a:spcPct val="90000"/>
              </a:lnSpc>
            </a:pPr>
            <a:r>
              <a:rPr lang="en-US" altLang="en-US" sz="2200"/>
              <a:t>For a list of 10 items, the most work we might have to do is to look at each item in turn – looping at most 10 times.</a:t>
            </a:r>
          </a:p>
          <a:p>
            <a:pPr lvl="1" eaLnBrk="1" hangingPunct="1">
              <a:lnSpc>
                <a:spcPct val="90000"/>
              </a:lnSpc>
            </a:pPr>
            <a:r>
              <a:rPr lang="en-US" altLang="en-US" sz="2200"/>
              <a:t>For a list twice as large, we would loop at most 20 times.</a:t>
            </a:r>
          </a:p>
          <a:p>
            <a:pPr lvl="1" eaLnBrk="1" hangingPunct="1">
              <a:lnSpc>
                <a:spcPct val="90000"/>
              </a:lnSpc>
            </a:pPr>
            <a:r>
              <a:rPr lang="en-US" altLang="en-US" sz="2200"/>
              <a:t>For a list three times as large, we would loop at most 30 times!</a:t>
            </a:r>
          </a:p>
          <a:p>
            <a:pPr lvl="1" eaLnBrk="1" hangingPunct="1">
              <a:lnSpc>
                <a:spcPct val="90000"/>
              </a:lnSpc>
              <a:buFontTx/>
              <a:buNone/>
            </a:pPr>
            <a:endParaRPr lang="en-US" altLang="en-US" sz="2200"/>
          </a:p>
          <a:p>
            <a:pPr eaLnBrk="1" hangingPunct="1">
              <a:lnSpc>
                <a:spcPct val="90000"/>
              </a:lnSpc>
            </a:pPr>
            <a:r>
              <a:rPr lang="en-US" altLang="en-US" smtClean="0"/>
              <a:t>The amount of time required is linearly related to the size of the list, </a:t>
            </a:r>
            <a:r>
              <a:rPr lang="en-US" altLang="en-US" i="1" smtClean="0">
                <a:solidFill>
                  <a:srgbClr val="1816BD"/>
                </a:solidFill>
              </a:rPr>
              <a:t>n</a:t>
            </a:r>
            <a:r>
              <a:rPr lang="en-US" altLang="en-US" smtClean="0"/>
              <a:t>. This is what computer scientists call a </a:t>
            </a:r>
            <a:r>
              <a:rPr lang="en-US" altLang="en-US" i="1" smtClean="0">
                <a:solidFill>
                  <a:srgbClr val="FF0000"/>
                </a:solidFill>
              </a:rPr>
              <a:t>linear time</a:t>
            </a:r>
            <a:r>
              <a:rPr lang="en-US" altLang="en-US" smtClean="0">
                <a:solidFill>
                  <a:srgbClr val="FF0000"/>
                </a:solidFill>
              </a:rPr>
              <a:t> </a:t>
            </a:r>
            <a:r>
              <a:rPr lang="en-US" altLang="en-US" smtClean="0"/>
              <a:t>algorithm.</a:t>
            </a:r>
          </a:p>
        </p:txBody>
      </p:sp>
    </p:spTree>
    <p:extLst>
      <p:ext uri="{BB962C8B-B14F-4D97-AF65-F5344CB8AC3E}">
        <p14:creationId xmlns:p14="http://schemas.microsoft.com/office/powerpoint/2010/main" val="380948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Comparing Algorithms</a:t>
            </a:r>
          </a:p>
        </p:txBody>
      </p:sp>
      <p:sp>
        <p:nvSpPr>
          <p:cNvPr id="32771" name="Rectangle 3"/>
          <p:cNvSpPr>
            <a:spLocks noGrp="1" noChangeArrowheads="1"/>
          </p:cNvSpPr>
          <p:nvPr>
            <p:ph idx="1"/>
          </p:nvPr>
        </p:nvSpPr>
        <p:spPr/>
        <p:txBody>
          <a:bodyPr/>
          <a:lstStyle/>
          <a:p>
            <a:pPr eaLnBrk="1" hangingPunct="1"/>
            <a:r>
              <a:rPr lang="en-US" altLang="en-US" smtClean="0"/>
              <a:t>Now, let’s consider </a:t>
            </a:r>
            <a:r>
              <a:rPr lang="en-US" altLang="en-US" smtClean="0">
                <a:solidFill>
                  <a:srgbClr val="1816BD"/>
                </a:solidFill>
              </a:rPr>
              <a:t>binary search</a:t>
            </a:r>
            <a:r>
              <a:rPr lang="en-US" altLang="en-US" smtClean="0"/>
              <a:t>.</a:t>
            </a:r>
          </a:p>
          <a:p>
            <a:pPr lvl="1" eaLnBrk="1" hangingPunct="1"/>
            <a:r>
              <a:rPr lang="en-US" altLang="en-US" smtClean="0"/>
              <a:t>Suppose the list has 16 items. Each time through the loop, half the items are removed. After one loop, 8 items remain.</a:t>
            </a:r>
          </a:p>
          <a:p>
            <a:pPr lvl="1" eaLnBrk="1" hangingPunct="1"/>
            <a:r>
              <a:rPr lang="en-US" altLang="en-US" smtClean="0"/>
              <a:t>After two loops, 4 items remain.</a:t>
            </a:r>
          </a:p>
          <a:p>
            <a:pPr lvl="1" eaLnBrk="1" hangingPunct="1"/>
            <a:r>
              <a:rPr lang="en-US" altLang="en-US" smtClean="0"/>
              <a:t>After three loops, 2 items remain</a:t>
            </a:r>
          </a:p>
          <a:p>
            <a:pPr lvl="1" eaLnBrk="1" hangingPunct="1"/>
            <a:r>
              <a:rPr lang="en-US" altLang="en-US" smtClean="0"/>
              <a:t>After four loops, 1 item remains.</a:t>
            </a:r>
          </a:p>
          <a:p>
            <a:pPr eaLnBrk="1" hangingPunct="1"/>
            <a:r>
              <a:rPr lang="en-US" altLang="en-US" smtClean="0"/>
              <a:t>If a binary search loops </a:t>
            </a:r>
            <a:r>
              <a:rPr lang="en-US" altLang="en-US" i="1" smtClean="0">
                <a:solidFill>
                  <a:srgbClr val="1816BD"/>
                </a:solidFill>
              </a:rPr>
              <a:t>i </a:t>
            </a:r>
            <a:r>
              <a:rPr lang="en-US" altLang="en-US" smtClean="0">
                <a:solidFill>
                  <a:srgbClr val="1816BD"/>
                </a:solidFill>
              </a:rPr>
              <a:t>times</a:t>
            </a:r>
            <a:r>
              <a:rPr lang="en-US" altLang="en-US" smtClean="0"/>
              <a:t>, it can find a single value in a list of size </a:t>
            </a:r>
            <a:r>
              <a:rPr lang="en-US" altLang="en-US" smtClean="0">
                <a:solidFill>
                  <a:srgbClr val="1816BD"/>
                </a:solidFill>
              </a:rPr>
              <a:t>2</a:t>
            </a:r>
            <a:r>
              <a:rPr lang="en-US" altLang="en-US" i="1" baseline="30000" smtClean="0">
                <a:solidFill>
                  <a:srgbClr val="1816BD"/>
                </a:solidFill>
              </a:rPr>
              <a:t>i</a:t>
            </a:r>
            <a:r>
              <a:rPr lang="en-US" altLang="en-US" smtClean="0"/>
              <a:t>.</a:t>
            </a:r>
          </a:p>
        </p:txBody>
      </p:sp>
    </p:spTree>
    <p:extLst>
      <p:ext uri="{BB962C8B-B14F-4D97-AF65-F5344CB8AC3E}">
        <p14:creationId xmlns:p14="http://schemas.microsoft.com/office/powerpoint/2010/main" val="3050947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648200" y="2057400"/>
            <a:ext cx="1676400" cy="609600"/>
          </a:xfrm>
          <a:prstGeom prst="rect">
            <a:avLst/>
          </a:prstGeom>
          <a:solidFill>
            <a:schemeClr val="accent3">
              <a:lumMod val="95000"/>
            </a:schemeClr>
          </a:solidFill>
          <a:ln w="9525" cap="flat" cmpd="sng" algn="ctr">
            <a:noFill/>
            <a:prstDash val="solid"/>
            <a:round/>
            <a:headEnd type="none" w="med" len="med"/>
            <a:tailEnd type="none" w="med" len="med"/>
          </a:ln>
          <a:effectLst/>
        </p:spPr>
        <p:txBody>
          <a:bodyPr/>
          <a:lstStyle/>
          <a:p>
            <a:pPr>
              <a:defRPr/>
            </a:pPr>
            <a:endParaRPr lang="en-US">
              <a:latin typeface="Arial" charset="0"/>
              <a:ea typeface="ＭＳ Ｐゴシック" pitchFamily="124" charset="-128"/>
            </a:endParaRPr>
          </a:p>
        </p:txBody>
      </p:sp>
      <p:sp>
        <p:nvSpPr>
          <p:cNvPr id="1029" name="Rectangle 2"/>
          <p:cNvSpPr>
            <a:spLocks noGrp="1" noChangeArrowheads="1"/>
          </p:cNvSpPr>
          <p:nvPr>
            <p:ph type="title"/>
          </p:nvPr>
        </p:nvSpPr>
        <p:spPr/>
        <p:txBody>
          <a:bodyPr/>
          <a:lstStyle/>
          <a:p>
            <a:pPr eaLnBrk="1" hangingPunct="1"/>
            <a:r>
              <a:rPr lang="en-US" altLang="en-US" smtClean="0"/>
              <a:t>Comparing Algorithms</a:t>
            </a:r>
          </a:p>
        </p:txBody>
      </p:sp>
      <p:sp>
        <p:nvSpPr>
          <p:cNvPr id="1030" name="Rectangle 3"/>
          <p:cNvSpPr>
            <a:spLocks noGrp="1" noChangeArrowheads="1"/>
          </p:cNvSpPr>
          <p:nvPr>
            <p:ph idx="1"/>
          </p:nvPr>
        </p:nvSpPr>
        <p:spPr/>
        <p:txBody>
          <a:bodyPr/>
          <a:lstStyle/>
          <a:p>
            <a:pPr eaLnBrk="1" hangingPunct="1"/>
            <a:r>
              <a:rPr lang="en-US" altLang="en-US" smtClean="0"/>
              <a:t>To determine how many items are examined in a list of size </a:t>
            </a:r>
            <a:r>
              <a:rPr lang="en-US" altLang="en-US" i="1" smtClean="0">
                <a:solidFill>
                  <a:srgbClr val="1816BD"/>
                </a:solidFill>
              </a:rPr>
              <a:t>n</a:t>
            </a:r>
            <a:r>
              <a:rPr lang="en-US" altLang="en-US" smtClean="0"/>
              <a:t>, we need to solve           for </a:t>
            </a:r>
            <a:r>
              <a:rPr lang="en-US" altLang="en-US" i="1" smtClean="0">
                <a:solidFill>
                  <a:srgbClr val="1816BD"/>
                </a:solidFill>
              </a:rPr>
              <a:t>i</a:t>
            </a:r>
            <a:r>
              <a:rPr lang="en-US" altLang="en-US" smtClean="0"/>
              <a:t>, or            </a:t>
            </a:r>
          </a:p>
          <a:p>
            <a:pPr eaLnBrk="1" hangingPunct="1"/>
            <a:endParaRPr lang="en-US" altLang="en-US" smtClean="0"/>
          </a:p>
          <a:p>
            <a:pPr eaLnBrk="1" hangingPunct="1"/>
            <a:endParaRPr lang="en-US" altLang="en-US" smtClean="0"/>
          </a:p>
          <a:p>
            <a:pPr eaLnBrk="1" hangingPunct="1"/>
            <a:r>
              <a:rPr lang="en-US" altLang="en-US" smtClean="0"/>
              <a:t>Binary search is an example of a </a:t>
            </a:r>
            <a:r>
              <a:rPr lang="en-US" altLang="en-US" i="1" smtClean="0">
                <a:solidFill>
                  <a:srgbClr val="FF0000"/>
                </a:solidFill>
              </a:rPr>
              <a:t>log time</a:t>
            </a:r>
            <a:r>
              <a:rPr lang="en-US" altLang="en-US" smtClean="0">
                <a:solidFill>
                  <a:srgbClr val="FF0000"/>
                </a:solidFill>
              </a:rPr>
              <a:t> algorithm </a:t>
            </a:r>
            <a:r>
              <a:rPr lang="en-US" altLang="en-US" smtClean="0"/>
              <a:t>– the amount of time it takes to solve one of these problems grows as the log of the problem size.</a:t>
            </a:r>
          </a:p>
        </p:txBody>
      </p:sp>
      <p:graphicFrame>
        <p:nvGraphicFramePr>
          <p:cNvPr id="1026" name="Object 4"/>
          <p:cNvGraphicFramePr>
            <a:graphicFrameLocks noChangeAspect="1"/>
          </p:cNvGraphicFramePr>
          <p:nvPr/>
        </p:nvGraphicFramePr>
        <p:xfrm>
          <a:off x="7010400" y="1600201"/>
          <a:ext cx="914400" cy="487363"/>
        </p:xfrm>
        <a:graphic>
          <a:graphicData uri="http://schemas.openxmlformats.org/presentationml/2006/ole">
            <mc:AlternateContent xmlns:mc="http://schemas.openxmlformats.org/markup-compatibility/2006">
              <mc:Choice xmlns:v="urn:schemas-microsoft-com:vml" Requires="v">
                <p:oleObj spid="_x0000_s1028" name="Equation" r:id="rId3" imgW="380880" imgH="203040" progId="Equation.DSMT4">
                  <p:embed/>
                </p:oleObj>
              </mc:Choice>
              <mc:Fallback>
                <p:oleObj name="Equation" r:id="rId3" imgW="380880" imgH="203040" progId="Equation.DSMT4">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600201"/>
                        <a:ext cx="9144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4876800" y="2133600"/>
          <a:ext cx="1365250" cy="522288"/>
        </p:xfrm>
        <a:graphic>
          <a:graphicData uri="http://schemas.openxmlformats.org/presentationml/2006/ole">
            <mc:AlternateContent xmlns:mc="http://schemas.openxmlformats.org/markup-compatibility/2006">
              <mc:Choice xmlns:v="urn:schemas-microsoft-com:vml" Requires="v">
                <p:oleObj spid="_x0000_s1029" name="Equation" r:id="rId5" imgW="596880" imgH="228600" progId="Equation.DSMT4">
                  <p:embed/>
                </p:oleObj>
              </mc:Choice>
              <mc:Fallback>
                <p:oleObj name="Equation" r:id="rId5" imgW="596880" imgH="228600" progId="Equation.DSMT4">
                  <p:embed/>
                  <p:pic>
                    <p:nvPicPr>
                      <p:cNvPr id="102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133600"/>
                        <a:ext cx="13652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52636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Comparing Algorithms</a:t>
            </a:r>
          </a:p>
        </p:txBody>
      </p:sp>
      <p:sp>
        <p:nvSpPr>
          <p:cNvPr id="33795" name="Rectangle 3"/>
          <p:cNvSpPr>
            <a:spLocks noGrp="1" noChangeArrowheads="1"/>
          </p:cNvSpPr>
          <p:nvPr>
            <p:ph idx="1"/>
          </p:nvPr>
        </p:nvSpPr>
        <p:spPr/>
        <p:txBody>
          <a:bodyPr/>
          <a:lstStyle/>
          <a:p>
            <a:pPr eaLnBrk="1" hangingPunct="1">
              <a:lnSpc>
                <a:spcPct val="80000"/>
              </a:lnSpc>
            </a:pPr>
            <a:r>
              <a:rPr lang="en-US" altLang="en-US" sz="2400"/>
              <a:t>This logarithmic property can be very powerful!</a:t>
            </a:r>
          </a:p>
          <a:p>
            <a:pPr eaLnBrk="1" hangingPunct="1">
              <a:lnSpc>
                <a:spcPct val="80000"/>
              </a:lnSpc>
            </a:pPr>
            <a:endParaRPr lang="en-US" altLang="en-US" sz="2400"/>
          </a:p>
          <a:p>
            <a:pPr eaLnBrk="1" hangingPunct="1">
              <a:lnSpc>
                <a:spcPct val="80000"/>
              </a:lnSpc>
            </a:pPr>
            <a:r>
              <a:rPr lang="en-US" altLang="en-US" sz="2400"/>
              <a:t>Suppose you have the New York City phone book with 12 </a:t>
            </a:r>
            <a:r>
              <a:rPr lang="en-US" altLang="en-US" sz="2400" b="1"/>
              <a:t>million</a:t>
            </a:r>
            <a:r>
              <a:rPr lang="en-US" altLang="en-US" sz="2400"/>
              <a:t> names. You could walk up to a New Yorker and, assuming they are listed in the phone book, make them this proposition: “I’m going to try guessing your name. Each time I guess a name, you tell me if your name comes alphabetically before or after the name I guess.” How many guesses will you need?</a:t>
            </a:r>
          </a:p>
        </p:txBody>
      </p:sp>
    </p:spTree>
    <p:extLst>
      <p:ext uri="{BB962C8B-B14F-4D97-AF65-F5344CB8AC3E}">
        <p14:creationId xmlns:p14="http://schemas.microsoft.com/office/powerpoint/2010/main" val="2862479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en-US" smtClean="0"/>
              <a:t>Comparing Algorithms</a:t>
            </a:r>
          </a:p>
        </p:txBody>
      </p:sp>
      <p:sp>
        <p:nvSpPr>
          <p:cNvPr id="2052" name="Rectangle 3"/>
          <p:cNvSpPr>
            <a:spLocks noGrp="1" noChangeArrowheads="1"/>
          </p:cNvSpPr>
          <p:nvPr>
            <p:ph idx="1"/>
          </p:nvPr>
        </p:nvSpPr>
        <p:spPr/>
        <p:txBody>
          <a:bodyPr/>
          <a:lstStyle/>
          <a:p>
            <a:pPr eaLnBrk="1" hangingPunct="1"/>
            <a:r>
              <a:rPr lang="en-US" altLang="en-US" dirty="0" smtClean="0"/>
              <a:t>Our analysis shows us the answer to this question is                     .</a:t>
            </a:r>
          </a:p>
          <a:p>
            <a:pPr eaLnBrk="1" hangingPunct="1"/>
            <a:endParaRPr lang="en-US" altLang="en-US" dirty="0" smtClean="0"/>
          </a:p>
          <a:p>
            <a:pPr eaLnBrk="1" hangingPunct="1"/>
            <a:r>
              <a:rPr lang="en-US" altLang="en-US" dirty="0" smtClean="0"/>
              <a:t>We can guess the name of the New Yorker in </a:t>
            </a:r>
            <a:r>
              <a:rPr lang="en-US" altLang="en-US" dirty="0" smtClean="0">
                <a:solidFill>
                  <a:srgbClr val="1816BD"/>
                </a:solidFill>
              </a:rPr>
              <a:t>24</a:t>
            </a:r>
            <a:r>
              <a:rPr lang="en-US" altLang="en-US" dirty="0" smtClean="0"/>
              <a:t> guesses! By comparison, using the linear search we would need to make, on average, 6,000,000 guesses!</a:t>
            </a:r>
          </a:p>
        </p:txBody>
      </p:sp>
      <p:graphicFrame>
        <p:nvGraphicFramePr>
          <p:cNvPr id="2050" name="Object 4"/>
          <p:cNvGraphicFramePr>
            <a:graphicFrameLocks noChangeAspect="1"/>
          </p:cNvGraphicFramePr>
          <p:nvPr>
            <p:extLst>
              <p:ext uri="{D42A27DB-BD31-4B8C-83A1-F6EECF244321}">
                <p14:modId xmlns:p14="http://schemas.microsoft.com/office/powerpoint/2010/main" val="2341649582"/>
              </p:ext>
            </p:extLst>
          </p:nvPr>
        </p:nvGraphicFramePr>
        <p:xfrm>
          <a:off x="2107474" y="1928282"/>
          <a:ext cx="2514600" cy="628650"/>
        </p:xfrm>
        <a:graphic>
          <a:graphicData uri="http://schemas.openxmlformats.org/presentationml/2006/ole">
            <mc:AlternateContent xmlns:mc="http://schemas.openxmlformats.org/markup-compatibility/2006">
              <mc:Choice xmlns:v="urn:schemas-microsoft-com:vml" Requires="v">
                <p:oleObj spid="_x0000_s2051" name="Equation" r:id="rId3" imgW="914400" imgH="228600" progId="Equation.DSMT4">
                  <p:embed/>
                </p:oleObj>
              </mc:Choice>
              <mc:Fallback>
                <p:oleObj name="Equation" r:id="rId3" imgW="914400" imgH="228600" progId="Equation.DSMT4">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7474" y="1928282"/>
                        <a:ext cx="25146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407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Objectives</a:t>
            </a:r>
          </a:p>
        </p:txBody>
      </p:sp>
      <p:sp>
        <p:nvSpPr>
          <p:cNvPr id="10243" name="Rectangle 3"/>
          <p:cNvSpPr>
            <a:spLocks noGrp="1" noChangeArrowheads="1"/>
          </p:cNvSpPr>
          <p:nvPr>
            <p:ph idx="1"/>
          </p:nvPr>
        </p:nvSpPr>
        <p:spPr/>
        <p:txBody>
          <a:bodyPr/>
          <a:lstStyle/>
          <a:p>
            <a:pPr eaLnBrk="1" hangingPunct="1"/>
            <a:r>
              <a:rPr lang="en-US" altLang="en-US" smtClean="0"/>
              <a:t>To understand sorting in depth and know the algorithms for </a:t>
            </a:r>
            <a:r>
              <a:rPr lang="en-US" altLang="en-US" smtClean="0">
                <a:solidFill>
                  <a:srgbClr val="1816BD"/>
                </a:solidFill>
              </a:rPr>
              <a:t>selection sort and merge sort</a:t>
            </a:r>
            <a:r>
              <a:rPr lang="en-US" altLang="en-US" smtClean="0"/>
              <a:t>.</a:t>
            </a:r>
          </a:p>
          <a:p>
            <a:pPr eaLnBrk="1" hangingPunct="1"/>
            <a:r>
              <a:rPr lang="en-US" altLang="en-US" smtClean="0"/>
              <a:t>To appreciate how the </a:t>
            </a:r>
            <a:r>
              <a:rPr lang="en-US" altLang="en-US" smtClean="0">
                <a:solidFill>
                  <a:srgbClr val="FF0000"/>
                </a:solidFill>
              </a:rPr>
              <a:t>analysis of algorithms</a:t>
            </a:r>
            <a:r>
              <a:rPr lang="en-US" altLang="en-US" smtClean="0"/>
              <a:t> can demonstrate that some problems are </a:t>
            </a:r>
            <a:r>
              <a:rPr lang="en-US" altLang="en-US" smtClean="0">
                <a:solidFill>
                  <a:srgbClr val="1816BD"/>
                </a:solidFill>
              </a:rPr>
              <a:t>intractable</a:t>
            </a:r>
            <a:r>
              <a:rPr lang="en-US" altLang="en-US" smtClean="0"/>
              <a:t> and others are unsolvable.</a:t>
            </a:r>
          </a:p>
        </p:txBody>
      </p:sp>
    </p:spTree>
    <p:extLst>
      <p:ext uri="{BB962C8B-B14F-4D97-AF65-F5344CB8AC3E}">
        <p14:creationId xmlns:p14="http://schemas.microsoft.com/office/powerpoint/2010/main" val="1527688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Comparing Algorithms</a:t>
            </a:r>
          </a:p>
        </p:txBody>
      </p:sp>
      <p:sp>
        <p:nvSpPr>
          <p:cNvPr id="34819" name="Rectangle 3"/>
          <p:cNvSpPr>
            <a:spLocks noGrp="1" noChangeArrowheads="1"/>
          </p:cNvSpPr>
          <p:nvPr>
            <p:ph idx="1"/>
          </p:nvPr>
        </p:nvSpPr>
        <p:spPr/>
        <p:txBody>
          <a:bodyPr/>
          <a:lstStyle/>
          <a:p>
            <a:pPr eaLnBrk="1" hangingPunct="1"/>
            <a:r>
              <a:rPr lang="en-US" altLang="en-US" smtClean="0"/>
              <a:t>Earlier, we mentioned that Python uses linear search in its built-in searching methods. Why doesn’t it use binary search?</a:t>
            </a:r>
          </a:p>
          <a:p>
            <a:pPr lvl="1" eaLnBrk="1" hangingPunct="1"/>
            <a:r>
              <a:rPr lang="en-US" altLang="en-US" smtClean="0"/>
              <a:t>Binary search requires the data to be sorted</a:t>
            </a:r>
          </a:p>
          <a:p>
            <a:pPr lvl="1" eaLnBrk="1" hangingPunct="1"/>
            <a:r>
              <a:rPr lang="en-US" altLang="en-US" smtClean="0"/>
              <a:t>If the data is unsorted, it must be sorted first!</a:t>
            </a:r>
          </a:p>
        </p:txBody>
      </p:sp>
    </p:spTree>
    <p:extLst>
      <p:ext uri="{BB962C8B-B14F-4D97-AF65-F5344CB8AC3E}">
        <p14:creationId xmlns:p14="http://schemas.microsoft.com/office/powerpoint/2010/main" val="408360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Searching</a:t>
            </a:r>
          </a:p>
        </p:txBody>
      </p:sp>
      <p:sp>
        <p:nvSpPr>
          <p:cNvPr id="11267" name="Rectangle 3"/>
          <p:cNvSpPr>
            <a:spLocks noGrp="1" noChangeArrowheads="1"/>
          </p:cNvSpPr>
          <p:nvPr>
            <p:ph idx="1"/>
          </p:nvPr>
        </p:nvSpPr>
        <p:spPr/>
        <p:txBody>
          <a:bodyPr/>
          <a:lstStyle/>
          <a:p>
            <a:pPr eaLnBrk="1" hangingPunct="1"/>
            <a:r>
              <a:rPr lang="en-US" altLang="en-US" i="1" smtClean="0">
                <a:solidFill>
                  <a:srgbClr val="1816BD"/>
                </a:solidFill>
              </a:rPr>
              <a:t>Searching</a:t>
            </a:r>
            <a:r>
              <a:rPr lang="en-US" altLang="en-US" smtClean="0"/>
              <a:t> is the process of looking for a particular value in a collection.</a:t>
            </a:r>
          </a:p>
          <a:p>
            <a:pPr eaLnBrk="1" hangingPunct="1"/>
            <a:r>
              <a:rPr lang="en-US" altLang="en-US" smtClean="0"/>
              <a:t>For example, a program that maintains a membership list for a club might need to look up information for a particular member – this involves some sort of search process.</a:t>
            </a:r>
            <a:endParaRPr lang="en-US" altLang="en-US" b="1" smtClean="0"/>
          </a:p>
        </p:txBody>
      </p:sp>
    </p:spTree>
    <p:extLst>
      <p:ext uri="{BB962C8B-B14F-4D97-AF65-F5344CB8AC3E}">
        <p14:creationId xmlns:p14="http://schemas.microsoft.com/office/powerpoint/2010/main" val="126827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A simple Searching Problem</a:t>
            </a:r>
          </a:p>
        </p:txBody>
      </p:sp>
      <p:sp>
        <p:nvSpPr>
          <p:cNvPr id="12291" name="Rectangle 3"/>
          <p:cNvSpPr>
            <a:spLocks noGrp="1" noChangeArrowheads="1"/>
          </p:cNvSpPr>
          <p:nvPr>
            <p:ph idx="1"/>
          </p:nvPr>
        </p:nvSpPr>
        <p:spPr/>
        <p:txBody>
          <a:bodyPr>
            <a:normAutofit fontScale="92500" lnSpcReduction="20000"/>
          </a:bodyPr>
          <a:lstStyle/>
          <a:p>
            <a:pPr eaLnBrk="1" hangingPunct="1">
              <a:lnSpc>
                <a:spcPct val="90000"/>
              </a:lnSpc>
            </a:pPr>
            <a:r>
              <a:rPr lang="en-US" altLang="en-US" smtClean="0"/>
              <a:t>Here is the specification of a simple searching function:</a:t>
            </a:r>
            <a:br>
              <a:rPr lang="en-US" altLang="en-US" smtClean="0"/>
            </a:br>
            <a:r>
              <a:rPr lang="en-US" altLang="en-US" sz="2000">
                <a:latin typeface="Courier New" panose="02070309020205020404" pitchFamily="49" charset="0"/>
              </a:rPr>
              <a:t/>
            </a:r>
            <a:br>
              <a:rPr lang="en-US" altLang="en-US" sz="2000">
                <a:latin typeface="Courier New" panose="02070309020205020404" pitchFamily="49" charset="0"/>
              </a:rPr>
            </a:br>
            <a:r>
              <a:rPr lang="en-US" altLang="en-US" sz="1800">
                <a:latin typeface="Courier New" panose="02070309020205020404" pitchFamily="49" charset="0"/>
              </a:rPr>
              <a:t>def search(x, nums):</a:t>
            </a:r>
            <a:br>
              <a:rPr lang="en-US" altLang="en-US" sz="1800">
                <a:latin typeface="Courier New" panose="02070309020205020404" pitchFamily="49" charset="0"/>
              </a:rPr>
            </a:br>
            <a:r>
              <a:rPr lang="en-US" altLang="en-US" sz="1800">
                <a:latin typeface="Courier New" panose="02070309020205020404" pitchFamily="49" charset="0"/>
              </a:rPr>
              <a:t>    # nums is a list of numbers and x is a number</a:t>
            </a:r>
            <a:br>
              <a:rPr lang="en-US" altLang="en-US" sz="1800">
                <a:latin typeface="Courier New" panose="02070309020205020404" pitchFamily="49" charset="0"/>
              </a:rPr>
            </a:br>
            <a:r>
              <a:rPr lang="en-US" altLang="en-US" sz="1800">
                <a:latin typeface="Courier New" panose="02070309020205020404" pitchFamily="49" charset="0"/>
              </a:rPr>
              <a:t>    # Returns the position in the list where x occurs </a:t>
            </a:r>
            <a:br>
              <a:rPr lang="en-US" altLang="en-US" sz="1800">
                <a:latin typeface="Courier New" panose="02070309020205020404" pitchFamily="49" charset="0"/>
              </a:rPr>
            </a:br>
            <a:r>
              <a:rPr lang="en-US" altLang="en-US" sz="1800">
                <a:latin typeface="Courier New" panose="02070309020205020404" pitchFamily="49" charset="0"/>
              </a:rPr>
              <a:t>	# or -1 if x is not in the list.</a:t>
            </a:r>
          </a:p>
          <a:p>
            <a:pPr eaLnBrk="1" hangingPunct="1">
              <a:lnSpc>
                <a:spcPct val="90000"/>
              </a:lnSpc>
              <a:buFontTx/>
              <a:buNone/>
            </a:pPr>
            <a:endParaRPr lang="en-US" altLang="en-US" sz="1800">
              <a:latin typeface="Courier New" panose="02070309020205020404" pitchFamily="49" charset="0"/>
            </a:endParaRPr>
          </a:p>
          <a:p>
            <a:pPr eaLnBrk="1" hangingPunct="1">
              <a:lnSpc>
                <a:spcPct val="90000"/>
              </a:lnSpc>
            </a:pPr>
            <a:r>
              <a:rPr lang="en-US" altLang="en-US" smtClean="0"/>
              <a:t>Here are some sample interactions:</a:t>
            </a:r>
          </a:p>
          <a:p>
            <a:pPr eaLnBrk="1" hangingPunct="1">
              <a:lnSpc>
                <a:spcPct val="90000"/>
              </a:lnSpc>
              <a:buFontTx/>
              <a:buNone/>
            </a:pPr>
            <a:r>
              <a:rPr lang="en-US" altLang="en-US" smtClean="0"/>
              <a:t/>
            </a:r>
            <a:br>
              <a:rPr lang="en-US" altLang="en-US" smtClean="0"/>
            </a:br>
            <a:r>
              <a:rPr lang="en-US" altLang="en-US" sz="1800">
                <a:latin typeface="Courier New" panose="02070309020205020404" pitchFamily="49" charset="0"/>
              </a:rPr>
              <a:t>&gt;&gt;&gt; search(4, [3, 1, 4, 2, 5])</a:t>
            </a:r>
            <a:br>
              <a:rPr lang="en-US" altLang="en-US" sz="1800">
                <a:latin typeface="Courier New" panose="02070309020205020404" pitchFamily="49" charset="0"/>
              </a:rPr>
            </a:br>
            <a:r>
              <a:rPr lang="en-US" altLang="en-US" sz="1800">
                <a:latin typeface="Courier New" panose="02070309020205020404" pitchFamily="49" charset="0"/>
              </a:rPr>
              <a:t>2</a:t>
            </a:r>
            <a:br>
              <a:rPr lang="en-US" altLang="en-US" sz="1800">
                <a:latin typeface="Courier New" panose="02070309020205020404" pitchFamily="49" charset="0"/>
              </a:rPr>
            </a:br>
            <a:r>
              <a:rPr lang="en-US" altLang="en-US" sz="1800">
                <a:latin typeface="Courier New" panose="02070309020205020404" pitchFamily="49" charset="0"/>
              </a:rPr>
              <a:t>&gt;&gt;&gt; search(7, [3, 1, 4, 2, 5])</a:t>
            </a:r>
            <a:br>
              <a:rPr lang="en-US" altLang="en-US" sz="1800">
                <a:latin typeface="Courier New" panose="02070309020205020404" pitchFamily="49" charset="0"/>
              </a:rPr>
            </a:br>
            <a:r>
              <a:rPr lang="en-US" altLang="en-US" sz="1800">
                <a:latin typeface="Courier New" panose="02070309020205020404" pitchFamily="49" charset="0"/>
              </a:rPr>
              <a:t>-1</a:t>
            </a:r>
          </a:p>
        </p:txBody>
      </p:sp>
    </p:spTree>
    <p:extLst>
      <p:ext uri="{BB962C8B-B14F-4D97-AF65-F5344CB8AC3E}">
        <p14:creationId xmlns:p14="http://schemas.microsoft.com/office/powerpoint/2010/main" val="276957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Built-in Python methods</a:t>
            </a:r>
          </a:p>
        </p:txBody>
      </p:sp>
      <p:sp>
        <p:nvSpPr>
          <p:cNvPr id="13315" name="Rectangle 3"/>
          <p:cNvSpPr>
            <a:spLocks noGrp="1" noChangeArrowheads="1"/>
          </p:cNvSpPr>
          <p:nvPr>
            <p:ph idx="1"/>
          </p:nvPr>
        </p:nvSpPr>
        <p:spPr/>
        <p:txBody>
          <a:bodyPr>
            <a:normAutofit lnSpcReduction="10000"/>
          </a:bodyPr>
          <a:lstStyle/>
          <a:p>
            <a:pPr eaLnBrk="1" hangingPunct="1"/>
            <a:r>
              <a:rPr lang="en-US" altLang="en-US" smtClean="0"/>
              <a:t>We can test to see if a value appears in a sequence using </a:t>
            </a:r>
            <a:r>
              <a:rPr lang="en-US" altLang="en-US" smtClean="0">
                <a:solidFill>
                  <a:srgbClr val="FF0000"/>
                </a:solidFill>
                <a:latin typeface="Courier New" panose="02070309020205020404" pitchFamily="49" charset="0"/>
              </a:rPr>
              <a:t>in</a:t>
            </a:r>
            <a:r>
              <a:rPr lang="en-US" altLang="en-US" smtClean="0"/>
              <a:t>.</a:t>
            </a:r>
            <a:br>
              <a:rPr lang="en-US" altLang="en-US" smtClean="0"/>
            </a:br>
            <a:r>
              <a:rPr lang="en-US" altLang="en-US" sz="1800">
                <a:latin typeface="Courier New" panose="02070309020205020404" pitchFamily="49" charset="0"/>
              </a:rPr>
              <a:t/>
            </a:r>
            <a:br>
              <a:rPr lang="en-US" altLang="en-US" sz="1800">
                <a:latin typeface="Courier New" panose="02070309020205020404" pitchFamily="49" charset="0"/>
              </a:rPr>
            </a:br>
            <a:r>
              <a:rPr lang="en-US" altLang="en-US" sz="2000">
                <a:latin typeface="Courier New" panose="02070309020205020404" pitchFamily="49" charset="0"/>
              </a:rPr>
              <a:t>if x in nums:</a:t>
            </a:r>
            <a:br>
              <a:rPr lang="en-US" altLang="en-US" sz="2000">
                <a:latin typeface="Courier New" panose="02070309020205020404" pitchFamily="49" charset="0"/>
              </a:rPr>
            </a:br>
            <a:r>
              <a:rPr lang="en-US" altLang="en-US" sz="2000">
                <a:latin typeface="Courier New" panose="02070309020205020404" pitchFamily="49" charset="0"/>
              </a:rPr>
              <a:t>    # do something</a:t>
            </a:r>
          </a:p>
          <a:p>
            <a:pPr eaLnBrk="1" hangingPunct="1">
              <a:buFontTx/>
              <a:buNone/>
            </a:pPr>
            <a:endParaRPr lang="en-US" altLang="en-US" sz="2000">
              <a:latin typeface="Courier New" panose="02070309020205020404" pitchFamily="49" charset="0"/>
            </a:endParaRPr>
          </a:p>
          <a:p>
            <a:pPr eaLnBrk="1" hangingPunct="1"/>
            <a:r>
              <a:rPr lang="en-US" altLang="en-US" smtClean="0"/>
              <a:t>If we want to know the position of </a:t>
            </a:r>
            <a:r>
              <a:rPr lang="en-US" altLang="en-US" smtClean="0">
                <a:latin typeface="Courier New" panose="02070309020205020404" pitchFamily="49" charset="0"/>
              </a:rPr>
              <a:t>x</a:t>
            </a:r>
            <a:r>
              <a:rPr lang="en-US" altLang="en-US" smtClean="0"/>
              <a:t> in a list, the </a:t>
            </a:r>
            <a:r>
              <a:rPr lang="en-US" altLang="en-US" smtClean="0">
                <a:solidFill>
                  <a:srgbClr val="FF0000"/>
                </a:solidFill>
                <a:latin typeface="Courier New" panose="02070309020205020404" pitchFamily="49" charset="0"/>
              </a:rPr>
              <a:t>index</a:t>
            </a:r>
            <a:r>
              <a:rPr lang="en-US" altLang="en-US" smtClean="0"/>
              <a:t> method can be used.</a:t>
            </a:r>
            <a:br>
              <a:rPr lang="en-US" altLang="en-US" smtClean="0"/>
            </a:br>
            <a:r>
              <a:rPr lang="en-US" altLang="en-US" sz="2000">
                <a:latin typeface="Courier New" panose="02070309020205020404" pitchFamily="49" charset="0"/>
              </a:rPr>
              <a:t>&gt;&gt;&gt; nums = [3, 1, 4, 2, 5]</a:t>
            </a:r>
            <a:br>
              <a:rPr lang="en-US" altLang="en-US" sz="2000">
                <a:latin typeface="Courier New" panose="02070309020205020404" pitchFamily="49" charset="0"/>
              </a:rPr>
            </a:br>
            <a:r>
              <a:rPr lang="en-US" altLang="en-US" sz="2000">
                <a:latin typeface="Courier New" panose="02070309020205020404" pitchFamily="49" charset="0"/>
              </a:rPr>
              <a:t>&gt;&gt;&gt; nums.index(4)</a:t>
            </a:r>
            <a:br>
              <a:rPr lang="en-US" altLang="en-US" sz="2000">
                <a:latin typeface="Courier New" panose="02070309020205020404" pitchFamily="49" charset="0"/>
              </a:rPr>
            </a:br>
            <a:r>
              <a:rPr lang="en-US" altLang="en-US" sz="2000">
                <a:latin typeface="Courier New" panose="02070309020205020404" pitchFamily="49" charset="0"/>
              </a:rPr>
              <a:t>2</a:t>
            </a:r>
          </a:p>
        </p:txBody>
      </p:sp>
    </p:spTree>
    <p:extLst>
      <p:ext uri="{BB962C8B-B14F-4D97-AF65-F5344CB8AC3E}">
        <p14:creationId xmlns:p14="http://schemas.microsoft.com/office/powerpoint/2010/main" val="238900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A Simple Searching Problem</a:t>
            </a:r>
          </a:p>
        </p:txBody>
      </p:sp>
      <p:sp>
        <p:nvSpPr>
          <p:cNvPr id="14339" name="Rectangle 3"/>
          <p:cNvSpPr>
            <a:spLocks noGrp="1" noChangeArrowheads="1"/>
          </p:cNvSpPr>
          <p:nvPr>
            <p:ph idx="1"/>
          </p:nvPr>
        </p:nvSpPr>
        <p:spPr/>
        <p:txBody>
          <a:bodyPr/>
          <a:lstStyle/>
          <a:p>
            <a:pPr eaLnBrk="1" hangingPunct="1"/>
            <a:r>
              <a:rPr lang="en-US" altLang="en-US" smtClean="0"/>
              <a:t>The only difference between our </a:t>
            </a:r>
            <a:r>
              <a:rPr lang="en-US" altLang="en-US" smtClean="0">
                <a:latin typeface="Courier New" panose="02070309020205020404" pitchFamily="49" charset="0"/>
              </a:rPr>
              <a:t>search</a:t>
            </a:r>
            <a:r>
              <a:rPr lang="en-US" altLang="en-US" smtClean="0"/>
              <a:t> function and</a:t>
            </a:r>
            <a:r>
              <a:rPr lang="en-US" altLang="en-US" smtClean="0">
                <a:latin typeface="Courier New" panose="02070309020205020404" pitchFamily="49" charset="0"/>
              </a:rPr>
              <a:t> index</a:t>
            </a:r>
            <a:r>
              <a:rPr lang="en-US" altLang="en-US" smtClean="0"/>
              <a:t> is that </a:t>
            </a:r>
            <a:r>
              <a:rPr lang="en-US" altLang="en-US" smtClean="0">
                <a:latin typeface="Courier New" panose="02070309020205020404" pitchFamily="49" charset="0"/>
              </a:rPr>
              <a:t>index</a:t>
            </a:r>
            <a:r>
              <a:rPr lang="en-US" altLang="en-US" smtClean="0"/>
              <a:t> raises an </a:t>
            </a:r>
            <a:r>
              <a:rPr lang="en-US" altLang="en-US" smtClean="0">
                <a:solidFill>
                  <a:srgbClr val="1816BD"/>
                </a:solidFill>
              </a:rPr>
              <a:t>exception</a:t>
            </a:r>
            <a:r>
              <a:rPr lang="en-US" altLang="en-US" smtClean="0"/>
              <a:t> if the target value does not appear in the list.</a:t>
            </a:r>
          </a:p>
          <a:p>
            <a:pPr eaLnBrk="1" hangingPunct="1">
              <a:buFontTx/>
              <a:buNone/>
            </a:pPr>
            <a:endParaRPr lang="en-US" altLang="en-US" smtClean="0"/>
          </a:p>
          <a:p>
            <a:pPr eaLnBrk="1" hangingPunct="1"/>
            <a:r>
              <a:rPr lang="en-US" altLang="en-US" smtClean="0"/>
              <a:t>We could implement </a:t>
            </a:r>
            <a:r>
              <a:rPr lang="en-US" altLang="en-US" smtClean="0">
                <a:latin typeface="Courier New" panose="02070309020205020404" pitchFamily="49" charset="0"/>
              </a:rPr>
              <a:t>search</a:t>
            </a:r>
            <a:r>
              <a:rPr lang="en-US" altLang="en-US" smtClean="0"/>
              <a:t> using </a:t>
            </a:r>
            <a:r>
              <a:rPr lang="en-US" altLang="en-US" smtClean="0">
                <a:latin typeface="Courier New" panose="02070309020205020404" pitchFamily="49" charset="0"/>
              </a:rPr>
              <a:t>index</a:t>
            </a:r>
            <a:r>
              <a:rPr lang="en-US" altLang="en-US" smtClean="0"/>
              <a:t> by simply </a:t>
            </a:r>
            <a:r>
              <a:rPr lang="en-US" altLang="en-US" smtClean="0">
                <a:solidFill>
                  <a:srgbClr val="1816BD"/>
                </a:solidFill>
              </a:rPr>
              <a:t>catching the exception </a:t>
            </a:r>
            <a:r>
              <a:rPr lang="en-US" altLang="en-US" smtClean="0"/>
              <a:t>and returning -1 for that case.</a:t>
            </a:r>
          </a:p>
        </p:txBody>
      </p:sp>
    </p:spTree>
    <p:extLst>
      <p:ext uri="{BB962C8B-B14F-4D97-AF65-F5344CB8AC3E}">
        <p14:creationId xmlns:p14="http://schemas.microsoft.com/office/powerpoint/2010/main" val="193985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A Simple Searching Problem</a:t>
            </a:r>
          </a:p>
        </p:txBody>
      </p:sp>
      <p:sp>
        <p:nvSpPr>
          <p:cNvPr id="15363" name="Rectangle 3"/>
          <p:cNvSpPr>
            <a:spLocks noGrp="1" noChangeArrowheads="1"/>
          </p:cNvSpPr>
          <p:nvPr>
            <p:ph idx="1"/>
          </p:nvPr>
        </p:nvSpPr>
        <p:spPr/>
        <p:txBody>
          <a:bodyPr/>
          <a:lstStyle/>
          <a:p>
            <a:pPr eaLnBrk="1" hangingPunct="1"/>
            <a:r>
              <a:rPr lang="en-US" altLang="en-US" sz="2000">
                <a:latin typeface="Courier New" panose="02070309020205020404" pitchFamily="49" charset="0"/>
              </a:rPr>
              <a:t>def search(x, nums):</a:t>
            </a:r>
            <a:br>
              <a:rPr lang="en-US" altLang="en-US" sz="2000">
                <a:latin typeface="Courier New" panose="02070309020205020404" pitchFamily="49" charset="0"/>
              </a:rPr>
            </a:br>
            <a:r>
              <a:rPr lang="en-US" altLang="en-US" sz="2000">
                <a:latin typeface="Courier New" panose="02070309020205020404" pitchFamily="49" charset="0"/>
              </a:rPr>
              <a:t>    try:</a:t>
            </a:r>
            <a:br>
              <a:rPr lang="en-US" altLang="en-US" sz="2000">
                <a:latin typeface="Courier New" panose="02070309020205020404" pitchFamily="49" charset="0"/>
              </a:rPr>
            </a:br>
            <a:r>
              <a:rPr lang="en-US" altLang="en-US" sz="2000">
                <a:latin typeface="Courier New" panose="02070309020205020404" pitchFamily="49" charset="0"/>
              </a:rPr>
              <a:t>        return nums.index(x)</a:t>
            </a:r>
            <a:br>
              <a:rPr lang="en-US" altLang="en-US" sz="2000">
                <a:latin typeface="Courier New" panose="02070309020205020404" pitchFamily="49" charset="0"/>
              </a:rPr>
            </a:br>
            <a:r>
              <a:rPr lang="en-US" altLang="en-US" sz="2000">
                <a:latin typeface="Courier New" panose="02070309020205020404" pitchFamily="49" charset="0"/>
              </a:rPr>
              <a:t>    except:</a:t>
            </a:r>
            <a:br>
              <a:rPr lang="en-US" altLang="en-US" sz="2000">
                <a:latin typeface="Courier New" panose="02070309020205020404" pitchFamily="49" charset="0"/>
              </a:rPr>
            </a:br>
            <a:r>
              <a:rPr lang="en-US" altLang="en-US" sz="2000">
                <a:latin typeface="Courier New" panose="02070309020205020404" pitchFamily="49" charset="0"/>
              </a:rPr>
              <a:t>        return -1</a:t>
            </a:r>
          </a:p>
          <a:p>
            <a:pPr eaLnBrk="1" hangingPunct="1">
              <a:buFontTx/>
              <a:buNone/>
            </a:pPr>
            <a:endParaRPr lang="en-US" altLang="en-US" sz="2000">
              <a:latin typeface="Courier New" panose="02070309020205020404" pitchFamily="49" charset="0"/>
            </a:endParaRPr>
          </a:p>
          <a:p>
            <a:pPr eaLnBrk="1" hangingPunct="1"/>
            <a:r>
              <a:rPr lang="en-US" altLang="en-US" smtClean="0"/>
              <a:t>Sure, this will work, but we are really interested in the algorithm used to actually search the list in Python!</a:t>
            </a:r>
          </a:p>
        </p:txBody>
      </p:sp>
    </p:spTree>
    <p:extLst>
      <p:ext uri="{BB962C8B-B14F-4D97-AF65-F5344CB8AC3E}">
        <p14:creationId xmlns:p14="http://schemas.microsoft.com/office/powerpoint/2010/main" val="185032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Strategy 1: Linear Search</a:t>
            </a:r>
          </a:p>
        </p:txBody>
      </p:sp>
      <p:sp>
        <p:nvSpPr>
          <p:cNvPr id="16387" name="Rectangle 3"/>
          <p:cNvSpPr>
            <a:spLocks noGrp="1" noChangeArrowheads="1"/>
          </p:cNvSpPr>
          <p:nvPr>
            <p:ph idx="1"/>
          </p:nvPr>
        </p:nvSpPr>
        <p:spPr/>
        <p:txBody>
          <a:bodyPr>
            <a:normAutofit lnSpcReduction="10000"/>
          </a:bodyPr>
          <a:lstStyle/>
          <a:p>
            <a:pPr eaLnBrk="1" hangingPunct="1">
              <a:lnSpc>
                <a:spcPct val="90000"/>
              </a:lnSpc>
            </a:pPr>
            <a:r>
              <a:rPr lang="en-US" altLang="en-US" b="1" smtClean="0">
                <a:solidFill>
                  <a:srgbClr val="1816BD"/>
                </a:solidFill>
              </a:rPr>
              <a:t>linear search</a:t>
            </a:r>
            <a:r>
              <a:rPr lang="en-US" altLang="en-US" smtClean="0"/>
              <a:t>: you search through the list of items one by one until the target value is found.</a:t>
            </a:r>
          </a:p>
          <a:p>
            <a:pPr eaLnBrk="1" hangingPunct="1">
              <a:lnSpc>
                <a:spcPct val="90000"/>
              </a:lnSpc>
            </a:pPr>
            <a:endParaRPr lang="en-US" altLang="en-US" smtClean="0"/>
          </a:p>
          <a:p>
            <a:pPr eaLnBrk="1" hangingPunct="1">
              <a:lnSpc>
                <a:spcPct val="90000"/>
              </a:lnSpc>
              <a:buFontTx/>
              <a:buNone/>
            </a:pPr>
            <a:r>
              <a:rPr lang="en-US" altLang="en-US" sz="1400">
                <a:latin typeface="Courier New" panose="02070309020205020404" pitchFamily="49" charset="0"/>
              </a:rPr>
              <a:t>   </a:t>
            </a:r>
            <a:r>
              <a:rPr lang="en-US" altLang="en-US" sz="1600" b="1">
                <a:latin typeface="Courier New" panose="02070309020205020404" pitchFamily="49" charset="0"/>
              </a:rPr>
              <a:t>def search(x, nums):</a:t>
            </a:r>
            <a:br>
              <a:rPr lang="en-US" altLang="en-US" sz="1600" b="1">
                <a:latin typeface="Courier New" panose="02070309020205020404" pitchFamily="49" charset="0"/>
              </a:rPr>
            </a:br>
            <a:r>
              <a:rPr lang="en-US" altLang="en-US" sz="1600" b="1">
                <a:latin typeface="Courier New" panose="02070309020205020404" pitchFamily="49" charset="0"/>
              </a:rPr>
              <a:t>    for i in range(len(nums)):</a:t>
            </a:r>
            <a:br>
              <a:rPr lang="en-US" altLang="en-US" sz="1600" b="1">
                <a:latin typeface="Courier New" panose="02070309020205020404" pitchFamily="49" charset="0"/>
              </a:rPr>
            </a:br>
            <a:r>
              <a:rPr lang="en-US" altLang="en-US" sz="1600" b="1">
                <a:latin typeface="Courier New" panose="02070309020205020404" pitchFamily="49" charset="0"/>
              </a:rPr>
              <a:t>        if nums[i] == x: # item found, return the index value</a:t>
            </a:r>
            <a:br>
              <a:rPr lang="en-US" altLang="en-US" sz="1600" b="1">
                <a:latin typeface="Courier New" panose="02070309020205020404" pitchFamily="49" charset="0"/>
              </a:rPr>
            </a:br>
            <a:r>
              <a:rPr lang="en-US" altLang="en-US" sz="1600" b="1">
                <a:latin typeface="Courier New" panose="02070309020205020404" pitchFamily="49" charset="0"/>
              </a:rPr>
              <a:t>            return i</a:t>
            </a:r>
            <a:br>
              <a:rPr lang="en-US" altLang="en-US" sz="1600" b="1">
                <a:latin typeface="Courier New" panose="02070309020205020404" pitchFamily="49" charset="0"/>
              </a:rPr>
            </a:br>
            <a:r>
              <a:rPr lang="en-US" altLang="en-US" sz="1600" b="1">
                <a:latin typeface="Courier New" panose="02070309020205020404" pitchFamily="49" charset="0"/>
              </a:rPr>
              <a:t>    return -1            # loop finished, item was not in list</a:t>
            </a:r>
          </a:p>
          <a:p>
            <a:pPr eaLnBrk="1" hangingPunct="1">
              <a:lnSpc>
                <a:spcPct val="90000"/>
              </a:lnSpc>
            </a:pPr>
            <a:endParaRPr lang="en-US" altLang="en-US" smtClean="0"/>
          </a:p>
          <a:p>
            <a:pPr eaLnBrk="1" hangingPunct="1">
              <a:lnSpc>
                <a:spcPct val="90000"/>
              </a:lnSpc>
            </a:pPr>
            <a:r>
              <a:rPr lang="en-US" altLang="en-US" smtClean="0"/>
              <a:t>This algorithm wasn’t hard to develop, and works well for modest-sized lists.</a:t>
            </a:r>
          </a:p>
          <a:p>
            <a:pPr eaLnBrk="1" hangingPunct="1">
              <a:lnSpc>
                <a:spcPct val="90000"/>
              </a:lnSpc>
            </a:pPr>
            <a:endParaRPr lang="en-US" altLang="en-US" sz="1400">
              <a:latin typeface="Courier New" panose="02070309020205020404" pitchFamily="49" charset="0"/>
            </a:endParaRPr>
          </a:p>
        </p:txBody>
      </p:sp>
    </p:spTree>
    <p:extLst>
      <p:ext uri="{BB962C8B-B14F-4D97-AF65-F5344CB8AC3E}">
        <p14:creationId xmlns:p14="http://schemas.microsoft.com/office/powerpoint/2010/main" val="25946471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1603</Words>
  <Application>Microsoft Office PowerPoint</Application>
  <PresentationFormat>Widescreen</PresentationFormat>
  <Paragraphs>149</Paragraphs>
  <Slides>30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ＭＳ Ｐゴシック</vt:lpstr>
      <vt:lpstr>Arial</vt:lpstr>
      <vt:lpstr>Calibri</vt:lpstr>
      <vt:lpstr>Courier New</vt:lpstr>
      <vt:lpstr>Garamond</vt:lpstr>
      <vt:lpstr>Wingdings</vt:lpstr>
      <vt:lpstr>Organic</vt:lpstr>
      <vt:lpstr>Equation</vt:lpstr>
      <vt:lpstr>Searching Algorithm </vt:lpstr>
      <vt:lpstr>Objectives</vt:lpstr>
      <vt:lpstr>Objectives</vt:lpstr>
      <vt:lpstr>Searching</vt:lpstr>
      <vt:lpstr>A simple Searching Problem</vt:lpstr>
      <vt:lpstr>Built-in Python methods</vt:lpstr>
      <vt:lpstr>A Simple Searching Problem</vt:lpstr>
      <vt:lpstr>A Simple Searching Problem</vt:lpstr>
      <vt:lpstr>Strategy 1: Linear Search</vt:lpstr>
      <vt:lpstr>Strategy 1: Linear Search</vt:lpstr>
      <vt:lpstr>Strategy 1: Linear Search</vt:lpstr>
      <vt:lpstr>Strategy 2: Binary Search</vt:lpstr>
      <vt:lpstr>Strategy 2: Binary Search</vt:lpstr>
      <vt:lpstr>Strategy 2: Binary Search</vt:lpstr>
      <vt:lpstr>Strategy 2: Binary Search</vt:lpstr>
      <vt:lpstr>Strategy 2: Binary Search</vt:lpstr>
      <vt:lpstr>Strategy 2: Binary Search</vt:lpstr>
      <vt:lpstr>Strategy 2: Binary Search</vt:lpstr>
      <vt:lpstr>Example: Binary Search</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Algorithm </dc:title>
  <dc:creator>User</dc:creator>
  <cp:lastModifiedBy>User</cp:lastModifiedBy>
  <cp:revision>2</cp:revision>
  <dcterms:created xsi:type="dcterms:W3CDTF">2020-08-31T10:03:28Z</dcterms:created>
  <dcterms:modified xsi:type="dcterms:W3CDTF">2020-08-31T10:06:31Z</dcterms:modified>
</cp:coreProperties>
</file>