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ermanent Marker"/>
      <p:regular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mYiQmHdHCgEUAtinJzeFW9gS1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6.xml"/><Relationship Id="rId21" Type="http://schemas.openxmlformats.org/officeDocument/2006/relationships/font" Target="fonts/PermanentMarker-regular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reverse+list+python+glassdoor&amp;oq=reverse+list+python+glassdoor&amp;aqs=chrome..69i57.18705j0j4&amp;sourceid=chrome&amp;ie=UTF-8" TargetMode="External"/><Relationship Id="rId3" Type="http://schemas.openxmlformats.org/officeDocument/2006/relationships/hyperlink" Target="https://www.programiz.com/python-programming/methods/list/sort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reverse+list+python+glassdoor&amp;oq=reverse+list+python+glassdoor&amp;aqs=chrome..69i57.18705j0j4&amp;sourceid=chrome&amp;ie=UTF-8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6dfb8cea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6dfb8cea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answers here and get an interview where this kind of a question was asked.(Apple)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interviews Questions: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https://www.google.com/search?q=reverse+list+python+glassdoor&amp;oq=reverse+list+python+glassdoor&amp;aqs=chrome..69i57.18705j0j4&amp;sourceid=chrome&amp;ie=UTF-8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Q1 - Can be rephrased as, given a list of goods purchased(prices), find the total price of the items.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Q2, you can also use sorted 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https://www.programiz.com/python-programming/methods/list/sort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dee6e21c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6dee6e21c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require storing the salaries of employees in a list, an int-indexed based array can’t be the best choice and may always be confusing.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other methods using dir() and help().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handout will focus more on dictionaries.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dee6e21c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dee6e21c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differences between tuples and lists  are, the tuples cannot be changed unlike lists and tuples use parentheses, whereas lists use square brackets.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r>
              <a:rPr lang="en"/>
              <a:t> tuple functions in the command line.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e52af6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e52af6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e52af6a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e52af6a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often need to obtain data from the user, usually by way of input from the keyboard.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way to accomplish this in Python is with </a:t>
            </a:r>
            <a:r>
              <a:rPr b="1" lang="en"/>
              <a:t>input()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input() -  pauses program execution to allow the user to type in a line of input from the keyboard. Once the user presses the Enter key, all characters typed are read and returned as a string: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class demonstration of the input </a:t>
            </a:r>
            <a:r>
              <a:rPr b="1" lang="en"/>
              <a:t>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input() always returns a string. If you want a numeric type, then you need to convert the string to the appropriate type with the int(), float(), or complex() built-in functions: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e52af6a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e52af6a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often need to obtain data from the user, usually by way of input from the keyboard.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way to accomplish this in Python is with </a:t>
            </a:r>
            <a:r>
              <a:rPr b="1" lang="en"/>
              <a:t>input()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input() -  pauses program execution to allow the user to type in a line of input from the keyboard. Once the user presses the Enter key, all characters typed are read and returned as a string: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class demonstration of the input </a:t>
            </a:r>
            <a:r>
              <a:rPr b="1" lang="en"/>
              <a:t>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input() always returns a string. If you want a numeric type, then you need to convert the string to the appropriate type with the int(), float(), or complex() built-in functions: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- automatically performed by the Python interpreter.(To avoid data loss, int vs float)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- convert the data type of an object to required data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Anyone</a:t>
            </a:r>
            <a:r>
              <a:rPr lang="en"/>
              <a:t> still </a:t>
            </a:r>
            <a:r>
              <a:rPr lang="en"/>
              <a:t>struggling</a:t>
            </a:r>
            <a:r>
              <a:rPr lang="en"/>
              <a:t> with the previous </a:t>
            </a:r>
            <a:r>
              <a:rPr lang="en"/>
              <a:t>exercise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a data type? Programming languages uses a number of different data types. A data type determines what type of value and item can have and what operations can be performed on the item.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types are especially important in all programming languages because the specific data type you use will determine what operations you can perform on 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that sometimes a distinction is made between short and long integers, referring to how much data storage is used for the number.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Typically, a 1 is used to represent True, and a 0 is used to represent  False.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Consider the following example where a user inputs two values and the program determines whether the first one is smaller than the second one or not.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 = 8, y = 7, x &lt; y, the value returned will be of boolean data type.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the differences between List and Tuple on how they are different(square brackets vs parentheses)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 a </a:t>
            </a:r>
            <a:r>
              <a:rPr lang="en"/>
              <a:t>demonstration</a:t>
            </a:r>
            <a:r>
              <a:rPr lang="en"/>
              <a:t> of using the dir(function). Use help() to </a:t>
            </a:r>
            <a:r>
              <a:rPr lang="en"/>
              <a:t>demonstrate</a:t>
            </a:r>
            <a:r>
              <a:rPr lang="en"/>
              <a:t> usage of dir()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dee6e21c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dee6e21c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a string is a sequence of characters. A character is simply a symbol. For example, the english language has 26 characters.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can be created by enclosing characters inside quotes. Quotes can be single. Even triple quotes can be used in Python but generally used to represent multiline string and docstring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r>
              <a:rPr lang="en"/>
              <a:t> the use of single, double and triple quotes.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dee6e21c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dee6e21c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r>
              <a:rPr lang="en"/>
              <a:t> answers here and get an interview where this kind of a </a:t>
            </a:r>
            <a:r>
              <a:rPr lang="en"/>
              <a:t>question was asked</a:t>
            </a:r>
            <a:r>
              <a:rPr lang="en"/>
              <a:t>.(Apple)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Inc asked one of the potential candidate Q2 at an interview: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https://www.google.com/search?q=reverse+list+python+glassdoor&amp;oq=reverse+list+python+glassdoor&amp;aqs=chrome..69i57.18705j0j4&amp;sourceid=chrome&amp;ie=UTF-8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ee6e21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dee6e21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specify the data type by using a constructor function as follows</a:t>
            </a:r>
            <a:br>
              <a:rPr lang="en"/>
            </a:br>
            <a:br>
              <a:rPr lang="en"/>
            </a:br>
            <a:r>
              <a:rPr lang="en"/>
              <a:t>x = str(“Hello World!”)  =&gt;  str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set((“apple”, “banana”, “cherry”))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dee6e21c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dee6e21c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ntegers can be of any length, it is only limited by the memory </a:t>
            </a:r>
            <a:r>
              <a:rPr lang="en"/>
              <a:t>available.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numbers are written in the form, x + yj, where x is the real part and y is the imaginary part.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dee6e21c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dee6e21c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</a:t>
            </a:r>
            <a:r>
              <a:rPr lang="en"/>
              <a:t>demonstration</a:t>
            </a:r>
            <a:r>
              <a:rPr lang="en"/>
              <a:t> on the command line for list methods. Index, count, remove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17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LANK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6" name="Google Shape;166;p2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">
  <p:cSld name="BLANK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87" name="Google Shape;187;p2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9" name="Google Shape;199;p27"/>
          <p:cNvSpPr txBox="1"/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0" name="Google Shape;200;p27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BIG_NUMBER_1_1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04" name="Google Shape;204;p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6" name="Google Shape;216;p28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LANK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9" name="Google Shape;219;p2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">
  <p:cSld name="BLANK_2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0" name="Google Shape;240;p3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3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3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BIG_NUMBER_1_1_2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58" name="Google Shape;258;p3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3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3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3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3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0" name="Google Shape;270;p31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3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3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3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3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3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3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5" name="Google Shape;285;p32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</a:t>
            </a:r>
            <a:r>
              <a:rPr b="0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n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Freepik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3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3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3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3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3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3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3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2" name="Google Shape;302;p33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3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3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BLANK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BIG_NUMBER_1_1_5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6e52af6a53_0_3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22" name="Google Shape;322;g6e52af6a53_0_3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g6e52af6a53_0_3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g6e52af6a53_0_3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g6e52af6a53_0_3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g6e52af6a53_0_3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g6e52af6a53_0_3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g6e52af6a53_0_3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g6e52af6a53_0_3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g6e52af6a53_0_3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g6e52af6a53_0_3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g6e52af6a53_0_3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g6e52af6a53_0_3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" name="Google Shape;334;g6e52af6a53_0_328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g6e52af6a53_0_328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BIG_NUMBER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53" name="Google Shape;53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5" name="Google Shape;65;p19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BIG_NUMBER_1_1_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9" name="Google Shape;69;p2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2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2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2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1" name="Google Shape;81;p20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●"/>
              <a:defRPr sz="1000"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Arial"/>
              <a:buChar char="○"/>
              <a:defRPr sz="1000"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Arial"/>
              <a:buChar char="■"/>
              <a:defRPr sz="1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5" name="Google Shape;85;p2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2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2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2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2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2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2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2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2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2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" name="Google Shape;97;p21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9" name="Google Shape;99;p21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0" name="Google Shape;100;p21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1" name="Google Shape;101;p21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1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1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IG_NUMBER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9" name="Google Shape;109;p2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2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2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22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BIG_NUMBER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25" name="Google Shape;125;p2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2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BIG_NUMBER_1_1_2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43" name="Google Shape;143;p2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.8/library/stdtypes.html#set-types-set-frozenset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ithub.com/python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.8/library/stdtypes.html#numeric-types-int-float-complex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github.com/python" TargetMode="External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github.com/python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u="sng"/>
              <a:t>Python Data Types</a:t>
            </a:r>
            <a:endParaRPr b="1" u="sng"/>
          </a:p>
        </p:txBody>
      </p:sp>
      <p:sp>
        <p:nvSpPr>
          <p:cNvPr id="341" name="Google Shape;341;p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42" name="Google Shape;342;p1"/>
          <p:cNvGrpSpPr/>
          <p:nvPr/>
        </p:nvGrpSpPr>
        <p:grpSpPr>
          <a:xfrm>
            <a:off x="-75881" y="2283499"/>
            <a:ext cx="772313" cy="497909"/>
            <a:chOff x="-75881" y="2283499"/>
            <a:chExt cx="772313" cy="497909"/>
          </a:xfrm>
        </p:grpSpPr>
        <p:sp>
          <p:nvSpPr>
            <p:cNvPr id="343" name="Google Shape;343;p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46" name="Google Shape;346;p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49" name="Google Shape;349;p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54" name="Google Shape;354;p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"/>
          <p:cNvGrpSpPr/>
          <p:nvPr/>
        </p:nvGrpSpPr>
        <p:grpSpPr>
          <a:xfrm>
            <a:off x="1970545" y="1968452"/>
            <a:ext cx="690309" cy="1154729"/>
            <a:chOff x="1960499" y="1511252"/>
            <a:chExt cx="690309" cy="1154729"/>
          </a:xfrm>
        </p:grpSpPr>
        <p:sp>
          <p:nvSpPr>
            <p:cNvPr id="361" name="Google Shape;361;p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69" name="Google Shape;369;p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"/>
          <p:cNvGrpSpPr/>
          <p:nvPr/>
        </p:nvGrpSpPr>
        <p:grpSpPr>
          <a:xfrm>
            <a:off x="2857571" y="1302505"/>
            <a:ext cx="152954" cy="60029"/>
            <a:chOff x="2857571" y="1302505"/>
            <a:chExt cx="152954" cy="60029"/>
          </a:xfrm>
        </p:grpSpPr>
        <p:sp>
          <p:nvSpPr>
            <p:cNvPr id="372" name="Google Shape;372;p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"/>
          <p:cNvGrpSpPr/>
          <p:nvPr/>
        </p:nvGrpSpPr>
        <p:grpSpPr>
          <a:xfrm>
            <a:off x="3168309" y="474596"/>
            <a:ext cx="1088181" cy="608605"/>
            <a:chOff x="3168309" y="474596"/>
            <a:chExt cx="1088181" cy="608605"/>
          </a:xfrm>
        </p:grpSpPr>
        <p:grpSp>
          <p:nvGrpSpPr>
            <p:cNvPr id="375" name="Google Shape;375;p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76" name="Google Shape;376;p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79" name="Google Shape;379;p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1" name="Google Shape;381;p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82" name="Google Shape;382;p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83" name="Google Shape;383;p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1"/>
            <p:cNvGrpSpPr/>
            <p:nvPr/>
          </p:nvGrpSpPr>
          <p:grpSpPr>
            <a:xfrm>
              <a:off x="5063947" y="1041305"/>
              <a:ext cx="89912" cy="145674"/>
              <a:chOff x="5063947" y="1041305"/>
              <a:chExt cx="89912" cy="145674"/>
            </a:xfrm>
          </p:grpSpPr>
          <p:sp>
            <p:nvSpPr>
              <p:cNvPr id="386" name="Google Shape;386;p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89" name="Google Shape;389;p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"/>
          <p:cNvGrpSpPr/>
          <p:nvPr/>
        </p:nvGrpSpPr>
        <p:grpSpPr>
          <a:xfrm>
            <a:off x="5910718" y="-131360"/>
            <a:ext cx="105829" cy="85015"/>
            <a:chOff x="5910718" y="-131360"/>
            <a:chExt cx="105829" cy="85015"/>
          </a:xfrm>
        </p:grpSpPr>
        <p:sp>
          <p:nvSpPr>
            <p:cNvPr id="394" name="Google Shape;394;p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"/>
          <p:cNvGrpSpPr/>
          <p:nvPr/>
        </p:nvGrpSpPr>
        <p:grpSpPr>
          <a:xfrm>
            <a:off x="3894690" y="-306155"/>
            <a:ext cx="432221" cy="578921"/>
            <a:chOff x="3894690" y="-306155"/>
            <a:chExt cx="432221" cy="578921"/>
          </a:xfrm>
        </p:grpSpPr>
        <p:sp>
          <p:nvSpPr>
            <p:cNvPr id="397" name="Google Shape;397;p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99" name="Google Shape;399;p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1" name="Google Shape;401;p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402" name="Google Shape;402;p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403" name="Google Shape;403;p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1"/>
            <p:cNvGrpSpPr/>
            <p:nvPr/>
          </p:nvGrpSpPr>
          <p:grpSpPr>
            <a:xfrm>
              <a:off x="2775700" y="-243577"/>
              <a:ext cx="100965" cy="123964"/>
              <a:chOff x="2775700" y="-243577"/>
              <a:chExt cx="100965" cy="123964"/>
            </a:xfrm>
          </p:grpSpPr>
          <p:sp>
            <p:nvSpPr>
              <p:cNvPr id="406" name="Google Shape;406;p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8" name="Google Shape;408;p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409" name="Google Shape;409;p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411" name="Google Shape;411;p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3" name="Google Shape;413;p1"/>
          <p:cNvGrpSpPr/>
          <p:nvPr/>
        </p:nvGrpSpPr>
        <p:grpSpPr>
          <a:xfrm>
            <a:off x="1739309" y="566891"/>
            <a:ext cx="853059" cy="594507"/>
            <a:chOff x="1739309" y="566891"/>
            <a:chExt cx="853059" cy="594507"/>
          </a:xfrm>
        </p:grpSpPr>
        <p:grpSp>
          <p:nvGrpSpPr>
            <p:cNvPr id="414" name="Google Shape;414;p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15" name="Google Shape;415;p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21" name="Google Shape;421;p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23" name="Google Shape;423;p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5" name="Google Shape;425;p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26" name="Google Shape;426;p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"/>
          <p:cNvGrpSpPr/>
          <p:nvPr/>
        </p:nvGrpSpPr>
        <p:grpSpPr>
          <a:xfrm>
            <a:off x="-182869" y="835238"/>
            <a:ext cx="1277205" cy="1131334"/>
            <a:chOff x="-182869" y="835238"/>
            <a:chExt cx="1277205" cy="1131334"/>
          </a:xfrm>
        </p:grpSpPr>
        <p:sp>
          <p:nvSpPr>
            <p:cNvPr id="430" name="Google Shape;430;p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32" name="Google Shape;432;p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1"/>
            <p:cNvGrpSpPr/>
            <p:nvPr/>
          </p:nvGrpSpPr>
          <p:grpSpPr>
            <a:xfrm>
              <a:off x="588484" y="1891352"/>
              <a:ext cx="127241" cy="75220"/>
              <a:chOff x="588484" y="1891352"/>
              <a:chExt cx="127241" cy="75220"/>
            </a:xfrm>
          </p:grpSpPr>
          <p:sp>
            <p:nvSpPr>
              <p:cNvPr id="435" name="Google Shape;435;p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7" name="Google Shape;437;p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38" name="Google Shape;438;p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39" name="Google Shape;439;p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" name="Google Shape;442;p1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43" name="Google Shape;443;p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5" name="Google Shape;445;p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46" name="Google Shape;446;p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49" name="Google Shape;449;p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52" name="Google Shape;452;p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57" name="Google Shape;457;p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61" name="Google Shape;461;p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62" name="Google Shape;462;p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3" name="Google Shape;473;p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76" name="Google Shape;476;p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77" name="Google Shape;477;p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85" name="Google Shape;485;p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88" name="Google Shape;488;p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92" name="Google Shape;492;p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93" name="Google Shape;493;p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502" name="Google Shape;502;p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505" name="Google Shape;505;p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"/>
          <p:cNvGrpSpPr/>
          <p:nvPr/>
        </p:nvGrpSpPr>
        <p:grpSpPr>
          <a:xfrm>
            <a:off x="5630954" y="5096427"/>
            <a:ext cx="147625" cy="102487"/>
            <a:chOff x="5630954" y="5096427"/>
            <a:chExt cx="147625" cy="102487"/>
          </a:xfrm>
        </p:grpSpPr>
        <p:sp>
          <p:nvSpPr>
            <p:cNvPr id="509" name="Google Shape;509;p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"/>
          <p:cNvGrpSpPr/>
          <p:nvPr/>
        </p:nvGrpSpPr>
        <p:grpSpPr>
          <a:xfrm>
            <a:off x="5587702" y="3976345"/>
            <a:ext cx="519353" cy="629618"/>
            <a:chOff x="5587702" y="3976345"/>
            <a:chExt cx="519353" cy="629618"/>
          </a:xfrm>
        </p:grpSpPr>
        <p:sp>
          <p:nvSpPr>
            <p:cNvPr id="512" name="Google Shape;512;p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16" name="Google Shape;516;p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19" name="Google Shape;519;p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30" name="Google Shape;530;p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33" name="Google Shape;533;p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34" name="Google Shape;534;p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1"/>
            <p:cNvGrpSpPr/>
            <p:nvPr/>
          </p:nvGrpSpPr>
          <p:grpSpPr>
            <a:xfrm>
              <a:off x="6864708" y="521224"/>
              <a:ext cx="165993" cy="77337"/>
              <a:chOff x="6864708" y="521224"/>
              <a:chExt cx="165993" cy="77337"/>
            </a:xfrm>
          </p:grpSpPr>
          <p:sp>
            <p:nvSpPr>
              <p:cNvPr id="546" name="Google Shape;546;p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1"/>
            <p:cNvGrpSpPr/>
            <p:nvPr/>
          </p:nvGrpSpPr>
          <p:grpSpPr>
            <a:xfrm>
              <a:off x="6567637" y="1421737"/>
              <a:ext cx="96664" cy="114036"/>
              <a:chOff x="6567637" y="1421737"/>
              <a:chExt cx="96664" cy="114036"/>
            </a:xfrm>
          </p:grpSpPr>
          <p:sp>
            <p:nvSpPr>
              <p:cNvPr id="549" name="Google Shape;549;p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1" name="Google Shape;551;p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52" name="Google Shape;552;p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56" name="Google Shape;556;p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60" name="Google Shape;560;p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64" name="Google Shape;564;p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65" name="Google Shape;565;p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7" name="Google Shape;567;p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70" name="Google Shape;570;p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"/>
          <p:cNvGrpSpPr/>
          <p:nvPr/>
        </p:nvGrpSpPr>
        <p:grpSpPr>
          <a:xfrm>
            <a:off x="8454538" y="1064636"/>
            <a:ext cx="841874" cy="594507"/>
            <a:chOff x="8454538" y="1064636"/>
            <a:chExt cx="841874" cy="594507"/>
          </a:xfrm>
        </p:grpSpPr>
        <p:sp>
          <p:nvSpPr>
            <p:cNvPr id="575" name="Google Shape;575;p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80" name="Google Shape;580;p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81" name="Google Shape;581;p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1"/>
            <p:cNvGrpSpPr/>
            <p:nvPr/>
          </p:nvGrpSpPr>
          <p:grpSpPr>
            <a:xfrm>
              <a:off x="8502092" y="-202278"/>
              <a:ext cx="136937" cy="83460"/>
              <a:chOff x="8502092" y="-202278"/>
              <a:chExt cx="136937" cy="83460"/>
            </a:xfrm>
          </p:grpSpPr>
          <p:sp>
            <p:nvSpPr>
              <p:cNvPr id="588" name="Google Shape;588;p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0" name="Google Shape;590;p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91" name="Google Shape;591;p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94" name="Google Shape;594;p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95" name="Google Shape;595;p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1"/>
            <p:cNvGrpSpPr/>
            <p:nvPr/>
          </p:nvGrpSpPr>
          <p:grpSpPr>
            <a:xfrm>
              <a:off x="2299466" y="3346165"/>
              <a:ext cx="124296" cy="108279"/>
              <a:chOff x="2299466" y="3346165"/>
              <a:chExt cx="124296" cy="108279"/>
            </a:xfrm>
          </p:grpSpPr>
          <p:sp>
            <p:nvSpPr>
              <p:cNvPr id="599" name="Google Shape;599;p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01" name="Google Shape;601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dfb8ceae0_1_2"/>
          <p:cNvSpPr txBox="1"/>
          <p:nvPr>
            <p:ph type="ctrTitle"/>
          </p:nvPr>
        </p:nvSpPr>
        <p:spPr>
          <a:xfrm>
            <a:off x="1470625" y="747800"/>
            <a:ext cx="6207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List Data Type Quiz- 2 </a:t>
            </a:r>
            <a:endParaRPr b="1"/>
          </a:p>
        </p:txBody>
      </p:sp>
      <p:sp>
        <p:nvSpPr>
          <p:cNvPr id="668" name="Google Shape;668;g6dfb8ceae0_1_2"/>
          <p:cNvSpPr txBox="1"/>
          <p:nvPr/>
        </p:nvSpPr>
        <p:spPr>
          <a:xfrm>
            <a:off x="1805400" y="1632250"/>
            <a:ext cx="61308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Q1. Given a list [1,2,3,4,5] write a program to sum all the items in it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Expected input: [1,2,3,4,5]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/>
              <a:t>Expected</a:t>
            </a:r>
            <a:r>
              <a:rPr i="1" lang="en"/>
              <a:t> output: 15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Q2. </a:t>
            </a:r>
            <a:r>
              <a:rPr b="1" lang="en"/>
              <a:t>Write a single statement to sort list in increasing order?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Expected input: [4,1,5,3,2]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Expected output: [1,2,3,4,5]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Q2. Now reverse the list in descending order.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Expected input: [4,1,5,3,2]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Expected output: [5,4,3,2,1]</a:t>
            </a:r>
            <a:endParaRPr/>
          </a:p>
        </p:txBody>
      </p:sp>
      <p:pic>
        <p:nvPicPr>
          <p:cNvPr id="669" name="Google Shape;669;g6dfb8ceae0_1_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dee6e21c7_3_21"/>
          <p:cNvSpPr txBox="1"/>
          <p:nvPr>
            <p:ph idx="1" type="subTitle"/>
          </p:nvPr>
        </p:nvSpPr>
        <p:spPr>
          <a:xfrm>
            <a:off x="939525" y="1537375"/>
            <a:ext cx="7410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Dictionary consists of key-value pairs. It is enclosed by curly braces {} and values can be assigned and accessed using square brackets[].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key can be of any type.</a:t>
            </a:r>
            <a:endParaRPr sz="1800"/>
          </a:p>
        </p:txBody>
      </p:sp>
      <p:sp>
        <p:nvSpPr>
          <p:cNvPr id="675" name="Google Shape;675;g6dee6e21c7_3_21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Dictionary</a:t>
            </a:r>
            <a:r>
              <a:rPr b="1" lang="en"/>
              <a:t> Data Type</a:t>
            </a:r>
            <a:endParaRPr b="1"/>
          </a:p>
        </p:txBody>
      </p:sp>
      <p:pic>
        <p:nvPicPr>
          <p:cNvPr id="676" name="Google Shape;676;g6dee6e21c7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00" y="2912500"/>
            <a:ext cx="7372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6dee6e21c7_3_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dee6e21c7_3_33"/>
          <p:cNvSpPr txBox="1"/>
          <p:nvPr>
            <p:ph idx="1" type="subTitle"/>
          </p:nvPr>
        </p:nvSpPr>
        <p:spPr>
          <a:xfrm>
            <a:off x="939525" y="1537375"/>
            <a:ext cx="7410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tuple is a sequence of immutable Python objects. Tuples are sequences, just like lists..</a:t>
            </a:r>
            <a:endParaRPr sz="1800"/>
          </a:p>
        </p:txBody>
      </p:sp>
      <p:sp>
        <p:nvSpPr>
          <p:cNvPr id="683" name="Google Shape;683;g6dee6e21c7_3_3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Tuple</a:t>
            </a:r>
            <a:r>
              <a:rPr b="1" lang="en"/>
              <a:t> Data Type</a:t>
            </a:r>
            <a:endParaRPr b="1"/>
          </a:p>
        </p:txBody>
      </p:sp>
      <p:pic>
        <p:nvPicPr>
          <p:cNvPr id="684" name="Google Shape;684;g6dee6e21c7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25" y="2788400"/>
            <a:ext cx="46005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6dee6e21c7_3_3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e52af6a53_0_0"/>
          <p:cNvSpPr txBox="1"/>
          <p:nvPr>
            <p:ph type="ctrTitle"/>
          </p:nvPr>
        </p:nvSpPr>
        <p:spPr>
          <a:xfrm>
            <a:off x="724975" y="1837975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Getting input from the user in Python</a:t>
            </a:r>
            <a:endParaRPr sz="3600"/>
          </a:p>
        </p:txBody>
      </p:sp>
      <p:pic>
        <p:nvPicPr>
          <p:cNvPr id="691" name="Google Shape;691;g6e52af6a53_0_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e52af6a53_0_5"/>
          <p:cNvSpPr txBox="1"/>
          <p:nvPr>
            <p:ph type="ctrTitle"/>
          </p:nvPr>
        </p:nvSpPr>
        <p:spPr>
          <a:xfrm>
            <a:off x="-1770000" y="379375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Input</a:t>
            </a:r>
            <a:endParaRPr sz="3600"/>
          </a:p>
        </p:txBody>
      </p:sp>
      <p:pic>
        <p:nvPicPr>
          <p:cNvPr id="697" name="Google Shape;697;g6e52af6a53_0_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6e52af6a53_0_5"/>
          <p:cNvSpPr txBox="1"/>
          <p:nvPr/>
        </p:nvSpPr>
        <p:spPr>
          <a:xfrm>
            <a:off x="780475" y="1312950"/>
            <a:ext cx="78048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Use the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input()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function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Python 3Python 3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.x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raw_input is for Python2.X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9" name="Google Shape;699;g6e52af6a53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6725" y="2334250"/>
            <a:ext cx="2681984" cy="7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6e52af6a53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513" y="3559125"/>
            <a:ext cx="65817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e52af6a53_1_0"/>
          <p:cNvSpPr txBox="1"/>
          <p:nvPr>
            <p:ph type="ctrTitle"/>
          </p:nvPr>
        </p:nvSpPr>
        <p:spPr>
          <a:xfrm>
            <a:off x="-538200" y="42640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Casting</a:t>
            </a:r>
            <a:endParaRPr sz="3600"/>
          </a:p>
        </p:txBody>
      </p:sp>
      <p:pic>
        <p:nvPicPr>
          <p:cNvPr id="706" name="Google Shape;706;g6e52af6a53_1_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6e52af6a53_1_0"/>
          <p:cNvSpPr txBox="1"/>
          <p:nvPr/>
        </p:nvSpPr>
        <p:spPr>
          <a:xfrm>
            <a:off x="780475" y="1465350"/>
            <a:ext cx="78048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The process of converting the o5555555555555 one data type to another type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Implicit / Explicit Type Conversion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Done using construct functions.5555555555555555555555555555555555555555555555555555555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8" name="Google Shape;708;g6e52af6a53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600" y="3795150"/>
            <a:ext cx="31051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6000"/>
              <a:t>Thanks</a:t>
            </a:r>
            <a:r>
              <a:rPr b="1" lang="en" sz="6000"/>
              <a:t>:)</a:t>
            </a:r>
            <a:endParaRPr b="1" sz="6000"/>
          </a:p>
        </p:txBody>
      </p:sp>
      <p:pic>
        <p:nvPicPr>
          <p:cNvPr id="714" name="Google Shape;71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"/>
          <p:cNvSpPr txBox="1"/>
          <p:nvPr>
            <p:ph type="ctrTitle"/>
          </p:nvPr>
        </p:nvSpPr>
        <p:spPr>
          <a:xfrm>
            <a:off x="926850" y="2738275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 u="sng"/>
              <a:t>Learning Outcome</a:t>
            </a:r>
            <a:r>
              <a:rPr b="1" lang="en" sz="2100"/>
              <a:t>: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100"/>
              <a:t>By the end of this lesson, students should know: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Python basic data types.</a:t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How to manipulate different python data types. using python built-in functions.</a:t>
            </a:r>
            <a:endParaRPr b="1" sz="2100"/>
          </a:p>
        </p:txBody>
      </p:sp>
      <p:pic>
        <p:nvPicPr>
          <p:cNvPr id="607" name="Google Shape;60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"/>
          <p:cNvSpPr txBox="1"/>
          <p:nvPr>
            <p:ph idx="1" type="subTitle"/>
          </p:nvPr>
        </p:nvSpPr>
        <p:spPr>
          <a:xfrm>
            <a:off x="863325" y="2116300"/>
            <a:ext cx="35349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What is </a:t>
            </a:r>
            <a:r>
              <a:rPr b="1" lang="en" sz="1500"/>
              <a:t>python data type</a:t>
            </a:r>
            <a:r>
              <a:rPr lang="en" sz="1500"/>
              <a:t>?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Why do we </a:t>
            </a:r>
            <a:r>
              <a:rPr b="1" lang="en" sz="1500"/>
              <a:t>need</a:t>
            </a:r>
            <a:r>
              <a:rPr lang="en" sz="1500"/>
              <a:t> a data type?</a:t>
            </a:r>
            <a:endParaRPr sz="1500"/>
          </a:p>
        </p:txBody>
      </p:sp>
      <p:sp>
        <p:nvSpPr>
          <p:cNvPr id="613" name="Google Shape;613;p4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INTRODUCTION</a:t>
            </a:r>
            <a:endParaRPr b="1"/>
          </a:p>
        </p:txBody>
      </p:sp>
      <p:pic>
        <p:nvPicPr>
          <p:cNvPr id="614" name="Google Shape;614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075" y="1367850"/>
            <a:ext cx="3690465" cy="20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"/>
          <p:cNvSpPr txBox="1"/>
          <p:nvPr>
            <p:ph type="ctrTitle"/>
          </p:nvPr>
        </p:nvSpPr>
        <p:spPr>
          <a:xfrm>
            <a:off x="939525" y="2171350"/>
            <a:ext cx="74952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Strings </a:t>
            </a:r>
            <a:r>
              <a:rPr lang="en" sz="1500"/>
              <a:t>- consist of zero or more characters. You can think of a string as plain text. </a:t>
            </a:r>
            <a:r>
              <a:rPr lang="en" sz="1500"/>
              <a:t>e</a:t>
            </a:r>
            <a:r>
              <a:rPr lang="en" sz="1500"/>
              <a:t>g(“</a:t>
            </a:r>
            <a:r>
              <a:rPr i="1" lang="en" sz="1500"/>
              <a:t>1234</a:t>
            </a:r>
            <a:r>
              <a:rPr lang="en" sz="1500"/>
              <a:t>”, “</a:t>
            </a:r>
            <a:r>
              <a:rPr i="1" lang="en" sz="1500"/>
              <a:t>Hello World :)</a:t>
            </a:r>
            <a:r>
              <a:rPr lang="en" sz="1500"/>
              <a:t>”)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Integers </a:t>
            </a:r>
            <a:r>
              <a:rPr lang="en" sz="1500"/>
              <a:t>- are whole numbers and can be either positive or negative.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Boolean </a:t>
            </a:r>
            <a:r>
              <a:rPr lang="en" sz="1500"/>
              <a:t>- can only represent two values, either </a:t>
            </a:r>
            <a:r>
              <a:rPr i="1" lang="en" sz="1500"/>
              <a:t>true </a:t>
            </a:r>
            <a:r>
              <a:rPr lang="en" sz="1500"/>
              <a:t>or </a:t>
            </a:r>
            <a:r>
              <a:rPr i="1" lang="en" sz="1500"/>
              <a:t>false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List</a:t>
            </a:r>
            <a:r>
              <a:rPr lang="en" sz="1500"/>
              <a:t> - ordered collection of one or more data items.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Tuple </a:t>
            </a:r>
            <a:r>
              <a:rPr lang="en" sz="1500"/>
              <a:t>- ordered collection of one or more data items.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Dictionary</a:t>
            </a:r>
            <a:r>
              <a:rPr lang="en" sz="1500"/>
              <a:t> - unordered collection of items. Has a key: value pair.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Set</a:t>
            </a:r>
            <a:r>
              <a:rPr lang="en" sz="1500"/>
              <a:t> - an </a:t>
            </a:r>
            <a:r>
              <a:rPr lang="en" sz="1500"/>
              <a:t>unordered</a:t>
            </a:r>
            <a:r>
              <a:rPr lang="en" sz="1500"/>
              <a:t> collection of items.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use </a:t>
            </a:r>
            <a:r>
              <a:rPr b="1" i="1" lang="en" sz="1500"/>
              <a:t>dir()</a:t>
            </a:r>
            <a:r>
              <a:rPr lang="en" sz="1500"/>
              <a:t> function to check what extra methods can be performed on a data type.</a:t>
            </a:r>
            <a:endParaRPr sz="1500"/>
          </a:p>
        </p:txBody>
      </p:sp>
      <p:sp>
        <p:nvSpPr>
          <p:cNvPr id="621" name="Google Shape;621;p5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Python Data Types</a:t>
            </a:r>
            <a:endParaRPr b="1"/>
          </a:p>
        </p:txBody>
      </p:sp>
      <p:pic>
        <p:nvPicPr>
          <p:cNvPr id="622" name="Google Shape;622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7337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dee6e21c7_1_2"/>
          <p:cNvSpPr txBox="1"/>
          <p:nvPr>
            <p:ph idx="1" type="subTitle"/>
          </p:nvPr>
        </p:nvSpPr>
        <p:spPr>
          <a:xfrm>
            <a:off x="939525" y="1558650"/>
            <a:ext cx="359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to create a string in Python</a:t>
            </a:r>
            <a:r>
              <a:rPr lang="en" sz="1500"/>
              <a:t>?</a:t>
            </a:r>
            <a:endParaRPr sz="1500"/>
          </a:p>
        </p:txBody>
      </p:sp>
      <p:sp>
        <p:nvSpPr>
          <p:cNvPr id="628" name="Google Shape;628;g6dee6e21c7_1_2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with Python </a:t>
            </a:r>
            <a:r>
              <a:rPr b="1" lang="en"/>
              <a:t>Strings</a:t>
            </a:r>
            <a:endParaRPr b="1"/>
          </a:p>
        </p:txBody>
      </p:sp>
      <p:pic>
        <p:nvPicPr>
          <p:cNvPr id="629" name="Google Shape;629;g6dee6e21c7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25" y="1894050"/>
            <a:ext cx="63627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6dee6e21c7_1_2"/>
          <p:cNvSpPr txBox="1"/>
          <p:nvPr>
            <p:ph idx="1" type="subTitle"/>
          </p:nvPr>
        </p:nvSpPr>
        <p:spPr>
          <a:xfrm>
            <a:off x="939525" y="3948350"/>
            <a:ext cx="652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use a built-in function </a:t>
            </a:r>
            <a:r>
              <a:rPr b="1" i="1" lang="en" sz="1500"/>
              <a:t>type()</a:t>
            </a:r>
            <a:r>
              <a:rPr lang="en" sz="1500"/>
              <a:t> to check the data type of a string.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the handout for more information regarding string data type.</a:t>
            </a:r>
            <a:endParaRPr sz="1500"/>
          </a:p>
        </p:txBody>
      </p:sp>
      <p:pic>
        <p:nvPicPr>
          <p:cNvPr id="631" name="Google Shape;631;g6dee6e21c7_1_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dee6e21c7_1_8"/>
          <p:cNvSpPr txBox="1"/>
          <p:nvPr>
            <p:ph type="ctrTitle"/>
          </p:nvPr>
        </p:nvSpPr>
        <p:spPr>
          <a:xfrm>
            <a:off x="1470625" y="747800"/>
            <a:ext cx="6207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String Data Type </a:t>
            </a:r>
            <a:r>
              <a:rPr b="1" lang="en"/>
              <a:t>Quiz</a:t>
            </a:r>
            <a:r>
              <a:rPr b="1" lang="en"/>
              <a:t>- 1(Slicing) </a:t>
            </a:r>
            <a:endParaRPr b="1"/>
          </a:p>
        </p:txBody>
      </p:sp>
      <p:sp>
        <p:nvSpPr>
          <p:cNvPr id="637" name="Google Shape;637;g6dee6e21c7_1_8"/>
          <p:cNvSpPr txBox="1"/>
          <p:nvPr/>
        </p:nvSpPr>
        <p:spPr>
          <a:xfrm>
            <a:off x="1805400" y="1632250"/>
            <a:ext cx="61308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Q1. </a:t>
            </a:r>
            <a:r>
              <a:rPr b="1" lang="en"/>
              <a:t>What will be the output of each python code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message = “We are getting a Pizza.”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print(</a:t>
            </a:r>
            <a:r>
              <a:rPr i="1" lang="en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message</a:t>
            </a:r>
            <a:r>
              <a:rPr i="1" lang="en"/>
              <a:t>)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print(message[0])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print(type(message))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print(message[0:5])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Q2. </a:t>
            </a:r>
            <a:r>
              <a:rPr b="1" lang="en"/>
              <a:t>Write a single statement to reverse a string using string slicing.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Expected input: </a:t>
            </a:r>
            <a:r>
              <a:rPr lang="en"/>
              <a:t>lifechoices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Expected output: </a:t>
            </a:r>
            <a:r>
              <a:rPr lang="en"/>
              <a:t>seciohcefil</a:t>
            </a:r>
            <a:endParaRPr/>
          </a:p>
        </p:txBody>
      </p:sp>
      <p:pic>
        <p:nvPicPr>
          <p:cNvPr id="638" name="Google Shape;638;g6dee6e21c7_1_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dee6e21c7_3_0"/>
          <p:cNvSpPr txBox="1"/>
          <p:nvPr>
            <p:ph idx="1" type="subTitle"/>
          </p:nvPr>
        </p:nvSpPr>
        <p:spPr>
          <a:xfrm>
            <a:off x="939525" y="1537375"/>
            <a:ext cx="7410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Sets </a:t>
            </a:r>
            <a:r>
              <a:rPr lang="en"/>
              <a:t>are </a:t>
            </a:r>
            <a:r>
              <a:rPr lang="en"/>
              <a:t>unordered collections of unique objects, there are two types of sets in Python.</a:t>
            </a:r>
            <a:r>
              <a:rPr lang="en"/>
              <a:t> </a:t>
            </a:r>
            <a:endParaRPr/>
          </a:p>
        </p:txBody>
      </p:sp>
      <p:sp>
        <p:nvSpPr>
          <p:cNvPr id="644" name="Google Shape;644;g6dee6e21c7_3_0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Data Types</a:t>
            </a:r>
            <a:endParaRPr b="1"/>
          </a:p>
        </p:txBody>
      </p:sp>
      <p:pic>
        <p:nvPicPr>
          <p:cNvPr id="645" name="Google Shape;645;g6dee6e21c7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75" y="2082775"/>
            <a:ext cx="5465273" cy="28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6dee6e21c7_3_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dee6e21c7_3_6"/>
          <p:cNvSpPr txBox="1"/>
          <p:nvPr>
            <p:ph idx="1" type="subTitle"/>
          </p:nvPr>
        </p:nvSpPr>
        <p:spPr>
          <a:xfrm>
            <a:off x="939525" y="1537375"/>
            <a:ext cx="7410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Integers, floating point numbers and complex numbers fall under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Python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use the </a:t>
            </a:r>
            <a:r>
              <a:rPr b="1" i="1" lang="en" sz="1800"/>
              <a:t>type()</a:t>
            </a:r>
            <a:r>
              <a:rPr i="1" lang="en" sz="1800"/>
              <a:t> </a:t>
            </a:r>
            <a:r>
              <a:rPr lang="en" sz="1800"/>
              <a:t>function to check which class does a specific value belong to.</a:t>
            </a:r>
            <a:endParaRPr sz="1800"/>
          </a:p>
        </p:txBody>
      </p:sp>
      <p:sp>
        <p:nvSpPr>
          <p:cNvPr id="652" name="Google Shape;652;g6dee6e21c7_3_6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Numbers Data T</a:t>
            </a:r>
            <a:r>
              <a:rPr b="1" lang="en"/>
              <a:t>ype</a:t>
            </a:r>
            <a:endParaRPr b="1"/>
          </a:p>
        </p:txBody>
      </p:sp>
      <p:pic>
        <p:nvPicPr>
          <p:cNvPr id="653" name="Google Shape;653;g6dee6e21c7_3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2965375"/>
            <a:ext cx="7381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6dee6e21c7_3_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dee6e21c7_3_14"/>
          <p:cNvSpPr txBox="1"/>
          <p:nvPr>
            <p:ph idx="1" type="subTitle"/>
          </p:nvPr>
        </p:nvSpPr>
        <p:spPr>
          <a:xfrm>
            <a:off x="939525" y="1080175"/>
            <a:ext cx="74103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list contains items separated by commas and </a:t>
            </a:r>
            <a:r>
              <a:rPr lang="en" sz="1800"/>
              <a:t>enclosed</a:t>
            </a:r>
            <a:r>
              <a:rPr lang="en" sz="1800"/>
              <a:t> </a:t>
            </a:r>
            <a:r>
              <a:rPr lang="en" sz="1800"/>
              <a:t>within</a:t>
            </a:r>
            <a:r>
              <a:rPr lang="en" sz="1800"/>
              <a:t> square brackets []. Lists are almost similar to arrays in C or C++. One difference is that all the items belonging to a list can be of different data type.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Lists have many methods, including index, count, remove, reverse, sort to name a few.</a:t>
            </a:r>
            <a:endParaRPr sz="1800"/>
          </a:p>
        </p:txBody>
      </p:sp>
      <p:sp>
        <p:nvSpPr>
          <p:cNvPr id="660" name="Google Shape;660;g6dee6e21c7_3_14"/>
          <p:cNvSpPr txBox="1"/>
          <p:nvPr>
            <p:ph type="ctrTitle"/>
          </p:nvPr>
        </p:nvSpPr>
        <p:spPr>
          <a:xfrm>
            <a:off x="939525" y="212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</a:t>
            </a:r>
            <a:r>
              <a:rPr b="1" lang="en"/>
              <a:t> Data Type</a:t>
            </a:r>
            <a:endParaRPr b="1"/>
          </a:p>
        </p:txBody>
      </p:sp>
      <p:pic>
        <p:nvPicPr>
          <p:cNvPr id="661" name="Google Shape;661;g6dee6e21c7_3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25" y="2998100"/>
            <a:ext cx="750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6dee6e21c7_3_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825" y="3657525"/>
            <a:ext cx="896998" cy="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