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ermanent Marker"/>
      <p:regular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ermanentMarker-regular.fntdata"/><Relationship Id="rId14" Type="http://schemas.openxmlformats.org/officeDocument/2006/relationships/slide" Target="slides/slide10.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functions.html#op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e01832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6ee01832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should be?</a:t>
            </a:r>
            <a:endParaRPr/>
          </a:p>
          <a:p>
            <a:pPr indent="0" lvl="0" marL="0" rtl="0" algn="l">
              <a:spcBef>
                <a:spcPts val="0"/>
              </a:spcBef>
              <a:spcAft>
                <a:spcPts val="0"/>
              </a:spcAft>
              <a:buNone/>
            </a:pPr>
            <a:r>
              <a:rPr lang="en"/>
              <a:t>The count should be?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d6ddd6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d6ddd6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file is some information or data which stays in the computer storage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Generally we divide files into two categories, text file and binary file. Text files are simple text where as the binary files contain binary data which is only readable by computer.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a:t>
            </a:r>
            <a:r>
              <a:rPr lang="en"/>
              <a:t>remember</a:t>
            </a:r>
            <a:r>
              <a:rPr lang="en"/>
              <a:t> that it’s your </a:t>
            </a:r>
            <a:r>
              <a:rPr lang="en"/>
              <a:t>responsibility</a:t>
            </a:r>
            <a:r>
              <a:rPr lang="en"/>
              <a:t> to close the file. In most cases, upon termination of an application or script, a file will be </a:t>
            </a:r>
            <a:r>
              <a:rPr lang="en"/>
              <a:t>closed</a:t>
            </a:r>
            <a:r>
              <a:rPr lang="en"/>
              <a:t> eventually. However, there is no guarantee when </a:t>
            </a:r>
            <a:r>
              <a:rPr lang="en"/>
              <a:t>exactly</a:t>
            </a:r>
            <a:r>
              <a:rPr lang="en"/>
              <a:t> that will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demo what happens if document is not available in the directory.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d6ddd6c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d6ddd6c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with statement automatically takes care of closing the file once it leaves the with block, even in cases of errors.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eb9b17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eb9b17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write to the file, you have to state that </a:t>
            </a:r>
            <a:r>
              <a:rPr lang="en"/>
              <a:t>explicitly</a:t>
            </a:r>
            <a:r>
              <a:rPr lang="en"/>
              <a:t>, supplying a mode argument. </a:t>
            </a:r>
            <a:r>
              <a:rPr lang="en"/>
              <a:t>Let's</a:t>
            </a:r>
            <a:r>
              <a:rPr lang="en"/>
              <a:t> briefly discuss a few and when will you use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Python doesn’t depend on the underlying operating system’s notion of text files; all the processing is done by Python itself, and therefore platform-</a:t>
            </a:r>
            <a:r>
              <a:rPr lang="en"/>
              <a:t>independent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https://docs.python.org/3/library/functions.html#open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6eb62990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eb62990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7d6ddd6c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7d6ddd6c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Make sure you have the required file on the path.</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Demonstrate</a:t>
            </a:r>
            <a:r>
              <a:rPr lang="en"/>
              <a:t> that even a while loop can be used.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6ddd6c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6ddd6c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Explore the documentation for more information.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e985d1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e985d1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python.org/3/library/functions.html#ope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 Handling</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5350141" y="100301"/>
            <a:ext cx="420904" cy="498241"/>
            <a:chOff x="5350141" y="100301"/>
            <a:chExt cx="420904" cy="498241"/>
          </a:xfrm>
        </p:grpSpPr>
        <p:sp>
          <p:nvSpPr>
            <p:cNvPr id="327" name="Google Shape;327;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7281641" y="1136546"/>
            <a:ext cx="892968" cy="986057"/>
            <a:chOff x="7281641" y="1136546"/>
            <a:chExt cx="892968" cy="986057"/>
          </a:xfrm>
        </p:grpSpPr>
        <p:sp>
          <p:nvSpPr>
            <p:cNvPr id="330" name="Google Shape;330;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1"/>
          <p:cNvGrpSpPr/>
          <p:nvPr/>
        </p:nvGrpSpPr>
        <p:grpSpPr>
          <a:xfrm>
            <a:off x="8071563" y="3231345"/>
            <a:ext cx="1026629" cy="1056842"/>
            <a:chOff x="8084663" y="3138245"/>
            <a:chExt cx="1026629" cy="1056842"/>
          </a:xfrm>
        </p:grpSpPr>
        <p:sp>
          <p:nvSpPr>
            <p:cNvPr id="335" name="Google Shape;335;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1"/>
          <p:cNvGrpSpPr/>
          <p:nvPr/>
        </p:nvGrpSpPr>
        <p:grpSpPr>
          <a:xfrm>
            <a:off x="1970545" y="1968452"/>
            <a:ext cx="690310" cy="1154730"/>
            <a:chOff x="1960499" y="1511252"/>
            <a:chExt cx="690310" cy="1154730"/>
          </a:xfrm>
        </p:grpSpPr>
        <p:sp>
          <p:nvSpPr>
            <p:cNvPr id="342" name="Google Shape;342;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1"/>
          <p:cNvGrpSpPr/>
          <p:nvPr/>
        </p:nvGrpSpPr>
        <p:grpSpPr>
          <a:xfrm>
            <a:off x="734290" y="251983"/>
            <a:ext cx="800177" cy="752193"/>
            <a:chOff x="734290" y="251983"/>
            <a:chExt cx="800177" cy="752193"/>
          </a:xfrm>
        </p:grpSpPr>
        <p:sp>
          <p:nvSpPr>
            <p:cNvPr id="350" name="Google Shape;350;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2857571" y="1302505"/>
            <a:ext cx="152954" cy="60030"/>
            <a:chOff x="2857571" y="1302505"/>
            <a:chExt cx="152954" cy="60030"/>
          </a:xfrm>
        </p:grpSpPr>
        <p:sp>
          <p:nvSpPr>
            <p:cNvPr id="353" name="Google Shape;353;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3168309" y="474596"/>
            <a:ext cx="1088181" cy="608604"/>
            <a:chOff x="3168309" y="474596"/>
            <a:chExt cx="1088181" cy="608604"/>
          </a:xfrm>
        </p:grpSpPr>
        <p:grpSp>
          <p:nvGrpSpPr>
            <p:cNvPr id="356" name="Google Shape;356;p21"/>
            <p:cNvGrpSpPr/>
            <p:nvPr/>
          </p:nvGrpSpPr>
          <p:grpSpPr>
            <a:xfrm>
              <a:off x="3168309" y="517749"/>
              <a:ext cx="1084309" cy="565452"/>
              <a:chOff x="3168309" y="517749"/>
              <a:chExt cx="1084309" cy="565452"/>
            </a:xfrm>
          </p:grpSpPr>
          <p:sp>
            <p:nvSpPr>
              <p:cNvPr id="357" name="Google Shape;357;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1"/>
            <p:cNvGrpSpPr/>
            <p:nvPr/>
          </p:nvGrpSpPr>
          <p:grpSpPr>
            <a:xfrm>
              <a:off x="4114622" y="474596"/>
              <a:ext cx="141868" cy="100403"/>
              <a:chOff x="4114622" y="474596"/>
              <a:chExt cx="141868" cy="100403"/>
            </a:xfrm>
          </p:grpSpPr>
          <p:sp>
            <p:nvSpPr>
              <p:cNvPr id="360" name="Google Shape;360;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2" name="Google Shape;362;p21"/>
          <p:cNvGrpSpPr/>
          <p:nvPr/>
        </p:nvGrpSpPr>
        <p:grpSpPr>
          <a:xfrm>
            <a:off x="4554058" y="287028"/>
            <a:ext cx="820760" cy="899951"/>
            <a:chOff x="4554058" y="287028"/>
            <a:chExt cx="820760" cy="899951"/>
          </a:xfrm>
        </p:grpSpPr>
        <p:grpSp>
          <p:nvGrpSpPr>
            <p:cNvPr id="363" name="Google Shape;363;p21"/>
            <p:cNvGrpSpPr/>
            <p:nvPr/>
          </p:nvGrpSpPr>
          <p:grpSpPr>
            <a:xfrm>
              <a:off x="4554058" y="287028"/>
              <a:ext cx="820760" cy="807258"/>
              <a:chOff x="4554058" y="287028"/>
              <a:chExt cx="820760" cy="807258"/>
            </a:xfrm>
          </p:grpSpPr>
          <p:sp>
            <p:nvSpPr>
              <p:cNvPr id="364" name="Google Shape;364;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1"/>
            <p:cNvGrpSpPr/>
            <p:nvPr/>
          </p:nvGrpSpPr>
          <p:grpSpPr>
            <a:xfrm>
              <a:off x="5063947" y="1041305"/>
              <a:ext cx="89912" cy="145673"/>
              <a:chOff x="5063947" y="1041305"/>
              <a:chExt cx="89912" cy="145673"/>
            </a:xfrm>
          </p:grpSpPr>
          <p:sp>
            <p:nvSpPr>
              <p:cNvPr id="367" name="Google Shape;367;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9" name="Google Shape;369;p21"/>
          <p:cNvGrpSpPr/>
          <p:nvPr/>
        </p:nvGrpSpPr>
        <p:grpSpPr>
          <a:xfrm>
            <a:off x="7100592" y="-366483"/>
            <a:ext cx="638917" cy="1022558"/>
            <a:chOff x="7100592" y="-366483"/>
            <a:chExt cx="638917" cy="1022558"/>
          </a:xfrm>
        </p:grpSpPr>
        <p:sp>
          <p:nvSpPr>
            <p:cNvPr id="370" name="Google Shape;370;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1"/>
          <p:cNvGrpSpPr/>
          <p:nvPr/>
        </p:nvGrpSpPr>
        <p:grpSpPr>
          <a:xfrm>
            <a:off x="5910718" y="-131360"/>
            <a:ext cx="105830" cy="85015"/>
            <a:chOff x="5910718" y="-131360"/>
            <a:chExt cx="105830" cy="85015"/>
          </a:xfrm>
        </p:grpSpPr>
        <p:sp>
          <p:nvSpPr>
            <p:cNvPr id="375" name="Google Shape;375;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3894690" y="-306155"/>
            <a:ext cx="432221" cy="578920"/>
            <a:chOff x="3894690" y="-306155"/>
            <a:chExt cx="432221" cy="578920"/>
          </a:xfrm>
        </p:grpSpPr>
        <p:sp>
          <p:nvSpPr>
            <p:cNvPr id="378" name="Google Shape;378;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21"/>
            <p:cNvGrpSpPr/>
            <p:nvPr/>
          </p:nvGrpSpPr>
          <p:grpSpPr>
            <a:xfrm>
              <a:off x="3894690" y="-306155"/>
              <a:ext cx="98086" cy="107551"/>
              <a:chOff x="3894690" y="-306155"/>
              <a:chExt cx="98086" cy="107551"/>
            </a:xfrm>
          </p:grpSpPr>
          <p:sp>
            <p:nvSpPr>
              <p:cNvPr id="380" name="Google Shape;380;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2" name="Google Shape;382;p21"/>
          <p:cNvGrpSpPr/>
          <p:nvPr/>
        </p:nvGrpSpPr>
        <p:grpSpPr>
          <a:xfrm>
            <a:off x="2775700" y="-243577"/>
            <a:ext cx="641763" cy="660328"/>
            <a:chOff x="2775700" y="-243577"/>
            <a:chExt cx="641763" cy="660328"/>
          </a:xfrm>
        </p:grpSpPr>
        <p:grpSp>
          <p:nvGrpSpPr>
            <p:cNvPr id="383" name="Google Shape;383;p21"/>
            <p:cNvGrpSpPr/>
            <p:nvPr/>
          </p:nvGrpSpPr>
          <p:grpSpPr>
            <a:xfrm>
              <a:off x="2880967" y="-159588"/>
              <a:ext cx="536496" cy="576339"/>
              <a:chOff x="2880967" y="-159588"/>
              <a:chExt cx="536496" cy="576339"/>
            </a:xfrm>
          </p:grpSpPr>
          <p:sp>
            <p:nvSpPr>
              <p:cNvPr id="384" name="Google Shape;384;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1"/>
            <p:cNvGrpSpPr/>
            <p:nvPr/>
          </p:nvGrpSpPr>
          <p:grpSpPr>
            <a:xfrm>
              <a:off x="2775700" y="-243577"/>
              <a:ext cx="100965" cy="123965"/>
              <a:chOff x="2775700" y="-243577"/>
              <a:chExt cx="100965" cy="123965"/>
            </a:xfrm>
          </p:grpSpPr>
          <p:sp>
            <p:nvSpPr>
              <p:cNvPr id="387" name="Google Shape;387;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9" name="Google Shape;389;p21"/>
          <p:cNvGrpSpPr/>
          <p:nvPr/>
        </p:nvGrpSpPr>
        <p:grpSpPr>
          <a:xfrm>
            <a:off x="1588573" y="-296128"/>
            <a:ext cx="730914" cy="557013"/>
            <a:chOff x="1588573" y="-296128"/>
            <a:chExt cx="730914" cy="557013"/>
          </a:xfrm>
        </p:grpSpPr>
        <p:sp>
          <p:nvSpPr>
            <p:cNvPr id="390" name="Google Shape;390;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1"/>
            <p:cNvGrpSpPr/>
            <p:nvPr/>
          </p:nvGrpSpPr>
          <p:grpSpPr>
            <a:xfrm>
              <a:off x="2028140" y="-296128"/>
              <a:ext cx="162319" cy="81341"/>
              <a:chOff x="2028140" y="-296128"/>
              <a:chExt cx="162319" cy="81341"/>
            </a:xfrm>
          </p:grpSpPr>
          <p:sp>
            <p:nvSpPr>
              <p:cNvPr id="392" name="Google Shape;392;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 name="Google Shape;394;p21"/>
          <p:cNvGrpSpPr/>
          <p:nvPr/>
        </p:nvGrpSpPr>
        <p:grpSpPr>
          <a:xfrm>
            <a:off x="1739309" y="566891"/>
            <a:ext cx="853058" cy="594507"/>
            <a:chOff x="1739309" y="566891"/>
            <a:chExt cx="853058" cy="594507"/>
          </a:xfrm>
        </p:grpSpPr>
        <p:grpSp>
          <p:nvGrpSpPr>
            <p:cNvPr id="395" name="Google Shape;395;p21"/>
            <p:cNvGrpSpPr/>
            <p:nvPr/>
          </p:nvGrpSpPr>
          <p:grpSpPr>
            <a:xfrm>
              <a:off x="1753572" y="566891"/>
              <a:ext cx="838796" cy="594507"/>
              <a:chOff x="1753572" y="566891"/>
              <a:chExt cx="838796" cy="594507"/>
            </a:xfrm>
          </p:grpSpPr>
          <p:sp>
            <p:nvSpPr>
              <p:cNvPr id="396" name="Google Shape;396;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1"/>
            <p:cNvGrpSpPr/>
            <p:nvPr/>
          </p:nvGrpSpPr>
          <p:grpSpPr>
            <a:xfrm>
              <a:off x="1739309" y="617821"/>
              <a:ext cx="85081" cy="113673"/>
              <a:chOff x="1739309" y="617821"/>
              <a:chExt cx="85081" cy="113673"/>
            </a:xfrm>
          </p:grpSpPr>
          <p:sp>
            <p:nvSpPr>
              <p:cNvPr id="399" name="Google Shape;399;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 name="Google Shape;401;p21"/>
          <p:cNvGrpSpPr/>
          <p:nvPr/>
        </p:nvGrpSpPr>
        <p:grpSpPr>
          <a:xfrm>
            <a:off x="291413" y="-295003"/>
            <a:ext cx="420937" cy="645006"/>
            <a:chOff x="291413" y="-295003"/>
            <a:chExt cx="420937" cy="645006"/>
          </a:xfrm>
        </p:grpSpPr>
        <p:sp>
          <p:nvSpPr>
            <p:cNvPr id="402" name="Google Shape;402;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1"/>
            <p:cNvGrpSpPr/>
            <p:nvPr/>
          </p:nvGrpSpPr>
          <p:grpSpPr>
            <a:xfrm>
              <a:off x="317622" y="261977"/>
              <a:ext cx="171618" cy="88026"/>
              <a:chOff x="317622" y="261977"/>
              <a:chExt cx="171618" cy="88026"/>
            </a:xfrm>
          </p:grpSpPr>
          <p:sp>
            <p:nvSpPr>
              <p:cNvPr id="404" name="Google Shape;404;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6" name="Google Shape;406;p21"/>
          <p:cNvGrpSpPr/>
          <p:nvPr/>
        </p:nvGrpSpPr>
        <p:grpSpPr>
          <a:xfrm>
            <a:off x="1214230" y="1280862"/>
            <a:ext cx="693917" cy="709106"/>
            <a:chOff x="1214230" y="1280862"/>
            <a:chExt cx="693917" cy="709106"/>
          </a:xfrm>
        </p:grpSpPr>
        <p:sp>
          <p:nvSpPr>
            <p:cNvPr id="407" name="Google Shape;407;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1"/>
          <p:cNvGrpSpPr/>
          <p:nvPr/>
        </p:nvGrpSpPr>
        <p:grpSpPr>
          <a:xfrm>
            <a:off x="-182869" y="835238"/>
            <a:ext cx="1277205" cy="1131333"/>
            <a:chOff x="-182869" y="835238"/>
            <a:chExt cx="1277205" cy="1131333"/>
          </a:xfrm>
        </p:grpSpPr>
        <p:sp>
          <p:nvSpPr>
            <p:cNvPr id="411" name="Google Shape;411;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1"/>
            <p:cNvGrpSpPr/>
            <p:nvPr/>
          </p:nvGrpSpPr>
          <p:grpSpPr>
            <a:xfrm>
              <a:off x="454360" y="835238"/>
              <a:ext cx="112382" cy="56555"/>
              <a:chOff x="454360" y="835238"/>
              <a:chExt cx="112382" cy="56555"/>
            </a:xfrm>
          </p:grpSpPr>
          <p:sp>
            <p:nvSpPr>
              <p:cNvPr id="413" name="Google Shape;413;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1"/>
            <p:cNvGrpSpPr/>
            <p:nvPr/>
          </p:nvGrpSpPr>
          <p:grpSpPr>
            <a:xfrm>
              <a:off x="588484" y="1891352"/>
              <a:ext cx="127241" cy="75219"/>
              <a:chOff x="588484" y="1891352"/>
              <a:chExt cx="127241" cy="75219"/>
            </a:xfrm>
          </p:grpSpPr>
          <p:sp>
            <p:nvSpPr>
              <p:cNvPr id="416" name="Google Shape;416;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8" name="Google Shape;418;p21"/>
          <p:cNvGrpSpPr/>
          <p:nvPr/>
        </p:nvGrpSpPr>
        <p:grpSpPr>
          <a:xfrm>
            <a:off x="1004821" y="2303619"/>
            <a:ext cx="413557" cy="605096"/>
            <a:chOff x="1004821" y="2303619"/>
            <a:chExt cx="413557" cy="605096"/>
          </a:xfrm>
        </p:grpSpPr>
        <p:grpSp>
          <p:nvGrpSpPr>
            <p:cNvPr id="419" name="Google Shape;419;p21"/>
            <p:cNvGrpSpPr/>
            <p:nvPr/>
          </p:nvGrpSpPr>
          <p:grpSpPr>
            <a:xfrm>
              <a:off x="1004821" y="2303619"/>
              <a:ext cx="344559" cy="605096"/>
              <a:chOff x="1004821" y="2303619"/>
              <a:chExt cx="344559" cy="605096"/>
            </a:xfrm>
          </p:grpSpPr>
          <p:sp>
            <p:nvSpPr>
              <p:cNvPr id="420" name="Google Shape;420;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1"/>
            <p:cNvGrpSpPr/>
            <p:nvPr/>
          </p:nvGrpSpPr>
          <p:grpSpPr>
            <a:xfrm>
              <a:off x="1332668" y="2362060"/>
              <a:ext cx="85710" cy="97126"/>
              <a:chOff x="1332668" y="2362060"/>
              <a:chExt cx="85710" cy="97126"/>
            </a:xfrm>
          </p:grpSpPr>
          <p:sp>
            <p:nvSpPr>
              <p:cNvPr id="424" name="Google Shape;424;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 name="Google Shape;426;p21"/>
          <p:cNvGrpSpPr/>
          <p:nvPr/>
        </p:nvGrpSpPr>
        <p:grpSpPr>
          <a:xfrm>
            <a:off x="2647665" y="2892963"/>
            <a:ext cx="62909" cy="137996"/>
            <a:chOff x="2647665" y="2892963"/>
            <a:chExt cx="62909" cy="137996"/>
          </a:xfrm>
        </p:grpSpPr>
        <p:sp>
          <p:nvSpPr>
            <p:cNvPr id="427" name="Google Shape;427;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1"/>
          <p:cNvGrpSpPr/>
          <p:nvPr/>
        </p:nvGrpSpPr>
        <p:grpSpPr>
          <a:xfrm>
            <a:off x="2248437" y="2591126"/>
            <a:ext cx="134753" cy="99377"/>
            <a:chOff x="2248437" y="2591126"/>
            <a:chExt cx="134753" cy="99377"/>
          </a:xfrm>
        </p:grpSpPr>
        <p:sp>
          <p:nvSpPr>
            <p:cNvPr id="430" name="Google Shape;430;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319707" y="3143540"/>
            <a:ext cx="638983" cy="1054658"/>
            <a:chOff x="319707" y="3143540"/>
            <a:chExt cx="638983" cy="1054658"/>
          </a:xfrm>
        </p:grpSpPr>
        <p:sp>
          <p:nvSpPr>
            <p:cNvPr id="433" name="Google Shape;433;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1"/>
          <p:cNvGrpSpPr/>
          <p:nvPr/>
        </p:nvGrpSpPr>
        <p:grpSpPr>
          <a:xfrm>
            <a:off x="1344284" y="3702273"/>
            <a:ext cx="388340" cy="497513"/>
            <a:chOff x="1344284" y="3702273"/>
            <a:chExt cx="388340" cy="497513"/>
          </a:xfrm>
        </p:grpSpPr>
        <p:sp>
          <p:nvSpPr>
            <p:cNvPr id="438" name="Google Shape;438;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1"/>
          <p:cNvGrpSpPr/>
          <p:nvPr/>
        </p:nvGrpSpPr>
        <p:grpSpPr>
          <a:xfrm>
            <a:off x="4368" y="4500332"/>
            <a:ext cx="1550979" cy="1347924"/>
            <a:chOff x="4368" y="4500332"/>
            <a:chExt cx="1550979" cy="1347924"/>
          </a:xfrm>
        </p:grpSpPr>
        <p:grpSp>
          <p:nvGrpSpPr>
            <p:cNvPr id="442" name="Google Shape;442;p21"/>
            <p:cNvGrpSpPr/>
            <p:nvPr/>
          </p:nvGrpSpPr>
          <p:grpSpPr>
            <a:xfrm>
              <a:off x="4368" y="4500332"/>
              <a:ext cx="1507264" cy="1347924"/>
              <a:chOff x="4368" y="4500332"/>
              <a:chExt cx="1507264" cy="1347924"/>
            </a:xfrm>
          </p:grpSpPr>
          <p:sp>
            <p:nvSpPr>
              <p:cNvPr id="443" name="Google Shape;443;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1"/>
          <p:cNvGrpSpPr/>
          <p:nvPr/>
        </p:nvGrpSpPr>
        <p:grpSpPr>
          <a:xfrm>
            <a:off x="1664354" y="4088694"/>
            <a:ext cx="1037582" cy="940754"/>
            <a:chOff x="1664354" y="4088694"/>
            <a:chExt cx="1037582" cy="940754"/>
          </a:xfrm>
        </p:grpSpPr>
        <p:grpSp>
          <p:nvGrpSpPr>
            <p:cNvPr id="457" name="Google Shape;457;p21"/>
            <p:cNvGrpSpPr/>
            <p:nvPr/>
          </p:nvGrpSpPr>
          <p:grpSpPr>
            <a:xfrm>
              <a:off x="1664354" y="4088694"/>
              <a:ext cx="1037582" cy="832607"/>
              <a:chOff x="1664354" y="4088694"/>
              <a:chExt cx="1037582" cy="832607"/>
            </a:xfrm>
          </p:grpSpPr>
          <p:sp>
            <p:nvSpPr>
              <p:cNvPr id="458" name="Google Shape;458;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1"/>
            <p:cNvGrpSpPr/>
            <p:nvPr/>
          </p:nvGrpSpPr>
          <p:grpSpPr>
            <a:xfrm>
              <a:off x="2242315" y="4930402"/>
              <a:ext cx="155932" cy="99046"/>
              <a:chOff x="2242315" y="4930402"/>
              <a:chExt cx="155932" cy="99046"/>
            </a:xfrm>
          </p:grpSpPr>
          <p:sp>
            <p:nvSpPr>
              <p:cNvPr id="466" name="Google Shape;466;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8" name="Google Shape;468;p21"/>
          <p:cNvGrpSpPr/>
          <p:nvPr/>
        </p:nvGrpSpPr>
        <p:grpSpPr>
          <a:xfrm>
            <a:off x="2661531" y="4759645"/>
            <a:ext cx="636336" cy="613800"/>
            <a:chOff x="2661531" y="4759645"/>
            <a:chExt cx="636336" cy="613800"/>
          </a:xfrm>
        </p:grpSpPr>
        <p:sp>
          <p:nvSpPr>
            <p:cNvPr id="469" name="Google Shape;469;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1"/>
          <p:cNvGrpSpPr/>
          <p:nvPr/>
        </p:nvGrpSpPr>
        <p:grpSpPr>
          <a:xfrm>
            <a:off x="3260869" y="4155210"/>
            <a:ext cx="1065612" cy="1051580"/>
            <a:chOff x="3260869" y="4155210"/>
            <a:chExt cx="1065612" cy="1051580"/>
          </a:xfrm>
        </p:grpSpPr>
        <p:grpSp>
          <p:nvGrpSpPr>
            <p:cNvPr id="473" name="Google Shape;473;p21"/>
            <p:cNvGrpSpPr/>
            <p:nvPr/>
          </p:nvGrpSpPr>
          <p:grpSpPr>
            <a:xfrm>
              <a:off x="3260869" y="4155210"/>
              <a:ext cx="1065612" cy="1051580"/>
              <a:chOff x="3260869" y="4155210"/>
              <a:chExt cx="1065612" cy="1051580"/>
            </a:xfrm>
          </p:grpSpPr>
          <p:sp>
            <p:nvSpPr>
              <p:cNvPr id="474" name="Google Shape;474;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1"/>
          <p:cNvGrpSpPr/>
          <p:nvPr/>
        </p:nvGrpSpPr>
        <p:grpSpPr>
          <a:xfrm>
            <a:off x="4756021" y="3831533"/>
            <a:ext cx="142364" cy="69263"/>
            <a:chOff x="4756021" y="3831533"/>
            <a:chExt cx="142364" cy="69263"/>
          </a:xfrm>
        </p:grpSpPr>
        <p:sp>
          <p:nvSpPr>
            <p:cNvPr id="483" name="Google Shape;483;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349976" y="4801904"/>
            <a:ext cx="591495" cy="708080"/>
            <a:chOff x="4349976" y="4801904"/>
            <a:chExt cx="591495" cy="708080"/>
          </a:xfrm>
        </p:grpSpPr>
        <p:sp>
          <p:nvSpPr>
            <p:cNvPr id="486" name="Google Shape;486;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1"/>
          <p:cNvGrpSpPr/>
          <p:nvPr/>
        </p:nvGrpSpPr>
        <p:grpSpPr>
          <a:xfrm>
            <a:off x="5630954" y="5096427"/>
            <a:ext cx="147626" cy="102487"/>
            <a:chOff x="5630954" y="5096427"/>
            <a:chExt cx="147626" cy="102487"/>
          </a:xfrm>
        </p:grpSpPr>
        <p:sp>
          <p:nvSpPr>
            <p:cNvPr id="490" name="Google Shape;490;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587702" y="3976345"/>
            <a:ext cx="519354" cy="629618"/>
            <a:chOff x="5587702" y="3976345"/>
            <a:chExt cx="519354" cy="629618"/>
          </a:xfrm>
        </p:grpSpPr>
        <p:sp>
          <p:nvSpPr>
            <p:cNvPr id="493" name="Google Shape;493;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1"/>
          <p:cNvGrpSpPr/>
          <p:nvPr/>
        </p:nvGrpSpPr>
        <p:grpSpPr>
          <a:xfrm>
            <a:off x="6416107" y="3473604"/>
            <a:ext cx="72969" cy="114666"/>
            <a:chOff x="6416107" y="3473604"/>
            <a:chExt cx="72969" cy="114666"/>
          </a:xfrm>
        </p:grpSpPr>
        <p:sp>
          <p:nvSpPr>
            <p:cNvPr id="497" name="Google Shape;497;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151764" y="3887194"/>
            <a:ext cx="1009123" cy="1313971"/>
            <a:chOff x="6151764" y="3887194"/>
            <a:chExt cx="1009123" cy="1313971"/>
          </a:xfrm>
        </p:grpSpPr>
        <p:grpSp>
          <p:nvGrpSpPr>
            <p:cNvPr id="500" name="Google Shape;500;p21"/>
            <p:cNvGrpSpPr/>
            <p:nvPr/>
          </p:nvGrpSpPr>
          <p:grpSpPr>
            <a:xfrm>
              <a:off x="6151764" y="3887194"/>
              <a:ext cx="1009123" cy="1235674"/>
              <a:chOff x="6151764" y="3887194"/>
              <a:chExt cx="1009123" cy="1235674"/>
            </a:xfrm>
          </p:grpSpPr>
          <p:sp>
            <p:nvSpPr>
              <p:cNvPr id="501" name="Google Shape;501;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1"/>
            <p:cNvGrpSpPr/>
            <p:nvPr/>
          </p:nvGrpSpPr>
          <p:grpSpPr>
            <a:xfrm>
              <a:off x="6648515" y="5156391"/>
              <a:ext cx="174596" cy="44774"/>
              <a:chOff x="6648515" y="5156391"/>
              <a:chExt cx="174596" cy="44774"/>
            </a:xfrm>
          </p:grpSpPr>
          <p:sp>
            <p:nvSpPr>
              <p:cNvPr id="511" name="Google Shape;511;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 name="Google Shape;513;p21"/>
          <p:cNvGrpSpPr/>
          <p:nvPr/>
        </p:nvGrpSpPr>
        <p:grpSpPr>
          <a:xfrm>
            <a:off x="5751609" y="213662"/>
            <a:ext cx="1480128" cy="1386642"/>
            <a:chOff x="5751609" y="213662"/>
            <a:chExt cx="1480128" cy="1386642"/>
          </a:xfrm>
        </p:grpSpPr>
        <p:grpSp>
          <p:nvGrpSpPr>
            <p:cNvPr id="514" name="Google Shape;514;p21"/>
            <p:cNvGrpSpPr/>
            <p:nvPr/>
          </p:nvGrpSpPr>
          <p:grpSpPr>
            <a:xfrm>
              <a:off x="5751609" y="213662"/>
              <a:ext cx="1480128" cy="1386642"/>
              <a:chOff x="5751609" y="213662"/>
              <a:chExt cx="1480128" cy="1386642"/>
            </a:xfrm>
          </p:grpSpPr>
          <p:sp>
            <p:nvSpPr>
              <p:cNvPr id="515" name="Google Shape;515;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1"/>
            <p:cNvGrpSpPr/>
            <p:nvPr/>
          </p:nvGrpSpPr>
          <p:grpSpPr>
            <a:xfrm>
              <a:off x="6864708" y="521224"/>
              <a:ext cx="165992" cy="77337"/>
              <a:chOff x="6864708" y="521224"/>
              <a:chExt cx="165992" cy="77337"/>
            </a:xfrm>
          </p:grpSpPr>
          <p:sp>
            <p:nvSpPr>
              <p:cNvPr id="527" name="Google Shape;527;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567637" y="1421737"/>
              <a:ext cx="96663" cy="114037"/>
              <a:chOff x="6567637" y="1421737"/>
              <a:chExt cx="96663" cy="114037"/>
            </a:xfrm>
          </p:grpSpPr>
          <p:sp>
            <p:nvSpPr>
              <p:cNvPr id="530" name="Google Shape;530;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2" name="Google Shape;532;p21"/>
          <p:cNvGrpSpPr/>
          <p:nvPr/>
        </p:nvGrpSpPr>
        <p:grpSpPr>
          <a:xfrm>
            <a:off x="6451118" y="1964685"/>
            <a:ext cx="884232" cy="497711"/>
            <a:chOff x="6451118" y="1964685"/>
            <a:chExt cx="884232" cy="497711"/>
          </a:xfrm>
        </p:grpSpPr>
        <p:sp>
          <p:nvSpPr>
            <p:cNvPr id="533" name="Google Shape;533;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1"/>
          <p:cNvGrpSpPr/>
          <p:nvPr/>
        </p:nvGrpSpPr>
        <p:grpSpPr>
          <a:xfrm>
            <a:off x="7346204" y="3514142"/>
            <a:ext cx="540037" cy="623992"/>
            <a:chOff x="7346204" y="3514142"/>
            <a:chExt cx="540037" cy="623992"/>
          </a:xfrm>
        </p:grpSpPr>
        <p:sp>
          <p:nvSpPr>
            <p:cNvPr id="537" name="Google Shape;537;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1"/>
          <p:cNvGrpSpPr/>
          <p:nvPr/>
        </p:nvGrpSpPr>
        <p:grpSpPr>
          <a:xfrm>
            <a:off x="7485292" y="4430739"/>
            <a:ext cx="1375953" cy="924075"/>
            <a:chOff x="7485292" y="4430739"/>
            <a:chExt cx="1375953" cy="924075"/>
          </a:xfrm>
        </p:grpSpPr>
        <p:sp>
          <p:nvSpPr>
            <p:cNvPr id="541" name="Google Shape;541;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1"/>
          <p:cNvGrpSpPr/>
          <p:nvPr/>
        </p:nvGrpSpPr>
        <p:grpSpPr>
          <a:xfrm>
            <a:off x="8490510" y="1991557"/>
            <a:ext cx="536463" cy="705466"/>
            <a:chOff x="8490510" y="1991557"/>
            <a:chExt cx="536463" cy="705466"/>
          </a:xfrm>
        </p:grpSpPr>
        <p:grpSp>
          <p:nvGrpSpPr>
            <p:cNvPr id="545" name="Google Shape;545;p21"/>
            <p:cNvGrpSpPr/>
            <p:nvPr/>
          </p:nvGrpSpPr>
          <p:grpSpPr>
            <a:xfrm>
              <a:off x="8490510" y="1991557"/>
              <a:ext cx="536463" cy="576273"/>
              <a:chOff x="8490510" y="1991557"/>
              <a:chExt cx="536463" cy="576273"/>
            </a:xfrm>
          </p:grpSpPr>
          <p:sp>
            <p:nvSpPr>
              <p:cNvPr id="546" name="Google Shape;546;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1"/>
          <p:cNvGrpSpPr/>
          <p:nvPr/>
        </p:nvGrpSpPr>
        <p:grpSpPr>
          <a:xfrm>
            <a:off x="6760865" y="2538942"/>
            <a:ext cx="1413745" cy="811560"/>
            <a:chOff x="6765365" y="2520242"/>
            <a:chExt cx="1413745" cy="811560"/>
          </a:xfrm>
        </p:grpSpPr>
        <p:sp>
          <p:nvSpPr>
            <p:cNvPr id="551" name="Google Shape;551;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1"/>
          <p:cNvGrpSpPr/>
          <p:nvPr/>
        </p:nvGrpSpPr>
        <p:grpSpPr>
          <a:xfrm>
            <a:off x="8454538" y="1064636"/>
            <a:ext cx="841873" cy="594507"/>
            <a:chOff x="8454538" y="1064636"/>
            <a:chExt cx="841873" cy="594507"/>
          </a:xfrm>
        </p:grpSpPr>
        <p:sp>
          <p:nvSpPr>
            <p:cNvPr id="556" name="Google Shape;556;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1"/>
          <p:cNvGrpSpPr/>
          <p:nvPr/>
        </p:nvGrpSpPr>
        <p:grpSpPr>
          <a:xfrm>
            <a:off x="7961559" y="-202278"/>
            <a:ext cx="1015476" cy="922487"/>
            <a:chOff x="7961559" y="-202278"/>
            <a:chExt cx="1015476" cy="922487"/>
          </a:xfrm>
        </p:grpSpPr>
        <p:grpSp>
          <p:nvGrpSpPr>
            <p:cNvPr id="561" name="Google Shape;561;p21"/>
            <p:cNvGrpSpPr/>
            <p:nvPr/>
          </p:nvGrpSpPr>
          <p:grpSpPr>
            <a:xfrm>
              <a:off x="7961559" y="-121102"/>
              <a:ext cx="1015476" cy="841311"/>
              <a:chOff x="7961559" y="-121102"/>
              <a:chExt cx="1015476" cy="841311"/>
            </a:xfrm>
          </p:grpSpPr>
          <p:sp>
            <p:nvSpPr>
              <p:cNvPr id="562" name="Google Shape;562;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1"/>
            <p:cNvGrpSpPr/>
            <p:nvPr/>
          </p:nvGrpSpPr>
          <p:grpSpPr>
            <a:xfrm>
              <a:off x="8502092" y="-202278"/>
              <a:ext cx="136937" cy="83459"/>
              <a:chOff x="8502092" y="-202278"/>
              <a:chExt cx="136937" cy="83459"/>
            </a:xfrm>
          </p:grpSpPr>
          <p:sp>
            <p:nvSpPr>
              <p:cNvPr id="569" name="Google Shape;569;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0"/>
          <p:cNvSpPr txBox="1"/>
          <p:nvPr>
            <p:ph type="ctrTitle"/>
          </p:nvPr>
        </p:nvSpPr>
        <p:spPr>
          <a:xfrm>
            <a:off x="906175" y="6608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In-class Exercise</a:t>
            </a:r>
            <a:endParaRPr sz="6000"/>
          </a:p>
        </p:txBody>
      </p:sp>
      <p:sp>
        <p:nvSpPr>
          <p:cNvPr id="623" name="Google Shape;623;p30"/>
          <p:cNvSpPr txBox="1"/>
          <p:nvPr/>
        </p:nvSpPr>
        <p:spPr>
          <a:xfrm>
            <a:off x="906175" y="2551100"/>
            <a:ext cx="8500200" cy="92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Write a Python program to find the longest </a:t>
            </a:r>
            <a:r>
              <a:rPr lang="en">
                <a:solidFill>
                  <a:schemeClr val="dk1"/>
                </a:solidFill>
                <a:latin typeface="Comfortaa"/>
                <a:ea typeface="Comfortaa"/>
                <a:cs typeface="Comfortaa"/>
                <a:sym typeface="Comfortaa"/>
              </a:rPr>
              <a:t>word</a:t>
            </a:r>
            <a:r>
              <a:rPr lang="en">
                <a:solidFill>
                  <a:schemeClr val="dk1"/>
                </a:solidFill>
                <a:latin typeface="Comfortaa"/>
                <a:ea typeface="Comfortaa"/>
                <a:cs typeface="Comfortaa"/>
                <a:sym typeface="Comfortaa"/>
              </a:rPr>
              <a:t> in the </a:t>
            </a:r>
            <a:r>
              <a:rPr b="1" lang="en">
                <a:solidFill>
                  <a:schemeClr val="dk1"/>
                </a:solidFill>
                <a:latin typeface="Comfortaa"/>
                <a:ea typeface="Comfortaa"/>
                <a:cs typeface="Comfortaa"/>
                <a:sym typeface="Comfortaa"/>
              </a:rPr>
              <a:t>The Zen of Python?</a:t>
            </a:r>
            <a:endParaRPr b="1">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b="1">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Write a Python program to count the </a:t>
            </a:r>
            <a:r>
              <a:rPr b="1" lang="en">
                <a:solidFill>
                  <a:schemeClr val="dk1"/>
                </a:solidFill>
                <a:latin typeface="Comfortaa"/>
                <a:ea typeface="Comfortaa"/>
                <a:cs typeface="Comfortaa"/>
                <a:sym typeface="Comfortaa"/>
              </a:rPr>
              <a:t>number of lines</a:t>
            </a:r>
            <a:r>
              <a:rPr lang="en">
                <a:solidFill>
                  <a:schemeClr val="dk1"/>
                </a:solidFill>
                <a:latin typeface="Comfortaa"/>
                <a:ea typeface="Comfortaa"/>
                <a:cs typeface="Comfortaa"/>
                <a:sym typeface="Comfortaa"/>
              </a:rPr>
              <a:t> in "The Zen of Python?</a:t>
            </a:r>
            <a:endParaRPr>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Manipulate files using Python File IO functions.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Process data from other programs</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3"/>
          <p:cNvSpPr txBox="1"/>
          <p:nvPr/>
        </p:nvSpPr>
        <p:spPr>
          <a:xfrm>
            <a:off x="1269425" y="527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File Handling</a:t>
            </a:r>
            <a:endParaRPr b="1" sz="3000">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We can manipulate the file using </a:t>
            </a:r>
            <a:r>
              <a:rPr lang="en">
                <a:latin typeface="Comfortaa"/>
                <a:ea typeface="Comfortaa"/>
                <a:cs typeface="Comfortaa"/>
                <a:sym typeface="Comfortaa"/>
              </a:rPr>
              <a:t>open()</a:t>
            </a:r>
            <a:r>
              <a:rPr b="1" lang="en">
                <a:latin typeface="Comfortaa"/>
                <a:ea typeface="Comfortaa"/>
                <a:cs typeface="Comfortaa"/>
                <a:sym typeface="Comfortaa"/>
              </a:rPr>
              <a:t> and c</a:t>
            </a:r>
            <a:r>
              <a:rPr lang="en">
                <a:latin typeface="Comfortaa"/>
                <a:ea typeface="Comfortaa"/>
                <a:cs typeface="Comfortaa"/>
                <a:sym typeface="Comfortaa"/>
              </a:rPr>
              <a:t>lose() </a:t>
            </a:r>
            <a:r>
              <a:rPr b="1" lang="en">
                <a:latin typeface="Comfortaa"/>
                <a:ea typeface="Comfortaa"/>
                <a:cs typeface="Comfortaa"/>
                <a:sym typeface="Comfortaa"/>
              </a:rPr>
              <a:t>functions.</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If you need to open a file in Python, use the </a:t>
            </a:r>
            <a:r>
              <a:rPr lang="en">
                <a:latin typeface="Comfortaa"/>
                <a:ea typeface="Comfortaa"/>
                <a:cs typeface="Comfortaa"/>
                <a:sym typeface="Comfortaa"/>
              </a:rPr>
              <a:t>open()</a:t>
            </a:r>
            <a:r>
              <a:rPr b="1" lang="en">
                <a:latin typeface="Comfortaa"/>
                <a:ea typeface="Comfortaa"/>
                <a:cs typeface="Comfortaa"/>
                <a:sym typeface="Comfortaa"/>
              </a:rPr>
              <a:t> method.</a:t>
            </a:r>
            <a:endParaRPr b="1">
              <a:latin typeface="Comfortaa"/>
              <a:ea typeface="Comfortaa"/>
              <a:cs typeface="Comfortaa"/>
              <a:sym typeface="Comfortaa"/>
            </a:endParaRPr>
          </a:p>
          <a:p>
            <a:pPr indent="0" lvl="0" marL="457200" rtl="0" algn="l">
              <a:lnSpc>
                <a:spcPct val="150000"/>
              </a:lnSpc>
              <a:spcBef>
                <a:spcPts val="0"/>
              </a:spcBef>
              <a:spcAft>
                <a:spcPts val="0"/>
              </a:spcAft>
              <a:buNone/>
            </a:pPr>
            <a:r>
              <a:rPr b="1" lang="en">
                <a:latin typeface="Comfortaa"/>
                <a:ea typeface="Comfortaa"/>
                <a:cs typeface="Comfortaa"/>
                <a:sym typeface="Comfortaa"/>
              </a:rPr>
              <a:t>When you’re done with the file, be sure to </a:t>
            </a:r>
            <a:r>
              <a:rPr lang="en">
                <a:latin typeface="Comfortaa"/>
                <a:ea typeface="Comfortaa"/>
                <a:cs typeface="Comfortaa"/>
                <a:sym typeface="Comfortaa"/>
              </a:rPr>
              <a:t>close()</a:t>
            </a:r>
            <a:r>
              <a:rPr b="1" lang="en">
                <a:latin typeface="Comfortaa"/>
                <a:ea typeface="Comfortaa"/>
                <a:cs typeface="Comfortaa"/>
                <a:sym typeface="Comfortaa"/>
              </a:rPr>
              <a:t> so that we release that memory.</a:t>
            </a:r>
            <a:endParaRPr b="1">
              <a:latin typeface="Comfortaa"/>
              <a:ea typeface="Comfortaa"/>
              <a:cs typeface="Comfortaa"/>
              <a:sym typeface="Comfortaa"/>
            </a:endParaRPr>
          </a:p>
          <a:p>
            <a:pPr indent="0" lvl="0" marL="457200" rtl="0" algn="l">
              <a:lnSpc>
                <a:spcPct val="150000"/>
              </a:lnSpc>
              <a:spcBef>
                <a:spcPts val="0"/>
              </a:spcBef>
              <a:spcAft>
                <a:spcPts val="0"/>
              </a:spcAft>
              <a:buNone/>
            </a:pPr>
            <a:r>
              <a:rPr b="1" lang="en">
                <a:latin typeface="Comfortaa"/>
                <a:ea typeface="Comfortaa"/>
                <a:cs typeface="Comfortaa"/>
                <a:sym typeface="Comfortaa"/>
              </a:rPr>
              <a:t>Example:</a:t>
            </a:r>
            <a:endParaRPr>
              <a:latin typeface="Comfortaa"/>
              <a:ea typeface="Comfortaa"/>
              <a:cs typeface="Comfortaa"/>
              <a:sym typeface="Comfortaa"/>
            </a:endParaRPr>
          </a:p>
        </p:txBody>
      </p:sp>
      <p:pic>
        <p:nvPicPr>
          <p:cNvPr id="581" name="Google Shape;581;p23"/>
          <p:cNvPicPr preferRelativeResize="0"/>
          <p:nvPr/>
        </p:nvPicPr>
        <p:blipFill>
          <a:blip r:embed="rId3">
            <a:alphaModFix/>
          </a:blip>
          <a:stretch>
            <a:fillRect/>
          </a:stretch>
        </p:blipFill>
        <p:spPr>
          <a:xfrm>
            <a:off x="2790813" y="3095613"/>
            <a:ext cx="6353175" cy="20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4"/>
          <p:cNvSpPr txBox="1"/>
          <p:nvPr/>
        </p:nvSpPr>
        <p:spPr>
          <a:xfrm>
            <a:off x="497550" y="705150"/>
            <a:ext cx="7691700" cy="4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With statement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The second way to close a file is to use the with statement:</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	vff</a:t>
            </a:r>
            <a:endParaRPr>
              <a:latin typeface="Comfortaa"/>
              <a:ea typeface="Comfortaa"/>
              <a:cs typeface="Comfortaa"/>
              <a:sym typeface="Comfortaa"/>
            </a:endParaRPr>
          </a:p>
        </p:txBody>
      </p:sp>
      <p:pic>
        <p:nvPicPr>
          <p:cNvPr id="587" name="Google Shape;587;p24"/>
          <p:cNvPicPr preferRelativeResize="0"/>
          <p:nvPr/>
        </p:nvPicPr>
        <p:blipFill>
          <a:blip r:embed="rId3">
            <a:alphaModFix/>
          </a:blip>
          <a:stretch>
            <a:fillRect/>
          </a:stretch>
        </p:blipFill>
        <p:spPr>
          <a:xfrm>
            <a:off x="689575" y="2282325"/>
            <a:ext cx="821055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5"/>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The Mode Argument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lang="en">
                <a:latin typeface="Comfortaa"/>
                <a:ea typeface="Comfortaa"/>
                <a:cs typeface="Comfortaa"/>
                <a:sym typeface="Comfortaa"/>
              </a:rPr>
              <a:t> Most likely, you also want to use the </a:t>
            </a:r>
            <a:r>
              <a:rPr b="1" lang="en">
                <a:latin typeface="Comfortaa"/>
                <a:ea typeface="Comfortaa"/>
                <a:cs typeface="Comfortaa"/>
                <a:sym typeface="Comfortaa"/>
              </a:rPr>
              <a:t>mode </a:t>
            </a:r>
            <a:r>
              <a:rPr lang="en">
                <a:latin typeface="Comfortaa"/>
                <a:ea typeface="Comfortaa"/>
                <a:cs typeface="Comfortaa"/>
                <a:sym typeface="Comfortaa"/>
              </a:rPr>
              <a:t>argument.</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lang="en">
                <a:latin typeface="Comfortaa"/>
                <a:ea typeface="Comfortaa"/>
                <a:cs typeface="Comfortaa"/>
                <a:sym typeface="Comfortaa"/>
              </a:rPr>
              <a:t>This argument is a string that contains multiple characters representing how you want to open the file.</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lang="en">
                <a:latin typeface="Comfortaa"/>
                <a:ea typeface="Comfortaa"/>
                <a:cs typeface="Comfortaa"/>
                <a:sym typeface="Comfortaa"/>
              </a:rPr>
              <a:t>More available </a:t>
            </a:r>
            <a:r>
              <a:rPr lang="en" u="sng">
                <a:solidFill>
                  <a:schemeClr val="hlink"/>
                </a:solidFill>
                <a:latin typeface="Comfortaa"/>
                <a:ea typeface="Comfortaa"/>
                <a:cs typeface="Comfortaa"/>
                <a:sym typeface="Comfortaa"/>
                <a:hlinkClick r:id="rId3"/>
              </a:rPr>
              <a:t>online.</a:t>
            </a:r>
            <a:endParaRPr>
              <a:latin typeface="Comfortaa"/>
              <a:ea typeface="Comfortaa"/>
              <a:cs typeface="Comfortaa"/>
              <a:sym typeface="Comfortaa"/>
            </a:endParaRPr>
          </a:p>
          <a:p>
            <a:pPr indent="0" lvl="0" marL="0" rtl="0" algn="l">
              <a:lnSpc>
                <a:spcPct val="20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593" name="Google Shape;593;p25"/>
          <p:cNvPicPr preferRelativeResize="0"/>
          <p:nvPr/>
        </p:nvPicPr>
        <p:blipFill>
          <a:blip r:embed="rId4">
            <a:alphaModFix/>
          </a:blip>
          <a:stretch>
            <a:fillRect/>
          </a:stretch>
        </p:blipFill>
        <p:spPr>
          <a:xfrm>
            <a:off x="3676900" y="3030395"/>
            <a:ext cx="5326201" cy="176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6"/>
          <p:cNvSpPr txBox="1"/>
          <p:nvPr/>
        </p:nvSpPr>
        <p:spPr>
          <a:xfrm>
            <a:off x="279500" y="2191050"/>
            <a:ext cx="86622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But how do we read the data from the file?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7"/>
          <p:cNvSpPr txBox="1"/>
          <p:nvPr/>
        </p:nvSpPr>
        <p:spPr>
          <a:xfrm>
            <a:off x="726150" y="563925"/>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latin typeface="Comfortaa"/>
                <a:ea typeface="Comfortaa"/>
                <a:cs typeface="Comfortaa"/>
                <a:sym typeface="Comfortaa"/>
              </a:rPr>
              <a:t>For</a:t>
            </a:r>
            <a:r>
              <a:rPr b="1" lang="en" sz="3000">
                <a:latin typeface="Comfortaa"/>
                <a:ea typeface="Comfortaa"/>
                <a:cs typeface="Comfortaa"/>
                <a:sym typeface="Comfortaa"/>
              </a:rPr>
              <a:t> loop to the rescue!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p:txBody>
      </p:sp>
      <p:sp>
        <p:nvSpPr>
          <p:cNvPr id="604" name="Google Shape;604;p27"/>
          <p:cNvSpPr txBox="1"/>
          <p:nvPr/>
        </p:nvSpPr>
        <p:spPr>
          <a:xfrm>
            <a:off x="1353550" y="3908875"/>
            <a:ext cx="6779400" cy="790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The end=’’ is to </a:t>
            </a:r>
            <a:r>
              <a:rPr lang="en">
                <a:latin typeface="Comfortaa"/>
                <a:ea typeface="Comfortaa"/>
                <a:cs typeface="Comfortaa"/>
                <a:sym typeface="Comfortaa"/>
              </a:rPr>
              <a:t>prevent</a:t>
            </a:r>
            <a:r>
              <a:rPr lang="en">
                <a:latin typeface="Comfortaa"/>
                <a:ea typeface="Comfortaa"/>
                <a:cs typeface="Comfortaa"/>
                <a:sym typeface="Comfortaa"/>
              </a:rPr>
              <a:t> Python from adding an </a:t>
            </a:r>
            <a:r>
              <a:rPr lang="en">
                <a:latin typeface="Comfortaa"/>
                <a:ea typeface="Comfortaa"/>
                <a:cs typeface="Comfortaa"/>
                <a:sym typeface="Comfortaa"/>
              </a:rPr>
              <a:t>additional</a:t>
            </a:r>
            <a:r>
              <a:rPr lang="en">
                <a:latin typeface="Comfortaa"/>
                <a:ea typeface="Comfortaa"/>
                <a:cs typeface="Comfortaa"/>
                <a:sym typeface="Comfortaa"/>
              </a:rPr>
              <a:t> newline.</a:t>
            </a:r>
            <a:endParaRPr b="1">
              <a:latin typeface="Comfortaa"/>
              <a:ea typeface="Comfortaa"/>
              <a:cs typeface="Comfortaa"/>
              <a:sym typeface="Comfortaa"/>
            </a:endParaRPr>
          </a:p>
        </p:txBody>
      </p:sp>
      <p:pic>
        <p:nvPicPr>
          <p:cNvPr id="605" name="Google Shape;605;p27"/>
          <p:cNvPicPr preferRelativeResize="0"/>
          <p:nvPr/>
        </p:nvPicPr>
        <p:blipFill>
          <a:blip r:embed="rId3">
            <a:alphaModFix/>
          </a:blip>
          <a:stretch>
            <a:fillRect/>
          </a:stretch>
        </p:blipFill>
        <p:spPr>
          <a:xfrm>
            <a:off x="1622663" y="1247775"/>
            <a:ext cx="5781675"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8"/>
          <p:cNvSpPr txBox="1"/>
          <p:nvPr/>
        </p:nvSpPr>
        <p:spPr>
          <a:xfrm>
            <a:off x="788125" y="705150"/>
            <a:ext cx="7691700" cy="3733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Comfortaa"/>
                <a:ea typeface="Comfortaa"/>
                <a:cs typeface="Comfortaa"/>
                <a:sym typeface="Comfortaa"/>
              </a:rPr>
              <a:t>Writing into files.</a:t>
            </a:r>
            <a:endParaRPr b="1" sz="3000">
              <a:latin typeface="Comfortaa"/>
              <a:ea typeface="Comfortaa"/>
              <a:cs typeface="Comfortaa"/>
              <a:sym typeface="Comfortaa"/>
            </a:endParaRPr>
          </a:p>
          <a:p>
            <a:pPr indent="0" lvl="0" marL="457200" rtl="0" algn="l">
              <a:lnSpc>
                <a:spcPct val="150000"/>
              </a:lnSpc>
              <a:spcBef>
                <a:spcPts val="0"/>
              </a:spcBef>
              <a:spcAft>
                <a:spcPts val="0"/>
              </a:spcAft>
              <a:buNone/>
            </a:pPr>
            <a:r>
              <a:rPr b="1" lang="en" sz="1100">
                <a:latin typeface="Comfortaa"/>
                <a:ea typeface="Comfortaa"/>
                <a:cs typeface="Comfortaa"/>
                <a:sym typeface="Comfortaa"/>
              </a:rPr>
              <a:t>Now let’s dive into writing </a:t>
            </a:r>
            <a:r>
              <a:rPr b="1" i="1" lang="en" sz="1100">
                <a:latin typeface="Comfortaa"/>
                <a:ea typeface="Comfortaa"/>
                <a:cs typeface="Comfortaa"/>
                <a:sym typeface="Comfortaa"/>
              </a:rPr>
              <a:t>files</a:t>
            </a:r>
            <a:r>
              <a:rPr b="1" lang="en" sz="1100">
                <a:latin typeface="Comfortaa"/>
                <a:ea typeface="Comfortaa"/>
                <a:cs typeface="Comfortaa"/>
                <a:sym typeface="Comfortaa"/>
              </a:rPr>
              <a:t>. As with reading files, the </a:t>
            </a:r>
            <a:r>
              <a:rPr b="1" lang="en" sz="1100">
                <a:latin typeface="Comfortaa"/>
                <a:ea typeface="Comfortaa"/>
                <a:cs typeface="Comfortaa"/>
                <a:sym typeface="Comfortaa"/>
              </a:rPr>
              <a:t>objects</a:t>
            </a:r>
            <a:r>
              <a:rPr b="1" lang="en" sz="1100">
                <a:latin typeface="Comfortaa"/>
                <a:ea typeface="Comfortaa"/>
                <a:cs typeface="Comfortaa"/>
                <a:sym typeface="Comfortaa"/>
              </a:rPr>
              <a:t> have multiple methods that are useful for writing to a file:</a:t>
            </a:r>
            <a:endParaRPr b="1" sz="11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11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1100">
              <a:latin typeface="Comfortaa"/>
              <a:ea typeface="Comfortaa"/>
              <a:cs typeface="Comfortaa"/>
              <a:sym typeface="Comfortaa"/>
            </a:endParaRPr>
          </a:p>
        </p:txBody>
      </p:sp>
      <p:sp>
        <p:nvSpPr>
          <p:cNvPr id="611" name="Google Shape;611;p28"/>
          <p:cNvSpPr txBox="1"/>
          <p:nvPr/>
        </p:nvSpPr>
        <p:spPr>
          <a:xfrm>
            <a:off x="1327450" y="1948500"/>
            <a:ext cx="74238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pic>
        <p:nvPicPr>
          <p:cNvPr id="612" name="Google Shape;612;p28"/>
          <p:cNvPicPr preferRelativeResize="0"/>
          <p:nvPr/>
        </p:nvPicPr>
        <p:blipFill>
          <a:blip r:embed="rId3">
            <a:alphaModFix/>
          </a:blip>
          <a:stretch>
            <a:fillRect/>
          </a:stretch>
        </p:blipFill>
        <p:spPr>
          <a:xfrm>
            <a:off x="613725" y="2268663"/>
            <a:ext cx="8267700" cy="250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9"/>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