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ermanent Marker"/>
      <p:regular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omfortaa-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ermanentMarker-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6a516e4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6a516e4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a516e4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a516e4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Built the example together with the students.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Have an example </a:t>
            </a:r>
            <a:r>
              <a:rPr lang="en">
                <a:solidFill>
                  <a:schemeClr val="dk1"/>
                </a:solidFill>
              </a:rPr>
              <a:t>showcasing how easy it is to find an element in a list.</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'H' is in x but 'hello' is not present in x (remember, Python is case sensitive). </a:t>
            </a:r>
            <a:r>
              <a:rPr lang="en">
                <a:solidFill>
                  <a:schemeClr val="dk1"/>
                </a:solidFill>
              </a:rPr>
              <a:t>Similarly</a:t>
            </a:r>
            <a:r>
              <a:rPr lang="en">
                <a:solidFill>
                  <a:schemeClr val="dk1"/>
                </a:solidFill>
              </a:rPr>
              <a:t>, 1 is key and 'a' is the value in dictionary y. Hence, 'a' in y returns False.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76a516e4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76a516e4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Output:</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40</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Demonstrate</a:t>
            </a:r>
            <a:r>
              <a:rPr lang="en">
                <a:solidFill>
                  <a:schemeClr val="dk1"/>
                </a:solidFill>
              </a:rPr>
              <a:t> real world usage of bitwise operators. Find some relevant examples and interview questions.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Have a look at this relevant interview question on usage of bitwise operators. Time and complexity metters.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767c6ec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67c6ec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76b30b2d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6b30b2d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6018115d82_1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018115d82_1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Operators are special symbols in Python that carry arithmetic or logical computation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value that the operator operates on is called the operand.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Some operators are special operators because they do not alter the value of the operand.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go briefly discuss each on the next slides.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e0d686b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e0d686b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use (+) to perform an addition for example.</a:t>
            </a:r>
            <a:endParaRPr>
              <a:solidFill>
                <a:schemeClr val="dk1"/>
              </a:solidFill>
            </a:endParaRPr>
          </a:p>
          <a:p>
            <a:pPr indent="0" lvl="0" marL="0" rtl="0" algn="l">
              <a:spcBef>
                <a:spcPts val="0"/>
              </a:spcBef>
              <a:spcAft>
                <a:spcPts val="0"/>
              </a:spcAft>
              <a:buNone/>
            </a:pPr>
            <a:r>
              <a:rPr lang="en">
                <a:solidFill>
                  <a:schemeClr val="dk1"/>
                </a:solidFill>
              </a:rPr>
              <a:t>Demonstrate</a:t>
            </a:r>
            <a:r>
              <a:rPr lang="en">
                <a:solidFill>
                  <a:schemeClr val="dk1"/>
                </a:solidFill>
              </a:rPr>
              <a:t> other </a:t>
            </a:r>
            <a:r>
              <a:rPr lang="en">
                <a:solidFill>
                  <a:schemeClr val="dk1"/>
                </a:solidFill>
              </a:rPr>
              <a:t>arithmetic operations in the class.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Demonstrate importance of arithmetic operators with either  a bank or gaming program.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6a516e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6a516e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floor division is - The division of operands where the result is the quotient in which the digits after the decimal point are removed. But if one of the operands is negative, the result is floored, i.e, rounded away from zero (towards negative infinity)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6a516e4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6a516e4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Demonstrate other comparison operators in class using the </a:t>
            </a:r>
            <a:r>
              <a:rPr lang="en">
                <a:solidFill>
                  <a:schemeClr val="dk1"/>
                </a:solidFill>
              </a:rPr>
              <a:t>interpreter</a:t>
            </a:r>
            <a:r>
              <a:rPr lang="en">
                <a:solidFill>
                  <a:schemeClr val="dk1"/>
                </a:solidFill>
              </a:rPr>
              <a: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76a516e4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6a516e4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Demonstrate comparison operators in class.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76a516e4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76a516e4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13B3D"/>
                </a:solidFill>
                <a:highlight>
                  <a:srgbClr val="FFFFFF"/>
                </a:highlight>
              </a:rPr>
              <a:t> and</a:t>
            </a:r>
            <a:r>
              <a:rPr lang="en" sz="1200">
                <a:solidFill>
                  <a:srgbClr val="313B3D"/>
                </a:solidFill>
                <a:highlight>
                  <a:srgbClr val="FFFFFF"/>
                </a:highlight>
              </a:rPr>
              <a:t> – returns </a:t>
            </a:r>
            <a:r>
              <a:rPr b="1" lang="en" sz="1200">
                <a:solidFill>
                  <a:srgbClr val="313B3D"/>
                </a:solidFill>
                <a:highlight>
                  <a:srgbClr val="FFFFFF"/>
                </a:highlight>
              </a:rPr>
              <a:t>True</a:t>
            </a:r>
            <a:r>
              <a:rPr lang="en" sz="1200">
                <a:solidFill>
                  <a:srgbClr val="313B3D"/>
                </a:solidFill>
                <a:highlight>
                  <a:srgbClr val="FFFFFF"/>
                </a:highlight>
              </a:rPr>
              <a:t> only if both operands are true.</a:t>
            </a:r>
            <a:endParaRPr sz="1200">
              <a:solidFill>
                <a:srgbClr val="313B3D"/>
              </a:solidFill>
              <a:highlight>
                <a:srgbClr val="FFFFFF"/>
              </a:highlight>
            </a:endParaRPr>
          </a:p>
          <a:p>
            <a:pPr indent="0" lvl="0" marL="0" rtl="0" algn="l">
              <a:spcBef>
                <a:spcPts val="0"/>
              </a:spcBef>
              <a:spcAft>
                <a:spcPts val="0"/>
              </a:spcAft>
              <a:buNone/>
            </a:pPr>
            <a:r>
              <a:rPr b="1" lang="en" sz="1200">
                <a:solidFill>
                  <a:srgbClr val="313B3D"/>
                </a:solidFill>
                <a:highlight>
                  <a:srgbClr val="FFFFFF"/>
                </a:highlight>
              </a:rPr>
              <a:t>or</a:t>
            </a:r>
            <a:r>
              <a:rPr lang="en" sz="1200">
                <a:solidFill>
                  <a:srgbClr val="313B3D"/>
                </a:solidFill>
                <a:highlight>
                  <a:srgbClr val="FFFFFF"/>
                </a:highlight>
              </a:rPr>
              <a:t> – returns </a:t>
            </a:r>
            <a:r>
              <a:rPr b="1" lang="en" sz="1200">
                <a:solidFill>
                  <a:srgbClr val="313B3D"/>
                </a:solidFill>
                <a:highlight>
                  <a:srgbClr val="FFFFFF"/>
                </a:highlight>
              </a:rPr>
              <a:t>True</a:t>
            </a:r>
            <a:r>
              <a:rPr lang="en" sz="1200">
                <a:solidFill>
                  <a:srgbClr val="313B3D"/>
                </a:solidFill>
                <a:highlight>
                  <a:srgbClr val="FFFFFF"/>
                </a:highlight>
              </a:rPr>
              <a:t> when one or both of the operands are true</a:t>
            </a:r>
            <a:endParaRPr sz="1200">
              <a:solidFill>
                <a:srgbClr val="313B3D"/>
              </a:solidFill>
              <a:highlight>
                <a:srgbClr val="FFFFFF"/>
              </a:highlight>
            </a:endParaRPr>
          </a:p>
          <a:p>
            <a:pPr indent="0" lvl="0" marL="0" rtl="0" algn="l">
              <a:spcBef>
                <a:spcPts val="0"/>
              </a:spcBef>
              <a:spcAft>
                <a:spcPts val="0"/>
              </a:spcAft>
              <a:buNone/>
            </a:pPr>
            <a:r>
              <a:rPr b="1" lang="en" sz="1200">
                <a:solidFill>
                  <a:srgbClr val="313B3D"/>
                </a:solidFill>
                <a:highlight>
                  <a:srgbClr val="FFFFFF"/>
                </a:highlight>
              </a:rPr>
              <a:t>not</a:t>
            </a:r>
            <a:r>
              <a:rPr lang="en" sz="1200">
                <a:solidFill>
                  <a:srgbClr val="313B3D"/>
                </a:solidFill>
                <a:highlight>
                  <a:srgbClr val="FFFFFF"/>
                </a:highlight>
              </a:rPr>
              <a:t> – negates the truth value of a single operand. In other words, </a:t>
            </a:r>
            <a:r>
              <a:rPr b="1" lang="en" sz="1200">
                <a:solidFill>
                  <a:srgbClr val="313B3D"/>
                </a:solidFill>
                <a:highlight>
                  <a:srgbClr val="FFFFFF"/>
                </a:highlight>
              </a:rPr>
              <a:t>True</a:t>
            </a:r>
            <a:r>
              <a:rPr lang="en" sz="1200">
                <a:solidFill>
                  <a:srgbClr val="313B3D"/>
                </a:solidFill>
                <a:highlight>
                  <a:srgbClr val="FFFFFF"/>
                </a:highlight>
              </a:rPr>
              <a:t> becomes</a:t>
            </a:r>
            <a:r>
              <a:rPr b="1" lang="en" sz="1200">
                <a:solidFill>
                  <a:srgbClr val="313B3D"/>
                </a:solidFill>
                <a:highlight>
                  <a:srgbClr val="FFFFFF"/>
                </a:highlight>
              </a:rPr>
              <a:t> False</a:t>
            </a:r>
            <a:r>
              <a:rPr lang="en" sz="1200">
                <a:solidFill>
                  <a:srgbClr val="313B3D"/>
                </a:solidFill>
                <a:highlight>
                  <a:srgbClr val="FFFFFF"/>
                </a:highlight>
              </a:rPr>
              <a:t> and vice versa.</a:t>
            </a:r>
            <a:endParaRPr sz="1200">
              <a:solidFill>
                <a:srgbClr val="313B3D"/>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76a516e4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6a516e4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Assignment operators</a:t>
            </a:r>
            <a:r>
              <a:rPr lang="en">
                <a:solidFill>
                  <a:schemeClr val="dk1"/>
                </a:solidFill>
              </a:rPr>
              <a:t> are used in Python to assign values to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i="1" lang="en">
                <a:solidFill>
                  <a:schemeClr val="dk1"/>
                </a:solidFill>
              </a:rPr>
              <a:t>a </a:t>
            </a:r>
            <a:r>
              <a:rPr lang="en">
                <a:solidFill>
                  <a:schemeClr val="dk1"/>
                </a:solidFill>
              </a:rPr>
              <a:t>= 5 is a simple assignment operator that assigns the value of 5 on the right to the variable </a:t>
            </a:r>
            <a:r>
              <a:rPr b="1" i="1" lang="en">
                <a:solidFill>
                  <a:schemeClr val="dk1"/>
                </a:solidFill>
              </a:rPr>
              <a:t>a</a:t>
            </a:r>
            <a:r>
              <a:rPr lang="en">
                <a:solidFill>
                  <a:schemeClr val="dk1"/>
                </a:solidFill>
              </a:rPr>
              <a:t> on the left. There are various compound operators in Python like </a:t>
            </a:r>
            <a:r>
              <a:rPr b="1" lang="en">
                <a:solidFill>
                  <a:schemeClr val="dk1"/>
                </a:solidFill>
              </a:rPr>
              <a:t>a += </a:t>
            </a:r>
            <a:r>
              <a:rPr lang="en">
                <a:solidFill>
                  <a:schemeClr val="dk1"/>
                </a:solidFill>
              </a:rPr>
              <a:t>5 that adds to the variable and later assigns the same. It is equivalent to </a:t>
            </a:r>
            <a:r>
              <a:rPr b="1" i="1" lang="en">
                <a:solidFill>
                  <a:schemeClr val="dk1"/>
                </a:solidFill>
              </a:rPr>
              <a:t>a = a + 5</a:t>
            </a:r>
            <a:r>
              <a:rPr lang="en">
                <a:solidFill>
                  <a:schemeClr val="dk1"/>
                </a:solidFill>
              </a:rPr>
              <a: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w3schools.com/python/exercise.asp?filename=exercise_operators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github.com/python"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thub.com/python"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s://github.com/python" TargetMode="External"/><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github.com/python" TargetMode="External"/><Relationship Id="rId4" Type="http://schemas.openxmlformats.org/officeDocument/2006/relationships/image" Target="../media/image1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Basic Operators</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75881" y="2283499"/>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7281641" y="1136546"/>
            <a:ext cx="892968" cy="986057"/>
            <a:chOff x="7281641" y="1136546"/>
            <a:chExt cx="892968" cy="986057"/>
          </a:xfrm>
        </p:grpSpPr>
        <p:sp>
          <p:nvSpPr>
            <p:cNvPr id="333" name="Google Shape;333;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8071563" y="3231345"/>
            <a:ext cx="1026629" cy="1056842"/>
            <a:chOff x="8084663" y="3138245"/>
            <a:chExt cx="1026629" cy="1056842"/>
          </a:xfrm>
        </p:grpSpPr>
        <p:sp>
          <p:nvSpPr>
            <p:cNvPr id="338" name="Google Shape;338;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1970545" y="1968452"/>
            <a:ext cx="690310" cy="1154730"/>
            <a:chOff x="1960499" y="1511252"/>
            <a:chExt cx="690310" cy="1154730"/>
          </a:xfrm>
        </p:grpSpPr>
        <p:sp>
          <p:nvSpPr>
            <p:cNvPr id="345" name="Google Shape;345;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734290" y="251983"/>
            <a:ext cx="800177" cy="752193"/>
            <a:chOff x="734290" y="251983"/>
            <a:chExt cx="800177" cy="752193"/>
          </a:xfrm>
        </p:grpSpPr>
        <p:sp>
          <p:nvSpPr>
            <p:cNvPr id="353" name="Google Shape;35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2857571" y="1302505"/>
            <a:ext cx="152954" cy="60030"/>
            <a:chOff x="2857571" y="1302505"/>
            <a:chExt cx="152954" cy="60030"/>
          </a:xfrm>
        </p:grpSpPr>
        <p:sp>
          <p:nvSpPr>
            <p:cNvPr id="356" name="Google Shape;35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168309" y="474596"/>
            <a:ext cx="1088181" cy="608604"/>
            <a:chOff x="3168309" y="474596"/>
            <a:chExt cx="1088181" cy="608604"/>
          </a:xfrm>
        </p:grpSpPr>
        <p:grpSp>
          <p:nvGrpSpPr>
            <p:cNvPr id="359" name="Google Shape;359;p21"/>
            <p:cNvGrpSpPr/>
            <p:nvPr/>
          </p:nvGrpSpPr>
          <p:grpSpPr>
            <a:xfrm>
              <a:off x="3168309" y="517749"/>
              <a:ext cx="1084309" cy="565452"/>
              <a:chOff x="3168309" y="517749"/>
              <a:chExt cx="1084309" cy="565452"/>
            </a:xfrm>
          </p:grpSpPr>
          <p:sp>
            <p:nvSpPr>
              <p:cNvPr id="360" name="Google Shape;360;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4114622" y="474596"/>
              <a:ext cx="141868" cy="100403"/>
              <a:chOff x="4114622" y="474596"/>
              <a:chExt cx="141868" cy="100403"/>
            </a:xfrm>
          </p:grpSpPr>
          <p:sp>
            <p:nvSpPr>
              <p:cNvPr id="363" name="Google Shape;363;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1"/>
          <p:cNvGrpSpPr/>
          <p:nvPr/>
        </p:nvGrpSpPr>
        <p:grpSpPr>
          <a:xfrm>
            <a:off x="4554058" y="287028"/>
            <a:ext cx="820760" cy="899951"/>
            <a:chOff x="4554058" y="287028"/>
            <a:chExt cx="820760" cy="899951"/>
          </a:xfrm>
        </p:grpSpPr>
        <p:grpSp>
          <p:nvGrpSpPr>
            <p:cNvPr id="366" name="Google Shape;366;p21"/>
            <p:cNvGrpSpPr/>
            <p:nvPr/>
          </p:nvGrpSpPr>
          <p:grpSpPr>
            <a:xfrm>
              <a:off x="4554058" y="287028"/>
              <a:ext cx="820760" cy="807258"/>
              <a:chOff x="4554058" y="287028"/>
              <a:chExt cx="820760" cy="807258"/>
            </a:xfrm>
          </p:grpSpPr>
          <p:sp>
            <p:nvSpPr>
              <p:cNvPr id="367" name="Google Shape;367;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063947" y="1041305"/>
              <a:ext cx="89912" cy="145673"/>
              <a:chOff x="5063947" y="1041305"/>
              <a:chExt cx="89912" cy="145673"/>
            </a:xfrm>
          </p:grpSpPr>
          <p:sp>
            <p:nvSpPr>
              <p:cNvPr id="370" name="Google Shape;370;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1"/>
          <p:cNvGrpSpPr/>
          <p:nvPr/>
        </p:nvGrpSpPr>
        <p:grpSpPr>
          <a:xfrm>
            <a:off x="7100592" y="-366483"/>
            <a:ext cx="638917" cy="1022558"/>
            <a:chOff x="7100592" y="-366483"/>
            <a:chExt cx="638917" cy="1022558"/>
          </a:xfrm>
        </p:grpSpPr>
        <p:sp>
          <p:nvSpPr>
            <p:cNvPr id="373" name="Google Shape;373;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5910718" y="-131360"/>
            <a:ext cx="105830" cy="85015"/>
            <a:chOff x="5910718" y="-131360"/>
            <a:chExt cx="105830" cy="85015"/>
          </a:xfrm>
        </p:grpSpPr>
        <p:sp>
          <p:nvSpPr>
            <p:cNvPr id="378" name="Google Shape;378;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3894690" y="-306155"/>
            <a:ext cx="432221" cy="578920"/>
            <a:chOff x="3894690" y="-306155"/>
            <a:chExt cx="432221" cy="578920"/>
          </a:xfrm>
        </p:grpSpPr>
        <p:sp>
          <p:nvSpPr>
            <p:cNvPr id="381" name="Google Shape;381;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1"/>
            <p:cNvGrpSpPr/>
            <p:nvPr/>
          </p:nvGrpSpPr>
          <p:grpSpPr>
            <a:xfrm>
              <a:off x="3894690" y="-306155"/>
              <a:ext cx="98086" cy="107551"/>
              <a:chOff x="3894690" y="-306155"/>
              <a:chExt cx="98086" cy="107551"/>
            </a:xfrm>
          </p:grpSpPr>
          <p:sp>
            <p:nvSpPr>
              <p:cNvPr id="383" name="Google Shape;383;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1"/>
          <p:cNvGrpSpPr/>
          <p:nvPr/>
        </p:nvGrpSpPr>
        <p:grpSpPr>
          <a:xfrm>
            <a:off x="2775700" y="-243577"/>
            <a:ext cx="641763" cy="660328"/>
            <a:chOff x="2775700" y="-243577"/>
            <a:chExt cx="641763" cy="660328"/>
          </a:xfrm>
        </p:grpSpPr>
        <p:grpSp>
          <p:nvGrpSpPr>
            <p:cNvPr id="386" name="Google Shape;386;p21"/>
            <p:cNvGrpSpPr/>
            <p:nvPr/>
          </p:nvGrpSpPr>
          <p:grpSpPr>
            <a:xfrm>
              <a:off x="2880967" y="-159588"/>
              <a:ext cx="536496" cy="576339"/>
              <a:chOff x="2880967" y="-159588"/>
              <a:chExt cx="536496" cy="576339"/>
            </a:xfrm>
          </p:grpSpPr>
          <p:sp>
            <p:nvSpPr>
              <p:cNvPr id="387" name="Google Shape;387;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775700" y="-243577"/>
              <a:ext cx="100965" cy="123965"/>
              <a:chOff x="2775700" y="-243577"/>
              <a:chExt cx="100965" cy="123965"/>
            </a:xfrm>
          </p:grpSpPr>
          <p:sp>
            <p:nvSpPr>
              <p:cNvPr id="390" name="Google Shape;390;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1"/>
          <p:cNvGrpSpPr/>
          <p:nvPr/>
        </p:nvGrpSpPr>
        <p:grpSpPr>
          <a:xfrm>
            <a:off x="1588573" y="-296128"/>
            <a:ext cx="730914" cy="557013"/>
            <a:chOff x="1588573" y="-296128"/>
            <a:chExt cx="730914" cy="557013"/>
          </a:xfrm>
        </p:grpSpPr>
        <p:sp>
          <p:nvSpPr>
            <p:cNvPr id="393" name="Google Shape;393;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2028140" y="-296128"/>
              <a:ext cx="162319" cy="81341"/>
              <a:chOff x="2028140" y="-296128"/>
              <a:chExt cx="162319" cy="81341"/>
            </a:xfrm>
          </p:grpSpPr>
          <p:sp>
            <p:nvSpPr>
              <p:cNvPr id="395" name="Google Shape;395;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7" name="Google Shape;397;p21"/>
          <p:cNvGrpSpPr/>
          <p:nvPr/>
        </p:nvGrpSpPr>
        <p:grpSpPr>
          <a:xfrm>
            <a:off x="1739309" y="566891"/>
            <a:ext cx="853058" cy="594507"/>
            <a:chOff x="1739309" y="566891"/>
            <a:chExt cx="853058" cy="594507"/>
          </a:xfrm>
        </p:grpSpPr>
        <p:grpSp>
          <p:nvGrpSpPr>
            <p:cNvPr id="398" name="Google Shape;398;p21"/>
            <p:cNvGrpSpPr/>
            <p:nvPr/>
          </p:nvGrpSpPr>
          <p:grpSpPr>
            <a:xfrm>
              <a:off x="1753572" y="566891"/>
              <a:ext cx="838796" cy="594507"/>
              <a:chOff x="1753572" y="566891"/>
              <a:chExt cx="838796" cy="594507"/>
            </a:xfrm>
          </p:grpSpPr>
          <p:sp>
            <p:nvSpPr>
              <p:cNvPr id="399" name="Google Shape;399;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1739309" y="617821"/>
              <a:ext cx="85081" cy="113673"/>
              <a:chOff x="1739309" y="617821"/>
              <a:chExt cx="85081" cy="113673"/>
            </a:xfrm>
          </p:grpSpPr>
          <p:sp>
            <p:nvSpPr>
              <p:cNvPr id="402" name="Google Shape;402;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1"/>
          <p:cNvGrpSpPr/>
          <p:nvPr/>
        </p:nvGrpSpPr>
        <p:grpSpPr>
          <a:xfrm>
            <a:off x="291413" y="-295003"/>
            <a:ext cx="420937" cy="645006"/>
            <a:chOff x="291413" y="-295003"/>
            <a:chExt cx="420937" cy="645006"/>
          </a:xfrm>
        </p:grpSpPr>
        <p:sp>
          <p:nvSpPr>
            <p:cNvPr id="405" name="Google Shape;405;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317622" y="261977"/>
              <a:ext cx="171618" cy="88026"/>
              <a:chOff x="317622" y="261977"/>
              <a:chExt cx="171618" cy="88026"/>
            </a:xfrm>
          </p:grpSpPr>
          <p:sp>
            <p:nvSpPr>
              <p:cNvPr id="407" name="Google Shape;407;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1"/>
          <p:cNvGrpSpPr/>
          <p:nvPr/>
        </p:nvGrpSpPr>
        <p:grpSpPr>
          <a:xfrm>
            <a:off x="1214230" y="1280862"/>
            <a:ext cx="693917" cy="709106"/>
            <a:chOff x="1214230" y="1280862"/>
            <a:chExt cx="693917" cy="709106"/>
          </a:xfrm>
        </p:grpSpPr>
        <p:sp>
          <p:nvSpPr>
            <p:cNvPr id="410" name="Google Shape;410;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82869" y="835238"/>
            <a:ext cx="1277205" cy="1131333"/>
            <a:chOff x="-182869" y="835238"/>
            <a:chExt cx="1277205" cy="1131333"/>
          </a:xfrm>
        </p:grpSpPr>
        <p:sp>
          <p:nvSpPr>
            <p:cNvPr id="414" name="Google Shape;414;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1"/>
            <p:cNvGrpSpPr/>
            <p:nvPr/>
          </p:nvGrpSpPr>
          <p:grpSpPr>
            <a:xfrm>
              <a:off x="454360" y="835238"/>
              <a:ext cx="112382" cy="56555"/>
              <a:chOff x="454360" y="835238"/>
              <a:chExt cx="112382" cy="56555"/>
            </a:xfrm>
          </p:grpSpPr>
          <p:sp>
            <p:nvSpPr>
              <p:cNvPr id="416" name="Google Shape;416;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a:off x="588484" y="1891352"/>
              <a:ext cx="127241" cy="75219"/>
              <a:chOff x="588484" y="1891352"/>
              <a:chExt cx="127241" cy="75219"/>
            </a:xfrm>
          </p:grpSpPr>
          <p:sp>
            <p:nvSpPr>
              <p:cNvPr id="419" name="Google Shape;419;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21"/>
          <p:cNvGrpSpPr/>
          <p:nvPr/>
        </p:nvGrpSpPr>
        <p:grpSpPr>
          <a:xfrm>
            <a:off x="1004821" y="2303619"/>
            <a:ext cx="413557" cy="605096"/>
            <a:chOff x="1004821" y="2303619"/>
            <a:chExt cx="413557" cy="605096"/>
          </a:xfrm>
        </p:grpSpPr>
        <p:grpSp>
          <p:nvGrpSpPr>
            <p:cNvPr id="422" name="Google Shape;422;p21"/>
            <p:cNvGrpSpPr/>
            <p:nvPr/>
          </p:nvGrpSpPr>
          <p:grpSpPr>
            <a:xfrm>
              <a:off x="1004821" y="2303619"/>
              <a:ext cx="344559" cy="605096"/>
              <a:chOff x="1004821" y="2303619"/>
              <a:chExt cx="344559" cy="605096"/>
            </a:xfrm>
          </p:grpSpPr>
          <p:sp>
            <p:nvSpPr>
              <p:cNvPr id="423" name="Google Shape;423;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1"/>
            <p:cNvGrpSpPr/>
            <p:nvPr/>
          </p:nvGrpSpPr>
          <p:grpSpPr>
            <a:xfrm>
              <a:off x="1332668" y="2362060"/>
              <a:ext cx="85710" cy="97126"/>
              <a:chOff x="1332668" y="2362060"/>
              <a:chExt cx="85710" cy="97126"/>
            </a:xfrm>
          </p:grpSpPr>
          <p:sp>
            <p:nvSpPr>
              <p:cNvPr id="427" name="Google Shape;427;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1"/>
          <p:cNvGrpSpPr/>
          <p:nvPr/>
        </p:nvGrpSpPr>
        <p:grpSpPr>
          <a:xfrm>
            <a:off x="2647665" y="2892963"/>
            <a:ext cx="62909" cy="137996"/>
            <a:chOff x="2647665" y="2892963"/>
            <a:chExt cx="62909" cy="137996"/>
          </a:xfrm>
        </p:grpSpPr>
        <p:sp>
          <p:nvSpPr>
            <p:cNvPr id="430" name="Google Shape;430;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2248437" y="2591126"/>
            <a:ext cx="134753" cy="99377"/>
            <a:chOff x="2248437" y="2591126"/>
            <a:chExt cx="134753" cy="99377"/>
          </a:xfrm>
        </p:grpSpPr>
        <p:sp>
          <p:nvSpPr>
            <p:cNvPr id="433" name="Google Shape;433;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1"/>
          <p:cNvGrpSpPr/>
          <p:nvPr/>
        </p:nvGrpSpPr>
        <p:grpSpPr>
          <a:xfrm>
            <a:off x="319707" y="3143540"/>
            <a:ext cx="638983" cy="1054658"/>
            <a:chOff x="319707" y="3143540"/>
            <a:chExt cx="638983" cy="1054658"/>
          </a:xfrm>
        </p:grpSpPr>
        <p:sp>
          <p:nvSpPr>
            <p:cNvPr id="436" name="Google Shape;436;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1344284" y="3702273"/>
            <a:ext cx="388340" cy="497513"/>
            <a:chOff x="1344284" y="3702273"/>
            <a:chExt cx="388340" cy="497513"/>
          </a:xfrm>
        </p:grpSpPr>
        <p:sp>
          <p:nvSpPr>
            <p:cNvPr id="441" name="Google Shape;441;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4368" y="4500332"/>
            <a:ext cx="1550979" cy="1347924"/>
            <a:chOff x="4368" y="4500332"/>
            <a:chExt cx="1550979" cy="1347924"/>
          </a:xfrm>
        </p:grpSpPr>
        <p:grpSp>
          <p:nvGrpSpPr>
            <p:cNvPr id="445" name="Google Shape;445;p21"/>
            <p:cNvGrpSpPr/>
            <p:nvPr/>
          </p:nvGrpSpPr>
          <p:grpSpPr>
            <a:xfrm>
              <a:off x="4368" y="4500332"/>
              <a:ext cx="1507264" cy="1347924"/>
              <a:chOff x="4368" y="4500332"/>
              <a:chExt cx="1507264" cy="1347924"/>
            </a:xfrm>
          </p:grpSpPr>
          <p:sp>
            <p:nvSpPr>
              <p:cNvPr id="446" name="Google Shape;446;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664354" y="4088694"/>
            <a:ext cx="1037582" cy="940754"/>
            <a:chOff x="1664354" y="4088694"/>
            <a:chExt cx="1037582" cy="940754"/>
          </a:xfrm>
        </p:grpSpPr>
        <p:grpSp>
          <p:nvGrpSpPr>
            <p:cNvPr id="460" name="Google Shape;460;p21"/>
            <p:cNvGrpSpPr/>
            <p:nvPr/>
          </p:nvGrpSpPr>
          <p:grpSpPr>
            <a:xfrm>
              <a:off x="1664354" y="4088694"/>
              <a:ext cx="1037582" cy="832607"/>
              <a:chOff x="1664354" y="4088694"/>
              <a:chExt cx="1037582" cy="832607"/>
            </a:xfrm>
          </p:grpSpPr>
          <p:sp>
            <p:nvSpPr>
              <p:cNvPr id="461" name="Google Shape;461;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242315" y="4930402"/>
              <a:ext cx="155932" cy="99046"/>
              <a:chOff x="2242315" y="4930402"/>
              <a:chExt cx="155932" cy="99046"/>
            </a:xfrm>
          </p:grpSpPr>
          <p:sp>
            <p:nvSpPr>
              <p:cNvPr id="469" name="Google Shape;469;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1"/>
          <p:cNvGrpSpPr/>
          <p:nvPr/>
        </p:nvGrpSpPr>
        <p:grpSpPr>
          <a:xfrm>
            <a:off x="2661531" y="4759645"/>
            <a:ext cx="636336" cy="613800"/>
            <a:chOff x="2661531" y="4759645"/>
            <a:chExt cx="636336" cy="613800"/>
          </a:xfrm>
        </p:grpSpPr>
        <p:sp>
          <p:nvSpPr>
            <p:cNvPr id="472" name="Google Shape;472;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3260869" y="4155210"/>
            <a:ext cx="1065612" cy="1051580"/>
            <a:chOff x="3260869" y="4155210"/>
            <a:chExt cx="1065612" cy="1051580"/>
          </a:xfrm>
        </p:grpSpPr>
        <p:grpSp>
          <p:nvGrpSpPr>
            <p:cNvPr id="476" name="Google Shape;476;p21"/>
            <p:cNvGrpSpPr/>
            <p:nvPr/>
          </p:nvGrpSpPr>
          <p:grpSpPr>
            <a:xfrm>
              <a:off x="3260869" y="4155210"/>
              <a:ext cx="1065612" cy="1051580"/>
              <a:chOff x="3260869" y="4155210"/>
              <a:chExt cx="1065612" cy="1051580"/>
            </a:xfrm>
          </p:grpSpPr>
          <p:sp>
            <p:nvSpPr>
              <p:cNvPr id="477" name="Google Shape;477;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756021" y="3831533"/>
            <a:ext cx="142364" cy="69263"/>
            <a:chOff x="4756021" y="3831533"/>
            <a:chExt cx="142364" cy="69263"/>
          </a:xfrm>
        </p:grpSpPr>
        <p:sp>
          <p:nvSpPr>
            <p:cNvPr id="486" name="Google Shape;486;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4349976" y="4801904"/>
            <a:ext cx="591495" cy="708080"/>
            <a:chOff x="4349976" y="4801904"/>
            <a:chExt cx="591495" cy="708080"/>
          </a:xfrm>
        </p:grpSpPr>
        <p:sp>
          <p:nvSpPr>
            <p:cNvPr id="489" name="Google Shape;489;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630954" y="5096427"/>
            <a:ext cx="147626" cy="102487"/>
            <a:chOff x="5630954" y="5096427"/>
            <a:chExt cx="147626" cy="102487"/>
          </a:xfrm>
        </p:grpSpPr>
        <p:sp>
          <p:nvSpPr>
            <p:cNvPr id="493" name="Google Shape;493;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5587702" y="3976345"/>
            <a:ext cx="519354" cy="629618"/>
            <a:chOff x="5587702" y="3976345"/>
            <a:chExt cx="519354" cy="629618"/>
          </a:xfrm>
        </p:grpSpPr>
        <p:sp>
          <p:nvSpPr>
            <p:cNvPr id="496" name="Google Shape;496;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416107" y="3473604"/>
            <a:ext cx="72969" cy="114666"/>
            <a:chOff x="6416107" y="3473604"/>
            <a:chExt cx="72969" cy="114666"/>
          </a:xfrm>
        </p:grpSpPr>
        <p:sp>
          <p:nvSpPr>
            <p:cNvPr id="500" name="Google Shape;500;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1"/>
          <p:cNvGrpSpPr/>
          <p:nvPr/>
        </p:nvGrpSpPr>
        <p:grpSpPr>
          <a:xfrm>
            <a:off x="6151764" y="3887194"/>
            <a:ext cx="1009123" cy="1313971"/>
            <a:chOff x="6151764" y="3887194"/>
            <a:chExt cx="1009123" cy="1313971"/>
          </a:xfrm>
        </p:grpSpPr>
        <p:grpSp>
          <p:nvGrpSpPr>
            <p:cNvPr id="503" name="Google Shape;503;p21"/>
            <p:cNvGrpSpPr/>
            <p:nvPr/>
          </p:nvGrpSpPr>
          <p:grpSpPr>
            <a:xfrm>
              <a:off x="6151764" y="3887194"/>
              <a:ext cx="1009123" cy="1235674"/>
              <a:chOff x="6151764" y="3887194"/>
              <a:chExt cx="1009123" cy="1235674"/>
            </a:xfrm>
          </p:grpSpPr>
          <p:sp>
            <p:nvSpPr>
              <p:cNvPr id="504" name="Google Shape;504;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1"/>
            <p:cNvGrpSpPr/>
            <p:nvPr/>
          </p:nvGrpSpPr>
          <p:grpSpPr>
            <a:xfrm>
              <a:off x="6648515" y="5156391"/>
              <a:ext cx="174596" cy="44774"/>
              <a:chOff x="6648515" y="5156391"/>
              <a:chExt cx="174596" cy="44774"/>
            </a:xfrm>
          </p:grpSpPr>
          <p:sp>
            <p:nvSpPr>
              <p:cNvPr id="514" name="Google Shape;514;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21"/>
          <p:cNvGrpSpPr/>
          <p:nvPr/>
        </p:nvGrpSpPr>
        <p:grpSpPr>
          <a:xfrm>
            <a:off x="5751609" y="213662"/>
            <a:ext cx="1480128" cy="1386642"/>
            <a:chOff x="5751609" y="213662"/>
            <a:chExt cx="1480128" cy="1386642"/>
          </a:xfrm>
        </p:grpSpPr>
        <p:grpSp>
          <p:nvGrpSpPr>
            <p:cNvPr id="517" name="Google Shape;517;p21"/>
            <p:cNvGrpSpPr/>
            <p:nvPr/>
          </p:nvGrpSpPr>
          <p:grpSpPr>
            <a:xfrm>
              <a:off x="5751609" y="213662"/>
              <a:ext cx="1480128" cy="1386642"/>
              <a:chOff x="5751609" y="213662"/>
              <a:chExt cx="1480128" cy="1386642"/>
            </a:xfrm>
          </p:grpSpPr>
          <p:sp>
            <p:nvSpPr>
              <p:cNvPr id="518" name="Google Shape;518;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864708" y="521224"/>
              <a:ext cx="165992" cy="77337"/>
              <a:chOff x="6864708" y="521224"/>
              <a:chExt cx="165992" cy="77337"/>
            </a:xfrm>
          </p:grpSpPr>
          <p:sp>
            <p:nvSpPr>
              <p:cNvPr id="530" name="Google Shape;530;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a:off x="6567637" y="1421737"/>
              <a:ext cx="96663" cy="114037"/>
              <a:chOff x="6567637" y="1421737"/>
              <a:chExt cx="96663" cy="114037"/>
            </a:xfrm>
          </p:grpSpPr>
          <p:sp>
            <p:nvSpPr>
              <p:cNvPr id="533" name="Google Shape;533;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1"/>
          <p:cNvGrpSpPr/>
          <p:nvPr/>
        </p:nvGrpSpPr>
        <p:grpSpPr>
          <a:xfrm>
            <a:off x="6451118" y="1964685"/>
            <a:ext cx="884232" cy="497711"/>
            <a:chOff x="6451118" y="1964685"/>
            <a:chExt cx="884232" cy="497711"/>
          </a:xfrm>
        </p:grpSpPr>
        <p:sp>
          <p:nvSpPr>
            <p:cNvPr id="536" name="Google Shape;536;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7346204" y="3514142"/>
            <a:ext cx="540037" cy="623992"/>
            <a:chOff x="7346204" y="3514142"/>
            <a:chExt cx="540037" cy="623992"/>
          </a:xfrm>
        </p:grpSpPr>
        <p:sp>
          <p:nvSpPr>
            <p:cNvPr id="540" name="Google Shape;540;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1"/>
          <p:cNvGrpSpPr/>
          <p:nvPr/>
        </p:nvGrpSpPr>
        <p:grpSpPr>
          <a:xfrm>
            <a:off x="7485292" y="4430739"/>
            <a:ext cx="1375953" cy="924075"/>
            <a:chOff x="7485292" y="4430739"/>
            <a:chExt cx="1375953" cy="924075"/>
          </a:xfrm>
        </p:grpSpPr>
        <p:sp>
          <p:nvSpPr>
            <p:cNvPr id="544" name="Google Shape;544;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a:off x="8490510" y="1991557"/>
            <a:ext cx="536463" cy="705466"/>
            <a:chOff x="8490510" y="1991557"/>
            <a:chExt cx="536463" cy="705466"/>
          </a:xfrm>
        </p:grpSpPr>
        <p:grpSp>
          <p:nvGrpSpPr>
            <p:cNvPr id="548" name="Google Shape;548;p21"/>
            <p:cNvGrpSpPr/>
            <p:nvPr/>
          </p:nvGrpSpPr>
          <p:grpSpPr>
            <a:xfrm>
              <a:off x="8490510" y="1991557"/>
              <a:ext cx="536463" cy="576273"/>
              <a:chOff x="8490510" y="1991557"/>
              <a:chExt cx="536463" cy="576273"/>
            </a:xfrm>
          </p:grpSpPr>
          <p:sp>
            <p:nvSpPr>
              <p:cNvPr id="549" name="Google Shape;549;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1"/>
          <p:cNvGrpSpPr/>
          <p:nvPr/>
        </p:nvGrpSpPr>
        <p:grpSpPr>
          <a:xfrm>
            <a:off x="6765365" y="2520242"/>
            <a:ext cx="1413745" cy="811560"/>
            <a:chOff x="6765365" y="2520242"/>
            <a:chExt cx="1413745" cy="811560"/>
          </a:xfrm>
        </p:grpSpPr>
        <p:sp>
          <p:nvSpPr>
            <p:cNvPr id="554" name="Google Shape;554;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454538" y="1064636"/>
            <a:ext cx="841873" cy="594507"/>
            <a:chOff x="8454538" y="1064636"/>
            <a:chExt cx="841873" cy="594507"/>
          </a:xfrm>
        </p:grpSpPr>
        <p:sp>
          <p:nvSpPr>
            <p:cNvPr id="559" name="Google Shape;559;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a:off x="7961559" y="-202278"/>
            <a:ext cx="1015476" cy="922487"/>
            <a:chOff x="7961559" y="-202278"/>
            <a:chExt cx="1015476" cy="922487"/>
          </a:xfrm>
        </p:grpSpPr>
        <p:grpSp>
          <p:nvGrpSpPr>
            <p:cNvPr id="564" name="Google Shape;564;p21"/>
            <p:cNvGrpSpPr/>
            <p:nvPr/>
          </p:nvGrpSpPr>
          <p:grpSpPr>
            <a:xfrm>
              <a:off x="7961559" y="-121102"/>
              <a:ext cx="1015476" cy="841311"/>
              <a:chOff x="7961559" y="-121102"/>
              <a:chExt cx="1015476" cy="841311"/>
            </a:xfrm>
          </p:grpSpPr>
          <p:sp>
            <p:nvSpPr>
              <p:cNvPr id="565" name="Google Shape;565;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1"/>
            <p:cNvGrpSpPr/>
            <p:nvPr/>
          </p:nvGrpSpPr>
          <p:grpSpPr>
            <a:xfrm>
              <a:off x="8502092" y="-202278"/>
              <a:ext cx="136937" cy="83459"/>
              <a:chOff x="8502092" y="-202278"/>
              <a:chExt cx="136937" cy="83459"/>
            </a:xfrm>
          </p:grpSpPr>
          <p:sp>
            <p:nvSpPr>
              <p:cNvPr id="572" name="Google Shape;572;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1"/>
          <p:cNvGrpSpPr/>
          <p:nvPr/>
        </p:nvGrpSpPr>
        <p:grpSpPr>
          <a:xfrm>
            <a:off x="4816519" y="4288164"/>
            <a:ext cx="772313" cy="497744"/>
            <a:chOff x="4816519" y="4288164"/>
            <a:chExt cx="772313" cy="497744"/>
          </a:xfrm>
        </p:grpSpPr>
        <p:sp>
          <p:nvSpPr>
            <p:cNvPr id="575" name="Google Shape;575;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1"/>
          <p:cNvGrpSpPr/>
          <p:nvPr/>
        </p:nvGrpSpPr>
        <p:grpSpPr>
          <a:xfrm>
            <a:off x="1637980" y="2854741"/>
            <a:ext cx="851139" cy="910474"/>
            <a:chOff x="1637980" y="2854741"/>
            <a:chExt cx="851139" cy="910474"/>
          </a:xfrm>
        </p:grpSpPr>
        <p:grpSp>
          <p:nvGrpSpPr>
            <p:cNvPr id="578" name="Google Shape;578;p21"/>
            <p:cNvGrpSpPr/>
            <p:nvPr/>
          </p:nvGrpSpPr>
          <p:grpSpPr>
            <a:xfrm>
              <a:off x="1637980" y="2854741"/>
              <a:ext cx="851139" cy="910474"/>
              <a:chOff x="1637980" y="2854741"/>
              <a:chExt cx="851139" cy="910474"/>
            </a:xfrm>
          </p:grpSpPr>
          <p:sp>
            <p:nvSpPr>
              <p:cNvPr id="579" name="Google Shape;579;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299466" y="3346165"/>
              <a:ext cx="124295" cy="108279"/>
              <a:chOff x="2299466" y="3346165"/>
              <a:chExt cx="124295" cy="108279"/>
            </a:xfrm>
          </p:grpSpPr>
          <p:sp>
            <p:nvSpPr>
              <p:cNvPr id="583" name="Google Shape;583;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0"/>
          <p:cNvSpPr txBox="1"/>
          <p:nvPr>
            <p:ph idx="1" type="subTitle"/>
          </p:nvPr>
        </p:nvSpPr>
        <p:spPr>
          <a:xfrm>
            <a:off x="1329925" y="1310850"/>
            <a:ext cx="6907200" cy="2233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300"/>
              <a:t>Test for membership in a sequence such as lists, strings or tuples</a:t>
            </a:r>
            <a:endParaRPr b="1" sz="1300"/>
          </a:p>
          <a:p>
            <a:pPr indent="-311150" lvl="0" marL="457200" rtl="0" algn="l">
              <a:lnSpc>
                <a:spcPct val="150000"/>
              </a:lnSpc>
              <a:spcBef>
                <a:spcPts val="0"/>
              </a:spcBef>
              <a:spcAft>
                <a:spcPts val="0"/>
              </a:spcAft>
              <a:buSzPts val="1300"/>
              <a:buChar char="-"/>
            </a:pPr>
            <a:r>
              <a:rPr b="1" lang="en" sz="1300"/>
              <a:t>There are two membership operators</a:t>
            </a:r>
            <a:r>
              <a:rPr b="1" lang="en" sz="1300"/>
              <a:t>.</a:t>
            </a:r>
            <a:endParaRPr b="1" sz="1300"/>
          </a:p>
          <a:p>
            <a:pPr indent="-311150" lvl="0" marL="1371600" rtl="0" algn="l">
              <a:lnSpc>
                <a:spcPct val="150000"/>
              </a:lnSpc>
              <a:spcBef>
                <a:spcPts val="0"/>
              </a:spcBef>
              <a:spcAft>
                <a:spcPts val="0"/>
              </a:spcAft>
              <a:buSzPts val="1300"/>
              <a:buAutoNum type="arabicPeriod"/>
            </a:pPr>
            <a:r>
              <a:rPr b="1" lang="en" sz="1300"/>
              <a:t>i</a:t>
            </a:r>
            <a:r>
              <a:rPr b="1" lang="en" sz="1300"/>
              <a:t>n</a:t>
            </a:r>
            <a:endParaRPr b="1" sz="1300"/>
          </a:p>
          <a:p>
            <a:pPr indent="-311150" lvl="0" marL="1371600" rtl="0" algn="l">
              <a:lnSpc>
                <a:spcPct val="150000"/>
              </a:lnSpc>
              <a:spcBef>
                <a:spcPts val="0"/>
              </a:spcBef>
              <a:spcAft>
                <a:spcPts val="0"/>
              </a:spcAft>
              <a:buSzPts val="1300"/>
              <a:buAutoNum type="arabicPeriod"/>
            </a:pPr>
            <a:r>
              <a:rPr b="1" lang="en" sz="1300"/>
              <a:t>not in</a:t>
            </a:r>
            <a:endParaRPr b="1" sz="1300"/>
          </a:p>
          <a:p>
            <a:pPr indent="0" lvl="0" marL="0" rtl="0" algn="l">
              <a:lnSpc>
                <a:spcPct val="150000"/>
              </a:lnSpc>
              <a:spcBef>
                <a:spcPts val="0"/>
              </a:spcBef>
              <a:spcAft>
                <a:spcPts val="0"/>
              </a:spcAft>
              <a:buNone/>
            </a:pPr>
            <a:r>
              <a:rPr b="1" lang="en" sz="1300"/>
              <a:t>    -	It gives results based on the variable present in the specified </a:t>
            </a:r>
            <a:r>
              <a:rPr b="1" lang="en" sz="1300"/>
              <a:t>sequence</a:t>
            </a:r>
            <a:endParaRPr b="1" sz="1300"/>
          </a:p>
        </p:txBody>
      </p:sp>
      <p:sp>
        <p:nvSpPr>
          <p:cNvPr id="649" name="Google Shape;649;p30"/>
          <p:cNvSpPr txBox="1"/>
          <p:nvPr>
            <p:ph type="ctrTitle"/>
          </p:nvPr>
        </p:nvSpPr>
        <p:spPr>
          <a:xfrm>
            <a:off x="1329925" y="472125"/>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Membership Operators</a:t>
            </a:r>
            <a:endParaRPr/>
          </a:p>
        </p:txBody>
      </p:sp>
      <p:pic>
        <p:nvPicPr>
          <p:cNvPr id="650" name="Google Shape;650;p30">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51" name="Google Shape;651;p30"/>
          <p:cNvPicPr preferRelativeResize="0"/>
          <p:nvPr/>
        </p:nvPicPr>
        <p:blipFill>
          <a:blip r:embed="rId5">
            <a:alphaModFix/>
          </a:blip>
          <a:stretch>
            <a:fillRect/>
          </a:stretch>
        </p:blipFill>
        <p:spPr>
          <a:xfrm>
            <a:off x="375975" y="3043738"/>
            <a:ext cx="7258050" cy="172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1"/>
          <p:cNvSpPr txBox="1"/>
          <p:nvPr>
            <p:ph type="ctrTitle"/>
          </p:nvPr>
        </p:nvSpPr>
        <p:spPr>
          <a:xfrm>
            <a:off x="1329925" y="472125"/>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Membership Operators</a:t>
            </a:r>
            <a:endParaRPr/>
          </a:p>
        </p:txBody>
      </p:sp>
      <p:pic>
        <p:nvPicPr>
          <p:cNvPr id="657" name="Google Shape;657;p31">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58" name="Google Shape;658;p31"/>
          <p:cNvPicPr preferRelativeResize="0"/>
          <p:nvPr/>
        </p:nvPicPr>
        <p:blipFill>
          <a:blip r:embed="rId5">
            <a:alphaModFix/>
          </a:blip>
          <a:stretch>
            <a:fillRect/>
          </a:stretch>
        </p:blipFill>
        <p:spPr>
          <a:xfrm>
            <a:off x="1435225" y="1310400"/>
            <a:ext cx="400050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2"/>
          <p:cNvSpPr txBox="1"/>
          <p:nvPr>
            <p:ph idx="1" type="subTitle"/>
          </p:nvPr>
        </p:nvSpPr>
        <p:spPr>
          <a:xfrm>
            <a:off x="1244325" y="1201900"/>
            <a:ext cx="6907200" cy="223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Bitwise operators acts on bits and performs bit by bit operation</a:t>
            </a:r>
            <a:r>
              <a:rPr lang="en" sz="1300"/>
              <a:t>.</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b="1" sz="1300"/>
          </a:p>
        </p:txBody>
      </p:sp>
      <p:sp>
        <p:nvSpPr>
          <p:cNvPr id="664" name="Google Shape;664;p32"/>
          <p:cNvSpPr txBox="1"/>
          <p:nvPr>
            <p:ph type="ctrTitle"/>
          </p:nvPr>
        </p:nvSpPr>
        <p:spPr>
          <a:xfrm>
            <a:off x="1320525" y="31660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Bitwise </a:t>
            </a:r>
            <a:r>
              <a:rPr lang="en"/>
              <a:t>Operators</a:t>
            </a:r>
            <a:endParaRPr/>
          </a:p>
        </p:txBody>
      </p:sp>
      <p:pic>
        <p:nvPicPr>
          <p:cNvPr id="665" name="Google Shape;665;p32">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66" name="Google Shape;666;p32"/>
          <p:cNvPicPr preferRelativeResize="0"/>
          <p:nvPr/>
        </p:nvPicPr>
        <p:blipFill>
          <a:blip r:embed="rId5">
            <a:alphaModFix/>
          </a:blip>
          <a:stretch>
            <a:fillRect/>
          </a:stretch>
        </p:blipFill>
        <p:spPr>
          <a:xfrm>
            <a:off x="1814525" y="1551500"/>
            <a:ext cx="3076575" cy="354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Exercise time </a:t>
            </a:r>
            <a:r>
              <a:rPr lang="en" sz="6000"/>
              <a:t>:)</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txBox="1"/>
          <p:nvPr>
            <p:ph idx="1" type="subTitle"/>
          </p:nvPr>
        </p:nvSpPr>
        <p:spPr>
          <a:xfrm>
            <a:off x="175950" y="1590850"/>
            <a:ext cx="8792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Complete the all exercises which is available on the link below:</a:t>
            </a:r>
            <a:endParaRPr b="1" sz="2100"/>
          </a:p>
          <a:p>
            <a:pPr indent="0" lvl="0" marL="0" rtl="0" algn="l">
              <a:spcBef>
                <a:spcPts val="0"/>
              </a:spcBef>
              <a:spcAft>
                <a:spcPts val="0"/>
              </a:spcAft>
              <a:buNone/>
            </a:pPr>
            <a:r>
              <a:t/>
            </a:r>
            <a:endParaRPr b="1"/>
          </a:p>
          <a:p>
            <a:pPr indent="0" lvl="0" marL="0" rtl="0" algn="ctr">
              <a:spcBef>
                <a:spcPts val="0"/>
              </a:spcBef>
              <a:spcAft>
                <a:spcPts val="0"/>
              </a:spcAft>
              <a:buNone/>
            </a:pPr>
            <a:r>
              <a:rPr b="1" lang="en" sz="1500" u="sng">
                <a:solidFill>
                  <a:schemeClr val="hlink"/>
                </a:solidFill>
                <a:latin typeface="Arial"/>
                <a:ea typeface="Arial"/>
                <a:cs typeface="Arial"/>
                <a:sym typeface="Arial"/>
                <a:hlinkClick r:id="rId3"/>
              </a:rPr>
              <a:t>https://www.w3schools.com/python/exercise.asp?filename=exercise_operators1</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ph type="ctrTitle"/>
          </p:nvPr>
        </p:nvSpPr>
        <p:spPr>
          <a:xfrm>
            <a:off x="852450" y="43800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Outcome</a:t>
            </a:r>
            <a:endParaRPr/>
          </a:p>
        </p:txBody>
      </p:sp>
      <p:sp>
        <p:nvSpPr>
          <p:cNvPr id="590" name="Google Shape;590;p22"/>
          <p:cNvSpPr txBox="1"/>
          <p:nvPr/>
        </p:nvSpPr>
        <p:spPr>
          <a:xfrm>
            <a:off x="1134725" y="1739300"/>
            <a:ext cx="6929400" cy="22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By the end of this section, learners should be able to:</a:t>
            </a:r>
            <a:endParaRPr sz="18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Name python operators.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Make use of Python operators.</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3"/>
          <p:cNvSpPr txBox="1"/>
          <p:nvPr>
            <p:ph idx="1" type="subTitle"/>
          </p:nvPr>
        </p:nvSpPr>
        <p:spPr>
          <a:xfrm>
            <a:off x="863325" y="1354300"/>
            <a:ext cx="6907200" cy="2233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300"/>
              <a:t>What are </a:t>
            </a:r>
            <a:r>
              <a:rPr b="1" lang="en" sz="1300"/>
              <a:t>operators </a:t>
            </a:r>
            <a:r>
              <a:rPr lang="en" sz="1300"/>
              <a:t>in Python?</a:t>
            </a:r>
            <a:endParaRPr sz="1300"/>
          </a:p>
          <a:p>
            <a:pPr indent="-311150" lvl="0" marL="457200" rtl="0" algn="l">
              <a:lnSpc>
                <a:spcPct val="150000"/>
              </a:lnSpc>
              <a:spcBef>
                <a:spcPts val="0"/>
              </a:spcBef>
              <a:spcAft>
                <a:spcPts val="0"/>
              </a:spcAft>
              <a:buSzPts val="1300"/>
              <a:buChar char="-"/>
            </a:pPr>
            <a:r>
              <a:rPr lang="en" sz="1300"/>
              <a:t>Python support the following types of operators:</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rPr b="1" lang="en" sz="1300"/>
              <a:t>  - Arithmetic operators</a:t>
            </a:r>
            <a:endParaRPr b="1" sz="1300"/>
          </a:p>
          <a:p>
            <a:pPr indent="0" lvl="0" marL="457200" rtl="0" algn="l">
              <a:lnSpc>
                <a:spcPct val="150000"/>
              </a:lnSpc>
              <a:spcBef>
                <a:spcPts val="0"/>
              </a:spcBef>
              <a:spcAft>
                <a:spcPts val="0"/>
              </a:spcAft>
              <a:buNone/>
            </a:pPr>
            <a:r>
              <a:rPr b="1" lang="en" sz="1300"/>
              <a:t>  - Comparison operators</a:t>
            </a:r>
            <a:endParaRPr b="1" sz="1300"/>
          </a:p>
          <a:p>
            <a:pPr indent="0" lvl="0" marL="457200" rtl="0" algn="l">
              <a:lnSpc>
                <a:spcPct val="150000"/>
              </a:lnSpc>
              <a:spcBef>
                <a:spcPts val="0"/>
              </a:spcBef>
              <a:spcAft>
                <a:spcPts val="0"/>
              </a:spcAft>
              <a:buNone/>
            </a:pPr>
            <a:r>
              <a:rPr b="1" lang="en" sz="1300"/>
              <a:t>  - Logical operators</a:t>
            </a:r>
            <a:endParaRPr b="1" sz="1300"/>
          </a:p>
          <a:p>
            <a:pPr indent="0" lvl="0" marL="457200" rtl="0" algn="l">
              <a:lnSpc>
                <a:spcPct val="150000"/>
              </a:lnSpc>
              <a:spcBef>
                <a:spcPts val="0"/>
              </a:spcBef>
              <a:spcAft>
                <a:spcPts val="0"/>
              </a:spcAft>
              <a:buNone/>
            </a:pPr>
            <a:r>
              <a:rPr b="1" lang="en" sz="1300"/>
              <a:t>  - Bitwise operators</a:t>
            </a:r>
            <a:endParaRPr b="1" sz="1300"/>
          </a:p>
          <a:p>
            <a:pPr indent="0" lvl="0" marL="457200" rtl="0" algn="l">
              <a:lnSpc>
                <a:spcPct val="150000"/>
              </a:lnSpc>
              <a:spcBef>
                <a:spcPts val="0"/>
              </a:spcBef>
              <a:spcAft>
                <a:spcPts val="0"/>
              </a:spcAft>
              <a:buNone/>
            </a:pPr>
            <a:r>
              <a:rPr b="1" lang="en" sz="1300"/>
              <a:t>  - Assignment operators</a:t>
            </a:r>
            <a:endParaRPr b="1" sz="1300"/>
          </a:p>
          <a:p>
            <a:pPr indent="0" lvl="0" marL="457200" rtl="0" algn="l">
              <a:lnSpc>
                <a:spcPct val="150000"/>
              </a:lnSpc>
              <a:spcBef>
                <a:spcPts val="0"/>
              </a:spcBef>
              <a:spcAft>
                <a:spcPts val="0"/>
              </a:spcAft>
              <a:buNone/>
            </a:pPr>
            <a:r>
              <a:rPr b="1" lang="en" sz="1300"/>
              <a:t>  - Identity operators</a:t>
            </a:r>
            <a:endParaRPr b="1" sz="1300"/>
          </a:p>
        </p:txBody>
      </p:sp>
      <p:sp>
        <p:nvSpPr>
          <p:cNvPr id="596" name="Google Shape;596;p23"/>
          <p:cNvSpPr txBox="1"/>
          <p:nvPr>
            <p:ph type="ctrTitle"/>
          </p:nvPr>
        </p:nvSpPr>
        <p:spPr>
          <a:xfrm>
            <a:off x="939525" y="5930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Operators</a:t>
            </a:r>
            <a:endParaRPr/>
          </a:p>
        </p:txBody>
      </p:sp>
      <p:pic>
        <p:nvPicPr>
          <p:cNvPr id="597" name="Google Shape;597;p23">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4"/>
          <p:cNvSpPr txBox="1"/>
          <p:nvPr>
            <p:ph idx="1" type="subTitle"/>
          </p:nvPr>
        </p:nvSpPr>
        <p:spPr>
          <a:xfrm>
            <a:off x="1244325" y="2192500"/>
            <a:ext cx="6907200" cy="2233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300"/>
              <a:t>Arithmetic operators are used to perform mathematical operations like addition, subtraction, </a:t>
            </a:r>
            <a:r>
              <a:rPr b="1" lang="en" sz="1300"/>
              <a:t>multiplication</a:t>
            </a:r>
            <a:r>
              <a:rPr b="1" lang="en" sz="1300"/>
              <a:t> etc.</a:t>
            </a:r>
            <a:endParaRPr b="1"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b="1" sz="1300"/>
          </a:p>
        </p:txBody>
      </p:sp>
      <p:sp>
        <p:nvSpPr>
          <p:cNvPr id="603" name="Google Shape;603;p24"/>
          <p:cNvSpPr txBox="1"/>
          <p:nvPr>
            <p:ph type="ctrTitle"/>
          </p:nvPr>
        </p:nvSpPr>
        <p:spPr>
          <a:xfrm>
            <a:off x="1320525" y="14312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Arithmetic Operators</a:t>
            </a:r>
            <a:endParaRPr/>
          </a:p>
        </p:txBody>
      </p:sp>
      <p:pic>
        <p:nvPicPr>
          <p:cNvPr id="604" name="Google Shape;604;p24">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610" name="Google Shape;610;p25"/>
          <p:cNvPicPr preferRelativeResize="0"/>
          <p:nvPr/>
        </p:nvPicPr>
        <p:blipFill>
          <a:blip r:embed="rId3">
            <a:alphaModFix/>
          </a:blip>
          <a:stretch>
            <a:fillRect/>
          </a:stretch>
        </p:blipFill>
        <p:spPr>
          <a:xfrm>
            <a:off x="152400" y="1402150"/>
            <a:ext cx="5964735" cy="3588951"/>
          </a:xfrm>
          <a:prstGeom prst="rect">
            <a:avLst/>
          </a:prstGeom>
          <a:noFill/>
          <a:ln>
            <a:noFill/>
          </a:ln>
        </p:spPr>
      </p:pic>
      <p:pic>
        <p:nvPicPr>
          <p:cNvPr id="611" name="Google Shape;611;p25"/>
          <p:cNvPicPr preferRelativeResize="0"/>
          <p:nvPr/>
        </p:nvPicPr>
        <p:blipFill>
          <a:blip r:embed="rId4">
            <a:alphaModFix/>
          </a:blip>
          <a:stretch>
            <a:fillRect/>
          </a:stretch>
        </p:blipFill>
        <p:spPr>
          <a:xfrm>
            <a:off x="4343400" y="1409700"/>
            <a:ext cx="4572000" cy="2324100"/>
          </a:xfrm>
          <a:prstGeom prst="rect">
            <a:avLst/>
          </a:prstGeom>
          <a:noFill/>
          <a:ln>
            <a:noFill/>
          </a:ln>
        </p:spPr>
      </p:pic>
      <p:pic>
        <p:nvPicPr>
          <p:cNvPr id="612" name="Google Shape;612;p25">
            <a:hlinkClick r:id="rId5"/>
          </p:cNvPr>
          <p:cNvPicPr preferRelativeResize="0"/>
          <p:nvPr/>
        </p:nvPicPr>
        <p:blipFill>
          <a:blip r:embed="rId6">
            <a:alphaModFix/>
          </a:blip>
          <a:stretch>
            <a:fillRect/>
          </a:stretch>
        </p:blipFill>
        <p:spPr>
          <a:xfrm>
            <a:off x="7634275" y="3650175"/>
            <a:ext cx="896998" cy="8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6"/>
          <p:cNvSpPr txBox="1"/>
          <p:nvPr>
            <p:ph idx="1" type="subTitle"/>
          </p:nvPr>
        </p:nvSpPr>
        <p:spPr>
          <a:xfrm>
            <a:off x="1244325" y="1212625"/>
            <a:ext cx="6907200" cy="223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Comparison operators</a:t>
            </a:r>
            <a:r>
              <a:rPr lang="en" sz="1300"/>
              <a:t> are used to compare values. It either returns True or False depending on the condition.</a:t>
            </a:r>
            <a:endParaRPr b="1" sz="1300"/>
          </a:p>
        </p:txBody>
      </p:sp>
      <p:sp>
        <p:nvSpPr>
          <p:cNvPr id="618" name="Google Shape;618;p26"/>
          <p:cNvSpPr txBox="1"/>
          <p:nvPr>
            <p:ph type="ctrTitle"/>
          </p:nvPr>
        </p:nvSpPr>
        <p:spPr>
          <a:xfrm>
            <a:off x="1244325" y="359300"/>
            <a:ext cx="7290300" cy="732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omfortaa"/>
                <a:ea typeface="Comfortaa"/>
                <a:cs typeface="Comfortaa"/>
                <a:sym typeface="Comfortaa"/>
              </a:rPr>
              <a:t>Comparison operators</a:t>
            </a:r>
            <a:endParaRPr/>
          </a:p>
        </p:txBody>
      </p:sp>
      <p:pic>
        <p:nvPicPr>
          <p:cNvPr id="619" name="Google Shape;619;p26">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20" name="Google Shape;620;p26"/>
          <p:cNvPicPr preferRelativeResize="0"/>
          <p:nvPr/>
        </p:nvPicPr>
        <p:blipFill>
          <a:blip r:embed="rId5">
            <a:alphaModFix/>
          </a:blip>
          <a:stretch>
            <a:fillRect/>
          </a:stretch>
        </p:blipFill>
        <p:spPr>
          <a:xfrm>
            <a:off x="325250" y="1903500"/>
            <a:ext cx="8610600" cy="312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id="625" name="Google Shape;625;p27">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26" name="Google Shape;626;p27"/>
          <p:cNvPicPr preferRelativeResize="0"/>
          <p:nvPr/>
        </p:nvPicPr>
        <p:blipFill>
          <a:blip r:embed="rId5">
            <a:alphaModFix/>
          </a:blip>
          <a:stretch>
            <a:fillRect/>
          </a:stretch>
        </p:blipFill>
        <p:spPr>
          <a:xfrm>
            <a:off x="609600" y="76200"/>
            <a:ext cx="7022129"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28"/>
          <p:cNvSpPr txBox="1"/>
          <p:nvPr>
            <p:ph idx="1" type="subTitle"/>
          </p:nvPr>
        </p:nvSpPr>
        <p:spPr>
          <a:xfrm>
            <a:off x="1118400" y="1218913"/>
            <a:ext cx="6907200" cy="223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Logical operators are the </a:t>
            </a:r>
            <a:r>
              <a:rPr b="1" lang="en" sz="1300"/>
              <a:t>and</a:t>
            </a:r>
            <a:r>
              <a:rPr lang="en" sz="1300"/>
              <a:t>, </a:t>
            </a:r>
            <a:r>
              <a:rPr b="1" lang="en" sz="1300"/>
              <a:t>or</a:t>
            </a:r>
            <a:r>
              <a:rPr lang="en" sz="1300"/>
              <a:t>, </a:t>
            </a:r>
            <a:r>
              <a:rPr b="1" lang="en" sz="1300"/>
              <a:t>not </a:t>
            </a:r>
            <a:r>
              <a:rPr lang="en" sz="1300"/>
              <a:t>operators</a:t>
            </a:r>
            <a:r>
              <a:rPr lang="en" sz="1300"/>
              <a:t>.</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b="1" sz="1300"/>
          </a:p>
        </p:txBody>
      </p:sp>
      <p:sp>
        <p:nvSpPr>
          <p:cNvPr id="632" name="Google Shape;632;p28"/>
          <p:cNvSpPr txBox="1"/>
          <p:nvPr>
            <p:ph type="ctrTitle"/>
          </p:nvPr>
        </p:nvSpPr>
        <p:spPr>
          <a:xfrm>
            <a:off x="1320525" y="2882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a:t>
            </a:r>
            <a:r>
              <a:rPr lang="en"/>
              <a:t> Operators</a:t>
            </a:r>
            <a:endParaRPr/>
          </a:p>
        </p:txBody>
      </p:sp>
      <p:pic>
        <p:nvPicPr>
          <p:cNvPr id="633" name="Google Shape;633;p28">
            <a:hlinkClick r:id="rId3"/>
          </p:cNvPr>
          <p:cNvPicPr preferRelativeResize="0"/>
          <p:nvPr/>
        </p:nvPicPr>
        <p:blipFill>
          <a:blip r:embed="rId4">
            <a:alphaModFix/>
          </a:blip>
          <a:stretch>
            <a:fillRect/>
          </a:stretch>
        </p:blipFill>
        <p:spPr>
          <a:xfrm>
            <a:off x="7862875" y="3878775"/>
            <a:ext cx="896998" cy="895600"/>
          </a:xfrm>
          <a:prstGeom prst="rect">
            <a:avLst/>
          </a:prstGeom>
          <a:noFill/>
          <a:ln>
            <a:noFill/>
          </a:ln>
        </p:spPr>
      </p:pic>
      <p:pic>
        <p:nvPicPr>
          <p:cNvPr id="634" name="Google Shape;634;p28"/>
          <p:cNvPicPr preferRelativeResize="0"/>
          <p:nvPr/>
        </p:nvPicPr>
        <p:blipFill>
          <a:blip r:embed="rId5">
            <a:alphaModFix/>
          </a:blip>
          <a:stretch>
            <a:fillRect/>
          </a:stretch>
        </p:blipFill>
        <p:spPr>
          <a:xfrm>
            <a:off x="685800" y="1643063"/>
            <a:ext cx="4724400" cy="2924175"/>
          </a:xfrm>
          <a:prstGeom prst="rect">
            <a:avLst/>
          </a:prstGeom>
          <a:noFill/>
          <a:ln>
            <a:noFill/>
          </a:ln>
        </p:spPr>
      </p:pic>
      <p:pic>
        <p:nvPicPr>
          <p:cNvPr id="635" name="Google Shape;635;p28"/>
          <p:cNvPicPr preferRelativeResize="0"/>
          <p:nvPr/>
        </p:nvPicPr>
        <p:blipFill>
          <a:blip r:embed="rId6">
            <a:alphaModFix/>
          </a:blip>
          <a:stretch>
            <a:fillRect/>
          </a:stretch>
        </p:blipFill>
        <p:spPr>
          <a:xfrm>
            <a:off x="4061175" y="1643075"/>
            <a:ext cx="4473449" cy="20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9"/>
          <p:cNvSpPr txBox="1"/>
          <p:nvPr>
            <p:ph idx="1" type="subTitle"/>
          </p:nvPr>
        </p:nvSpPr>
        <p:spPr>
          <a:xfrm>
            <a:off x="1167150" y="1868738"/>
            <a:ext cx="6907200" cy="223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Are used in Python to assign values to variables.</a:t>
            </a:r>
            <a:endParaRPr sz="1300"/>
          </a:p>
          <a:p>
            <a:pPr indent="-311150" lvl="0" marL="457200" rtl="0" algn="l">
              <a:lnSpc>
                <a:spcPct val="115000"/>
              </a:lnSpc>
              <a:spcBef>
                <a:spcPts val="0"/>
              </a:spcBef>
              <a:spcAft>
                <a:spcPts val="0"/>
              </a:spcAft>
              <a:buSzPts val="1300"/>
              <a:buChar char="-"/>
            </a:pPr>
            <a:r>
              <a:rPr lang="en" sz="1300"/>
              <a:t>Assignment operators use(+=, - = , *=, /= , etc.)</a:t>
            </a:r>
            <a:endParaRPr sz="13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b="1" sz="1300"/>
          </a:p>
        </p:txBody>
      </p:sp>
      <p:sp>
        <p:nvSpPr>
          <p:cNvPr id="641" name="Google Shape;641;p29"/>
          <p:cNvSpPr txBox="1"/>
          <p:nvPr>
            <p:ph type="ctrTitle"/>
          </p:nvPr>
        </p:nvSpPr>
        <p:spPr>
          <a:xfrm>
            <a:off x="1244325" y="36870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Assignment</a:t>
            </a:r>
            <a:r>
              <a:rPr lang="en"/>
              <a:t> Operators</a:t>
            </a:r>
            <a:endParaRPr/>
          </a:p>
        </p:txBody>
      </p:sp>
      <p:pic>
        <p:nvPicPr>
          <p:cNvPr id="642" name="Google Shape;642;p29">
            <a:hlinkClick r:id="rId3"/>
          </p:cNvPr>
          <p:cNvPicPr preferRelativeResize="0"/>
          <p:nvPr/>
        </p:nvPicPr>
        <p:blipFill>
          <a:blip r:embed="rId4">
            <a:alphaModFix/>
          </a:blip>
          <a:stretch>
            <a:fillRect/>
          </a:stretch>
        </p:blipFill>
        <p:spPr>
          <a:xfrm>
            <a:off x="7634275" y="3650175"/>
            <a:ext cx="896998" cy="895600"/>
          </a:xfrm>
          <a:prstGeom prst="rect">
            <a:avLst/>
          </a:prstGeom>
          <a:noFill/>
          <a:ln>
            <a:noFill/>
          </a:ln>
        </p:spPr>
      </p:pic>
      <p:pic>
        <p:nvPicPr>
          <p:cNvPr id="643" name="Google Shape;643;p29"/>
          <p:cNvPicPr preferRelativeResize="0"/>
          <p:nvPr/>
        </p:nvPicPr>
        <p:blipFill>
          <a:blip r:embed="rId5">
            <a:alphaModFix/>
          </a:blip>
          <a:stretch>
            <a:fillRect/>
          </a:stretch>
        </p:blipFill>
        <p:spPr>
          <a:xfrm>
            <a:off x="6046500" y="1101600"/>
            <a:ext cx="2895600" cy="38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