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3961ef7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3961ef7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40" Type="http://schemas.openxmlformats.org/officeDocument/2006/relationships/hyperlink" Target="https://docs.python.org/3/reference/compound_stmts.html#with" TargetMode="External"/><Relationship Id="rId20" Type="http://schemas.openxmlformats.org/officeDocument/2006/relationships/hyperlink" Target="https://docs.python.org/3/reference/compound_stmts.html#try" TargetMode="External"/><Relationship Id="rId22" Type="http://schemas.openxmlformats.org/officeDocument/2006/relationships/hyperlink" Target="https://docs.python.org/3/reference/simple_stmts.html#raise" TargetMode="External"/><Relationship Id="rId21" Type="http://schemas.openxmlformats.org/officeDocument/2006/relationships/hyperlink" Target="https://docs.python.org/3/reference/datamodel.html#object.__str__" TargetMode="External"/><Relationship Id="rId24" Type="http://schemas.openxmlformats.org/officeDocument/2006/relationships/hyperlink" Target="https://docs.python.org/3/library/exceptions.html#Exception" TargetMode="External"/><Relationship Id="rId23" Type="http://schemas.openxmlformats.org/officeDocument/2006/relationships/hyperlink" Target="https://docs.python.org/3/reference/simple_stmts.html#raise" TargetMode="External"/><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ocs.python.org/3/library/functions.html#print" TargetMode="External"/><Relationship Id="rId4" Type="http://schemas.openxmlformats.org/officeDocument/2006/relationships/hyperlink" Target="https://docs.python.org/3/library/exceptions.html#ZeroDivisionError" TargetMode="External"/><Relationship Id="rId9" Type="http://schemas.openxmlformats.org/officeDocument/2006/relationships/hyperlink" Target="https://docs.python.org/3/reference/compound_stmts.html#try" TargetMode="External"/><Relationship Id="rId26" Type="http://schemas.openxmlformats.org/officeDocument/2006/relationships/hyperlink" Target="https://docs.python.org/3/tutorial/classes.html#tut-classes" TargetMode="External"/><Relationship Id="rId25" Type="http://schemas.openxmlformats.org/officeDocument/2006/relationships/hyperlink" Target="https://docs.python.org/3/reference/simple_stmts.html#raise" TargetMode="External"/><Relationship Id="rId28" Type="http://schemas.openxmlformats.org/officeDocument/2006/relationships/hyperlink" Target="https://docs.python.org/3/tutorial/classes.html#tut-classes" TargetMode="External"/><Relationship Id="rId27" Type="http://schemas.openxmlformats.org/officeDocument/2006/relationships/hyperlink" Target="https://docs.python.org/3/library/exceptions.html#Exception" TargetMode="External"/><Relationship Id="rId5" Type="http://schemas.openxmlformats.org/officeDocument/2006/relationships/hyperlink" Target="https://docs.python.org/3/library/exceptions.html#NameError" TargetMode="External"/><Relationship Id="rId6" Type="http://schemas.openxmlformats.org/officeDocument/2006/relationships/hyperlink" Target="https://docs.python.org/3/library/exceptions.html#TypeError" TargetMode="External"/><Relationship Id="rId29" Type="http://schemas.openxmlformats.org/officeDocument/2006/relationships/hyperlink" Target="https://docs.python.org/3/reference/compound_stmts.html#try" TargetMode="External"/><Relationship Id="rId7" Type="http://schemas.openxmlformats.org/officeDocument/2006/relationships/hyperlink" Target="https://docs.python.org/3/library/exceptions.html#bltin-exceptions" TargetMode="External"/><Relationship Id="rId8" Type="http://schemas.openxmlformats.org/officeDocument/2006/relationships/hyperlink" Target="https://docs.python.org/3/library/exceptions.html#KeyboardInterrupt" TargetMode="External"/><Relationship Id="rId31" Type="http://schemas.openxmlformats.org/officeDocument/2006/relationships/hyperlink" Target="https://docs.python.org/3/reference/compound_stmts.html#try" TargetMode="External"/><Relationship Id="rId30" Type="http://schemas.openxmlformats.org/officeDocument/2006/relationships/hyperlink" Target="https://docs.python.org/3/reference/compound_stmts.html#finally" TargetMode="External"/><Relationship Id="rId11" Type="http://schemas.openxmlformats.org/officeDocument/2006/relationships/hyperlink" Target="https://docs.python.org/3/reference/compound_stmts.html#except" TargetMode="External"/><Relationship Id="rId33" Type="http://schemas.openxmlformats.org/officeDocument/2006/relationships/hyperlink" Target="https://docs.python.org/3/reference/simple_stmts.html#break" TargetMode="External"/><Relationship Id="rId10" Type="http://schemas.openxmlformats.org/officeDocument/2006/relationships/hyperlink" Target="https://docs.python.org/3/reference/compound_stmts.html#try" TargetMode="External"/><Relationship Id="rId32" Type="http://schemas.openxmlformats.org/officeDocument/2006/relationships/hyperlink" Target="https://docs.python.org/3/reference/compound_stmts.html#except" TargetMode="External"/><Relationship Id="rId13" Type="http://schemas.openxmlformats.org/officeDocument/2006/relationships/hyperlink" Target="https://docs.python.org/3/reference/compound_stmts.html#except" TargetMode="External"/><Relationship Id="rId35" Type="http://schemas.openxmlformats.org/officeDocument/2006/relationships/hyperlink" Target="https://docs.python.org/3/reference/simple_stmts.html#return" TargetMode="External"/><Relationship Id="rId12" Type="http://schemas.openxmlformats.org/officeDocument/2006/relationships/hyperlink" Target="https://docs.python.org/3/reference/compound_stmts.html#try" TargetMode="External"/><Relationship Id="rId34" Type="http://schemas.openxmlformats.org/officeDocument/2006/relationships/hyperlink" Target="https://docs.python.org/3/reference/simple_stmts.html#continue" TargetMode="External"/><Relationship Id="rId15" Type="http://schemas.openxmlformats.org/officeDocument/2006/relationships/hyperlink" Target="https://docs.python.org/3/reference/compound_stmts.html#try" TargetMode="External"/><Relationship Id="rId37" Type="http://schemas.openxmlformats.org/officeDocument/2006/relationships/hyperlink" Target="https://docs.python.org/3/library/exceptions.html#TypeError" TargetMode="External"/><Relationship Id="rId14" Type="http://schemas.openxmlformats.org/officeDocument/2006/relationships/hyperlink" Target="https://docs.python.org/3/reference/compound_stmts.html#try" TargetMode="External"/><Relationship Id="rId36" Type="http://schemas.openxmlformats.org/officeDocument/2006/relationships/hyperlink" Target="https://docs.python.org/3/reference/compound_stmts.html#finally" TargetMode="External"/><Relationship Id="rId17" Type="http://schemas.openxmlformats.org/officeDocument/2006/relationships/hyperlink" Target="https://docs.python.org/3/reference/compound_stmts.html#except" TargetMode="External"/><Relationship Id="rId39" Type="http://schemas.openxmlformats.org/officeDocument/2006/relationships/hyperlink" Target="https://docs.python.org/3/reference/compound_stmts.html#finally" TargetMode="External"/><Relationship Id="rId16" Type="http://schemas.openxmlformats.org/officeDocument/2006/relationships/hyperlink" Target="https://docs.python.org/3/reference/compound_stmts.html#try" TargetMode="External"/><Relationship Id="rId38" Type="http://schemas.openxmlformats.org/officeDocument/2006/relationships/hyperlink" Target="https://docs.python.org/3/reference/compound_stmts.html#except" TargetMode="External"/><Relationship Id="rId19" Type="http://schemas.openxmlformats.org/officeDocument/2006/relationships/hyperlink" Target="https://docs.python.org/3/reference/compound_stmts.html#except" TargetMode="External"/><Relationship Id="rId18" Type="http://schemas.openxmlformats.org/officeDocument/2006/relationships/hyperlink" Target="https://docs.python.org/3/reference/compound_stmts.html#try"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38100" marR="38100" rtl="0" algn="l">
              <a:spcBef>
                <a:spcPts val="0"/>
              </a:spcBef>
              <a:spcAft>
                <a:spcPts val="0"/>
              </a:spcAft>
              <a:buClr>
                <a:schemeClr val="dk1"/>
              </a:buClr>
              <a:buSzPts val="1100"/>
              <a:buFont typeface="Arial"/>
              <a:buNone/>
            </a:pPr>
            <a:r>
              <a:rPr lang="en-GB" sz="2400">
                <a:solidFill>
                  <a:srgbClr val="1A1A1A"/>
                </a:solidFill>
                <a:highlight>
                  <a:srgbClr val="FFFFFF"/>
                </a:highlight>
              </a:rPr>
              <a:t>8. Errors and Exceptions</a:t>
            </a:r>
            <a:endParaRPr sz="2400">
              <a:solidFill>
                <a:srgbClr val="1A1A1A"/>
              </a:solidFill>
              <a:highlight>
                <a:srgbClr val="FFFFFF"/>
              </a:highlight>
            </a:endParaRPr>
          </a:p>
          <a:p>
            <a:pPr indent="0" lvl="0" marL="0" rtl="0" algn="just">
              <a:lnSpc>
                <a:spcPct val="152727"/>
              </a:lnSpc>
              <a:spcBef>
                <a:spcPts val="1200"/>
              </a:spcBef>
              <a:spcAft>
                <a:spcPts val="0"/>
              </a:spcAft>
              <a:buClr>
                <a:schemeClr val="dk1"/>
              </a:buClr>
              <a:buSzPts val="1100"/>
              <a:buFont typeface="Arial"/>
              <a:buNone/>
            </a:pPr>
            <a:r>
              <a:rPr lang="en-GB" sz="1200">
                <a:solidFill>
                  <a:srgbClr val="222222"/>
                </a:solidFill>
                <a:highlight>
                  <a:srgbClr val="FFFFFF"/>
                </a:highlight>
              </a:rPr>
              <a:t>Until now error messages haven’t been more than mentioned, but if you have tried out the examples you have probably seen some. There are (at least) two distinguishable kinds of errors: </a:t>
            </a:r>
            <a:r>
              <a:rPr i="1" lang="en-GB" sz="1200">
                <a:solidFill>
                  <a:srgbClr val="222222"/>
                </a:solidFill>
                <a:highlight>
                  <a:srgbClr val="FFFFFF"/>
                </a:highlight>
              </a:rPr>
              <a:t>syntax errors</a:t>
            </a:r>
            <a:r>
              <a:rPr lang="en-GB" sz="1200">
                <a:solidFill>
                  <a:srgbClr val="222222"/>
                </a:solidFill>
                <a:highlight>
                  <a:srgbClr val="FFFFFF"/>
                </a:highlight>
              </a:rPr>
              <a:t> and </a:t>
            </a:r>
            <a:r>
              <a:rPr i="1" lang="en-GB" sz="1200">
                <a:solidFill>
                  <a:srgbClr val="222222"/>
                </a:solidFill>
                <a:highlight>
                  <a:srgbClr val="FFFFFF"/>
                </a:highlight>
              </a:rPr>
              <a:t>exceptions</a:t>
            </a:r>
            <a:r>
              <a:rPr lang="en-GB" sz="1200">
                <a:solidFill>
                  <a:srgbClr val="222222"/>
                </a:solidFill>
                <a:highlight>
                  <a:srgbClr val="FFFFFF"/>
                </a:highlight>
              </a:rPr>
              <a:t>.</a:t>
            </a:r>
            <a:endParaRPr sz="1200">
              <a:solidFill>
                <a:srgbClr val="222222"/>
              </a:solidFill>
              <a:highlight>
                <a:srgbClr val="FFFFFF"/>
              </a:highlight>
            </a:endParaRPr>
          </a:p>
          <a:p>
            <a:pPr indent="0" lvl="0" marL="38100" marR="38100" rtl="0" algn="l">
              <a:spcBef>
                <a:spcPts val="1200"/>
              </a:spcBef>
              <a:spcAft>
                <a:spcPts val="0"/>
              </a:spcAft>
              <a:buClr>
                <a:schemeClr val="dk1"/>
              </a:buClr>
              <a:buSzPts val="1100"/>
              <a:buFont typeface="Arial"/>
              <a:buNone/>
            </a:pPr>
            <a:r>
              <a:rPr lang="en-GB" sz="1900">
                <a:solidFill>
                  <a:srgbClr val="1A1A1A"/>
                </a:solidFill>
                <a:highlight>
                  <a:srgbClr val="FFFFFF"/>
                </a:highlight>
              </a:rPr>
              <a:t>8.1. Syntax Errors</a:t>
            </a:r>
            <a:endParaRPr sz="1900">
              <a:solidFill>
                <a:srgbClr val="1A1A1A"/>
              </a:solidFill>
              <a:highlight>
                <a:srgbClr val="FFFFFF"/>
              </a:highlight>
            </a:endParaRPr>
          </a:p>
          <a:p>
            <a:pPr indent="0" lvl="0" marL="0" rtl="0" algn="just">
              <a:lnSpc>
                <a:spcPct val="140000"/>
              </a:lnSpc>
              <a:spcBef>
                <a:spcPts val="1200"/>
              </a:spcBef>
              <a:spcAft>
                <a:spcPts val="0"/>
              </a:spcAft>
              <a:buClr>
                <a:schemeClr val="dk1"/>
              </a:buClr>
              <a:buSzPts val="1100"/>
              <a:buFont typeface="Arial"/>
              <a:buNone/>
            </a:pPr>
            <a:r>
              <a:rPr lang="en-GB" sz="1200">
                <a:solidFill>
                  <a:srgbClr val="222222"/>
                </a:solidFill>
                <a:highlight>
                  <a:srgbClr val="FFFFFF"/>
                </a:highlight>
              </a:rPr>
              <a:t>Syntax errors, also known as parsing errors, are perhaps the most common kind of complaint you get while you are still learning Python:</a:t>
            </a:r>
            <a:endParaRPr sz="1200">
              <a:solidFill>
                <a:srgbClr val="222222"/>
              </a:solidFill>
              <a:highlight>
                <a:srgbClr val="FFFFFF"/>
              </a:highlight>
            </a:endParaRPr>
          </a:p>
          <a:p>
            <a:pPr indent="0" lvl="0" marL="25400" marR="25400" rtl="0" algn="l">
              <a:spcBef>
                <a:spcPts val="1200"/>
              </a:spcBef>
              <a:spcAft>
                <a:spcPts val="0"/>
              </a:spcAft>
              <a:buClr>
                <a:schemeClr val="dk1"/>
              </a:buClr>
              <a:buSzPts val="1100"/>
              <a:buFont typeface="Arial"/>
              <a:buNone/>
            </a:pPr>
            <a:r>
              <a:rPr lang="en-GB" sz="1200">
                <a:solidFill>
                  <a:srgbClr val="AACC99"/>
                </a:solidFill>
                <a:highlight>
                  <a:srgbClr val="EEFFCC"/>
                </a:highlight>
                <a:latin typeface="Courier New"/>
                <a:ea typeface="Courier New"/>
                <a:cs typeface="Courier New"/>
                <a:sym typeface="Courier New"/>
              </a:rPr>
              <a:t>&gt;&gt;&gt;</a:t>
            </a:r>
            <a:endParaRPr sz="1200">
              <a:solidFill>
                <a:srgbClr val="AACC99"/>
              </a:solidFill>
              <a:highlight>
                <a:srgbClr val="EEFFCC"/>
              </a:highlight>
              <a:latin typeface="Courier New"/>
              <a:ea typeface="Courier New"/>
              <a:cs typeface="Courier New"/>
              <a:sym typeface="Courier New"/>
            </a:endParaRPr>
          </a:p>
          <a:p>
            <a:pPr indent="0" lvl="0" marL="0" rtl="0" algn="l">
              <a:spcBef>
                <a:spcPts val="0"/>
              </a:spcBef>
              <a:spcAft>
                <a:spcPts val="0"/>
              </a:spcAft>
              <a:buNone/>
            </a:pPr>
            <a:r>
              <a:rPr b="1" lang="en-GB" sz="1150">
                <a:solidFill>
                  <a:srgbClr val="C65D09"/>
                </a:solidFill>
                <a:highlight>
                  <a:srgbClr val="EEFFCC"/>
                </a:highlight>
                <a:latin typeface="Courier New"/>
                <a:ea typeface="Courier New"/>
                <a:cs typeface="Courier New"/>
                <a:sym typeface="Courier New"/>
              </a:rPr>
              <a:t>&gt;&gt;&gt; </a:t>
            </a:r>
            <a:r>
              <a:rPr b="1" lang="en-GB" sz="1150">
                <a:solidFill>
                  <a:srgbClr val="007020"/>
                </a:solidFill>
                <a:highlight>
                  <a:srgbClr val="EEFFCC"/>
                </a:highlight>
                <a:latin typeface="Courier New"/>
                <a:ea typeface="Courier New"/>
                <a:cs typeface="Courier New"/>
                <a:sym typeface="Courier New"/>
              </a:rPr>
              <a:t>while</a:t>
            </a:r>
            <a:r>
              <a:rPr lang="en-GB" sz="1150">
                <a:solidFill>
                  <a:srgbClr val="333333"/>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True</a:t>
            </a: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print</a:t>
            </a:r>
            <a:r>
              <a:rPr lang="en-GB" sz="1150">
                <a:solidFill>
                  <a:srgbClr val="333333"/>
                </a:solidFill>
                <a:highlight>
                  <a:srgbClr val="EEFFCC"/>
                </a:highlight>
                <a:latin typeface="Courier New"/>
                <a:ea typeface="Courier New"/>
                <a:cs typeface="Courier New"/>
                <a:sym typeface="Courier New"/>
              </a:rPr>
              <a:t>(</a:t>
            </a:r>
            <a:r>
              <a:rPr lang="en-GB" sz="1150">
                <a:solidFill>
                  <a:srgbClr val="4070A0"/>
                </a:solidFill>
                <a:highlight>
                  <a:srgbClr val="EEFFCC"/>
                </a:highlight>
                <a:latin typeface="Courier New"/>
                <a:ea typeface="Courier New"/>
                <a:cs typeface="Courier New"/>
                <a:sym typeface="Courier New"/>
              </a:rPr>
              <a:t>'Hello world'</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File </a:t>
            </a:r>
            <a:r>
              <a:rPr lang="en-GB" sz="1150">
                <a:solidFill>
                  <a:srgbClr val="007020"/>
                </a:solidFill>
                <a:highlight>
                  <a:srgbClr val="EEFFCC"/>
                </a:highlight>
                <a:latin typeface="Courier New"/>
                <a:ea typeface="Courier New"/>
                <a:cs typeface="Courier New"/>
                <a:sym typeface="Courier New"/>
              </a:rPr>
              <a:t>"&lt;stdin&gt;"</a:t>
            </a:r>
            <a:r>
              <a:rPr lang="en-GB" sz="1150">
                <a:solidFill>
                  <a:srgbClr val="333333"/>
                </a:solidFill>
                <a:highlight>
                  <a:srgbClr val="EEFFCC"/>
                </a:highlight>
                <a:latin typeface="Courier New"/>
                <a:ea typeface="Courier New"/>
                <a:cs typeface="Courier New"/>
                <a:sym typeface="Courier New"/>
              </a:rPr>
              <a:t>, line </a:t>
            </a:r>
            <a:r>
              <a:rPr lang="en-GB" sz="1150">
                <a:solidFill>
                  <a:srgbClr val="208050"/>
                </a:solidFill>
                <a:highlight>
                  <a:srgbClr val="EEFFCC"/>
                </a:highlight>
                <a:latin typeface="Courier New"/>
                <a:ea typeface="Courier New"/>
                <a:cs typeface="Courier New"/>
                <a:sym typeface="Courier New"/>
              </a:rPr>
              <a:t>1</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while</a:t>
            </a:r>
            <a:r>
              <a:rPr lang="en-GB" sz="1150">
                <a:solidFill>
                  <a:srgbClr val="333333"/>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True</a:t>
            </a: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print</a:t>
            </a:r>
            <a:r>
              <a:rPr lang="en-GB" sz="1150">
                <a:solidFill>
                  <a:srgbClr val="333333"/>
                </a:solidFill>
                <a:highlight>
                  <a:srgbClr val="EEFFCC"/>
                </a:highlight>
                <a:latin typeface="Courier New"/>
                <a:ea typeface="Courier New"/>
                <a:cs typeface="Courier New"/>
                <a:sym typeface="Courier New"/>
              </a:rPr>
              <a:t>(</a:t>
            </a:r>
            <a:r>
              <a:rPr lang="en-GB" sz="1150">
                <a:solidFill>
                  <a:srgbClr val="4070A0"/>
                </a:solidFill>
                <a:highlight>
                  <a:srgbClr val="EEFFCC"/>
                </a:highlight>
                <a:latin typeface="Courier New"/>
                <a:ea typeface="Courier New"/>
                <a:cs typeface="Courier New"/>
                <a:sym typeface="Courier New"/>
              </a:rPr>
              <a:t>'Hello world'</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a:t>
            </a:r>
            <a:r>
              <a:rPr lang="en-GB" sz="1150">
                <a:solidFill>
                  <a:srgbClr val="666666"/>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FF0000"/>
                </a:solidFill>
                <a:highlight>
                  <a:srgbClr val="EEFFCC"/>
                </a:highlight>
                <a:latin typeface="Courier New"/>
                <a:ea typeface="Courier New"/>
                <a:cs typeface="Courier New"/>
                <a:sym typeface="Courier New"/>
              </a:rPr>
              <a:t>SyntaxError</a:t>
            </a:r>
            <a:r>
              <a:rPr lang="en-GB" sz="1150">
                <a:solidFill>
                  <a:srgbClr val="333333"/>
                </a:solidFill>
                <a:highlight>
                  <a:srgbClr val="EEFFCC"/>
                </a:highlight>
                <a:latin typeface="Courier New"/>
                <a:ea typeface="Courier New"/>
                <a:cs typeface="Courier New"/>
                <a:sym typeface="Courier New"/>
              </a:rPr>
              <a:t>: invalid syntax</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15800"/>
              </a:lnSpc>
              <a:spcBef>
                <a:spcPts val="1600"/>
              </a:spcBef>
              <a:spcAft>
                <a:spcPts val="0"/>
              </a:spcAft>
              <a:buClr>
                <a:schemeClr val="dk1"/>
              </a:buClr>
              <a:buSzPts val="1100"/>
              <a:buFont typeface="Arial"/>
              <a:buNone/>
            </a:pPr>
            <a:r>
              <a:t/>
            </a:r>
            <a:endParaRPr sz="1150">
              <a:solidFill>
                <a:srgbClr val="333333"/>
              </a:solidFill>
              <a:highlight>
                <a:srgbClr val="EEFFCC"/>
              </a:highlight>
              <a:latin typeface="Courier New"/>
              <a:ea typeface="Courier New"/>
              <a:cs typeface="Courier New"/>
              <a:sym typeface="Courier New"/>
            </a:endParaRPr>
          </a:p>
          <a:p>
            <a:pPr indent="0" lvl="0" marL="0" rtl="0" algn="just">
              <a:lnSpc>
                <a:spcPct val="140000"/>
              </a:lnSpc>
              <a:spcBef>
                <a:spcPts val="1200"/>
              </a:spcBef>
              <a:spcAft>
                <a:spcPts val="0"/>
              </a:spcAft>
              <a:buClr>
                <a:schemeClr val="dk1"/>
              </a:buClr>
              <a:buSzPts val="1100"/>
              <a:buFont typeface="Arial"/>
              <a:buNone/>
            </a:pPr>
            <a:r>
              <a:rPr lang="en-GB" sz="1200">
                <a:solidFill>
                  <a:srgbClr val="222222"/>
                </a:solidFill>
                <a:highlight>
                  <a:srgbClr val="FFFFFF"/>
                </a:highlight>
              </a:rPr>
              <a:t>The parser repeats the offending line and displays a little ‘arrow’ pointing at the earliest point in the line where the error was detected. The error is caused by (or at least detected at) the token </a:t>
            </a:r>
            <a:r>
              <a:rPr i="1" lang="en-GB" sz="1200">
                <a:solidFill>
                  <a:srgbClr val="222222"/>
                </a:solidFill>
                <a:highlight>
                  <a:srgbClr val="FFFFFF"/>
                </a:highlight>
              </a:rPr>
              <a:t>preceding</a:t>
            </a:r>
            <a:r>
              <a:rPr lang="en-GB" sz="1200">
                <a:solidFill>
                  <a:srgbClr val="222222"/>
                </a:solidFill>
                <a:highlight>
                  <a:srgbClr val="FFFFFF"/>
                </a:highlight>
              </a:rPr>
              <a:t> the arrow: in the example, the error is detected at the function </a:t>
            </a:r>
            <a:r>
              <a:rPr lang="en-GB" sz="1150">
                <a:solidFill>
                  <a:srgbClr val="6363BB"/>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print()</a:t>
            </a:r>
            <a:r>
              <a:rPr lang="en-GB" sz="1200">
                <a:solidFill>
                  <a:srgbClr val="222222"/>
                </a:solidFill>
                <a:highlight>
                  <a:srgbClr val="FFFFFF"/>
                </a:highlight>
              </a:rPr>
              <a:t>, since a colon (</a:t>
            </a:r>
            <a:r>
              <a:rPr lang="en-GB" sz="1150">
                <a:solidFill>
                  <a:srgbClr val="222222"/>
                </a:solidFill>
                <a:highlight>
                  <a:srgbClr val="ECF0F3"/>
                </a:highlight>
                <a:latin typeface="Courier New"/>
                <a:ea typeface="Courier New"/>
                <a:cs typeface="Courier New"/>
                <a:sym typeface="Courier New"/>
              </a:rPr>
              <a:t>':'</a:t>
            </a:r>
            <a:r>
              <a:rPr lang="en-GB" sz="1200">
                <a:solidFill>
                  <a:srgbClr val="222222"/>
                </a:solidFill>
                <a:highlight>
                  <a:srgbClr val="FFFFFF"/>
                </a:highlight>
              </a:rPr>
              <a:t>) is missing before it. File name and line number are printed so you know where to look in case the input came from a script.</a:t>
            </a:r>
            <a:endParaRPr sz="1200">
              <a:solidFill>
                <a:srgbClr val="222222"/>
              </a:solidFill>
              <a:highlight>
                <a:srgbClr val="FFFFFF"/>
              </a:highlight>
            </a:endParaRPr>
          </a:p>
          <a:p>
            <a:pPr indent="0" lvl="0" marL="38100" marR="38100" rtl="0" algn="l">
              <a:spcBef>
                <a:spcPts val="1200"/>
              </a:spcBef>
              <a:spcAft>
                <a:spcPts val="0"/>
              </a:spcAft>
              <a:buClr>
                <a:schemeClr val="dk1"/>
              </a:buClr>
              <a:buSzPts val="1100"/>
              <a:buFont typeface="Arial"/>
              <a:buNone/>
            </a:pPr>
            <a:r>
              <a:rPr lang="en-GB" sz="1900">
                <a:solidFill>
                  <a:srgbClr val="1A1A1A"/>
                </a:solidFill>
                <a:highlight>
                  <a:srgbClr val="FFFFFF"/>
                </a:highlight>
              </a:rPr>
              <a:t>8.2. Exceptions</a:t>
            </a:r>
            <a:endParaRPr sz="1900">
              <a:solidFill>
                <a:srgbClr val="1A1A1A"/>
              </a:solidFill>
              <a:highlight>
                <a:srgbClr val="FFFFFF"/>
              </a:highlight>
            </a:endParaRPr>
          </a:p>
          <a:p>
            <a:pPr indent="0" lvl="0" marL="0" rtl="0" algn="just">
              <a:lnSpc>
                <a:spcPct val="140000"/>
              </a:lnSpc>
              <a:spcBef>
                <a:spcPts val="1200"/>
              </a:spcBef>
              <a:spcAft>
                <a:spcPts val="0"/>
              </a:spcAft>
              <a:buClr>
                <a:schemeClr val="dk1"/>
              </a:buClr>
              <a:buSzPts val="1100"/>
              <a:buFont typeface="Arial"/>
              <a:buNone/>
            </a:pPr>
            <a:r>
              <a:rPr lang="en-GB" sz="1200">
                <a:solidFill>
                  <a:srgbClr val="222222"/>
                </a:solidFill>
                <a:highlight>
                  <a:srgbClr val="FFFFFF"/>
                </a:highlight>
              </a:rPr>
              <a:t>Even if a statement or expression is syntactically correct, it may cause an error when an attempt is made to execute it. Errors detected during execution are called </a:t>
            </a:r>
            <a:r>
              <a:rPr i="1" lang="en-GB" sz="1200">
                <a:solidFill>
                  <a:srgbClr val="222222"/>
                </a:solidFill>
                <a:highlight>
                  <a:srgbClr val="FFFFFF"/>
                </a:highlight>
              </a:rPr>
              <a:t>exceptions</a:t>
            </a:r>
            <a:r>
              <a:rPr lang="en-GB" sz="1200">
                <a:solidFill>
                  <a:srgbClr val="222222"/>
                </a:solidFill>
                <a:highlight>
                  <a:srgbClr val="FFFFFF"/>
                </a:highlight>
              </a:rPr>
              <a:t> and are not unconditionally fatal: you will soon learn how to handle them in Python programs. Most exceptions are not handled by programs, however, and result in error messages as shown here:</a:t>
            </a:r>
            <a:endParaRPr sz="1200">
              <a:solidFill>
                <a:srgbClr val="222222"/>
              </a:solidFill>
              <a:highlight>
                <a:srgbClr val="FFFFFF"/>
              </a:highlight>
            </a:endParaRPr>
          </a:p>
          <a:p>
            <a:pPr indent="0" lvl="0" marL="25400" marR="25400" rtl="0" algn="l">
              <a:spcBef>
                <a:spcPts val="1200"/>
              </a:spcBef>
              <a:spcAft>
                <a:spcPts val="0"/>
              </a:spcAft>
              <a:buClr>
                <a:schemeClr val="dk1"/>
              </a:buClr>
              <a:buSzPts val="1100"/>
              <a:buFont typeface="Arial"/>
              <a:buNone/>
            </a:pPr>
            <a:r>
              <a:rPr lang="en-GB" sz="1200">
                <a:solidFill>
                  <a:srgbClr val="AACC99"/>
                </a:solidFill>
                <a:highlight>
                  <a:srgbClr val="EEFFCC"/>
                </a:highlight>
                <a:latin typeface="Courier New"/>
                <a:ea typeface="Courier New"/>
                <a:cs typeface="Courier New"/>
                <a:sym typeface="Courier New"/>
              </a:rPr>
              <a:t>&gt;&gt;&gt;</a:t>
            </a:r>
            <a:endParaRPr sz="1200">
              <a:solidFill>
                <a:srgbClr val="AACC99"/>
              </a:solidFill>
              <a:highlight>
                <a:srgbClr val="EEFFCC"/>
              </a:highlight>
              <a:latin typeface="Courier New"/>
              <a:ea typeface="Courier New"/>
              <a:cs typeface="Courier New"/>
              <a:sym typeface="Courier New"/>
            </a:endParaRPr>
          </a:p>
          <a:p>
            <a:pPr indent="0" lvl="0" marL="0" rtl="0" algn="l">
              <a:spcBef>
                <a:spcPts val="0"/>
              </a:spcBef>
              <a:spcAft>
                <a:spcPts val="0"/>
              </a:spcAft>
              <a:buNone/>
            </a:pPr>
            <a:r>
              <a:rPr b="1" lang="en-GB" sz="1150">
                <a:solidFill>
                  <a:srgbClr val="C65D09"/>
                </a:solidFill>
                <a:highlight>
                  <a:srgbClr val="EEFFCC"/>
                </a:highlight>
                <a:latin typeface="Courier New"/>
                <a:ea typeface="Courier New"/>
                <a:cs typeface="Courier New"/>
                <a:sym typeface="Courier New"/>
              </a:rPr>
              <a:t>&gt;&gt;&gt; </a:t>
            </a:r>
            <a:r>
              <a:rPr lang="en-GB" sz="1150">
                <a:solidFill>
                  <a:srgbClr val="208050"/>
                </a:solidFill>
                <a:highlight>
                  <a:srgbClr val="EEFFCC"/>
                </a:highlight>
                <a:latin typeface="Courier New"/>
                <a:ea typeface="Courier New"/>
                <a:cs typeface="Courier New"/>
                <a:sym typeface="Courier New"/>
              </a:rPr>
              <a:t>10</a:t>
            </a:r>
            <a:r>
              <a:rPr lang="en-GB" sz="1150">
                <a:solidFill>
                  <a:srgbClr val="333333"/>
                </a:solidFill>
                <a:highlight>
                  <a:srgbClr val="EEFFCC"/>
                </a:highlight>
                <a:latin typeface="Courier New"/>
                <a:ea typeface="Courier New"/>
                <a:cs typeface="Courier New"/>
                <a:sym typeface="Courier New"/>
              </a:rPr>
              <a:t> </a:t>
            </a:r>
            <a:r>
              <a:rPr lang="en-GB" sz="1150">
                <a:solidFill>
                  <a:srgbClr val="666666"/>
                </a:solidFill>
                <a:highlight>
                  <a:srgbClr val="EEFFCC"/>
                </a:highlight>
                <a:latin typeface="Courier New"/>
                <a:ea typeface="Courier New"/>
                <a:cs typeface="Courier New"/>
                <a:sym typeface="Courier New"/>
              </a:rPr>
              <a:t>*</a:t>
            </a:r>
            <a:r>
              <a:rPr lang="en-GB" sz="1150">
                <a:solidFill>
                  <a:srgbClr val="333333"/>
                </a:solidFill>
                <a:highlight>
                  <a:srgbClr val="EEFFCC"/>
                </a:highlight>
                <a:latin typeface="Courier New"/>
                <a:ea typeface="Courier New"/>
                <a:cs typeface="Courier New"/>
                <a:sym typeface="Courier New"/>
              </a:rPr>
              <a:t> (</a:t>
            </a:r>
            <a:r>
              <a:rPr lang="en-GB" sz="1150">
                <a:solidFill>
                  <a:srgbClr val="208050"/>
                </a:solidFill>
                <a:highlight>
                  <a:srgbClr val="EEFFCC"/>
                </a:highlight>
                <a:latin typeface="Courier New"/>
                <a:ea typeface="Courier New"/>
                <a:cs typeface="Courier New"/>
                <a:sym typeface="Courier New"/>
              </a:rPr>
              <a:t>1</a:t>
            </a:r>
            <a:r>
              <a:rPr lang="en-GB" sz="1150">
                <a:solidFill>
                  <a:srgbClr val="666666"/>
                </a:solidFill>
                <a:highlight>
                  <a:srgbClr val="EEFFCC"/>
                </a:highlight>
                <a:latin typeface="Courier New"/>
                <a:ea typeface="Courier New"/>
                <a:cs typeface="Courier New"/>
                <a:sym typeface="Courier New"/>
              </a:rPr>
              <a:t>/</a:t>
            </a:r>
            <a:r>
              <a:rPr lang="en-GB" sz="1150">
                <a:solidFill>
                  <a:srgbClr val="208050"/>
                </a:solidFill>
                <a:highlight>
                  <a:srgbClr val="EEFFCC"/>
                </a:highlight>
                <a:latin typeface="Courier New"/>
                <a:ea typeface="Courier New"/>
                <a:cs typeface="Courier New"/>
                <a:sym typeface="Courier New"/>
              </a:rPr>
              <a:t>0</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0044DD"/>
                </a:solidFill>
                <a:highlight>
                  <a:srgbClr val="EEFFCC"/>
                </a:highlight>
                <a:latin typeface="Courier New"/>
                <a:ea typeface="Courier New"/>
                <a:cs typeface="Courier New"/>
                <a:sym typeface="Courier New"/>
              </a:rPr>
              <a:t>Traceback (most recent call last):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File </a:t>
            </a:r>
            <a:r>
              <a:rPr lang="en-GB" sz="1150">
                <a:solidFill>
                  <a:srgbClr val="007020"/>
                </a:solidFill>
                <a:highlight>
                  <a:srgbClr val="EEFFCC"/>
                </a:highlight>
                <a:latin typeface="Courier New"/>
                <a:ea typeface="Courier New"/>
                <a:cs typeface="Courier New"/>
                <a:sym typeface="Courier New"/>
              </a:rPr>
              <a:t>"&lt;stdin&gt;"</a:t>
            </a:r>
            <a:r>
              <a:rPr lang="en-GB" sz="1150">
                <a:solidFill>
                  <a:srgbClr val="333333"/>
                </a:solidFill>
                <a:highlight>
                  <a:srgbClr val="EEFFCC"/>
                </a:highlight>
                <a:latin typeface="Courier New"/>
                <a:ea typeface="Courier New"/>
                <a:cs typeface="Courier New"/>
                <a:sym typeface="Courier New"/>
              </a:rPr>
              <a:t>, line </a:t>
            </a:r>
            <a:r>
              <a:rPr lang="en-GB" sz="1150">
                <a:solidFill>
                  <a:srgbClr val="208050"/>
                </a:solidFill>
                <a:highlight>
                  <a:srgbClr val="EEFFCC"/>
                </a:highlight>
                <a:latin typeface="Courier New"/>
                <a:ea typeface="Courier New"/>
                <a:cs typeface="Courier New"/>
                <a:sym typeface="Courier New"/>
              </a:rPr>
              <a:t>1</a:t>
            </a:r>
            <a:r>
              <a:rPr lang="en-GB" sz="1150">
                <a:solidFill>
                  <a:srgbClr val="333333"/>
                </a:solidFill>
                <a:highlight>
                  <a:srgbClr val="EEFFCC"/>
                </a:highlight>
                <a:latin typeface="Courier New"/>
                <a:ea typeface="Courier New"/>
                <a:cs typeface="Courier New"/>
                <a:sym typeface="Courier New"/>
              </a:rPr>
              <a:t>, in &lt;module&gt;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FF0000"/>
                </a:solidFill>
                <a:highlight>
                  <a:srgbClr val="EEFFCC"/>
                </a:highlight>
                <a:latin typeface="Courier New"/>
                <a:ea typeface="Courier New"/>
                <a:cs typeface="Courier New"/>
                <a:sym typeface="Courier New"/>
              </a:rPr>
              <a:t>ZeroDivisionError</a:t>
            </a:r>
            <a:r>
              <a:rPr lang="en-GB" sz="1150">
                <a:solidFill>
                  <a:srgbClr val="333333"/>
                </a:solidFill>
                <a:highlight>
                  <a:srgbClr val="EEFFCC"/>
                </a:highlight>
                <a:latin typeface="Courier New"/>
                <a:ea typeface="Courier New"/>
                <a:cs typeface="Courier New"/>
                <a:sym typeface="Courier New"/>
              </a:rPr>
              <a:t>: division by zero</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&gt;&gt;&gt; </a:t>
            </a:r>
            <a:r>
              <a:rPr lang="en-GB" sz="1150">
                <a:solidFill>
                  <a:srgbClr val="208050"/>
                </a:solidFill>
                <a:highlight>
                  <a:srgbClr val="EEFFCC"/>
                </a:highlight>
                <a:latin typeface="Courier New"/>
                <a:ea typeface="Courier New"/>
                <a:cs typeface="Courier New"/>
                <a:sym typeface="Courier New"/>
              </a:rPr>
              <a:t>4</a:t>
            </a:r>
            <a:r>
              <a:rPr lang="en-GB" sz="1150">
                <a:solidFill>
                  <a:srgbClr val="333333"/>
                </a:solidFill>
                <a:highlight>
                  <a:srgbClr val="EEFFCC"/>
                </a:highlight>
                <a:latin typeface="Courier New"/>
                <a:ea typeface="Courier New"/>
                <a:cs typeface="Courier New"/>
                <a:sym typeface="Courier New"/>
              </a:rPr>
              <a:t> </a:t>
            </a:r>
            <a:r>
              <a:rPr lang="en-GB" sz="1150">
                <a:solidFill>
                  <a:srgbClr val="666666"/>
                </a:solidFill>
                <a:highlight>
                  <a:srgbClr val="EEFFCC"/>
                </a:highlight>
                <a:latin typeface="Courier New"/>
                <a:ea typeface="Courier New"/>
                <a:cs typeface="Courier New"/>
                <a:sym typeface="Courier New"/>
              </a:rPr>
              <a:t>+</a:t>
            </a:r>
            <a:r>
              <a:rPr lang="en-GB" sz="1150">
                <a:solidFill>
                  <a:srgbClr val="333333"/>
                </a:solidFill>
                <a:highlight>
                  <a:srgbClr val="EEFFCC"/>
                </a:highlight>
                <a:latin typeface="Courier New"/>
                <a:ea typeface="Courier New"/>
                <a:cs typeface="Courier New"/>
                <a:sym typeface="Courier New"/>
              </a:rPr>
              <a:t> spam</a:t>
            </a:r>
            <a:r>
              <a:rPr lang="en-GB" sz="1150">
                <a:solidFill>
                  <a:srgbClr val="666666"/>
                </a:solidFill>
                <a:highlight>
                  <a:srgbClr val="EEFFCC"/>
                </a:highlight>
                <a:latin typeface="Courier New"/>
                <a:ea typeface="Courier New"/>
                <a:cs typeface="Courier New"/>
                <a:sym typeface="Courier New"/>
              </a:rPr>
              <a:t>*</a:t>
            </a:r>
            <a:r>
              <a:rPr lang="en-GB" sz="1150">
                <a:solidFill>
                  <a:srgbClr val="208050"/>
                </a:solidFill>
                <a:highlight>
                  <a:srgbClr val="EEFFCC"/>
                </a:highlight>
                <a:latin typeface="Courier New"/>
                <a:ea typeface="Courier New"/>
                <a:cs typeface="Courier New"/>
                <a:sym typeface="Courier New"/>
              </a:rPr>
              <a:t>3</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0044DD"/>
                </a:solidFill>
                <a:highlight>
                  <a:srgbClr val="EEFFCC"/>
                </a:highlight>
                <a:latin typeface="Courier New"/>
                <a:ea typeface="Courier New"/>
                <a:cs typeface="Courier New"/>
                <a:sym typeface="Courier New"/>
              </a:rPr>
              <a:t>Traceback (most recent call last):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File </a:t>
            </a:r>
            <a:r>
              <a:rPr lang="en-GB" sz="1150">
                <a:solidFill>
                  <a:srgbClr val="007020"/>
                </a:solidFill>
                <a:highlight>
                  <a:srgbClr val="EEFFCC"/>
                </a:highlight>
                <a:latin typeface="Courier New"/>
                <a:ea typeface="Courier New"/>
                <a:cs typeface="Courier New"/>
                <a:sym typeface="Courier New"/>
              </a:rPr>
              <a:t>"&lt;stdin&gt;"</a:t>
            </a:r>
            <a:r>
              <a:rPr lang="en-GB" sz="1150">
                <a:solidFill>
                  <a:srgbClr val="333333"/>
                </a:solidFill>
                <a:highlight>
                  <a:srgbClr val="EEFFCC"/>
                </a:highlight>
                <a:latin typeface="Courier New"/>
                <a:ea typeface="Courier New"/>
                <a:cs typeface="Courier New"/>
                <a:sym typeface="Courier New"/>
              </a:rPr>
              <a:t>, line </a:t>
            </a:r>
            <a:r>
              <a:rPr lang="en-GB" sz="1150">
                <a:solidFill>
                  <a:srgbClr val="208050"/>
                </a:solidFill>
                <a:highlight>
                  <a:srgbClr val="EEFFCC"/>
                </a:highlight>
                <a:latin typeface="Courier New"/>
                <a:ea typeface="Courier New"/>
                <a:cs typeface="Courier New"/>
                <a:sym typeface="Courier New"/>
              </a:rPr>
              <a:t>1</a:t>
            </a:r>
            <a:r>
              <a:rPr lang="en-GB" sz="1150">
                <a:solidFill>
                  <a:srgbClr val="333333"/>
                </a:solidFill>
                <a:highlight>
                  <a:srgbClr val="EEFFCC"/>
                </a:highlight>
                <a:latin typeface="Courier New"/>
                <a:ea typeface="Courier New"/>
                <a:cs typeface="Courier New"/>
                <a:sym typeface="Courier New"/>
              </a:rPr>
              <a:t>, in &lt;module&gt;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FF0000"/>
                </a:solidFill>
                <a:highlight>
                  <a:srgbClr val="EEFFCC"/>
                </a:highlight>
                <a:latin typeface="Courier New"/>
                <a:ea typeface="Courier New"/>
                <a:cs typeface="Courier New"/>
                <a:sym typeface="Courier New"/>
              </a:rPr>
              <a:t>NameError</a:t>
            </a:r>
            <a:r>
              <a:rPr lang="en-GB" sz="1150">
                <a:solidFill>
                  <a:srgbClr val="333333"/>
                </a:solidFill>
                <a:highlight>
                  <a:srgbClr val="EEFFCC"/>
                </a:highlight>
                <a:latin typeface="Courier New"/>
                <a:ea typeface="Courier New"/>
                <a:cs typeface="Courier New"/>
                <a:sym typeface="Courier New"/>
              </a:rPr>
              <a:t>: name 'spam' is not defined</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&gt;&gt;&gt; </a:t>
            </a:r>
            <a:r>
              <a:rPr lang="en-GB" sz="1150">
                <a:solidFill>
                  <a:srgbClr val="4070A0"/>
                </a:solidFill>
                <a:highlight>
                  <a:srgbClr val="EEFFCC"/>
                </a:highlight>
                <a:latin typeface="Courier New"/>
                <a:ea typeface="Courier New"/>
                <a:cs typeface="Courier New"/>
                <a:sym typeface="Courier New"/>
              </a:rPr>
              <a:t>'2'</a:t>
            </a:r>
            <a:r>
              <a:rPr lang="en-GB" sz="1150">
                <a:solidFill>
                  <a:srgbClr val="333333"/>
                </a:solidFill>
                <a:highlight>
                  <a:srgbClr val="EEFFCC"/>
                </a:highlight>
                <a:latin typeface="Courier New"/>
                <a:ea typeface="Courier New"/>
                <a:cs typeface="Courier New"/>
                <a:sym typeface="Courier New"/>
              </a:rPr>
              <a:t> </a:t>
            </a:r>
            <a:r>
              <a:rPr lang="en-GB" sz="1150">
                <a:solidFill>
                  <a:srgbClr val="666666"/>
                </a:solidFill>
                <a:highlight>
                  <a:srgbClr val="EEFFCC"/>
                </a:highlight>
                <a:latin typeface="Courier New"/>
                <a:ea typeface="Courier New"/>
                <a:cs typeface="Courier New"/>
                <a:sym typeface="Courier New"/>
              </a:rPr>
              <a:t>+</a:t>
            </a:r>
            <a:r>
              <a:rPr lang="en-GB" sz="1150">
                <a:solidFill>
                  <a:srgbClr val="333333"/>
                </a:solidFill>
                <a:highlight>
                  <a:srgbClr val="EEFFCC"/>
                </a:highlight>
                <a:latin typeface="Courier New"/>
                <a:ea typeface="Courier New"/>
                <a:cs typeface="Courier New"/>
                <a:sym typeface="Courier New"/>
              </a:rPr>
              <a:t> </a:t>
            </a:r>
            <a:r>
              <a:rPr lang="en-GB" sz="1150">
                <a:solidFill>
                  <a:srgbClr val="208050"/>
                </a:solidFill>
                <a:highlight>
                  <a:srgbClr val="EEFFCC"/>
                </a:highlight>
                <a:latin typeface="Courier New"/>
                <a:ea typeface="Courier New"/>
                <a:cs typeface="Courier New"/>
                <a:sym typeface="Courier New"/>
              </a:rPr>
              <a:t>2</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0044DD"/>
                </a:solidFill>
                <a:highlight>
                  <a:srgbClr val="EEFFCC"/>
                </a:highlight>
                <a:latin typeface="Courier New"/>
                <a:ea typeface="Courier New"/>
                <a:cs typeface="Courier New"/>
                <a:sym typeface="Courier New"/>
              </a:rPr>
              <a:t>Traceback (most recent call last):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File </a:t>
            </a:r>
            <a:r>
              <a:rPr lang="en-GB" sz="1150">
                <a:solidFill>
                  <a:srgbClr val="007020"/>
                </a:solidFill>
                <a:highlight>
                  <a:srgbClr val="EEFFCC"/>
                </a:highlight>
                <a:latin typeface="Courier New"/>
                <a:ea typeface="Courier New"/>
                <a:cs typeface="Courier New"/>
                <a:sym typeface="Courier New"/>
              </a:rPr>
              <a:t>"&lt;stdin&gt;"</a:t>
            </a:r>
            <a:r>
              <a:rPr lang="en-GB" sz="1150">
                <a:solidFill>
                  <a:srgbClr val="333333"/>
                </a:solidFill>
                <a:highlight>
                  <a:srgbClr val="EEFFCC"/>
                </a:highlight>
                <a:latin typeface="Courier New"/>
                <a:ea typeface="Courier New"/>
                <a:cs typeface="Courier New"/>
                <a:sym typeface="Courier New"/>
              </a:rPr>
              <a:t>, line </a:t>
            </a:r>
            <a:r>
              <a:rPr lang="en-GB" sz="1150">
                <a:solidFill>
                  <a:srgbClr val="208050"/>
                </a:solidFill>
                <a:highlight>
                  <a:srgbClr val="EEFFCC"/>
                </a:highlight>
                <a:latin typeface="Courier New"/>
                <a:ea typeface="Courier New"/>
                <a:cs typeface="Courier New"/>
                <a:sym typeface="Courier New"/>
              </a:rPr>
              <a:t>1</a:t>
            </a:r>
            <a:r>
              <a:rPr lang="en-GB" sz="1150">
                <a:solidFill>
                  <a:srgbClr val="333333"/>
                </a:solidFill>
                <a:highlight>
                  <a:srgbClr val="EEFFCC"/>
                </a:highlight>
                <a:latin typeface="Courier New"/>
                <a:ea typeface="Courier New"/>
                <a:cs typeface="Courier New"/>
                <a:sym typeface="Courier New"/>
              </a:rPr>
              <a:t>, in &lt;module&gt;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FF0000"/>
                </a:solidFill>
                <a:highlight>
                  <a:srgbClr val="EEFFCC"/>
                </a:highlight>
                <a:latin typeface="Courier New"/>
                <a:ea typeface="Courier New"/>
                <a:cs typeface="Courier New"/>
                <a:sym typeface="Courier New"/>
              </a:rPr>
              <a:t>TypeError</a:t>
            </a:r>
            <a:r>
              <a:rPr lang="en-GB" sz="1150">
                <a:solidFill>
                  <a:srgbClr val="333333"/>
                </a:solidFill>
                <a:highlight>
                  <a:srgbClr val="EEFFCC"/>
                </a:highlight>
                <a:latin typeface="Courier New"/>
                <a:ea typeface="Courier New"/>
                <a:cs typeface="Courier New"/>
                <a:sym typeface="Courier New"/>
              </a:rPr>
              <a:t>: Can't convert 'int' object to str implicitly</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15800"/>
              </a:lnSpc>
              <a:spcBef>
                <a:spcPts val="1600"/>
              </a:spcBef>
              <a:spcAft>
                <a:spcPts val="0"/>
              </a:spcAft>
              <a:buClr>
                <a:schemeClr val="dk1"/>
              </a:buClr>
              <a:buSzPts val="1100"/>
              <a:buFont typeface="Arial"/>
              <a:buNone/>
            </a:pPr>
            <a:r>
              <a:t/>
            </a:r>
            <a:endParaRPr sz="1150">
              <a:solidFill>
                <a:srgbClr val="333333"/>
              </a:solidFill>
              <a:highlight>
                <a:srgbClr val="EEFFCC"/>
              </a:highlight>
              <a:latin typeface="Courier New"/>
              <a:ea typeface="Courier New"/>
              <a:cs typeface="Courier New"/>
              <a:sym typeface="Courier New"/>
            </a:endParaRPr>
          </a:p>
          <a:p>
            <a:pPr indent="0" lvl="0" marL="0" rtl="0" algn="just">
              <a:lnSpc>
                <a:spcPct val="140000"/>
              </a:lnSpc>
              <a:spcBef>
                <a:spcPts val="1200"/>
              </a:spcBef>
              <a:spcAft>
                <a:spcPts val="0"/>
              </a:spcAft>
              <a:buClr>
                <a:schemeClr val="dk1"/>
              </a:buClr>
              <a:buSzPts val="1100"/>
              <a:buFont typeface="Arial"/>
              <a:buNone/>
            </a:pPr>
            <a:r>
              <a:rPr lang="en-GB" sz="1200">
                <a:solidFill>
                  <a:srgbClr val="222222"/>
                </a:solidFill>
                <a:highlight>
                  <a:srgbClr val="FFFFFF"/>
                </a:highlight>
              </a:rPr>
              <a:t>The last line of the error message indicates what happened. Exceptions come in different types, and the type is printed as part of the message: the types in the example are </a:t>
            </a:r>
            <a:r>
              <a:rPr lang="en-GB" sz="1150">
                <a:solidFill>
                  <a:srgbClr val="6363BB"/>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ZeroDivisionError</a:t>
            </a:r>
            <a:r>
              <a:rPr lang="en-GB" sz="1200">
                <a:solidFill>
                  <a:srgbClr val="222222"/>
                </a:solidFill>
                <a:highlight>
                  <a:srgbClr val="FFFFFF"/>
                </a:highlight>
              </a:rPr>
              <a:t>, </a:t>
            </a:r>
            <a:r>
              <a:rPr lang="en-GB" sz="1150">
                <a:solidFill>
                  <a:srgbClr val="6363BB"/>
                </a:solidFill>
                <a:highlight>
                  <a:srgbClr val="FFFFFF"/>
                </a:highlight>
                <a:uFill>
                  <a:noFill/>
                </a:uFill>
                <a:latin typeface="Courier New"/>
                <a:ea typeface="Courier New"/>
                <a:cs typeface="Courier New"/>
                <a:sym typeface="Courier New"/>
                <a:hlinkClick r:id="rId5">
                  <a:extLst>
                    <a:ext uri="{A12FA001-AC4F-418D-AE19-62706E023703}">
                      <ahyp:hlinkClr val="tx"/>
                    </a:ext>
                  </a:extLst>
                </a:hlinkClick>
              </a:rPr>
              <a:t>NameError</a:t>
            </a:r>
            <a:r>
              <a:rPr lang="en-GB" sz="1200">
                <a:solidFill>
                  <a:srgbClr val="222222"/>
                </a:solidFill>
                <a:highlight>
                  <a:srgbClr val="FFFFFF"/>
                </a:highlight>
              </a:rPr>
              <a:t> and </a:t>
            </a:r>
            <a:r>
              <a:rPr lang="en-GB" sz="1150">
                <a:solidFill>
                  <a:srgbClr val="6363BB"/>
                </a:solidFill>
                <a:highlight>
                  <a:srgbClr val="FFFFFF"/>
                </a:highlight>
                <a:uFill>
                  <a:noFill/>
                </a:uFill>
                <a:latin typeface="Courier New"/>
                <a:ea typeface="Courier New"/>
                <a:cs typeface="Courier New"/>
                <a:sym typeface="Courier New"/>
                <a:hlinkClick r:id="rId6">
                  <a:extLst>
                    <a:ext uri="{A12FA001-AC4F-418D-AE19-62706E023703}">
                      <ahyp:hlinkClr val="tx"/>
                    </a:ext>
                  </a:extLst>
                </a:hlinkClick>
              </a:rPr>
              <a:t>TypeError</a:t>
            </a:r>
            <a:r>
              <a:rPr lang="en-GB" sz="1200">
                <a:solidFill>
                  <a:srgbClr val="222222"/>
                </a:solidFill>
                <a:highlight>
                  <a:srgbClr val="FFFFFF"/>
                </a:highlight>
              </a:rPr>
              <a:t>. The string printed as the exception type is the name of the built-in exception that occurred. This is true for all built-in exceptions, but need not be true for user-defined exceptions (although it is a useful convention). Standard exception names are built-in identifiers (not reserved keywords).</a:t>
            </a:r>
            <a:endParaRPr sz="1200">
              <a:solidFill>
                <a:srgbClr val="222222"/>
              </a:solidFill>
              <a:highlight>
                <a:srgbClr val="FFFFFF"/>
              </a:highlight>
            </a:endParaRPr>
          </a:p>
          <a:p>
            <a:pPr indent="0" lvl="0" marL="0" rtl="0" algn="just">
              <a:lnSpc>
                <a:spcPct val="140000"/>
              </a:lnSpc>
              <a:spcBef>
                <a:spcPts val="1200"/>
              </a:spcBef>
              <a:spcAft>
                <a:spcPts val="0"/>
              </a:spcAft>
              <a:buClr>
                <a:schemeClr val="dk1"/>
              </a:buClr>
              <a:buSzPts val="1100"/>
              <a:buFont typeface="Arial"/>
              <a:buNone/>
            </a:pPr>
            <a:r>
              <a:rPr lang="en-GB" sz="1200">
                <a:solidFill>
                  <a:srgbClr val="222222"/>
                </a:solidFill>
                <a:highlight>
                  <a:srgbClr val="FFFFFF"/>
                </a:highlight>
              </a:rPr>
              <a:t>The rest of the line provides detail based on the type of exception and what caused it.</a:t>
            </a:r>
            <a:endParaRPr sz="1200">
              <a:solidFill>
                <a:srgbClr val="222222"/>
              </a:solidFill>
              <a:highlight>
                <a:srgbClr val="FFFFFF"/>
              </a:highlight>
            </a:endParaRPr>
          </a:p>
          <a:p>
            <a:pPr indent="0" lvl="0" marL="0" rtl="0" algn="just">
              <a:lnSpc>
                <a:spcPct val="140000"/>
              </a:lnSpc>
              <a:spcBef>
                <a:spcPts val="1200"/>
              </a:spcBef>
              <a:spcAft>
                <a:spcPts val="0"/>
              </a:spcAft>
              <a:buClr>
                <a:schemeClr val="dk1"/>
              </a:buClr>
              <a:buSzPts val="1100"/>
              <a:buFont typeface="Arial"/>
              <a:buNone/>
            </a:pPr>
            <a:r>
              <a:rPr lang="en-GB" sz="1200">
                <a:solidFill>
                  <a:srgbClr val="222222"/>
                </a:solidFill>
                <a:highlight>
                  <a:srgbClr val="FFFFFF"/>
                </a:highlight>
              </a:rPr>
              <a:t>The preceding part of the error message shows the context where the exception happened, in the form of a stack traceback. In general it contains a stack traceback listing source lines; however, it will not display lines read from standard input.</a:t>
            </a:r>
            <a:endParaRPr sz="1200">
              <a:solidFill>
                <a:srgbClr val="222222"/>
              </a:solidFill>
              <a:highlight>
                <a:srgbClr val="FFFFFF"/>
              </a:highlight>
            </a:endParaRPr>
          </a:p>
          <a:p>
            <a:pPr indent="0" lvl="0" marL="0" rtl="0" algn="just">
              <a:lnSpc>
                <a:spcPct val="140000"/>
              </a:lnSpc>
              <a:spcBef>
                <a:spcPts val="1200"/>
              </a:spcBef>
              <a:spcAft>
                <a:spcPts val="0"/>
              </a:spcAft>
              <a:buClr>
                <a:schemeClr val="dk1"/>
              </a:buClr>
              <a:buSzPts val="1100"/>
              <a:buFont typeface="Arial"/>
              <a:buNone/>
            </a:pPr>
            <a:r>
              <a:rPr lang="en-GB" sz="1200">
                <a:solidFill>
                  <a:srgbClr val="6363BB"/>
                </a:solidFill>
                <a:highlight>
                  <a:srgbClr val="FFFFFF"/>
                </a:highlight>
                <a:uFill>
                  <a:noFill/>
                </a:uFill>
                <a:hlinkClick r:id="rId7">
                  <a:extLst>
                    <a:ext uri="{A12FA001-AC4F-418D-AE19-62706E023703}">
                      <ahyp:hlinkClr val="tx"/>
                    </a:ext>
                  </a:extLst>
                </a:hlinkClick>
              </a:rPr>
              <a:t>Built-in Exceptions</a:t>
            </a:r>
            <a:r>
              <a:rPr lang="en-GB" sz="1200">
                <a:solidFill>
                  <a:srgbClr val="222222"/>
                </a:solidFill>
                <a:highlight>
                  <a:srgbClr val="FFFFFF"/>
                </a:highlight>
              </a:rPr>
              <a:t> lists the built-in exceptions and their meanings.</a:t>
            </a:r>
            <a:endParaRPr sz="1200">
              <a:solidFill>
                <a:srgbClr val="222222"/>
              </a:solidFill>
              <a:highlight>
                <a:srgbClr val="FFFFFF"/>
              </a:highlight>
            </a:endParaRPr>
          </a:p>
          <a:p>
            <a:pPr indent="0" lvl="0" marL="38100" marR="38100" rtl="0" algn="l">
              <a:spcBef>
                <a:spcPts val="1200"/>
              </a:spcBef>
              <a:spcAft>
                <a:spcPts val="0"/>
              </a:spcAft>
              <a:buClr>
                <a:schemeClr val="dk1"/>
              </a:buClr>
              <a:buSzPts val="1100"/>
              <a:buFont typeface="Arial"/>
              <a:buNone/>
            </a:pPr>
            <a:r>
              <a:rPr lang="en-GB" sz="1900">
                <a:solidFill>
                  <a:srgbClr val="1A1A1A"/>
                </a:solidFill>
                <a:highlight>
                  <a:srgbClr val="FFFFFF"/>
                </a:highlight>
              </a:rPr>
              <a:t>8.3. Handling Exceptions</a:t>
            </a:r>
            <a:endParaRPr sz="1900">
              <a:solidFill>
                <a:srgbClr val="1A1A1A"/>
              </a:solidFill>
              <a:highlight>
                <a:srgbClr val="FFFFFF"/>
              </a:highlight>
            </a:endParaRPr>
          </a:p>
          <a:p>
            <a:pPr indent="0" lvl="0" marL="0" rtl="0" algn="just">
              <a:lnSpc>
                <a:spcPct val="140000"/>
              </a:lnSpc>
              <a:spcBef>
                <a:spcPts val="1200"/>
              </a:spcBef>
              <a:spcAft>
                <a:spcPts val="0"/>
              </a:spcAft>
              <a:buClr>
                <a:schemeClr val="dk1"/>
              </a:buClr>
              <a:buSzPts val="1100"/>
              <a:buFont typeface="Arial"/>
              <a:buNone/>
            </a:pPr>
            <a:r>
              <a:rPr lang="en-GB" sz="1200">
                <a:solidFill>
                  <a:srgbClr val="222222"/>
                </a:solidFill>
                <a:highlight>
                  <a:srgbClr val="FFFFFF"/>
                </a:highlight>
              </a:rPr>
              <a:t>It is possible to write programs that handle selected exceptions. Look at the following example, which asks the user for input until a valid integer has been entered, but allows the user to interrupt the program (using Control-C or whatever the operating system supports); note that a user-generated interruption is signalled by raising the </a:t>
            </a:r>
            <a:r>
              <a:rPr lang="en-GB" sz="1150">
                <a:solidFill>
                  <a:srgbClr val="6363BB"/>
                </a:solidFill>
                <a:highlight>
                  <a:srgbClr val="FFFFFF"/>
                </a:highlight>
                <a:uFill>
                  <a:noFill/>
                </a:uFill>
                <a:latin typeface="Courier New"/>
                <a:ea typeface="Courier New"/>
                <a:cs typeface="Courier New"/>
                <a:sym typeface="Courier New"/>
                <a:hlinkClick r:id="rId8">
                  <a:extLst>
                    <a:ext uri="{A12FA001-AC4F-418D-AE19-62706E023703}">
                      <ahyp:hlinkClr val="tx"/>
                    </a:ext>
                  </a:extLst>
                </a:hlinkClick>
              </a:rPr>
              <a:t>KeyboardInterrupt</a:t>
            </a:r>
            <a:r>
              <a:rPr lang="en-GB" sz="1200">
                <a:solidFill>
                  <a:srgbClr val="222222"/>
                </a:solidFill>
                <a:highlight>
                  <a:srgbClr val="FFFFFF"/>
                </a:highlight>
              </a:rPr>
              <a:t> exception.</a:t>
            </a:r>
            <a:endParaRPr sz="1200">
              <a:solidFill>
                <a:srgbClr val="222222"/>
              </a:solidFill>
              <a:highlight>
                <a:srgbClr val="FFFFFF"/>
              </a:highlight>
            </a:endParaRPr>
          </a:p>
          <a:p>
            <a:pPr indent="0" lvl="0" marL="25400" marR="25400" rtl="0" algn="l">
              <a:spcBef>
                <a:spcPts val="1200"/>
              </a:spcBef>
              <a:spcAft>
                <a:spcPts val="0"/>
              </a:spcAft>
              <a:buClr>
                <a:schemeClr val="dk1"/>
              </a:buClr>
              <a:buSzPts val="1100"/>
              <a:buFont typeface="Arial"/>
              <a:buNone/>
            </a:pPr>
            <a:r>
              <a:rPr lang="en-GB" sz="1200">
                <a:solidFill>
                  <a:srgbClr val="AACC99"/>
                </a:solidFill>
                <a:highlight>
                  <a:srgbClr val="EEFFCC"/>
                </a:highlight>
                <a:latin typeface="Courier New"/>
                <a:ea typeface="Courier New"/>
                <a:cs typeface="Courier New"/>
                <a:sym typeface="Courier New"/>
              </a:rPr>
              <a:t>&gt;&gt;&gt;</a:t>
            </a:r>
            <a:endParaRPr sz="1200">
              <a:solidFill>
                <a:srgbClr val="AACC99"/>
              </a:solidFill>
              <a:highlight>
                <a:srgbClr val="EEFFCC"/>
              </a:highlight>
              <a:latin typeface="Courier New"/>
              <a:ea typeface="Courier New"/>
              <a:cs typeface="Courier New"/>
              <a:sym typeface="Courier New"/>
            </a:endParaRPr>
          </a:p>
          <a:p>
            <a:pPr indent="0" lvl="0" marL="0" rtl="0" algn="l">
              <a:spcBef>
                <a:spcPts val="0"/>
              </a:spcBef>
              <a:spcAft>
                <a:spcPts val="0"/>
              </a:spcAft>
              <a:buNone/>
            </a:pPr>
            <a:r>
              <a:rPr b="1" lang="en-GB" sz="1150">
                <a:solidFill>
                  <a:srgbClr val="C65D09"/>
                </a:solidFill>
                <a:highlight>
                  <a:srgbClr val="EEFFCC"/>
                </a:highlight>
                <a:latin typeface="Courier New"/>
                <a:ea typeface="Courier New"/>
                <a:cs typeface="Courier New"/>
                <a:sym typeface="Courier New"/>
              </a:rPr>
              <a:t>&gt;&gt;&gt; </a:t>
            </a:r>
            <a:r>
              <a:rPr b="1" lang="en-GB" sz="1150">
                <a:solidFill>
                  <a:srgbClr val="007020"/>
                </a:solidFill>
                <a:highlight>
                  <a:srgbClr val="EEFFCC"/>
                </a:highlight>
                <a:latin typeface="Courier New"/>
                <a:ea typeface="Courier New"/>
                <a:cs typeface="Courier New"/>
                <a:sym typeface="Courier New"/>
              </a:rPr>
              <a:t>while</a:t>
            </a:r>
            <a:r>
              <a:rPr lang="en-GB" sz="1150">
                <a:solidFill>
                  <a:srgbClr val="333333"/>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True</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 </a:t>
            </a:r>
            <a:r>
              <a:rPr lang="en-GB" sz="1150">
                <a:solidFill>
                  <a:srgbClr val="333333"/>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try</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 </a:t>
            </a:r>
            <a:r>
              <a:rPr lang="en-GB" sz="1150">
                <a:solidFill>
                  <a:srgbClr val="333333"/>
                </a:solidFill>
                <a:highlight>
                  <a:srgbClr val="EEFFCC"/>
                </a:highlight>
                <a:latin typeface="Courier New"/>
                <a:ea typeface="Courier New"/>
                <a:cs typeface="Courier New"/>
                <a:sym typeface="Courier New"/>
              </a:rPr>
              <a:t>       x </a:t>
            </a:r>
            <a:r>
              <a:rPr lang="en-GB" sz="1150">
                <a:solidFill>
                  <a:srgbClr val="666666"/>
                </a:solidFill>
                <a:highlight>
                  <a:srgbClr val="EEFFCC"/>
                </a:highlight>
                <a:latin typeface="Courier New"/>
                <a:ea typeface="Courier New"/>
                <a:cs typeface="Courier New"/>
                <a:sym typeface="Courier New"/>
              </a:rPr>
              <a:t>=</a:t>
            </a: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int</a:t>
            </a:r>
            <a:r>
              <a:rPr lang="en-GB" sz="1150">
                <a:solidFill>
                  <a:srgbClr val="333333"/>
                </a:solidFill>
                <a:highlight>
                  <a:srgbClr val="EEFFCC"/>
                </a:highlight>
                <a:latin typeface="Courier New"/>
                <a:ea typeface="Courier New"/>
                <a:cs typeface="Courier New"/>
                <a:sym typeface="Courier New"/>
              </a:rPr>
              <a:t>(</a:t>
            </a:r>
            <a:r>
              <a:rPr lang="en-GB" sz="1150">
                <a:solidFill>
                  <a:srgbClr val="007020"/>
                </a:solidFill>
                <a:highlight>
                  <a:srgbClr val="EEFFCC"/>
                </a:highlight>
                <a:latin typeface="Courier New"/>
                <a:ea typeface="Courier New"/>
                <a:cs typeface="Courier New"/>
                <a:sym typeface="Courier New"/>
              </a:rPr>
              <a:t>input</a:t>
            </a:r>
            <a:r>
              <a:rPr lang="en-GB" sz="1150">
                <a:solidFill>
                  <a:srgbClr val="333333"/>
                </a:solidFill>
                <a:highlight>
                  <a:srgbClr val="EEFFCC"/>
                </a:highlight>
                <a:latin typeface="Courier New"/>
                <a:ea typeface="Courier New"/>
                <a:cs typeface="Courier New"/>
                <a:sym typeface="Courier New"/>
              </a:rPr>
              <a:t>(</a:t>
            </a:r>
            <a:r>
              <a:rPr lang="en-GB" sz="1150">
                <a:solidFill>
                  <a:srgbClr val="4070A0"/>
                </a:solidFill>
                <a:highlight>
                  <a:srgbClr val="EEFFCC"/>
                </a:highlight>
                <a:latin typeface="Courier New"/>
                <a:ea typeface="Courier New"/>
                <a:cs typeface="Courier New"/>
                <a:sym typeface="Courier New"/>
              </a:rPr>
              <a:t>"Please enter a number: "</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 </a:t>
            </a:r>
            <a:r>
              <a:rPr lang="en-GB" sz="1150">
                <a:solidFill>
                  <a:srgbClr val="333333"/>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break</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 </a:t>
            </a:r>
            <a:r>
              <a:rPr lang="en-GB" sz="1150">
                <a:solidFill>
                  <a:srgbClr val="333333"/>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except</a:t>
            </a: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ValueError</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 </a:t>
            </a: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print</a:t>
            </a:r>
            <a:r>
              <a:rPr lang="en-GB" sz="1150">
                <a:solidFill>
                  <a:srgbClr val="333333"/>
                </a:solidFill>
                <a:highlight>
                  <a:srgbClr val="EEFFCC"/>
                </a:highlight>
                <a:latin typeface="Courier New"/>
                <a:ea typeface="Courier New"/>
                <a:cs typeface="Courier New"/>
                <a:sym typeface="Courier New"/>
              </a:rPr>
              <a:t>(</a:t>
            </a:r>
            <a:r>
              <a:rPr lang="en-GB" sz="1150">
                <a:solidFill>
                  <a:srgbClr val="4070A0"/>
                </a:solidFill>
                <a:highlight>
                  <a:srgbClr val="EEFFCC"/>
                </a:highlight>
                <a:latin typeface="Courier New"/>
                <a:ea typeface="Courier New"/>
                <a:cs typeface="Courier New"/>
                <a:sym typeface="Courier New"/>
              </a:rPr>
              <a:t>"Oops!  That was no valid number.  Try again..."</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15800"/>
              </a:lnSpc>
              <a:spcBef>
                <a:spcPts val="1600"/>
              </a:spcBef>
              <a:spcAft>
                <a:spcPts val="0"/>
              </a:spcAft>
              <a:buClr>
                <a:schemeClr val="dk1"/>
              </a:buClr>
              <a:buSzPts val="1100"/>
              <a:buFont typeface="Arial"/>
              <a:buNone/>
            </a:pPr>
            <a:r>
              <a:t/>
            </a:r>
            <a:endParaRPr sz="1150">
              <a:solidFill>
                <a:srgbClr val="333333"/>
              </a:solidFill>
              <a:highlight>
                <a:srgbClr val="EEFFCC"/>
              </a:highlight>
              <a:latin typeface="Courier New"/>
              <a:ea typeface="Courier New"/>
              <a:cs typeface="Courier New"/>
              <a:sym typeface="Courier New"/>
            </a:endParaRPr>
          </a:p>
          <a:p>
            <a:pPr indent="0" lvl="0" marL="0" rtl="0" algn="just">
              <a:lnSpc>
                <a:spcPct val="140000"/>
              </a:lnSpc>
              <a:spcBef>
                <a:spcPts val="1200"/>
              </a:spcBef>
              <a:spcAft>
                <a:spcPts val="0"/>
              </a:spcAft>
              <a:buClr>
                <a:schemeClr val="dk1"/>
              </a:buClr>
              <a:buSzPts val="1100"/>
              <a:buFont typeface="Arial"/>
              <a:buNone/>
            </a:pPr>
            <a:r>
              <a:rPr lang="en-GB" sz="1200">
                <a:solidFill>
                  <a:srgbClr val="222222"/>
                </a:solidFill>
                <a:highlight>
                  <a:srgbClr val="FFFFFF"/>
                </a:highlight>
              </a:rPr>
              <a:t>The </a:t>
            </a:r>
            <a:r>
              <a:rPr lang="en-GB" sz="1150">
                <a:solidFill>
                  <a:srgbClr val="6363BB"/>
                </a:solidFill>
                <a:highlight>
                  <a:srgbClr val="FFFFFF"/>
                </a:highlight>
                <a:uFill>
                  <a:noFill/>
                </a:uFill>
                <a:latin typeface="Courier New"/>
                <a:ea typeface="Courier New"/>
                <a:cs typeface="Courier New"/>
                <a:sym typeface="Courier New"/>
                <a:hlinkClick r:id="rId9">
                  <a:extLst>
                    <a:ext uri="{A12FA001-AC4F-418D-AE19-62706E023703}">
                      <ahyp:hlinkClr val="tx"/>
                    </a:ext>
                  </a:extLst>
                </a:hlinkClick>
              </a:rPr>
              <a:t>try</a:t>
            </a:r>
            <a:r>
              <a:rPr lang="en-GB" sz="1200">
                <a:solidFill>
                  <a:srgbClr val="222222"/>
                </a:solidFill>
                <a:highlight>
                  <a:srgbClr val="FFFFFF"/>
                </a:highlight>
              </a:rPr>
              <a:t> statement works as follows.</a:t>
            </a:r>
            <a:endParaRPr sz="1200">
              <a:solidFill>
                <a:srgbClr val="222222"/>
              </a:solidFill>
              <a:highlight>
                <a:srgbClr val="FFFFFF"/>
              </a:highlight>
            </a:endParaRPr>
          </a:p>
          <a:p>
            <a:pPr indent="-304800" lvl="0" marL="457200" rtl="0" algn="just">
              <a:lnSpc>
                <a:spcPct val="130000"/>
              </a:lnSpc>
              <a:spcBef>
                <a:spcPts val="1200"/>
              </a:spcBef>
              <a:spcAft>
                <a:spcPts val="0"/>
              </a:spcAft>
              <a:buClr>
                <a:srgbClr val="222222"/>
              </a:buClr>
              <a:buSzPts val="1200"/>
              <a:buChar char="●"/>
            </a:pPr>
            <a:r>
              <a:rPr lang="en-GB" sz="1200">
                <a:solidFill>
                  <a:srgbClr val="222222"/>
                </a:solidFill>
                <a:highlight>
                  <a:srgbClr val="FFFFFF"/>
                </a:highlight>
              </a:rPr>
              <a:t>First, the </a:t>
            </a:r>
            <a:r>
              <a:rPr i="1" lang="en-GB" sz="1200">
                <a:solidFill>
                  <a:srgbClr val="222222"/>
                </a:solidFill>
                <a:highlight>
                  <a:srgbClr val="FFFFFF"/>
                </a:highlight>
              </a:rPr>
              <a:t>try clause</a:t>
            </a:r>
            <a:r>
              <a:rPr lang="en-GB" sz="1200">
                <a:solidFill>
                  <a:srgbClr val="222222"/>
                </a:solidFill>
                <a:highlight>
                  <a:srgbClr val="FFFFFF"/>
                </a:highlight>
              </a:rPr>
              <a:t> (the statement(s) between the </a:t>
            </a:r>
            <a:r>
              <a:rPr lang="en-GB" sz="1150">
                <a:solidFill>
                  <a:srgbClr val="6363BB"/>
                </a:solidFill>
                <a:highlight>
                  <a:srgbClr val="FFFFFF"/>
                </a:highlight>
                <a:uFill>
                  <a:noFill/>
                </a:uFill>
                <a:latin typeface="Courier New"/>
                <a:ea typeface="Courier New"/>
                <a:cs typeface="Courier New"/>
                <a:sym typeface="Courier New"/>
                <a:hlinkClick r:id="rId10">
                  <a:extLst>
                    <a:ext uri="{A12FA001-AC4F-418D-AE19-62706E023703}">
                      <ahyp:hlinkClr val="tx"/>
                    </a:ext>
                  </a:extLst>
                </a:hlinkClick>
              </a:rPr>
              <a:t>try</a:t>
            </a:r>
            <a:r>
              <a:rPr lang="en-GB" sz="1200">
                <a:solidFill>
                  <a:srgbClr val="222222"/>
                </a:solidFill>
                <a:highlight>
                  <a:srgbClr val="FFFFFF"/>
                </a:highlight>
              </a:rPr>
              <a:t> and </a:t>
            </a:r>
            <a:r>
              <a:rPr lang="en-GB" sz="1150">
                <a:solidFill>
                  <a:srgbClr val="6363BB"/>
                </a:solidFill>
                <a:highlight>
                  <a:srgbClr val="FFFFFF"/>
                </a:highlight>
                <a:uFill>
                  <a:noFill/>
                </a:uFill>
                <a:latin typeface="Courier New"/>
                <a:ea typeface="Courier New"/>
                <a:cs typeface="Courier New"/>
                <a:sym typeface="Courier New"/>
                <a:hlinkClick r:id="rId11">
                  <a:extLst>
                    <a:ext uri="{A12FA001-AC4F-418D-AE19-62706E023703}">
                      <ahyp:hlinkClr val="tx"/>
                    </a:ext>
                  </a:extLst>
                </a:hlinkClick>
              </a:rPr>
              <a:t>except</a:t>
            </a:r>
            <a:r>
              <a:rPr lang="en-GB" sz="1200">
                <a:solidFill>
                  <a:srgbClr val="222222"/>
                </a:solidFill>
                <a:highlight>
                  <a:srgbClr val="FFFFFF"/>
                </a:highlight>
              </a:rPr>
              <a:t> keywords) is executed.</a:t>
            </a:r>
            <a:endParaRPr sz="1200">
              <a:solidFill>
                <a:srgbClr val="222222"/>
              </a:solidFill>
              <a:highlight>
                <a:srgbClr val="FFFFFF"/>
              </a:highlight>
            </a:endParaRPr>
          </a:p>
          <a:p>
            <a:pPr indent="-304800" lvl="0" marL="457200" rtl="0" algn="just">
              <a:lnSpc>
                <a:spcPct val="130000"/>
              </a:lnSpc>
              <a:spcBef>
                <a:spcPts val="0"/>
              </a:spcBef>
              <a:spcAft>
                <a:spcPts val="0"/>
              </a:spcAft>
              <a:buClr>
                <a:srgbClr val="222222"/>
              </a:buClr>
              <a:buSzPts val="1200"/>
              <a:buChar char="●"/>
            </a:pPr>
            <a:r>
              <a:rPr lang="en-GB" sz="1200">
                <a:solidFill>
                  <a:srgbClr val="222222"/>
                </a:solidFill>
                <a:highlight>
                  <a:srgbClr val="FFFFFF"/>
                </a:highlight>
              </a:rPr>
              <a:t>If no exception occurs, the </a:t>
            </a:r>
            <a:r>
              <a:rPr i="1" lang="en-GB" sz="1200">
                <a:solidFill>
                  <a:srgbClr val="222222"/>
                </a:solidFill>
                <a:highlight>
                  <a:srgbClr val="FFFFFF"/>
                </a:highlight>
              </a:rPr>
              <a:t>except clause</a:t>
            </a:r>
            <a:r>
              <a:rPr lang="en-GB" sz="1200">
                <a:solidFill>
                  <a:srgbClr val="222222"/>
                </a:solidFill>
                <a:highlight>
                  <a:srgbClr val="FFFFFF"/>
                </a:highlight>
              </a:rPr>
              <a:t> is skipped and execution of the </a:t>
            </a:r>
            <a:r>
              <a:rPr lang="en-GB" sz="1150">
                <a:solidFill>
                  <a:srgbClr val="6363BB"/>
                </a:solidFill>
                <a:highlight>
                  <a:srgbClr val="FFFFFF"/>
                </a:highlight>
                <a:uFill>
                  <a:noFill/>
                </a:uFill>
                <a:latin typeface="Courier New"/>
                <a:ea typeface="Courier New"/>
                <a:cs typeface="Courier New"/>
                <a:sym typeface="Courier New"/>
                <a:hlinkClick r:id="rId12">
                  <a:extLst>
                    <a:ext uri="{A12FA001-AC4F-418D-AE19-62706E023703}">
                      <ahyp:hlinkClr val="tx"/>
                    </a:ext>
                  </a:extLst>
                </a:hlinkClick>
              </a:rPr>
              <a:t>try</a:t>
            </a:r>
            <a:r>
              <a:rPr lang="en-GB" sz="1200">
                <a:solidFill>
                  <a:srgbClr val="222222"/>
                </a:solidFill>
                <a:highlight>
                  <a:srgbClr val="FFFFFF"/>
                </a:highlight>
              </a:rPr>
              <a:t> statement is finished.</a:t>
            </a:r>
            <a:endParaRPr sz="1200">
              <a:solidFill>
                <a:srgbClr val="222222"/>
              </a:solidFill>
              <a:highlight>
                <a:srgbClr val="FFFFFF"/>
              </a:highlight>
            </a:endParaRPr>
          </a:p>
          <a:p>
            <a:pPr indent="-304800" lvl="0" marL="457200" rtl="0" algn="just">
              <a:lnSpc>
                <a:spcPct val="130000"/>
              </a:lnSpc>
              <a:spcBef>
                <a:spcPts val="0"/>
              </a:spcBef>
              <a:spcAft>
                <a:spcPts val="0"/>
              </a:spcAft>
              <a:buClr>
                <a:srgbClr val="222222"/>
              </a:buClr>
              <a:buSzPts val="1200"/>
              <a:buChar char="●"/>
            </a:pPr>
            <a:r>
              <a:rPr lang="en-GB" sz="1200">
                <a:solidFill>
                  <a:srgbClr val="222222"/>
                </a:solidFill>
                <a:highlight>
                  <a:srgbClr val="FFFFFF"/>
                </a:highlight>
              </a:rPr>
              <a:t>If an exception occurs during execution of the try clause, the rest of the clause is skipped. Then if its type matches the exception named after the </a:t>
            </a:r>
            <a:r>
              <a:rPr lang="en-GB" sz="1150">
                <a:solidFill>
                  <a:srgbClr val="6363BB"/>
                </a:solidFill>
                <a:highlight>
                  <a:srgbClr val="FFFFFF"/>
                </a:highlight>
                <a:uFill>
                  <a:noFill/>
                </a:uFill>
                <a:latin typeface="Courier New"/>
                <a:ea typeface="Courier New"/>
                <a:cs typeface="Courier New"/>
                <a:sym typeface="Courier New"/>
                <a:hlinkClick r:id="rId13">
                  <a:extLst>
                    <a:ext uri="{A12FA001-AC4F-418D-AE19-62706E023703}">
                      <ahyp:hlinkClr val="tx"/>
                    </a:ext>
                  </a:extLst>
                </a:hlinkClick>
              </a:rPr>
              <a:t>except</a:t>
            </a:r>
            <a:r>
              <a:rPr lang="en-GB" sz="1200">
                <a:solidFill>
                  <a:srgbClr val="222222"/>
                </a:solidFill>
                <a:highlight>
                  <a:srgbClr val="FFFFFF"/>
                </a:highlight>
              </a:rPr>
              <a:t> keyword, the except clause is executed, and then execution continues after the </a:t>
            </a:r>
            <a:r>
              <a:rPr lang="en-GB" sz="1150">
                <a:solidFill>
                  <a:srgbClr val="6363BB"/>
                </a:solidFill>
                <a:highlight>
                  <a:srgbClr val="FFFFFF"/>
                </a:highlight>
                <a:uFill>
                  <a:noFill/>
                </a:uFill>
                <a:latin typeface="Courier New"/>
                <a:ea typeface="Courier New"/>
                <a:cs typeface="Courier New"/>
                <a:sym typeface="Courier New"/>
                <a:hlinkClick r:id="rId14">
                  <a:extLst>
                    <a:ext uri="{A12FA001-AC4F-418D-AE19-62706E023703}">
                      <ahyp:hlinkClr val="tx"/>
                    </a:ext>
                  </a:extLst>
                </a:hlinkClick>
              </a:rPr>
              <a:t>try</a:t>
            </a:r>
            <a:r>
              <a:rPr lang="en-GB" sz="1200">
                <a:solidFill>
                  <a:srgbClr val="222222"/>
                </a:solidFill>
                <a:highlight>
                  <a:srgbClr val="FFFFFF"/>
                </a:highlight>
              </a:rPr>
              <a:t> statement.</a:t>
            </a:r>
            <a:endParaRPr sz="1200">
              <a:solidFill>
                <a:srgbClr val="222222"/>
              </a:solidFill>
              <a:highlight>
                <a:srgbClr val="FFFFFF"/>
              </a:highlight>
            </a:endParaRPr>
          </a:p>
          <a:p>
            <a:pPr indent="-304800" lvl="0" marL="457200" rtl="0" algn="just">
              <a:lnSpc>
                <a:spcPct val="130000"/>
              </a:lnSpc>
              <a:spcBef>
                <a:spcPts val="0"/>
              </a:spcBef>
              <a:spcAft>
                <a:spcPts val="0"/>
              </a:spcAft>
              <a:buClr>
                <a:srgbClr val="222222"/>
              </a:buClr>
              <a:buSzPts val="1200"/>
              <a:buChar char="●"/>
            </a:pPr>
            <a:r>
              <a:rPr lang="en-GB" sz="1200">
                <a:solidFill>
                  <a:srgbClr val="222222"/>
                </a:solidFill>
                <a:highlight>
                  <a:srgbClr val="FFFFFF"/>
                </a:highlight>
              </a:rPr>
              <a:t>If an exception occurs which does not match the exception named in the except clause, it is passed on to outer </a:t>
            </a:r>
            <a:r>
              <a:rPr lang="en-GB" sz="1150">
                <a:solidFill>
                  <a:srgbClr val="6363BB"/>
                </a:solidFill>
                <a:highlight>
                  <a:srgbClr val="FFFFFF"/>
                </a:highlight>
                <a:uFill>
                  <a:noFill/>
                </a:uFill>
                <a:latin typeface="Courier New"/>
                <a:ea typeface="Courier New"/>
                <a:cs typeface="Courier New"/>
                <a:sym typeface="Courier New"/>
                <a:hlinkClick r:id="rId15">
                  <a:extLst>
                    <a:ext uri="{A12FA001-AC4F-418D-AE19-62706E023703}">
                      <ahyp:hlinkClr val="tx"/>
                    </a:ext>
                  </a:extLst>
                </a:hlinkClick>
              </a:rPr>
              <a:t>try</a:t>
            </a:r>
            <a:r>
              <a:rPr lang="en-GB" sz="1200">
                <a:solidFill>
                  <a:srgbClr val="222222"/>
                </a:solidFill>
                <a:highlight>
                  <a:srgbClr val="FFFFFF"/>
                </a:highlight>
              </a:rPr>
              <a:t> statements; if no handler is found, it is an </a:t>
            </a:r>
            <a:r>
              <a:rPr i="1" lang="en-GB" sz="1200">
                <a:solidFill>
                  <a:srgbClr val="222222"/>
                </a:solidFill>
                <a:highlight>
                  <a:srgbClr val="FFFFFF"/>
                </a:highlight>
              </a:rPr>
              <a:t>unhandled exception</a:t>
            </a:r>
            <a:r>
              <a:rPr lang="en-GB" sz="1200">
                <a:solidFill>
                  <a:srgbClr val="222222"/>
                </a:solidFill>
                <a:highlight>
                  <a:srgbClr val="FFFFFF"/>
                </a:highlight>
              </a:rPr>
              <a:t> and execution stops with a message as shown above.</a:t>
            </a:r>
            <a:endParaRPr sz="1200">
              <a:solidFill>
                <a:srgbClr val="222222"/>
              </a:solidFill>
              <a:highlight>
                <a:srgbClr val="FFFFFF"/>
              </a:highlight>
            </a:endParaRPr>
          </a:p>
          <a:p>
            <a:pPr indent="0" lvl="0" marL="0" rtl="0" algn="just">
              <a:lnSpc>
                <a:spcPct val="140000"/>
              </a:lnSpc>
              <a:spcBef>
                <a:spcPts val="1200"/>
              </a:spcBef>
              <a:spcAft>
                <a:spcPts val="0"/>
              </a:spcAft>
              <a:buClr>
                <a:schemeClr val="dk1"/>
              </a:buClr>
              <a:buSzPts val="1100"/>
              <a:buFont typeface="Arial"/>
              <a:buNone/>
            </a:pPr>
            <a:r>
              <a:rPr lang="en-GB" sz="1200">
                <a:solidFill>
                  <a:srgbClr val="222222"/>
                </a:solidFill>
                <a:highlight>
                  <a:srgbClr val="FFFFFF"/>
                </a:highlight>
              </a:rPr>
              <a:t>A </a:t>
            </a:r>
            <a:r>
              <a:rPr lang="en-GB" sz="1150">
                <a:solidFill>
                  <a:srgbClr val="6363BB"/>
                </a:solidFill>
                <a:highlight>
                  <a:srgbClr val="FFFFFF"/>
                </a:highlight>
                <a:uFill>
                  <a:noFill/>
                </a:uFill>
                <a:latin typeface="Courier New"/>
                <a:ea typeface="Courier New"/>
                <a:cs typeface="Courier New"/>
                <a:sym typeface="Courier New"/>
                <a:hlinkClick r:id="rId16">
                  <a:extLst>
                    <a:ext uri="{A12FA001-AC4F-418D-AE19-62706E023703}">
                      <ahyp:hlinkClr val="tx"/>
                    </a:ext>
                  </a:extLst>
                </a:hlinkClick>
              </a:rPr>
              <a:t>try</a:t>
            </a:r>
            <a:r>
              <a:rPr lang="en-GB" sz="1200">
                <a:solidFill>
                  <a:srgbClr val="222222"/>
                </a:solidFill>
                <a:highlight>
                  <a:srgbClr val="FFFFFF"/>
                </a:highlight>
              </a:rPr>
              <a:t> statement may have more than one except clause, to specify handlers for different exceptions. At most one handler will be executed. Handlers only handle exceptions that occur in the corresponding try clause, not in other handlers of the same </a:t>
            </a:r>
            <a:r>
              <a:rPr lang="en-GB" sz="1150">
                <a:solidFill>
                  <a:srgbClr val="222222"/>
                </a:solidFill>
                <a:highlight>
                  <a:srgbClr val="FFFFFF"/>
                </a:highlight>
                <a:latin typeface="Courier New"/>
                <a:ea typeface="Courier New"/>
                <a:cs typeface="Courier New"/>
                <a:sym typeface="Courier New"/>
              </a:rPr>
              <a:t>try</a:t>
            </a:r>
            <a:r>
              <a:rPr lang="en-GB" sz="1200">
                <a:solidFill>
                  <a:srgbClr val="222222"/>
                </a:solidFill>
                <a:highlight>
                  <a:srgbClr val="FFFFFF"/>
                </a:highlight>
              </a:rPr>
              <a:t> statement. An except clause may name multiple exceptions as a parenthesized tuple, for example:</a:t>
            </a:r>
            <a:endParaRPr sz="1200">
              <a:solidFill>
                <a:srgbClr val="222222"/>
              </a:solidFill>
              <a:highlight>
                <a:srgbClr val="FFFFFF"/>
              </a:highlight>
            </a:endParaRPr>
          </a:p>
          <a:p>
            <a:pPr indent="0" lvl="0" marL="0" rtl="0" algn="l">
              <a:spcBef>
                <a:spcPts val="1200"/>
              </a:spcBef>
              <a:spcAft>
                <a:spcPts val="0"/>
              </a:spcAft>
              <a:buNone/>
            </a:pPr>
            <a:r>
              <a:rPr lang="en-GB" sz="1150">
                <a:solidFill>
                  <a:srgbClr val="666666"/>
                </a:solidFill>
                <a:highlight>
                  <a:srgbClr val="EEFFCC"/>
                </a:highlight>
                <a:latin typeface="Courier New"/>
                <a:ea typeface="Courier New"/>
                <a:cs typeface="Courier New"/>
                <a:sym typeface="Courier New"/>
              </a:rPr>
              <a:t>...</a:t>
            </a:r>
            <a:r>
              <a:rPr lang="en-GB" sz="1150">
                <a:solidFill>
                  <a:srgbClr val="333333"/>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except</a:t>
            </a: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RuntimeError</a:t>
            </a: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TypeError</a:t>
            </a: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NameError</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666666"/>
                </a:solidFill>
                <a:highlight>
                  <a:srgbClr val="EEFFCC"/>
                </a:highlight>
                <a:latin typeface="Courier New"/>
                <a:ea typeface="Courier New"/>
                <a:cs typeface="Courier New"/>
                <a:sym typeface="Courier New"/>
              </a:rPr>
              <a:t>...</a:t>
            </a:r>
            <a:r>
              <a:rPr lang="en-GB" sz="1150">
                <a:solidFill>
                  <a:srgbClr val="333333"/>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pass</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15800"/>
              </a:lnSpc>
              <a:spcBef>
                <a:spcPts val="1600"/>
              </a:spcBef>
              <a:spcAft>
                <a:spcPts val="0"/>
              </a:spcAft>
              <a:buClr>
                <a:schemeClr val="dk1"/>
              </a:buClr>
              <a:buSzPts val="1100"/>
              <a:buFont typeface="Arial"/>
              <a:buNone/>
            </a:pPr>
            <a:r>
              <a:t/>
            </a:r>
            <a:endParaRPr sz="1150">
              <a:solidFill>
                <a:srgbClr val="333333"/>
              </a:solidFill>
              <a:highlight>
                <a:srgbClr val="EEFFCC"/>
              </a:highlight>
              <a:latin typeface="Courier New"/>
              <a:ea typeface="Courier New"/>
              <a:cs typeface="Courier New"/>
              <a:sym typeface="Courier New"/>
            </a:endParaRPr>
          </a:p>
          <a:p>
            <a:pPr indent="0" lvl="0" marL="0" rtl="0" algn="just">
              <a:lnSpc>
                <a:spcPct val="140000"/>
              </a:lnSpc>
              <a:spcBef>
                <a:spcPts val="1200"/>
              </a:spcBef>
              <a:spcAft>
                <a:spcPts val="0"/>
              </a:spcAft>
              <a:buClr>
                <a:schemeClr val="dk1"/>
              </a:buClr>
              <a:buSzPts val="1100"/>
              <a:buFont typeface="Arial"/>
              <a:buNone/>
            </a:pPr>
            <a:r>
              <a:rPr lang="en-GB" sz="1200">
                <a:solidFill>
                  <a:srgbClr val="222222"/>
                </a:solidFill>
                <a:highlight>
                  <a:srgbClr val="FFFFFF"/>
                </a:highlight>
              </a:rPr>
              <a:t>A class in an </a:t>
            </a:r>
            <a:r>
              <a:rPr lang="en-GB" sz="1150">
                <a:solidFill>
                  <a:srgbClr val="6363BB"/>
                </a:solidFill>
                <a:highlight>
                  <a:srgbClr val="FFFFFF"/>
                </a:highlight>
                <a:uFill>
                  <a:noFill/>
                </a:uFill>
                <a:latin typeface="Courier New"/>
                <a:ea typeface="Courier New"/>
                <a:cs typeface="Courier New"/>
                <a:sym typeface="Courier New"/>
                <a:hlinkClick r:id="rId17">
                  <a:extLst>
                    <a:ext uri="{A12FA001-AC4F-418D-AE19-62706E023703}">
                      <ahyp:hlinkClr val="tx"/>
                    </a:ext>
                  </a:extLst>
                </a:hlinkClick>
              </a:rPr>
              <a:t>except</a:t>
            </a:r>
            <a:r>
              <a:rPr lang="en-GB" sz="1200">
                <a:solidFill>
                  <a:srgbClr val="222222"/>
                </a:solidFill>
                <a:highlight>
                  <a:srgbClr val="FFFFFF"/>
                </a:highlight>
              </a:rPr>
              <a:t> clause is compatible with an exception if it is the same class or a base class thereof (but not the other way around — an except clause listing a derived class is not compatible with a base class). For example, the following code will print B, C, D in that order:</a:t>
            </a:r>
            <a:endParaRPr sz="1200">
              <a:solidFill>
                <a:srgbClr val="222222"/>
              </a:solidFill>
              <a:highlight>
                <a:srgbClr val="FFFFFF"/>
              </a:highlight>
            </a:endParaRPr>
          </a:p>
          <a:p>
            <a:pPr indent="0" lvl="0" marL="0" rtl="0" algn="l">
              <a:spcBef>
                <a:spcPts val="1200"/>
              </a:spcBef>
              <a:spcAft>
                <a:spcPts val="0"/>
              </a:spcAft>
              <a:buNone/>
            </a:pPr>
            <a:r>
              <a:rPr b="1" lang="en-GB" sz="1150">
                <a:solidFill>
                  <a:srgbClr val="007020"/>
                </a:solidFill>
                <a:highlight>
                  <a:srgbClr val="EEFFCC"/>
                </a:highlight>
                <a:latin typeface="Courier New"/>
                <a:ea typeface="Courier New"/>
                <a:cs typeface="Courier New"/>
                <a:sym typeface="Courier New"/>
              </a:rPr>
              <a:t>class</a:t>
            </a:r>
            <a:r>
              <a:rPr lang="en-GB" sz="1150">
                <a:solidFill>
                  <a:srgbClr val="333333"/>
                </a:solidFill>
                <a:highlight>
                  <a:srgbClr val="EEFFCC"/>
                </a:highlight>
                <a:latin typeface="Courier New"/>
                <a:ea typeface="Courier New"/>
                <a:cs typeface="Courier New"/>
                <a:sym typeface="Courier New"/>
              </a:rPr>
              <a:t> </a:t>
            </a:r>
            <a:r>
              <a:rPr b="1" lang="en-GB" sz="1150">
                <a:solidFill>
                  <a:srgbClr val="0E84B5"/>
                </a:solidFill>
                <a:highlight>
                  <a:srgbClr val="EEFFCC"/>
                </a:highlight>
                <a:latin typeface="Courier New"/>
                <a:ea typeface="Courier New"/>
                <a:cs typeface="Courier New"/>
                <a:sym typeface="Courier New"/>
              </a:rPr>
              <a:t>B</a:t>
            </a:r>
            <a:r>
              <a:rPr lang="en-GB" sz="1150">
                <a:solidFill>
                  <a:srgbClr val="333333"/>
                </a:solidFill>
                <a:highlight>
                  <a:srgbClr val="EEFFCC"/>
                </a:highlight>
                <a:latin typeface="Courier New"/>
                <a:ea typeface="Courier New"/>
                <a:cs typeface="Courier New"/>
                <a:sym typeface="Courier New"/>
              </a:rPr>
              <a:t>(</a:t>
            </a:r>
            <a:r>
              <a:rPr lang="en-GB" sz="1150">
                <a:solidFill>
                  <a:srgbClr val="007020"/>
                </a:solidFill>
                <a:highlight>
                  <a:srgbClr val="EEFFCC"/>
                </a:highlight>
                <a:latin typeface="Courier New"/>
                <a:ea typeface="Courier New"/>
                <a:cs typeface="Courier New"/>
                <a:sym typeface="Courier New"/>
              </a:rPr>
              <a:t>Exception</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pass</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007020"/>
                </a:solidFill>
                <a:highlight>
                  <a:srgbClr val="EEFFCC"/>
                </a:highlight>
                <a:latin typeface="Courier New"/>
                <a:ea typeface="Courier New"/>
                <a:cs typeface="Courier New"/>
                <a:sym typeface="Courier New"/>
              </a:rPr>
              <a:t>class</a:t>
            </a:r>
            <a:r>
              <a:rPr lang="en-GB" sz="1150">
                <a:solidFill>
                  <a:srgbClr val="333333"/>
                </a:solidFill>
                <a:highlight>
                  <a:srgbClr val="EEFFCC"/>
                </a:highlight>
                <a:latin typeface="Courier New"/>
                <a:ea typeface="Courier New"/>
                <a:cs typeface="Courier New"/>
                <a:sym typeface="Courier New"/>
              </a:rPr>
              <a:t> </a:t>
            </a:r>
            <a:r>
              <a:rPr b="1" lang="en-GB" sz="1150">
                <a:solidFill>
                  <a:srgbClr val="0E84B5"/>
                </a:solidFill>
                <a:highlight>
                  <a:srgbClr val="EEFFCC"/>
                </a:highlight>
                <a:latin typeface="Courier New"/>
                <a:ea typeface="Courier New"/>
                <a:cs typeface="Courier New"/>
                <a:sym typeface="Courier New"/>
              </a:rPr>
              <a:t>C</a:t>
            </a:r>
            <a:r>
              <a:rPr lang="en-GB" sz="1150">
                <a:solidFill>
                  <a:srgbClr val="333333"/>
                </a:solidFill>
                <a:highlight>
                  <a:srgbClr val="EEFFCC"/>
                </a:highlight>
                <a:latin typeface="Courier New"/>
                <a:ea typeface="Courier New"/>
                <a:cs typeface="Courier New"/>
                <a:sym typeface="Courier New"/>
              </a:rPr>
              <a:t>(B):</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pass</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007020"/>
                </a:solidFill>
                <a:highlight>
                  <a:srgbClr val="EEFFCC"/>
                </a:highlight>
                <a:latin typeface="Courier New"/>
                <a:ea typeface="Courier New"/>
                <a:cs typeface="Courier New"/>
                <a:sym typeface="Courier New"/>
              </a:rPr>
              <a:t>class</a:t>
            </a:r>
            <a:r>
              <a:rPr lang="en-GB" sz="1150">
                <a:solidFill>
                  <a:srgbClr val="333333"/>
                </a:solidFill>
                <a:highlight>
                  <a:srgbClr val="EEFFCC"/>
                </a:highlight>
                <a:latin typeface="Courier New"/>
                <a:ea typeface="Courier New"/>
                <a:cs typeface="Courier New"/>
                <a:sym typeface="Courier New"/>
              </a:rPr>
              <a:t> </a:t>
            </a:r>
            <a:r>
              <a:rPr b="1" lang="en-GB" sz="1150">
                <a:solidFill>
                  <a:srgbClr val="0E84B5"/>
                </a:solidFill>
                <a:highlight>
                  <a:srgbClr val="EEFFCC"/>
                </a:highlight>
                <a:latin typeface="Courier New"/>
                <a:ea typeface="Courier New"/>
                <a:cs typeface="Courier New"/>
                <a:sym typeface="Courier New"/>
              </a:rPr>
              <a:t>D</a:t>
            </a:r>
            <a:r>
              <a:rPr lang="en-GB" sz="1150">
                <a:solidFill>
                  <a:srgbClr val="333333"/>
                </a:solidFill>
                <a:highlight>
                  <a:srgbClr val="EEFFCC"/>
                </a:highlight>
                <a:latin typeface="Courier New"/>
                <a:ea typeface="Courier New"/>
                <a:cs typeface="Courier New"/>
                <a:sym typeface="Courier New"/>
              </a:rPr>
              <a:t>(C):</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pass</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007020"/>
                </a:solidFill>
                <a:highlight>
                  <a:srgbClr val="EEFFCC"/>
                </a:highlight>
                <a:latin typeface="Courier New"/>
                <a:ea typeface="Courier New"/>
                <a:cs typeface="Courier New"/>
                <a:sym typeface="Courier New"/>
              </a:rPr>
              <a:t>for</a:t>
            </a: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cls</a:t>
            </a:r>
            <a:r>
              <a:rPr lang="en-GB" sz="1150">
                <a:solidFill>
                  <a:srgbClr val="333333"/>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in</a:t>
            </a:r>
            <a:r>
              <a:rPr lang="en-GB" sz="1150">
                <a:solidFill>
                  <a:srgbClr val="333333"/>
                </a:solidFill>
                <a:highlight>
                  <a:srgbClr val="EEFFCC"/>
                </a:highlight>
                <a:latin typeface="Courier New"/>
                <a:ea typeface="Courier New"/>
                <a:cs typeface="Courier New"/>
                <a:sym typeface="Courier New"/>
              </a:rPr>
              <a:t> [B, C, D]:</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try</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raise</a:t>
            </a: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cls</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except</a:t>
            </a:r>
            <a:r>
              <a:rPr lang="en-GB" sz="1150">
                <a:solidFill>
                  <a:srgbClr val="333333"/>
                </a:solidFill>
                <a:highlight>
                  <a:srgbClr val="EEFFCC"/>
                </a:highlight>
                <a:latin typeface="Courier New"/>
                <a:ea typeface="Courier New"/>
                <a:cs typeface="Courier New"/>
                <a:sym typeface="Courier New"/>
              </a:rPr>
              <a:t> D:</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print</a:t>
            </a:r>
            <a:r>
              <a:rPr lang="en-GB" sz="1150">
                <a:solidFill>
                  <a:srgbClr val="333333"/>
                </a:solidFill>
                <a:highlight>
                  <a:srgbClr val="EEFFCC"/>
                </a:highlight>
                <a:latin typeface="Courier New"/>
                <a:ea typeface="Courier New"/>
                <a:cs typeface="Courier New"/>
                <a:sym typeface="Courier New"/>
              </a:rPr>
              <a:t>(</a:t>
            </a:r>
            <a:r>
              <a:rPr lang="en-GB" sz="1150">
                <a:solidFill>
                  <a:srgbClr val="4070A0"/>
                </a:solidFill>
                <a:highlight>
                  <a:srgbClr val="EEFFCC"/>
                </a:highlight>
                <a:latin typeface="Courier New"/>
                <a:ea typeface="Courier New"/>
                <a:cs typeface="Courier New"/>
                <a:sym typeface="Courier New"/>
              </a:rPr>
              <a:t>"D"</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except</a:t>
            </a:r>
            <a:r>
              <a:rPr lang="en-GB" sz="1150">
                <a:solidFill>
                  <a:srgbClr val="333333"/>
                </a:solidFill>
                <a:highlight>
                  <a:srgbClr val="EEFFCC"/>
                </a:highlight>
                <a:latin typeface="Courier New"/>
                <a:ea typeface="Courier New"/>
                <a:cs typeface="Courier New"/>
                <a:sym typeface="Courier New"/>
              </a:rPr>
              <a:t> C:</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print</a:t>
            </a:r>
            <a:r>
              <a:rPr lang="en-GB" sz="1150">
                <a:solidFill>
                  <a:srgbClr val="333333"/>
                </a:solidFill>
                <a:highlight>
                  <a:srgbClr val="EEFFCC"/>
                </a:highlight>
                <a:latin typeface="Courier New"/>
                <a:ea typeface="Courier New"/>
                <a:cs typeface="Courier New"/>
                <a:sym typeface="Courier New"/>
              </a:rPr>
              <a:t>(</a:t>
            </a:r>
            <a:r>
              <a:rPr lang="en-GB" sz="1150">
                <a:solidFill>
                  <a:srgbClr val="4070A0"/>
                </a:solidFill>
                <a:highlight>
                  <a:srgbClr val="EEFFCC"/>
                </a:highlight>
                <a:latin typeface="Courier New"/>
                <a:ea typeface="Courier New"/>
                <a:cs typeface="Courier New"/>
                <a:sym typeface="Courier New"/>
              </a:rPr>
              <a:t>"C"</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except</a:t>
            </a:r>
            <a:r>
              <a:rPr lang="en-GB" sz="1150">
                <a:solidFill>
                  <a:srgbClr val="333333"/>
                </a:solidFill>
                <a:highlight>
                  <a:srgbClr val="EEFFCC"/>
                </a:highlight>
                <a:latin typeface="Courier New"/>
                <a:ea typeface="Courier New"/>
                <a:cs typeface="Courier New"/>
                <a:sym typeface="Courier New"/>
              </a:rPr>
              <a:t> B:</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print</a:t>
            </a:r>
            <a:r>
              <a:rPr lang="en-GB" sz="1150">
                <a:solidFill>
                  <a:srgbClr val="333333"/>
                </a:solidFill>
                <a:highlight>
                  <a:srgbClr val="EEFFCC"/>
                </a:highlight>
                <a:latin typeface="Courier New"/>
                <a:ea typeface="Courier New"/>
                <a:cs typeface="Courier New"/>
                <a:sym typeface="Courier New"/>
              </a:rPr>
              <a:t>(</a:t>
            </a:r>
            <a:r>
              <a:rPr lang="en-GB" sz="1150">
                <a:solidFill>
                  <a:srgbClr val="4070A0"/>
                </a:solidFill>
                <a:highlight>
                  <a:srgbClr val="EEFFCC"/>
                </a:highlight>
                <a:latin typeface="Courier New"/>
                <a:ea typeface="Courier New"/>
                <a:cs typeface="Courier New"/>
                <a:sym typeface="Courier New"/>
              </a:rPr>
              <a:t>"B"</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15800"/>
              </a:lnSpc>
              <a:spcBef>
                <a:spcPts val="1600"/>
              </a:spcBef>
              <a:spcAft>
                <a:spcPts val="0"/>
              </a:spcAft>
              <a:buClr>
                <a:schemeClr val="dk1"/>
              </a:buClr>
              <a:buSzPts val="1100"/>
              <a:buFont typeface="Arial"/>
              <a:buNone/>
            </a:pPr>
            <a:r>
              <a:t/>
            </a:r>
            <a:endParaRPr sz="1150">
              <a:solidFill>
                <a:srgbClr val="333333"/>
              </a:solidFill>
              <a:highlight>
                <a:srgbClr val="EEFFCC"/>
              </a:highlight>
              <a:latin typeface="Courier New"/>
              <a:ea typeface="Courier New"/>
              <a:cs typeface="Courier New"/>
              <a:sym typeface="Courier New"/>
            </a:endParaRPr>
          </a:p>
          <a:p>
            <a:pPr indent="0" lvl="0" marL="0" rtl="0" algn="just">
              <a:lnSpc>
                <a:spcPct val="140000"/>
              </a:lnSpc>
              <a:spcBef>
                <a:spcPts val="1200"/>
              </a:spcBef>
              <a:spcAft>
                <a:spcPts val="0"/>
              </a:spcAft>
              <a:buClr>
                <a:schemeClr val="dk1"/>
              </a:buClr>
              <a:buSzPts val="1100"/>
              <a:buFont typeface="Arial"/>
              <a:buNone/>
            </a:pPr>
            <a:r>
              <a:rPr lang="en-GB" sz="1200">
                <a:solidFill>
                  <a:srgbClr val="222222"/>
                </a:solidFill>
                <a:highlight>
                  <a:srgbClr val="FFFFFF"/>
                </a:highlight>
              </a:rPr>
              <a:t>Note that if the except clauses were reversed (with </a:t>
            </a:r>
            <a:r>
              <a:rPr lang="en-GB" sz="1150">
                <a:solidFill>
                  <a:srgbClr val="222222"/>
                </a:solidFill>
                <a:highlight>
                  <a:srgbClr val="ECF0F3"/>
                </a:highlight>
                <a:latin typeface="Courier New"/>
                <a:ea typeface="Courier New"/>
                <a:cs typeface="Courier New"/>
                <a:sym typeface="Courier New"/>
              </a:rPr>
              <a:t>except B</a:t>
            </a:r>
            <a:r>
              <a:rPr lang="en-GB" sz="1200">
                <a:solidFill>
                  <a:srgbClr val="222222"/>
                </a:solidFill>
                <a:highlight>
                  <a:srgbClr val="FFFFFF"/>
                </a:highlight>
              </a:rPr>
              <a:t> first), it would have printed B, B, B — the first matching except clause is triggered.</a:t>
            </a:r>
            <a:endParaRPr sz="1200">
              <a:solidFill>
                <a:srgbClr val="222222"/>
              </a:solidFill>
              <a:highlight>
                <a:srgbClr val="FFFFFF"/>
              </a:highlight>
            </a:endParaRPr>
          </a:p>
          <a:p>
            <a:pPr indent="0" lvl="0" marL="0" rtl="0" algn="just">
              <a:lnSpc>
                <a:spcPct val="140000"/>
              </a:lnSpc>
              <a:spcBef>
                <a:spcPts val="1200"/>
              </a:spcBef>
              <a:spcAft>
                <a:spcPts val="0"/>
              </a:spcAft>
              <a:buClr>
                <a:schemeClr val="dk1"/>
              </a:buClr>
              <a:buSzPts val="1100"/>
              <a:buFont typeface="Arial"/>
              <a:buNone/>
            </a:pPr>
            <a:r>
              <a:rPr lang="en-GB" sz="1200">
                <a:solidFill>
                  <a:srgbClr val="222222"/>
                </a:solidFill>
                <a:highlight>
                  <a:srgbClr val="FFFFFF"/>
                </a:highlight>
              </a:rPr>
              <a:t>The last except clause may omit the exception name(s), to serve as a wildcard. Use this with extreme caution, since it is easy to mask a real programming error in this way! It can also be used to print an error message and then re-raise the exception (allowing a caller to handle the exception as well):</a:t>
            </a:r>
            <a:endParaRPr sz="1200">
              <a:solidFill>
                <a:srgbClr val="222222"/>
              </a:solidFill>
              <a:highlight>
                <a:srgbClr val="FFFFFF"/>
              </a:highlight>
            </a:endParaRPr>
          </a:p>
          <a:p>
            <a:pPr indent="0" lvl="0" marL="0" rtl="0" algn="l">
              <a:spcBef>
                <a:spcPts val="1200"/>
              </a:spcBef>
              <a:spcAft>
                <a:spcPts val="0"/>
              </a:spcAft>
              <a:buNone/>
            </a:pPr>
            <a:r>
              <a:rPr b="1" lang="en-GB" sz="1150">
                <a:solidFill>
                  <a:srgbClr val="007020"/>
                </a:solidFill>
                <a:highlight>
                  <a:srgbClr val="EEFFCC"/>
                </a:highlight>
                <a:latin typeface="Courier New"/>
                <a:ea typeface="Courier New"/>
                <a:cs typeface="Courier New"/>
                <a:sym typeface="Courier New"/>
              </a:rPr>
              <a:t>import</a:t>
            </a:r>
            <a:r>
              <a:rPr lang="en-GB" sz="1150">
                <a:solidFill>
                  <a:srgbClr val="333333"/>
                </a:solidFill>
                <a:highlight>
                  <a:srgbClr val="EEFFCC"/>
                </a:highlight>
                <a:latin typeface="Courier New"/>
                <a:ea typeface="Courier New"/>
                <a:cs typeface="Courier New"/>
                <a:sym typeface="Courier New"/>
              </a:rPr>
              <a:t> </a:t>
            </a:r>
            <a:r>
              <a:rPr b="1" lang="en-GB" sz="1150">
                <a:solidFill>
                  <a:srgbClr val="0E84B5"/>
                </a:solidFill>
                <a:highlight>
                  <a:srgbClr val="EEFFCC"/>
                </a:highlight>
                <a:latin typeface="Courier New"/>
                <a:ea typeface="Courier New"/>
                <a:cs typeface="Courier New"/>
                <a:sym typeface="Courier New"/>
              </a:rPr>
              <a:t>sys</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007020"/>
                </a:solidFill>
                <a:highlight>
                  <a:srgbClr val="EEFFCC"/>
                </a:highlight>
                <a:latin typeface="Courier New"/>
                <a:ea typeface="Courier New"/>
                <a:cs typeface="Courier New"/>
                <a:sym typeface="Courier New"/>
              </a:rPr>
              <a:t>try</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f </a:t>
            </a:r>
            <a:r>
              <a:rPr lang="en-GB" sz="1150">
                <a:solidFill>
                  <a:srgbClr val="666666"/>
                </a:solidFill>
                <a:highlight>
                  <a:srgbClr val="EEFFCC"/>
                </a:highlight>
                <a:latin typeface="Courier New"/>
                <a:ea typeface="Courier New"/>
                <a:cs typeface="Courier New"/>
                <a:sym typeface="Courier New"/>
              </a:rPr>
              <a:t>=</a:t>
            </a: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open</a:t>
            </a:r>
            <a:r>
              <a:rPr lang="en-GB" sz="1150">
                <a:solidFill>
                  <a:srgbClr val="333333"/>
                </a:solidFill>
                <a:highlight>
                  <a:srgbClr val="EEFFCC"/>
                </a:highlight>
                <a:latin typeface="Courier New"/>
                <a:ea typeface="Courier New"/>
                <a:cs typeface="Courier New"/>
                <a:sym typeface="Courier New"/>
              </a:rPr>
              <a:t>(</a:t>
            </a:r>
            <a:r>
              <a:rPr lang="en-GB" sz="1150">
                <a:solidFill>
                  <a:srgbClr val="4070A0"/>
                </a:solidFill>
                <a:highlight>
                  <a:srgbClr val="EEFFCC"/>
                </a:highlight>
                <a:latin typeface="Courier New"/>
                <a:ea typeface="Courier New"/>
                <a:cs typeface="Courier New"/>
                <a:sym typeface="Courier New"/>
              </a:rPr>
              <a:t>'myfile.txt'</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s </a:t>
            </a:r>
            <a:r>
              <a:rPr lang="en-GB" sz="1150">
                <a:solidFill>
                  <a:srgbClr val="666666"/>
                </a:solidFill>
                <a:highlight>
                  <a:srgbClr val="EEFFCC"/>
                </a:highlight>
                <a:latin typeface="Courier New"/>
                <a:ea typeface="Courier New"/>
                <a:cs typeface="Courier New"/>
                <a:sym typeface="Courier New"/>
              </a:rPr>
              <a:t>=</a:t>
            </a:r>
            <a:r>
              <a:rPr lang="en-GB" sz="1150">
                <a:solidFill>
                  <a:srgbClr val="333333"/>
                </a:solidFill>
                <a:highlight>
                  <a:srgbClr val="EEFFCC"/>
                </a:highlight>
                <a:latin typeface="Courier New"/>
                <a:ea typeface="Courier New"/>
                <a:cs typeface="Courier New"/>
                <a:sym typeface="Courier New"/>
              </a:rPr>
              <a:t> f</a:t>
            </a:r>
            <a:r>
              <a:rPr lang="en-GB" sz="1150">
                <a:solidFill>
                  <a:srgbClr val="666666"/>
                </a:solidFill>
                <a:highlight>
                  <a:srgbClr val="EEFFCC"/>
                </a:highlight>
                <a:latin typeface="Courier New"/>
                <a:ea typeface="Courier New"/>
                <a:cs typeface="Courier New"/>
                <a:sym typeface="Courier New"/>
              </a:rPr>
              <a:t>.</a:t>
            </a:r>
            <a:r>
              <a:rPr lang="en-GB" sz="1150">
                <a:solidFill>
                  <a:srgbClr val="333333"/>
                </a:solidFill>
                <a:highlight>
                  <a:srgbClr val="EEFFCC"/>
                </a:highlight>
                <a:latin typeface="Courier New"/>
                <a:ea typeface="Courier New"/>
                <a:cs typeface="Courier New"/>
                <a:sym typeface="Courier New"/>
              </a:rPr>
              <a:t>readline()</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i </a:t>
            </a:r>
            <a:r>
              <a:rPr lang="en-GB" sz="1150">
                <a:solidFill>
                  <a:srgbClr val="666666"/>
                </a:solidFill>
                <a:highlight>
                  <a:srgbClr val="EEFFCC"/>
                </a:highlight>
                <a:latin typeface="Courier New"/>
                <a:ea typeface="Courier New"/>
                <a:cs typeface="Courier New"/>
                <a:sym typeface="Courier New"/>
              </a:rPr>
              <a:t>=</a:t>
            </a: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int</a:t>
            </a:r>
            <a:r>
              <a:rPr lang="en-GB" sz="1150">
                <a:solidFill>
                  <a:srgbClr val="333333"/>
                </a:solidFill>
                <a:highlight>
                  <a:srgbClr val="EEFFCC"/>
                </a:highlight>
                <a:latin typeface="Courier New"/>
                <a:ea typeface="Courier New"/>
                <a:cs typeface="Courier New"/>
                <a:sym typeface="Courier New"/>
              </a:rPr>
              <a:t>(s</a:t>
            </a:r>
            <a:r>
              <a:rPr lang="en-GB" sz="1150">
                <a:solidFill>
                  <a:srgbClr val="666666"/>
                </a:solidFill>
                <a:highlight>
                  <a:srgbClr val="EEFFCC"/>
                </a:highlight>
                <a:latin typeface="Courier New"/>
                <a:ea typeface="Courier New"/>
                <a:cs typeface="Courier New"/>
                <a:sym typeface="Courier New"/>
              </a:rPr>
              <a:t>.</a:t>
            </a:r>
            <a:r>
              <a:rPr lang="en-GB" sz="1150">
                <a:solidFill>
                  <a:srgbClr val="333333"/>
                </a:solidFill>
                <a:highlight>
                  <a:srgbClr val="EEFFCC"/>
                </a:highlight>
                <a:latin typeface="Courier New"/>
                <a:ea typeface="Courier New"/>
                <a:cs typeface="Courier New"/>
                <a:sym typeface="Courier New"/>
              </a:rPr>
              <a:t>strip())</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007020"/>
                </a:solidFill>
                <a:highlight>
                  <a:srgbClr val="EEFFCC"/>
                </a:highlight>
                <a:latin typeface="Courier New"/>
                <a:ea typeface="Courier New"/>
                <a:cs typeface="Courier New"/>
                <a:sym typeface="Courier New"/>
              </a:rPr>
              <a:t>except</a:t>
            </a: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OSError</a:t>
            </a:r>
            <a:r>
              <a:rPr lang="en-GB" sz="1150">
                <a:solidFill>
                  <a:srgbClr val="333333"/>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as</a:t>
            </a:r>
            <a:r>
              <a:rPr lang="en-GB" sz="1150">
                <a:solidFill>
                  <a:srgbClr val="333333"/>
                </a:solidFill>
                <a:highlight>
                  <a:srgbClr val="EEFFCC"/>
                </a:highlight>
                <a:latin typeface="Courier New"/>
                <a:ea typeface="Courier New"/>
                <a:cs typeface="Courier New"/>
                <a:sym typeface="Courier New"/>
              </a:rPr>
              <a:t> err:</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print</a:t>
            </a:r>
            <a:r>
              <a:rPr lang="en-GB" sz="1150">
                <a:solidFill>
                  <a:srgbClr val="333333"/>
                </a:solidFill>
                <a:highlight>
                  <a:srgbClr val="EEFFCC"/>
                </a:highlight>
                <a:latin typeface="Courier New"/>
                <a:ea typeface="Courier New"/>
                <a:cs typeface="Courier New"/>
                <a:sym typeface="Courier New"/>
              </a:rPr>
              <a:t>(</a:t>
            </a:r>
            <a:r>
              <a:rPr lang="en-GB" sz="1150">
                <a:solidFill>
                  <a:srgbClr val="4070A0"/>
                </a:solidFill>
                <a:highlight>
                  <a:srgbClr val="EEFFCC"/>
                </a:highlight>
                <a:latin typeface="Courier New"/>
                <a:ea typeface="Courier New"/>
                <a:cs typeface="Courier New"/>
                <a:sym typeface="Courier New"/>
              </a:rPr>
              <a:t>"OS error: </a:t>
            </a:r>
            <a:r>
              <a:rPr i="1" lang="en-GB" sz="1150">
                <a:solidFill>
                  <a:srgbClr val="70A0D0"/>
                </a:solidFill>
                <a:highlight>
                  <a:srgbClr val="EEFFCC"/>
                </a:highlight>
                <a:latin typeface="Courier New"/>
                <a:ea typeface="Courier New"/>
                <a:cs typeface="Courier New"/>
                <a:sym typeface="Courier New"/>
              </a:rPr>
              <a:t>{0}</a:t>
            </a:r>
            <a:r>
              <a:rPr lang="en-GB" sz="1150">
                <a:solidFill>
                  <a:srgbClr val="4070A0"/>
                </a:solidFill>
                <a:highlight>
                  <a:srgbClr val="EEFFCC"/>
                </a:highlight>
                <a:latin typeface="Courier New"/>
                <a:ea typeface="Courier New"/>
                <a:cs typeface="Courier New"/>
                <a:sym typeface="Courier New"/>
              </a:rPr>
              <a:t>"</a:t>
            </a:r>
            <a:r>
              <a:rPr lang="en-GB" sz="1150">
                <a:solidFill>
                  <a:srgbClr val="666666"/>
                </a:solidFill>
                <a:highlight>
                  <a:srgbClr val="EEFFCC"/>
                </a:highlight>
                <a:latin typeface="Courier New"/>
                <a:ea typeface="Courier New"/>
                <a:cs typeface="Courier New"/>
                <a:sym typeface="Courier New"/>
              </a:rPr>
              <a:t>.</a:t>
            </a:r>
            <a:r>
              <a:rPr lang="en-GB" sz="1150">
                <a:solidFill>
                  <a:srgbClr val="333333"/>
                </a:solidFill>
                <a:highlight>
                  <a:srgbClr val="EEFFCC"/>
                </a:highlight>
                <a:latin typeface="Courier New"/>
                <a:ea typeface="Courier New"/>
                <a:cs typeface="Courier New"/>
                <a:sym typeface="Courier New"/>
              </a:rPr>
              <a:t>format(err))</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007020"/>
                </a:solidFill>
                <a:highlight>
                  <a:srgbClr val="EEFFCC"/>
                </a:highlight>
                <a:latin typeface="Courier New"/>
                <a:ea typeface="Courier New"/>
                <a:cs typeface="Courier New"/>
                <a:sym typeface="Courier New"/>
              </a:rPr>
              <a:t>except</a:t>
            </a: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ValueError</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print</a:t>
            </a:r>
            <a:r>
              <a:rPr lang="en-GB" sz="1150">
                <a:solidFill>
                  <a:srgbClr val="333333"/>
                </a:solidFill>
                <a:highlight>
                  <a:srgbClr val="EEFFCC"/>
                </a:highlight>
                <a:latin typeface="Courier New"/>
                <a:ea typeface="Courier New"/>
                <a:cs typeface="Courier New"/>
                <a:sym typeface="Courier New"/>
              </a:rPr>
              <a:t>(</a:t>
            </a:r>
            <a:r>
              <a:rPr lang="en-GB" sz="1150">
                <a:solidFill>
                  <a:srgbClr val="4070A0"/>
                </a:solidFill>
                <a:highlight>
                  <a:srgbClr val="EEFFCC"/>
                </a:highlight>
                <a:latin typeface="Courier New"/>
                <a:ea typeface="Courier New"/>
                <a:cs typeface="Courier New"/>
                <a:sym typeface="Courier New"/>
              </a:rPr>
              <a:t>"Could not convert data to an integer."</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007020"/>
                </a:solidFill>
                <a:highlight>
                  <a:srgbClr val="EEFFCC"/>
                </a:highlight>
                <a:latin typeface="Courier New"/>
                <a:ea typeface="Courier New"/>
                <a:cs typeface="Courier New"/>
                <a:sym typeface="Courier New"/>
              </a:rPr>
              <a:t>except</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print</a:t>
            </a:r>
            <a:r>
              <a:rPr lang="en-GB" sz="1150">
                <a:solidFill>
                  <a:srgbClr val="333333"/>
                </a:solidFill>
                <a:highlight>
                  <a:srgbClr val="EEFFCC"/>
                </a:highlight>
                <a:latin typeface="Courier New"/>
                <a:ea typeface="Courier New"/>
                <a:cs typeface="Courier New"/>
                <a:sym typeface="Courier New"/>
              </a:rPr>
              <a:t>(</a:t>
            </a:r>
            <a:r>
              <a:rPr lang="en-GB" sz="1150">
                <a:solidFill>
                  <a:srgbClr val="4070A0"/>
                </a:solidFill>
                <a:highlight>
                  <a:srgbClr val="EEFFCC"/>
                </a:highlight>
                <a:latin typeface="Courier New"/>
                <a:ea typeface="Courier New"/>
                <a:cs typeface="Courier New"/>
                <a:sym typeface="Courier New"/>
              </a:rPr>
              <a:t>"Unexpected error:"</a:t>
            </a:r>
            <a:r>
              <a:rPr lang="en-GB" sz="1150">
                <a:solidFill>
                  <a:srgbClr val="333333"/>
                </a:solidFill>
                <a:highlight>
                  <a:srgbClr val="EEFFCC"/>
                </a:highlight>
                <a:latin typeface="Courier New"/>
                <a:ea typeface="Courier New"/>
                <a:cs typeface="Courier New"/>
                <a:sym typeface="Courier New"/>
              </a:rPr>
              <a:t>, sys</a:t>
            </a:r>
            <a:r>
              <a:rPr lang="en-GB" sz="1150">
                <a:solidFill>
                  <a:srgbClr val="666666"/>
                </a:solidFill>
                <a:highlight>
                  <a:srgbClr val="EEFFCC"/>
                </a:highlight>
                <a:latin typeface="Courier New"/>
                <a:ea typeface="Courier New"/>
                <a:cs typeface="Courier New"/>
                <a:sym typeface="Courier New"/>
              </a:rPr>
              <a:t>.</a:t>
            </a:r>
            <a:r>
              <a:rPr lang="en-GB" sz="1150">
                <a:solidFill>
                  <a:srgbClr val="333333"/>
                </a:solidFill>
                <a:highlight>
                  <a:srgbClr val="EEFFCC"/>
                </a:highlight>
                <a:latin typeface="Courier New"/>
                <a:ea typeface="Courier New"/>
                <a:cs typeface="Courier New"/>
                <a:sym typeface="Courier New"/>
              </a:rPr>
              <a:t>exc_info()[</a:t>
            </a:r>
            <a:r>
              <a:rPr lang="en-GB" sz="1150">
                <a:solidFill>
                  <a:srgbClr val="208050"/>
                </a:solidFill>
                <a:highlight>
                  <a:srgbClr val="EEFFCC"/>
                </a:highlight>
                <a:latin typeface="Courier New"/>
                <a:ea typeface="Courier New"/>
                <a:cs typeface="Courier New"/>
                <a:sym typeface="Courier New"/>
              </a:rPr>
              <a:t>0</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raise</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15800"/>
              </a:lnSpc>
              <a:spcBef>
                <a:spcPts val="1600"/>
              </a:spcBef>
              <a:spcAft>
                <a:spcPts val="0"/>
              </a:spcAft>
              <a:buClr>
                <a:schemeClr val="dk1"/>
              </a:buClr>
              <a:buSzPts val="1100"/>
              <a:buFont typeface="Arial"/>
              <a:buNone/>
            </a:pPr>
            <a:r>
              <a:t/>
            </a:r>
            <a:endParaRPr sz="1150">
              <a:solidFill>
                <a:srgbClr val="333333"/>
              </a:solidFill>
              <a:highlight>
                <a:srgbClr val="EEFFCC"/>
              </a:highlight>
              <a:latin typeface="Courier New"/>
              <a:ea typeface="Courier New"/>
              <a:cs typeface="Courier New"/>
              <a:sym typeface="Courier New"/>
            </a:endParaRPr>
          </a:p>
          <a:p>
            <a:pPr indent="0" lvl="0" marL="0" rtl="0" algn="just">
              <a:lnSpc>
                <a:spcPct val="140000"/>
              </a:lnSpc>
              <a:spcBef>
                <a:spcPts val="1200"/>
              </a:spcBef>
              <a:spcAft>
                <a:spcPts val="0"/>
              </a:spcAft>
              <a:buClr>
                <a:schemeClr val="dk1"/>
              </a:buClr>
              <a:buSzPts val="1100"/>
              <a:buFont typeface="Arial"/>
              <a:buNone/>
            </a:pPr>
            <a:r>
              <a:rPr lang="en-GB" sz="1200">
                <a:solidFill>
                  <a:srgbClr val="222222"/>
                </a:solidFill>
                <a:highlight>
                  <a:srgbClr val="FFFFFF"/>
                </a:highlight>
              </a:rPr>
              <a:t>The </a:t>
            </a:r>
            <a:r>
              <a:rPr lang="en-GB" sz="1150">
                <a:solidFill>
                  <a:srgbClr val="6363BB"/>
                </a:solidFill>
                <a:highlight>
                  <a:srgbClr val="FFFFFF"/>
                </a:highlight>
                <a:uFill>
                  <a:noFill/>
                </a:uFill>
                <a:latin typeface="Courier New"/>
                <a:ea typeface="Courier New"/>
                <a:cs typeface="Courier New"/>
                <a:sym typeface="Courier New"/>
                <a:hlinkClick r:id="rId18">
                  <a:extLst>
                    <a:ext uri="{A12FA001-AC4F-418D-AE19-62706E023703}">
                      <ahyp:hlinkClr val="tx"/>
                    </a:ext>
                  </a:extLst>
                </a:hlinkClick>
              </a:rPr>
              <a:t>try</a:t>
            </a:r>
            <a:r>
              <a:rPr lang="en-GB" sz="1200">
                <a:solidFill>
                  <a:srgbClr val="222222"/>
                </a:solidFill>
                <a:highlight>
                  <a:srgbClr val="FFFFFF"/>
                </a:highlight>
              </a:rPr>
              <a:t> … </a:t>
            </a:r>
            <a:r>
              <a:rPr lang="en-GB" sz="1150">
                <a:solidFill>
                  <a:srgbClr val="6363BB"/>
                </a:solidFill>
                <a:highlight>
                  <a:srgbClr val="FFFFFF"/>
                </a:highlight>
                <a:uFill>
                  <a:noFill/>
                </a:uFill>
                <a:latin typeface="Courier New"/>
                <a:ea typeface="Courier New"/>
                <a:cs typeface="Courier New"/>
                <a:sym typeface="Courier New"/>
                <a:hlinkClick r:id="rId19">
                  <a:extLst>
                    <a:ext uri="{A12FA001-AC4F-418D-AE19-62706E023703}">
                      <ahyp:hlinkClr val="tx"/>
                    </a:ext>
                  </a:extLst>
                </a:hlinkClick>
              </a:rPr>
              <a:t>except</a:t>
            </a:r>
            <a:r>
              <a:rPr lang="en-GB" sz="1200">
                <a:solidFill>
                  <a:srgbClr val="222222"/>
                </a:solidFill>
                <a:highlight>
                  <a:srgbClr val="FFFFFF"/>
                </a:highlight>
              </a:rPr>
              <a:t> statement has an optional </a:t>
            </a:r>
            <a:r>
              <a:rPr i="1" lang="en-GB" sz="1200">
                <a:solidFill>
                  <a:srgbClr val="222222"/>
                </a:solidFill>
                <a:highlight>
                  <a:srgbClr val="FFFFFF"/>
                </a:highlight>
              </a:rPr>
              <a:t>else clause</a:t>
            </a:r>
            <a:r>
              <a:rPr lang="en-GB" sz="1200">
                <a:solidFill>
                  <a:srgbClr val="222222"/>
                </a:solidFill>
                <a:highlight>
                  <a:srgbClr val="FFFFFF"/>
                </a:highlight>
              </a:rPr>
              <a:t>, which, when present, must follow all except clauses. It is useful for code that must be executed if the try clause does not raise an exception. For example:</a:t>
            </a:r>
            <a:endParaRPr sz="1200">
              <a:solidFill>
                <a:srgbClr val="222222"/>
              </a:solidFill>
              <a:highlight>
                <a:srgbClr val="FFFFFF"/>
              </a:highlight>
            </a:endParaRPr>
          </a:p>
          <a:p>
            <a:pPr indent="0" lvl="0" marL="0" rtl="0" algn="l">
              <a:spcBef>
                <a:spcPts val="1200"/>
              </a:spcBef>
              <a:spcAft>
                <a:spcPts val="0"/>
              </a:spcAft>
              <a:buNone/>
            </a:pPr>
            <a:r>
              <a:rPr b="1" lang="en-GB" sz="1150">
                <a:solidFill>
                  <a:srgbClr val="007020"/>
                </a:solidFill>
                <a:highlight>
                  <a:srgbClr val="EEFFCC"/>
                </a:highlight>
                <a:latin typeface="Courier New"/>
                <a:ea typeface="Courier New"/>
                <a:cs typeface="Courier New"/>
                <a:sym typeface="Courier New"/>
              </a:rPr>
              <a:t>for</a:t>
            </a:r>
            <a:r>
              <a:rPr lang="en-GB" sz="1150">
                <a:solidFill>
                  <a:srgbClr val="333333"/>
                </a:solidFill>
                <a:highlight>
                  <a:srgbClr val="EEFFCC"/>
                </a:highlight>
                <a:latin typeface="Courier New"/>
                <a:ea typeface="Courier New"/>
                <a:cs typeface="Courier New"/>
                <a:sym typeface="Courier New"/>
              </a:rPr>
              <a:t> arg </a:t>
            </a:r>
            <a:r>
              <a:rPr b="1" lang="en-GB" sz="1150">
                <a:solidFill>
                  <a:srgbClr val="007020"/>
                </a:solidFill>
                <a:highlight>
                  <a:srgbClr val="EEFFCC"/>
                </a:highlight>
                <a:latin typeface="Courier New"/>
                <a:ea typeface="Courier New"/>
                <a:cs typeface="Courier New"/>
                <a:sym typeface="Courier New"/>
              </a:rPr>
              <a:t>in</a:t>
            </a:r>
            <a:r>
              <a:rPr lang="en-GB" sz="1150">
                <a:solidFill>
                  <a:srgbClr val="333333"/>
                </a:solidFill>
                <a:highlight>
                  <a:srgbClr val="EEFFCC"/>
                </a:highlight>
                <a:latin typeface="Courier New"/>
                <a:ea typeface="Courier New"/>
                <a:cs typeface="Courier New"/>
                <a:sym typeface="Courier New"/>
              </a:rPr>
              <a:t> sys</a:t>
            </a:r>
            <a:r>
              <a:rPr lang="en-GB" sz="1150">
                <a:solidFill>
                  <a:srgbClr val="666666"/>
                </a:solidFill>
                <a:highlight>
                  <a:srgbClr val="EEFFCC"/>
                </a:highlight>
                <a:latin typeface="Courier New"/>
                <a:ea typeface="Courier New"/>
                <a:cs typeface="Courier New"/>
                <a:sym typeface="Courier New"/>
              </a:rPr>
              <a:t>.</a:t>
            </a:r>
            <a:r>
              <a:rPr lang="en-GB" sz="1150">
                <a:solidFill>
                  <a:srgbClr val="333333"/>
                </a:solidFill>
                <a:highlight>
                  <a:srgbClr val="EEFFCC"/>
                </a:highlight>
                <a:latin typeface="Courier New"/>
                <a:ea typeface="Courier New"/>
                <a:cs typeface="Courier New"/>
                <a:sym typeface="Courier New"/>
              </a:rPr>
              <a:t>argv[</a:t>
            </a:r>
            <a:r>
              <a:rPr lang="en-GB" sz="1150">
                <a:solidFill>
                  <a:srgbClr val="208050"/>
                </a:solidFill>
                <a:highlight>
                  <a:srgbClr val="EEFFCC"/>
                </a:highlight>
                <a:latin typeface="Courier New"/>
                <a:ea typeface="Courier New"/>
                <a:cs typeface="Courier New"/>
                <a:sym typeface="Courier New"/>
              </a:rPr>
              <a:t>1</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try</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f </a:t>
            </a:r>
            <a:r>
              <a:rPr lang="en-GB" sz="1150">
                <a:solidFill>
                  <a:srgbClr val="666666"/>
                </a:solidFill>
                <a:highlight>
                  <a:srgbClr val="EEFFCC"/>
                </a:highlight>
                <a:latin typeface="Courier New"/>
                <a:ea typeface="Courier New"/>
                <a:cs typeface="Courier New"/>
                <a:sym typeface="Courier New"/>
              </a:rPr>
              <a:t>=</a:t>
            </a: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open</a:t>
            </a:r>
            <a:r>
              <a:rPr lang="en-GB" sz="1150">
                <a:solidFill>
                  <a:srgbClr val="333333"/>
                </a:solidFill>
                <a:highlight>
                  <a:srgbClr val="EEFFCC"/>
                </a:highlight>
                <a:latin typeface="Courier New"/>
                <a:ea typeface="Courier New"/>
                <a:cs typeface="Courier New"/>
                <a:sym typeface="Courier New"/>
              </a:rPr>
              <a:t>(arg, </a:t>
            </a:r>
            <a:r>
              <a:rPr lang="en-GB" sz="1150">
                <a:solidFill>
                  <a:srgbClr val="4070A0"/>
                </a:solidFill>
                <a:highlight>
                  <a:srgbClr val="EEFFCC"/>
                </a:highlight>
                <a:latin typeface="Courier New"/>
                <a:ea typeface="Courier New"/>
                <a:cs typeface="Courier New"/>
                <a:sym typeface="Courier New"/>
              </a:rPr>
              <a:t>'r'</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except</a:t>
            </a: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OSError</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print</a:t>
            </a:r>
            <a:r>
              <a:rPr lang="en-GB" sz="1150">
                <a:solidFill>
                  <a:srgbClr val="333333"/>
                </a:solidFill>
                <a:highlight>
                  <a:srgbClr val="EEFFCC"/>
                </a:highlight>
                <a:latin typeface="Courier New"/>
                <a:ea typeface="Courier New"/>
                <a:cs typeface="Courier New"/>
                <a:sym typeface="Courier New"/>
              </a:rPr>
              <a:t>(</a:t>
            </a:r>
            <a:r>
              <a:rPr lang="en-GB" sz="1150">
                <a:solidFill>
                  <a:srgbClr val="4070A0"/>
                </a:solidFill>
                <a:highlight>
                  <a:srgbClr val="EEFFCC"/>
                </a:highlight>
                <a:latin typeface="Courier New"/>
                <a:ea typeface="Courier New"/>
                <a:cs typeface="Courier New"/>
                <a:sym typeface="Courier New"/>
              </a:rPr>
              <a:t>'cannot open'</a:t>
            </a:r>
            <a:r>
              <a:rPr lang="en-GB" sz="1150">
                <a:solidFill>
                  <a:srgbClr val="333333"/>
                </a:solidFill>
                <a:highlight>
                  <a:srgbClr val="EEFFCC"/>
                </a:highlight>
                <a:latin typeface="Courier New"/>
                <a:ea typeface="Courier New"/>
                <a:cs typeface="Courier New"/>
                <a:sym typeface="Courier New"/>
              </a:rPr>
              <a:t>, arg)</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else</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print</a:t>
            </a:r>
            <a:r>
              <a:rPr lang="en-GB" sz="1150">
                <a:solidFill>
                  <a:srgbClr val="333333"/>
                </a:solidFill>
                <a:highlight>
                  <a:srgbClr val="EEFFCC"/>
                </a:highlight>
                <a:latin typeface="Courier New"/>
                <a:ea typeface="Courier New"/>
                <a:cs typeface="Courier New"/>
                <a:sym typeface="Courier New"/>
              </a:rPr>
              <a:t>(arg, </a:t>
            </a:r>
            <a:r>
              <a:rPr lang="en-GB" sz="1150">
                <a:solidFill>
                  <a:srgbClr val="4070A0"/>
                </a:solidFill>
                <a:highlight>
                  <a:srgbClr val="EEFFCC"/>
                </a:highlight>
                <a:latin typeface="Courier New"/>
                <a:ea typeface="Courier New"/>
                <a:cs typeface="Courier New"/>
                <a:sym typeface="Courier New"/>
              </a:rPr>
              <a:t>'has'</a:t>
            </a: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len</a:t>
            </a:r>
            <a:r>
              <a:rPr lang="en-GB" sz="1150">
                <a:solidFill>
                  <a:srgbClr val="333333"/>
                </a:solidFill>
                <a:highlight>
                  <a:srgbClr val="EEFFCC"/>
                </a:highlight>
                <a:latin typeface="Courier New"/>
                <a:ea typeface="Courier New"/>
                <a:cs typeface="Courier New"/>
                <a:sym typeface="Courier New"/>
              </a:rPr>
              <a:t>(f</a:t>
            </a:r>
            <a:r>
              <a:rPr lang="en-GB" sz="1150">
                <a:solidFill>
                  <a:srgbClr val="666666"/>
                </a:solidFill>
                <a:highlight>
                  <a:srgbClr val="EEFFCC"/>
                </a:highlight>
                <a:latin typeface="Courier New"/>
                <a:ea typeface="Courier New"/>
                <a:cs typeface="Courier New"/>
                <a:sym typeface="Courier New"/>
              </a:rPr>
              <a:t>.</a:t>
            </a:r>
            <a:r>
              <a:rPr lang="en-GB" sz="1150">
                <a:solidFill>
                  <a:srgbClr val="333333"/>
                </a:solidFill>
                <a:highlight>
                  <a:srgbClr val="EEFFCC"/>
                </a:highlight>
                <a:latin typeface="Courier New"/>
                <a:ea typeface="Courier New"/>
                <a:cs typeface="Courier New"/>
                <a:sym typeface="Courier New"/>
              </a:rPr>
              <a:t>readlines()), </a:t>
            </a:r>
            <a:r>
              <a:rPr lang="en-GB" sz="1150">
                <a:solidFill>
                  <a:srgbClr val="4070A0"/>
                </a:solidFill>
                <a:highlight>
                  <a:srgbClr val="EEFFCC"/>
                </a:highlight>
                <a:latin typeface="Courier New"/>
                <a:ea typeface="Courier New"/>
                <a:cs typeface="Courier New"/>
                <a:sym typeface="Courier New"/>
              </a:rPr>
              <a:t>'lines'</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f</a:t>
            </a:r>
            <a:r>
              <a:rPr lang="en-GB" sz="1150">
                <a:solidFill>
                  <a:srgbClr val="666666"/>
                </a:solidFill>
                <a:highlight>
                  <a:srgbClr val="EEFFCC"/>
                </a:highlight>
                <a:latin typeface="Courier New"/>
                <a:ea typeface="Courier New"/>
                <a:cs typeface="Courier New"/>
                <a:sym typeface="Courier New"/>
              </a:rPr>
              <a:t>.</a:t>
            </a:r>
            <a:r>
              <a:rPr lang="en-GB" sz="1150">
                <a:solidFill>
                  <a:srgbClr val="333333"/>
                </a:solidFill>
                <a:highlight>
                  <a:srgbClr val="EEFFCC"/>
                </a:highlight>
                <a:latin typeface="Courier New"/>
                <a:ea typeface="Courier New"/>
                <a:cs typeface="Courier New"/>
                <a:sym typeface="Courier New"/>
              </a:rPr>
              <a:t>close()</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15800"/>
              </a:lnSpc>
              <a:spcBef>
                <a:spcPts val="1600"/>
              </a:spcBef>
              <a:spcAft>
                <a:spcPts val="0"/>
              </a:spcAft>
              <a:buClr>
                <a:schemeClr val="dk1"/>
              </a:buClr>
              <a:buSzPts val="1100"/>
              <a:buFont typeface="Arial"/>
              <a:buNone/>
            </a:pPr>
            <a:r>
              <a:t/>
            </a:r>
            <a:endParaRPr sz="1150">
              <a:solidFill>
                <a:srgbClr val="333333"/>
              </a:solidFill>
              <a:highlight>
                <a:srgbClr val="EEFFCC"/>
              </a:highlight>
              <a:latin typeface="Courier New"/>
              <a:ea typeface="Courier New"/>
              <a:cs typeface="Courier New"/>
              <a:sym typeface="Courier New"/>
            </a:endParaRPr>
          </a:p>
          <a:p>
            <a:pPr indent="0" lvl="0" marL="0" rtl="0" algn="just">
              <a:lnSpc>
                <a:spcPct val="140000"/>
              </a:lnSpc>
              <a:spcBef>
                <a:spcPts val="1200"/>
              </a:spcBef>
              <a:spcAft>
                <a:spcPts val="0"/>
              </a:spcAft>
              <a:buClr>
                <a:schemeClr val="dk1"/>
              </a:buClr>
              <a:buSzPts val="1100"/>
              <a:buFont typeface="Arial"/>
              <a:buNone/>
            </a:pPr>
            <a:r>
              <a:rPr lang="en-GB" sz="1200">
                <a:solidFill>
                  <a:srgbClr val="222222"/>
                </a:solidFill>
                <a:highlight>
                  <a:srgbClr val="FFFFFF"/>
                </a:highlight>
              </a:rPr>
              <a:t>The use of the </a:t>
            </a:r>
            <a:r>
              <a:rPr lang="en-GB" sz="1150">
                <a:solidFill>
                  <a:srgbClr val="222222"/>
                </a:solidFill>
                <a:highlight>
                  <a:srgbClr val="FFFFFF"/>
                </a:highlight>
                <a:latin typeface="Courier New"/>
                <a:ea typeface="Courier New"/>
                <a:cs typeface="Courier New"/>
                <a:sym typeface="Courier New"/>
              </a:rPr>
              <a:t>else</a:t>
            </a:r>
            <a:r>
              <a:rPr lang="en-GB" sz="1200">
                <a:solidFill>
                  <a:srgbClr val="222222"/>
                </a:solidFill>
                <a:highlight>
                  <a:srgbClr val="FFFFFF"/>
                </a:highlight>
              </a:rPr>
              <a:t> clause is better than adding additional code to the </a:t>
            </a:r>
            <a:r>
              <a:rPr lang="en-GB" sz="1150">
                <a:solidFill>
                  <a:srgbClr val="6363BB"/>
                </a:solidFill>
                <a:highlight>
                  <a:srgbClr val="FFFFFF"/>
                </a:highlight>
                <a:uFill>
                  <a:noFill/>
                </a:uFill>
                <a:latin typeface="Courier New"/>
                <a:ea typeface="Courier New"/>
                <a:cs typeface="Courier New"/>
                <a:sym typeface="Courier New"/>
                <a:hlinkClick r:id="rId20">
                  <a:extLst>
                    <a:ext uri="{A12FA001-AC4F-418D-AE19-62706E023703}">
                      <ahyp:hlinkClr val="tx"/>
                    </a:ext>
                  </a:extLst>
                </a:hlinkClick>
              </a:rPr>
              <a:t>try</a:t>
            </a:r>
            <a:r>
              <a:rPr lang="en-GB" sz="1200">
                <a:solidFill>
                  <a:srgbClr val="222222"/>
                </a:solidFill>
                <a:highlight>
                  <a:srgbClr val="FFFFFF"/>
                </a:highlight>
              </a:rPr>
              <a:t> clause because it avoids accidentally catching an exception that wasn’t raised by the code being protected by the </a:t>
            </a:r>
            <a:r>
              <a:rPr lang="en-GB" sz="1150">
                <a:solidFill>
                  <a:srgbClr val="222222"/>
                </a:solidFill>
                <a:highlight>
                  <a:srgbClr val="FFFFFF"/>
                </a:highlight>
                <a:latin typeface="Courier New"/>
                <a:ea typeface="Courier New"/>
                <a:cs typeface="Courier New"/>
                <a:sym typeface="Courier New"/>
              </a:rPr>
              <a:t>try</a:t>
            </a:r>
            <a:r>
              <a:rPr lang="en-GB" sz="1200">
                <a:solidFill>
                  <a:srgbClr val="222222"/>
                </a:solidFill>
                <a:highlight>
                  <a:srgbClr val="FFFFFF"/>
                </a:highlight>
              </a:rPr>
              <a:t> … </a:t>
            </a:r>
            <a:r>
              <a:rPr lang="en-GB" sz="1150">
                <a:solidFill>
                  <a:srgbClr val="222222"/>
                </a:solidFill>
                <a:highlight>
                  <a:srgbClr val="FFFFFF"/>
                </a:highlight>
                <a:latin typeface="Courier New"/>
                <a:ea typeface="Courier New"/>
                <a:cs typeface="Courier New"/>
                <a:sym typeface="Courier New"/>
              </a:rPr>
              <a:t>except</a:t>
            </a:r>
            <a:r>
              <a:rPr lang="en-GB" sz="1200">
                <a:solidFill>
                  <a:srgbClr val="222222"/>
                </a:solidFill>
                <a:highlight>
                  <a:srgbClr val="FFFFFF"/>
                </a:highlight>
              </a:rPr>
              <a:t> statement.</a:t>
            </a:r>
            <a:endParaRPr sz="1200">
              <a:solidFill>
                <a:srgbClr val="222222"/>
              </a:solidFill>
              <a:highlight>
                <a:srgbClr val="FFFFFF"/>
              </a:highlight>
            </a:endParaRPr>
          </a:p>
          <a:p>
            <a:pPr indent="0" lvl="0" marL="0" rtl="0" algn="just">
              <a:lnSpc>
                <a:spcPct val="140000"/>
              </a:lnSpc>
              <a:spcBef>
                <a:spcPts val="1200"/>
              </a:spcBef>
              <a:spcAft>
                <a:spcPts val="0"/>
              </a:spcAft>
              <a:buClr>
                <a:schemeClr val="dk1"/>
              </a:buClr>
              <a:buSzPts val="1100"/>
              <a:buFont typeface="Arial"/>
              <a:buNone/>
            </a:pPr>
            <a:r>
              <a:rPr lang="en-GB" sz="1200">
                <a:solidFill>
                  <a:srgbClr val="222222"/>
                </a:solidFill>
                <a:highlight>
                  <a:srgbClr val="FFFFFF"/>
                </a:highlight>
              </a:rPr>
              <a:t>When an exception occurs, it may have an associated value, also known as the exception’s </a:t>
            </a:r>
            <a:r>
              <a:rPr i="1" lang="en-GB" sz="1200">
                <a:solidFill>
                  <a:srgbClr val="222222"/>
                </a:solidFill>
                <a:highlight>
                  <a:srgbClr val="FFFFFF"/>
                </a:highlight>
              </a:rPr>
              <a:t>argument</a:t>
            </a:r>
            <a:r>
              <a:rPr lang="en-GB" sz="1200">
                <a:solidFill>
                  <a:srgbClr val="222222"/>
                </a:solidFill>
                <a:highlight>
                  <a:srgbClr val="FFFFFF"/>
                </a:highlight>
              </a:rPr>
              <a:t>. The presence and type of the argument depend on the exception type.</a:t>
            </a:r>
            <a:endParaRPr sz="1200">
              <a:solidFill>
                <a:srgbClr val="222222"/>
              </a:solidFill>
              <a:highlight>
                <a:srgbClr val="FFFFFF"/>
              </a:highlight>
            </a:endParaRPr>
          </a:p>
          <a:p>
            <a:pPr indent="0" lvl="0" marL="0" rtl="0" algn="just">
              <a:lnSpc>
                <a:spcPct val="140000"/>
              </a:lnSpc>
              <a:spcBef>
                <a:spcPts val="1200"/>
              </a:spcBef>
              <a:spcAft>
                <a:spcPts val="0"/>
              </a:spcAft>
              <a:buClr>
                <a:schemeClr val="dk1"/>
              </a:buClr>
              <a:buSzPts val="1100"/>
              <a:buFont typeface="Arial"/>
              <a:buNone/>
            </a:pPr>
            <a:r>
              <a:rPr lang="en-GB" sz="1200">
                <a:solidFill>
                  <a:srgbClr val="222222"/>
                </a:solidFill>
                <a:highlight>
                  <a:srgbClr val="FFFFFF"/>
                </a:highlight>
              </a:rPr>
              <a:t>The except clause may specify a variable after the exception name. The variable is bound to an exception instance with the arguments stored in </a:t>
            </a:r>
            <a:r>
              <a:rPr lang="en-GB" sz="1150">
                <a:solidFill>
                  <a:srgbClr val="222222"/>
                </a:solidFill>
                <a:highlight>
                  <a:srgbClr val="ECF0F3"/>
                </a:highlight>
                <a:latin typeface="Courier New"/>
                <a:ea typeface="Courier New"/>
                <a:cs typeface="Courier New"/>
                <a:sym typeface="Courier New"/>
              </a:rPr>
              <a:t>instance.args</a:t>
            </a:r>
            <a:r>
              <a:rPr lang="en-GB" sz="1200">
                <a:solidFill>
                  <a:srgbClr val="222222"/>
                </a:solidFill>
                <a:highlight>
                  <a:srgbClr val="FFFFFF"/>
                </a:highlight>
              </a:rPr>
              <a:t>. For convenience, the exception instance defines </a:t>
            </a:r>
            <a:r>
              <a:rPr lang="en-GB" sz="1150">
                <a:solidFill>
                  <a:srgbClr val="6363BB"/>
                </a:solidFill>
                <a:highlight>
                  <a:srgbClr val="FFFFFF"/>
                </a:highlight>
                <a:uFill>
                  <a:noFill/>
                </a:uFill>
                <a:latin typeface="Courier New"/>
                <a:ea typeface="Courier New"/>
                <a:cs typeface="Courier New"/>
                <a:sym typeface="Courier New"/>
                <a:hlinkClick r:id="rId21">
                  <a:extLst>
                    <a:ext uri="{A12FA001-AC4F-418D-AE19-62706E023703}">
                      <ahyp:hlinkClr val="tx"/>
                    </a:ext>
                  </a:extLst>
                </a:hlinkClick>
              </a:rPr>
              <a:t>__str__()</a:t>
            </a:r>
            <a:r>
              <a:rPr lang="en-GB" sz="1200">
                <a:solidFill>
                  <a:srgbClr val="222222"/>
                </a:solidFill>
                <a:highlight>
                  <a:srgbClr val="FFFFFF"/>
                </a:highlight>
              </a:rPr>
              <a:t> so the arguments can be printed directly without having to reference </a:t>
            </a:r>
            <a:r>
              <a:rPr lang="en-GB" sz="1150">
                <a:solidFill>
                  <a:srgbClr val="222222"/>
                </a:solidFill>
                <a:highlight>
                  <a:srgbClr val="ECF0F3"/>
                </a:highlight>
                <a:latin typeface="Courier New"/>
                <a:ea typeface="Courier New"/>
                <a:cs typeface="Courier New"/>
                <a:sym typeface="Courier New"/>
              </a:rPr>
              <a:t>.args</a:t>
            </a:r>
            <a:r>
              <a:rPr lang="en-GB" sz="1200">
                <a:solidFill>
                  <a:srgbClr val="222222"/>
                </a:solidFill>
                <a:highlight>
                  <a:srgbClr val="FFFFFF"/>
                </a:highlight>
              </a:rPr>
              <a:t>. One may also instantiate an exception first before raising it and add any attributes to it as desired.</a:t>
            </a:r>
            <a:endParaRPr sz="1200">
              <a:solidFill>
                <a:srgbClr val="222222"/>
              </a:solidFill>
              <a:highlight>
                <a:srgbClr val="FFFFFF"/>
              </a:highlight>
            </a:endParaRPr>
          </a:p>
          <a:p>
            <a:pPr indent="0" lvl="0" marL="25400" marR="25400" rtl="0" algn="l">
              <a:spcBef>
                <a:spcPts val="1200"/>
              </a:spcBef>
              <a:spcAft>
                <a:spcPts val="0"/>
              </a:spcAft>
              <a:buClr>
                <a:schemeClr val="dk1"/>
              </a:buClr>
              <a:buSzPts val="1100"/>
              <a:buFont typeface="Arial"/>
              <a:buNone/>
            </a:pPr>
            <a:r>
              <a:rPr lang="en-GB" sz="1200">
                <a:solidFill>
                  <a:srgbClr val="AACC99"/>
                </a:solidFill>
                <a:highlight>
                  <a:srgbClr val="EEFFCC"/>
                </a:highlight>
                <a:latin typeface="Courier New"/>
                <a:ea typeface="Courier New"/>
                <a:cs typeface="Courier New"/>
                <a:sym typeface="Courier New"/>
              </a:rPr>
              <a:t>&gt;&gt;&gt;</a:t>
            </a:r>
            <a:endParaRPr sz="1200">
              <a:solidFill>
                <a:srgbClr val="AACC99"/>
              </a:solidFill>
              <a:highlight>
                <a:srgbClr val="EEFFCC"/>
              </a:highlight>
              <a:latin typeface="Courier New"/>
              <a:ea typeface="Courier New"/>
              <a:cs typeface="Courier New"/>
              <a:sym typeface="Courier New"/>
            </a:endParaRPr>
          </a:p>
          <a:p>
            <a:pPr indent="0" lvl="0" marL="0" rtl="0" algn="l">
              <a:spcBef>
                <a:spcPts val="0"/>
              </a:spcBef>
              <a:spcAft>
                <a:spcPts val="0"/>
              </a:spcAft>
              <a:buNone/>
            </a:pPr>
            <a:r>
              <a:rPr b="1" lang="en-GB" sz="1150">
                <a:solidFill>
                  <a:srgbClr val="C65D09"/>
                </a:solidFill>
                <a:highlight>
                  <a:srgbClr val="EEFFCC"/>
                </a:highlight>
                <a:latin typeface="Courier New"/>
                <a:ea typeface="Courier New"/>
                <a:cs typeface="Courier New"/>
                <a:sym typeface="Courier New"/>
              </a:rPr>
              <a:t>&gt;&gt;&gt; </a:t>
            </a:r>
            <a:r>
              <a:rPr b="1" lang="en-GB" sz="1150">
                <a:solidFill>
                  <a:srgbClr val="007020"/>
                </a:solidFill>
                <a:highlight>
                  <a:srgbClr val="EEFFCC"/>
                </a:highlight>
                <a:latin typeface="Courier New"/>
                <a:ea typeface="Courier New"/>
                <a:cs typeface="Courier New"/>
                <a:sym typeface="Courier New"/>
              </a:rPr>
              <a:t>try</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 </a:t>
            </a:r>
            <a:r>
              <a:rPr lang="en-GB" sz="1150">
                <a:solidFill>
                  <a:srgbClr val="333333"/>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raise</a:t>
            </a: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Exception</a:t>
            </a:r>
            <a:r>
              <a:rPr lang="en-GB" sz="1150">
                <a:solidFill>
                  <a:srgbClr val="333333"/>
                </a:solidFill>
                <a:highlight>
                  <a:srgbClr val="EEFFCC"/>
                </a:highlight>
                <a:latin typeface="Courier New"/>
                <a:ea typeface="Courier New"/>
                <a:cs typeface="Courier New"/>
                <a:sym typeface="Courier New"/>
              </a:rPr>
              <a:t>(</a:t>
            </a:r>
            <a:r>
              <a:rPr lang="en-GB" sz="1150">
                <a:solidFill>
                  <a:srgbClr val="4070A0"/>
                </a:solidFill>
                <a:highlight>
                  <a:srgbClr val="EEFFCC"/>
                </a:highlight>
                <a:latin typeface="Courier New"/>
                <a:ea typeface="Courier New"/>
                <a:cs typeface="Courier New"/>
                <a:sym typeface="Courier New"/>
              </a:rPr>
              <a:t>'spam'</a:t>
            </a:r>
            <a:r>
              <a:rPr lang="en-GB" sz="1150">
                <a:solidFill>
                  <a:srgbClr val="333333"/>
                </a:solidFill>
                <a:highlight>
                  <a:srgbClr val="EEFFCC"/>
                </a:highlight>
                <a:latin typeface="Courier New"/>
                <a:ea typeface="Courier New"/>
                <a:cs typeface="Courier New"/>
                <a:sym typeface="Courier New"/>
              </a:rPr>
              <a:t>, </a:t>
            </a:r>
            <a:r>
              <a:rPr lang="en-GB" sz="1150">
                <a:solidFill>
                  <a:srgbClr val="4070A0"/>
                </a:solidFill>
                <a:highlight>
                  <a:srgbClr val="EEFFCC"/>
                </a:highlight>
                <a:latin typeface="Courier New"/>
                <a:ea typeface="Courier New"/>
                <a:cs typeface="Courier New"/>
                <a:sym typeface="Courier New"/>
              </a:rPr>
              <a:t>'eggs'</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except</a:t>
            </a: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Exception</a:t>
            </a:r>
            <a:r>
              <a:rPr lang="en-GB" sz="1150">
                <a:solidFill>
                  <a:srgbClr val="333333"/>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as</a:t>
            </a:r>
            <a:r>
              <a:rPr lang="en-GB" sz="1150">
                <a:solidFill>
                  <a:srgbClr val="333333"/>
                </a:solidFill>
                <a:highlight>
                  <a:srgbClr val="EEFFCC"/>
                </a:highlight>
                <a:latin typeface="Courier New"/>
                <a:ea typeface="Courier New"/>
                <a:cs typeface="Courier New"/>
                <a:sym typeface="Courier New"/>
              </a:rPr>
              <a:t> inst: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 </a:t>
            </a: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print</a:t>
            </a:r>
            <a:r>
              <a:rPr lang="en-GB" sz="1150">
                <a:solidFill>
                  <a:srgbClr val="333333"/>
                </a:solidFill>
                <a:highlight>
                  <a:srgbClr val="EEFFCC"/>
                </a:highlight>
                <a:latin typeface="Courier New"/>
                <a:ea typeface="Courier New"/>
                <a:cs typeface="Courier New"/>
                <a:sym typeface="Courier New"/>
              </a:rPr>
              <a:t>(</a:t>
            </a:r>
            <a:r>
              <a:rPr lang="en-GB" sz="1150">
                <a:solidFill>
                  <a:srgbClr val="007020"/>
                </a:solidFill>
                <a:highlight>
                  <a:srgbClr val="EEFFCC"/>
                </a:highlight>
                <a:latin typeface="Courier New"/>
                <a:ea typeface="Courier New"/>
                <a:cs typeface="Courier New"/>
                <a:sym typeface="Courier New"/>
              </a:rPr>
              <a:t>type</a:t>
            </a:r>
            <a:r>
              <a:rPr lang="en-GB" sz="1150">
                <a:solidFill>
                  <a:srgbClr val="333333"/>
                </a:solidFill>
                <a:highlight>
                  <a:srgbClr val="EEFFCC"/>
                </a:highlight>
                <a:latin typeface="Courier New"/>
                <a:ea typeface="Courier New"/>
                <a:cs typeface="Courier New"/>
                <a:sym typeface="Courier New"/>
              </a:rPr>
              <a:t>(inst))    </a:t>
            </a:r>
            <a:r>
              <a:rPr i="1" lang="en-GB" sz="1150">
                <a:solidFill>
                  <a:srgbClr val="408090"/>
                </a:solidFill>
                <a:highlight>
                  <a:srgbClr val="EEFFCC"/>
                </a:highlight>
                <a:latin typeface="Courier New"/>
                <a:ea typeface="Courier New"/>
                <a:cs typeface="Courier New"/>
                <a:sym typeface="Courier New"/>
              </a:rPr>
              <a:t># the exception instance</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 </a:t>
            </a: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print</a:t>
            </a:r>
            <a:r>
              <a:rPr lang="en-GB" sz="1150">
                <a:solidFill>
                  <a:srgbClr val="333333"/>
                </a:solidFill>
                <a:highlight>
                  <a:srgbClr val="EEFFCC"/>
                </a:highlight>
                <a:latin typeface="Courier New"/>
                <a:ea typeface="Courier New"/>
                <a:cs typeface="Courier New"/>
                <a:sym typeface="Courier New"/>
              </a:rPr>
              <a:t>(inst</a:t>
            </a:r>
            <a:r>
              <a:rPr lang="en-GB" sz="1150">
                <a:solidFill>
                  <a:srgbClr val="666666"/>
                </a:solidFill>
                <a:highlight>
                  <a:srgbClr val="EEFFCC"/>
                </a:highlight>
                <a:latin typeface="Courier New"/>
                <a:ea typeface="Courier New"/>
                <a:cs typeface="Courier New"/>
                <a:sym typeface="Courier New"/>
              </a:rPr>
              <a:t>.</a:t>
            </a:r>
            <a:r>
              <a:rPr lang="en-GB" sz="1150">
                <a:solidFill>
                  <a:srgbClr val="333333"/>
                </a:solidFill>
                <a:highlight>
                  <a:srgbClr val="EEFFCC"/>
                </a:highlight>
                <a:latin typeface="Courier New"/>
                <a:ea typeface="Courier New"/>
                <a:cs typeface="Courier New"/>
                <a:sym typeface="Courier New"/>
              </a:rPr>
              <a:t>args)     </a:t>
            </a:r>
            <a:r>
              <a:rPr i="1" lang="en-GB" sz="1150">
                <a:solidFill>
                  <a:srgbClr val="408090"/>
                </a:solidFill>
                <a:highlight>
                  <a:srgbClr val="EEFFCC"/>
                </a:highlight>
                <a:latin typeface="Courier New"/>
                <a:ea typeface="Courier New"/>
                <a:cs typeface="Courier New"/>
                <a:sym typeface="Courier New"/>
              </a:rPr>
              <a:t># arguments stored in .args</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 </a:t>
            </a: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print</a:t>
            </a:r>
            <a:r>
              <a:rPr lang="en-GB" sz="1150">
                <a:solidFill>
                  <a:srgbClr val="333333"/>
                </a:solidFill>
                <a:highlight>
                  <a:srgbClr val="EEFFCC"/>
                </a:highlight>
                <a:latin typeface="Courier New"/>
                <a:ea typeface="Courier New"/>
                <a:cs typeface="Courier New"/>
                <a:sym typeface="Courier New"/>
              </a:rPr>
              <a:t>(inst)          </a:t>
            </a:r>
            <a:r>
              <a:rPr i="1" lang="en-GB" sz="1150">
                <a:solidFill>
                  <a:srgbClr val="408090"/>
                </a:solidFill>
                <a:highlight>
                  <a:srgbClr val="EEFFCC"/>
                </a:highlight>
                <a:latin typeface="Courier New"/>
                <a:ea typeface="Courier New"/>
                <a:cs typeface="Courier New"/>
                <a:sym typeface="Courier New"/>
              </a:rPr>
              <a:t># __str__ allows args to be printed directly,</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 </a:t>
            </a:r>
            <a:r>
              <a:rPr lang="en-GB" sz="1150">
                <a:solidFill>
                  <a:srgbClr val="333333"/>
                </a:solidFill>
                <a:highlight>
                  <a:srgbClr val="EEFFCC"/>
                </a:highlight>
                <a:latin typeface="Courier New"/>
                <a:ea typeface="Courier New"/>
                <a:cs typeface="Courier New"/>
                <a:sym typeface="Courier New"/>
              </a:rPr>
              <a:t>                        </a:t>
            </a:r>
            <a:r>
              <a:rPr i="1" lang="en-GB" sz="1150">
                <a:solidFill>
                  <a:srgbClr val="408090"/>
                </a:solidFill>
                <a:highlight>
                  <a:srgbClr val="EEFFCC"/>
                </a:highlight>
                <a:latin typeface="Courier New"/>
                <a:ea typeface="Courier New"/>
                <a:cs typeface="Courier New"/>
                <a:sym typeface="Courier New"/>
              </a:rPr>
              <a:t># but may be overridden in exception subclasses</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 </a:t>
            </a:r>
            <a:r>
              <a:rPr lang="en-GB" sz="1150">
                <a:solidFill>
                  <a:srgbClr val="333333"/>
                </a:solidFill>
                <a:highlight>
                  <a:srgbClr val="EEFFCC"/>
                </a:highlight>
                <a:latin typeface="Courier New"/>
                <a:ea typeface="Courier New"/>
                <a:cs typeface="Courier New"/>
                <a:sym typeface="Courier New"/>
              </a:rPr>
              <a:t>   x, y </a:t>
            </a:r>
            <a:r>
              <a:rPr lang="en-GB" sz="1150">
                <a:solidFill>
                  <a:srgbClr val="666666"/>
                </a:solidFill>
                <a:highlight>
                  <a:srgbClr val="EEFFCC"/>
                </a:highlight>
                <a:latin typeface="Courier New"/>
                <a:ea typeface="Courier New"/>
                <a:cs typeface="Courier New"/>
                <a:sym typeface="Courier New"/>
              </a:rPr>
              <a:t>=</a:t>
            </a:r>
            <a:r>
              <a:rPr lang="en-GB" sz="1150">
                <a:solidFill>
                  <a:srgbClr val="333333"/>
                </a:solidFill>
                <a:highlight>
                  <a:srgbClr val="EEFFCC"/>
                </a:highlight>
                <a:latin typeface="Courier New"/>
                <a:ea typeface="Courier New"/>
                <a:cs typeface="Courier New"/>
                <a:sym typeface="Courier New"/>
              </a:rPr>
              <a:t> inst</a:t>
            </a:r>
            <a:r>
              <a:rPr lang="en-GB" sz="1150">
                <a:solidFill>
                  <a:srgbClr val="666666"/>
                </a:solidFill>
                <a:highlight>
                  <a:srgbClr val="EEFFCC"/>
                </a:highlight>
                <a:latin typeface="Courier New"/>
                <a:ea typeface="Courier New"/>
                <a:cs typeface="Courier New"/>
                <a:sym typeface="Courier New"/>
              </a:rPr>
              <a:t>.</a:t>
            </a:r>
            <a:r>
              <a:rPr lang="en-GB" sz="1150">
                <a:solidFill>
                  <a:srgbClr val="333333"/>
                </a:solidFill>
                <a:highlight>
                  <a:srgbClr val="EEFFCC"/>
                </a:highlight>
                <a:latin typeface="Courier New"/>
                <a:ea typeface="Courier New"/>
                <a:cs typeface="Courier New"/>
                <a:sym typeface="Courier New"/>
              </a:rPr>
              <a:t>args     </a:t>
            </a:r>
            <a:r>
              <a:rPr i="1" lang="en-GB" sz="1150">
                <a:solidFill>
                  <a:srgbClr val="408090"/>
                </a:solidFill>
                <a:highlight>
                  <a:srgbClr val="EEFFCC"/>
                </a:highlight>
                <a:latin typeface="Courier New"/>
                <a:ea typeface="Courier New"/>
                <a:cs typeface="Courier New"/>
                <a:sym typeface="Courier New"/>
              </a:rPr>
              <a:t># unpack args</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 </a:t>
            </a: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print</a:t>
            </a:r>
            <a:r>
              <a:rPr lang="en-GB" sz="1150">
                <a:solidFill>
                  <a:srgbClr val="333333"/>
                </a:solidFill>
                <a:highlight>
                  <a:srgbClr val="EEFFCC"/>
                </a:highlight>
                <a:latin typeface="Courier New"/>
                <a:ea typeface="Courier New"/>
                <a:cs typeface="Courier New"/>
                <a:sym typeface="Courier New"/>
              </a:rPr>
              <a:t>(</a:t>
            </a:r>
            <a:r>
              <a:rPr lang="en-GB" sz="1150">
                <a:solidFill>
                  <a:srgbClr val="4070A0"/>
                </a:solidFill>
                <a:highlight>
                  <a:srgbClr val="EEFFCC"/>
                </a:highlight>
                <a:latin typeface="Courier New"/>
                <a:ea typeface="Courier New"/>
                <a:cs typeface="Courier New"/>
                <a:sym typeface="Courier New"/>
              </a:rPr>
              <a:t>'x ='</a:t>
            </a:r>
            <a:r>
              <a:rPr lang="en-GB" sz="1150">
                <a:solidFill>
                  <a:srgbClr val="333333"/>
                </a:solidFill>
                <a:highlight>
                  <a:srgbClr val="EEFFCC"/>
                </a:highlight>
                <a:latin typeface="Courier New"/>
                <a:ea typeface="Courier New"/>
                <a:cs typeface="Courier New"/>
                <a:sym typeface="Courier New"/>
              </a:rPr>
              <a:t>, x)</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 </a:t>
            </a: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print</a:t>
            </a:r>
            <a:r>
              <a:rPr lang="en-GB" sz="1150">
                <a:solidFill>
                  <a:srgbClr val="333333"/>
                </a:solidFill>
                <a:highlight>
                  <a:srgbClr val="EEFFCC"/>
                </a:highlight>
                <a:latin typeface="Courier New"/>
                <a:ea typeface="Courier New"/>
                <a:cs typeface="Courier New"/>
                <a:sym typeface="Courier New"/>
              </a:rPr>
              <a:t>(</a:t>
            </a:r>
            <a:r>
              <a:rPr lang="en-GB" sz="1150">
                <a:solidFill>
                  <a:srgbClr val="4070A0"/>
                </a:solidFill>
                <a:highlight>
                  <a:srgbClr val="EEFFCC"/>
                </a:highlight>
                <a:latin typeface="Courier New"/>
                <a:ea typeface="Courier New"/>
                <a:cs typeface="Courier New"/>
                <a:sym typeface="Courier New"/>
              </a:rPr>
              <a:t>'y ='</a:t>
            </a:r>
            <a:r>
              <a:rPr lang="en-GB" sz="1150">
                <a:solidFill>
                  <a:srgbClr val="333333"/>
                </a:solidFill>
                <a:highlight>
                  <a:srgbClr val="EEFFCC"/>
                </a:highlight>
                <a:latin typeface="Courier New"/>
                <a:ea typeface="Courier New"/>
                <a:cs typeface="Courier New"/>
                <a:sym typeface="Courier New"/>
              </a:rPr>
              <a:t>, y)</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&lt;class 'Exception'&gt;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('spam', 'eggs')</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('spam', 'eggs')</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x = spam</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y = eggs</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15800"/>
              </a:lnSpc>
              <a:spcBef>
                <a:spcPts val="1600"/>
              </a:spcBef>
              <a:spcAft>
                <a:spcPts val="0"/>
              </a:spcAft>
              <a:buClr>
                <a:schemeClr val="dk1"/>
              </a:buClr>
              <a:buSzPts val="1100"/>
              <a:buFont typeface="Arial"/>
              <a:buNone/>
            </a:pPr>
            <a:r>
              <a:t/>
            </a:r>
            <a:endParaRPr sz="1150">
              <a:solidFill>
                <a:srgbClr val="333333"/>
              </a:solidFill>
              <a:highlight>
                <a:srgbClr val="EEFFCC"/>
              </a:highlight>
              <a:latin typeface="Courier New"/>
              <a:ea typeface="Courier New"/>
              <a:cs typeface="Courier New"/>
              <a:sym typeface="Courier New"/>
            </a:endParaRPr>
          </a:p>
          <a:p>
            <a:pPr indent="0" lvl="0" marL="0" rtl="0" algn="just">
              <a:lnSpc>
                <a:spcPct val="140000"/>
              </a:lnSpc>
              <a:spcBef>
                <a:spcPts val="1200"/>
              </a:spcBef>
              <a:spcAft>
                <a:spcPts val="0"/>
              </a:spcAft>
              <a:buClr>
                <a:schemeClr val="dk1"/>
              </a:buClr>
              <a:buSzPts val="1100"/>
              <a:buFont typeface="Arial"/>
              <a:buNone/>
            </a:pPr>
            <a:r>
              <a:rPr lang="en-GB" sz="1200">
                <a:solidFill>
                  <a:srgbClr val="222222"/>
                </a:solidFill>
                <a:highlight>
                  <a:srgbClr val="FFFFFF"/>
                </a:highlight>
              </a:rPr>
              <a:t>If an exception has arguments, they are printed as the last part (‘detail’) of the message for unhandled exceptions.</a:t>
            </a:r>
            <a:endParaRPr sz="1200">
              <a:solidFill>
                <a:srgbClr val="222222"/>
              </a:solidFill>
              <a:highlight>
                <a:srgbClr val="FFFFFF"/>
              </a:highlight>
            </a:endParaRPr>
          </a:p>
          <a:p>
            <a:pPr indent="0" lvl="0" marL="0" rtl="0" algn="just">
              <a:lnSpc>
                <a:spcPct val="140000"/>
              </a:lnSpc>
              <a:spcBef>
                <a:spcPts val="1200"/>
              </a:spcBef>
              <a:spcAft>
                <a:spcPts val="0"/>
              </a:spcAft>
              <a:buClr>
                <a:schemeClr val="dk1"/>
              </a:buClr>
              <a:buSzPts val="1100"/>
              <a:buFont typeface="Arial"/>
              <a:buNone/>
            </a:pPr>
            <a:r>
              <a:rPr lang="en-GB" sz="1200">
                <a:solidFill>
                  <a:srgbClr val="222222"/>
                </a:solidFill>
                <a:highlight>
                  <a:srgbClr val="FFFFFF"/>
                </a:highlight>
              </a:rPr>
              <a:t>Exception handlers don’t just handle exceptions if they occur immediately in the try clause, but also if they occur inside functions that are called (even indirectly) in the try clause. For example:</a:t>
            </a:r>
            <a:endParaRPr sz="1200">
              <a:solidFill>
                <a:srgbClr val="222222"/>
              </a:solidFill>
              <a:highlight>
                <a:srgbClr val="FFFFFF"/>
              </a:highlight>
            </a:endParaRPr>
          </a:p>
          <a:p>
            <a:pPr indent="0" lvl="0" marL="25400" marR="25400" rtl="0" algn="l">
              <a:spcBef>
                <a:spcPts val="1200"/>
              </a:spcBef>
              <a:spcAft>
                <a:spcPts val="0"/>
              </a:spcAft>
              <a:buClr>
                <a:schemeClr val="dk1"/>
              </a:buClr>
              <a:buSzPts val="1100"/>
              <a:buFont typeface="Arial"/>
              <a:buNone/>
            </a:pPr>
            <a:r>
              <a:rPr lang="en-GB" sz="1200">
                <a:solidFill>
                  <a:srgbClr val="AACC99"/>
                </a:solidFill>
                <a:highlight>
                  <a:srgbClr val="EEFFCC"/>
                </a:highlight>
                <a:latin typeface="Courier New"/>
                <a:ea typeface="Courier New"/>
                <a:cs typeface="Courier New"/>
                <a:sym typeface="Courier New"/>
              </a:rPr>
              <a:t>&gt;&gt;&gt;</a:t>
            </a:r>
            <a:endParaRPr sz="1200">
              <a:solidFill>
                <a:srgbClr val="AACC99"/>
              </a:solidFill>
              <a:highlight>
                <a:srgbClr val="EEFFCC"/>
              </a:highlight>
              <a:latin typeface="Courier New"/>
              <a:ea typeface="Courier New"/>
              <a:cs typeface="Courier New"/>
              <a:sym typeface="Courier New"/>
            </a:endParaRPr>
          </a:p>
          <a:p>
            <a:pPr indent="0" lvl="0" marL="0" rtl="0" algn="l">
              <a:spcBef>
                <a:spcPts val="0"/>
              </a:spcBef>
              <a:spcAft>
                <a:spcPts val="0"/>
              </a:spcAft>
              <a:buNone/>
            </a:pPr>
            <a:r>
              <a:rPr b="1" lang="en-GB" sz="1150">
                <a:solidFill>
                  <a:srgbClr val="C65D09"/>
                </a:solidFill>
                <a:highlight>
                  <a:srgbClr val="EEFFCC"/>
                </a:highlight>
                <a:latin typeface="Courier New"/>
                <a:ea typeface="Courier New"/>
                <a:cs typeface="Courier New"/>
                <a:sym typeface="Courier New"/>
              </a:rPr>
              <a:t>&gt;&gt;&gt; </a:t>
            </a:r>
            <a:r>
              <a:rPr b="1" lang="en-GB" sz="1150">
                <a:solidFill>
                  <a:srgbClr val="007020"/>
                </a:solidFill>
                <a:highlight>
                  <a:srgbClr val="EEFFCC"/>
                </a:highlight>
                <a:latin typeface="Courier New"/>
                <a:ea typeface="Courier New"/>
                <a:cs typeface="Courier New"/>
                <a:sym typeface="Courier New"/>
              </a:rPr>
              <a:t>def</a:t>
            </a:r>
            <a:r>
              <a:rPr lang="en-GB" sz="1150">
                <a:solidFill>
                  <a:srgbClr val="333333"/>
                </a:solidFill>
                <a:highlight>
                  <a:srgbClr val="EEFFCC"/>
                </a:highlight>
                <a:latin typeface="Courier New"/>
                <a:ea typeface="Courier New"/>
                <a:cs typeface="Courier New"/>
                <a:sym typeface="Courier New"/>
              </a:rPr>
              <a:t> </a:t>
            </a:r>
            <a:r>
              <a:rPr lang="en-GB" sz="1150">
                <a:solidFill>
                  <a:srgbClr val="06287E"/>
                </a:solidFill>
                <a:highlight>
                  <a:srgbClr val="EEFFCC"/>
                </a:highlight>
                <a:latin typeface="Courier New"/>
                <a:ea typeface="Courier New"/>
                <a:cs typeface="Courier New"/>
                <a:sym typeface="Courier New"/>
              </a:rPr>
              <a:t>this_fails</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 </a:t>
            </a:r>
            <a:r>
              <a:rPr lang="en-GB" sz="1150">
                <a:solidFill>
                  <a:srgbClr val="333333"/>
                </a:solidFill>
                <a:highlight>
                  <a:srgbClr val="EEFFCC"/>
                </a:highlight>
                <a:latin typeface="Courier New"/>
                <a:ea typeface="Courier New"/>
                <a:cs typeface="Courier New"/>
                <a:sym typeface="Courier New"/>
              </a:rPr>
              <a:t>   x </a:t>
            </a:r>
            <a:r>
              <a:rPr lang="en-GB" sz="1150">
                <a:solidFill>
                  <a:srgbClr val="666666"/>
                </a:solidFill>
                <a:highlight>
                  <a:srgbClr val="EEFFCC"/>
                </a:highlight>
                <a:latin typeface="Courier New"/>
                <a:ea typeface="Courier New"/>
                <a:cs typeface="Courier New"/>
                <a:sym typeface="Courier New"/>
              </a:rPr>
              <a:t>=</a:t>
            </a:r>
            <a:r>
              <a:rPr lang="en-GB" sz="1150">
                <a:solidFill>
                  <a:srgbClr val="333333"/>
                </a:solidFill>
                <a:highlight>
                  <a:srgbClr val="EEFFCC"/>
                </a:highlight>
                <a:latin typeface="Courier New"/>
                <a:ea typeface="Courier New"/>
                <a:cs typeface="Courier New"/>
                <a:sym typeface="Courier New"/>
              </a:rPr>
              <a:t> </a:t>
            </a:r>
            <a:r>
              <a:rPr lang="en-GB" sz="1150">
                <a:solidFill>
                  <a:srgbClr val="208050"/>
                </a:solidFill>
                <a:highlight>
                  <a:srgbClr val="EEFFCC"/>
                </a:highlight>
                <a:latin typeface="Courier New"/>
                <a:ea typeface="Courier New"/>
                <a:cs typeface="Courier New"/>
                <a:sym typeface="Courier New"/>
              </a:rPr>
              <a:t>1</a:t>
            </a:r>
            <a:r>
              <a:rPr lang="en-GB" sz="1150">
                <a:solidFill>
                  <a:srgbClr val="666666"/>
                </a:solidFill>
                <a:highlight>
                  <a:srgbClr val="EEFFCC"/>
                </a:highlight>
                <a:latin typeface="Courier New"/>
                <a:ea typeface="Courier New"/>
                <a:cs typeface="Courier New"/>
                <a:sym typeface="Courier New"/>
              </a:rPr>
              <a:t>/</a:t>
            </a:r>
            <a:r>
              <a:rPr lang="en-GB" sz="1150">
                <a:solidFill>
                  <a:srgbClr val="208050"/>
                </a:solidFill>
                <a:highlight>
                  <a:srgbClr val="EEFFCC"/>
                </a:highlight>
                <a:latin typeface="Courier New"/>
                <a:ea typeface="Courier New"/>
                <a:cs typeface="Courier New"/>
                <a:sym typeface="Courier New"/>
              </a:rPr>
              <a:t>0</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&gt;&gt;&gt; </a:t>
            </a:r>
            <a:r>
              <a:rPr b="1" lang="en-GB" sz="1150">
                <a:solidFill>
                  <a:srgbClr val="007020"/>
                </a:solidFill>
                <a:highlight>
                  <a:srgbClr val="EEFFCC"/>
                </a:highlight>
                <a:latin typeface="Courier New"/>
                <a:ea typeface="Courier New"/>
                <a:cs typeface="Courier New"/>
                <a:sym typeface="Courier New"/>
              </a:rPr>
              <a:t>try</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 </a:t>
            </a:r>
            <a:r>
              <a:rPr lang="en-GB" sz="1150">
                <a:solidFill>
                  <a:srgbClr val="333333"/>
                </a:solidFill>
                <a:highlight>
                  <a:srgbClr val="EEFFCC"/>
                </a:highlight>
                <a:latin typeface="Courier New"/>
                <a:ea typeface="Courier New"/>
                <a:cs typeface="Courier New"/>
                <a:sym typeface="Courier New"/>
              </a:rPr>
              <a:t>   this_fails()</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except</a:t>
            </a: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ZeroDivisionError</a:t>
            </a:r>
            <a:r>
              <a:rPr lang="en-GB" sz="1150">
                <a:solidFill>
                  <a:srgbClr val="333333"/>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as</a:t>
            </a:r>
            <a:r>
              <a:rPr lang="en-GB" sz="1150">
                <a:solidFill>
                  <a:srgbClr val="333333"/>
                </a:solidFill>
                <a:highlight>
                  <a:srgbClr val="EEFFCC"/>
                </a:highlight>
                <a:latin typeface="Courier New"/>
                <a:ea typeface="Courier New"/>
                <a:cs typeface="Courier New"/>
                <a:sym typeface="Courier New"/>
              </a:rPr>
              <a:t> err:</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 </a:t>
            </a: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print</a:t>
            </a:r>
            <a:r>
              <a:rPr lang="en-GB" sz="1150">
                <a:solidFill>
                  <a:srgbClr val="333333"/>
                </a:solidFill>
                <a:highlight>
                  <a:srgbClr val="EEFFCC"/>
                </a:highlight>
                <a:latin typeface="Courier New"/>
                <a:ea typeface="Courier New"/>
                <a:cs typeface="Courier New"/>
                <a:sym typeface="Courier New"/>
              </a:rPr>
              <a:t>(</a:t>
            </a:r>
            <a:r>
              <a:rPr lang="en-GB" sz="1150">
                <a:solidFill>
                  <a:srgbClr val="4070A0"/>
                </a:solidFill>
                <a:highlight>
                  <a:srgbClr val="EEFFCC"/>
                </a:highlight>
                <a:latin typeface="Courier New"/>
                <a:ea typeface="Courier New"/>
                <a:cs typeface="Courier New"/>
                <a:sym typeface="Courier New"/>
              </a:rPr>
              <a:t>'Handling run-time error:'</a:t>
            </a:r>
            <a:r>
              <a:rPr lang="en-GB" sz="1150">
                <a:solidFill>
                  <a:srgbClr val="333333"/>
                </a:solidFill>
                <a:highlight>
                  <a:srgbClr val="EEFFCC"/>
                </a:highlight>
                <a:latin typeface="Courier New"/>
                <a:ea typeface="Courier New"/>
                <a:cs typeface="Courier New"/>
                <a:sym typeface="Courier New"/>
              </a:rPr>
              <a:t>, err)</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Handling run-time error: division by zero</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15800"/>
              </a:lnSpc>
              <a:spcBef>
                <a:spcPts val="1600"/>
              </a:spcBef>
              <a:spcAft>
                <a:spcPts val="0"/>
              </a:spcAft>
              <a:buClr>
                <a:schemeClr val="dk1"/>
              </a:buClr>
              <a:buSzPts val="1100"/>
              <a:buFont typeface="Arial"/>
              <a:buNone/>
            </a:pPr>
            <a:r>
              <a:t/>
            </a:r>
            <a:endParaRPr sz="1150">
              <a:solidFill>
                <a:srgbClr val="333333"/>
              </a:solidFill>
              <a:highlight>
                <a:srgbClr val="EEFFCC"/>
              </a:highlight>
              <a:latin typeface="Courier New"/>
              <a:ea typeface="Courier New"/>
              <a:cs typeface="Courier New"/>
              <a:sym typeface="Courier New"/>
            </a:endParaRPr>
          </a:p>
          <a:p>
            <a:pPr indent="0" lvl="0" marL="38100" marR="38100" rtl="0" algn="l">
              <a:spcBef>
                <a:spcPts val="0"/>
              </a:spcBef>
              <a:spcAft>
                <a:spcPts val="0"/>
              </a:spcAft>
              <a:buClr>
                <a:schemeClr val="dk1"/>
              </a:buClr>
              <a:buSzPts val="1100"/>
              <a:buFont typeface="Arial"/>
              <a:buNone/>
            </a:pPr>
            <a:r>
              <a:rPr lang="en-GB" sz="1900">
                <a:solidFill>
                  <a:srgbClr val="1A1A1A"/>
                </a:solidFill>
                <a:highlight>
                  <a:srgbClr val="FFFFFF"/>
                </a:highlight>
              </a:rPr>
              <a:t>8.4. Raising Exceptions</a:t>
            </a:r>
            <a:endParaRPr sz="1900">
              <a:solidFill>
                <a:srgbClr val="1A1A1A"/>
              </a:solidFill>
              <a:highlight>
                <a:srgbClr val="FFFFFF"/>
              </a:highlight>
            </a:endParaRPr>
          </a:p>
          <a:p>
            <a:pPr indent="0" lvl="0" marL="0" rtl="0" algn="just">
              <a:lnSpc>
                <a:spcPct val="140000"/>
              </a:lnSpc>
              <a:spcBef>
                <a:spcPts val="1200"/>
              </a:spcBef>
              <a:spcAft>
                <a:spcPts val="0"/>
              </a:spcAft>
              <a:buClr>
                <a:schemeClr val="dk1"/>
              </a:buClr>
              <a:buSzPts val="1100"/>
              <a:buFont typeface="Arial"/>
              <a:buNone/>
            </a:pPr>
            <a:r>
              <a:rPr lang="en-GB" sz="1200">
                <a:solidFill>
                  <a:srgbClr val="222222"/>
                </a:solidFill>
                <a:highlight>
                  <a:srgbClr val="FFFFFF"/>
                </a:highlight>
              </a:rPr>
              <a:t>The </a:t>
            </a:r>
            <a:r>
              <a:rPr lang="en-GB" sz="1150">
                <a:solidFill>
                  <a:srgbClr val="6363BB"/>
                </a:solidFill>
                <a:highlight>
                  <a:srgbClr val="FFFFFF"/>
                </a:highlight>
                <a:uFill>
                  <a:noFill/>
                </a:uFill>
                <a:latin typeface="Courier New"/>
                <a:ea typeface="Courier New"/>
                <a:cs typeface="Courier New"/>
                <a:sym typeface="Courier New"/>
                <a:hlinkClick r:id="rId22">
                  <a:extLst>
                    <a:ext uri="{A12FA001-AC4F-418D-AE19-62706E023703}">
                      <ahyp:hlinkClr val="tx"/>
                    </a:ext>
                  </a:extLst>
                </a:hlinkClick>
              </a:rPr>
              <a:t>raise</a:t>
            </a:r>
            <a:r>
              <a:rPr lang="en-GB" sz="1200">
                <a:solidFill>
                  <a:srgbClr val="222222"/>
                </a:solidFill>
                <a:highlight>
                  <a:srgbClr val="FFFFFF"/>
                </a:highlight>
              </a:rPr>
              <a:t> statement allows the programmer to force a specified exception to occur. For example:</a:t>
            </a:r>
            <a:endParaRPr sz="1200">
              <a:solidFill>
                <a:srgbClr val="222222"/>
              </a:solidFill>
              <a:highlight>
                <a:srgbClr val="FFFFFF"/>
              </a:highlight>
            </a:endParaRPr>
          </a:p>
          <a:p>
            <a:pPr indent="0" lvl="0" marL="25400" marR="25400" rtl="0" algn="l">
              <a:spcBef>
                <a:spcPts val="1200"/>
              </a:spcBef>
              <a:spcAft>
                <a:spcPts val="0"/>
              </a:spcAft>
              <a:buClr>
                <a:schemeClr val="dk1"/>
              </a:buClr>
              <a:buSzPts val="1100"/>
              <a:buFont typeface="Arial"/>
              <a:buNone/>
            </a:pPr>
            <a:r>
              <a:rPr lang="en-GB" sz="1200">
                <a:solidFill>
                  <a:srgbClr val="AACC99"/>
                </a:solidFill>
                <a:highlight>
                  <a:srgbClr val="EEFFCC"/>
                </a:highlight>
                <a:latin typeface="Courier New"/>
                <a:ea typeface="Courier New"/>
                <a:cs typeface="Courier New"/>
                <a:sym typeface="Courier New"/>
              </a:rPr>
              <a:t>&gt;&gt;&gt;</a:t>
            </a:r>
            <a:endParaRPr sz="1200">
              <a:solidFill>
                <a:srgbClr val="AACC99"/>
              </a:solidFill>
              <a:highlight>
                <a:srgbClr val="EEFFCC"/>
              </a:highlight>
              <a:latin typeface="Courier New"/>
              <a:ea typeface="Courier New"/>
              <a:cs typeface="Courier New"/>
              <a:sym typeface="Courier New"/>
            </a:endParaRPr>
          </a:p>
          <a:p>
            <a:pPr indent="0" lvl="0" marL="0" rtl="0" algn="l">
              <a:spcBef>
                <a:spcPts val="0"/>
              </a:spcBef>
              <a:spcAft>
                <a:spcPts val="0"/>
              </a:spcAft>
              <a:buNone/>
            </a:pPr>
            <a:r>
              <a:rPr b="1" lang="en-GB" sz="1150">
                <a:solidFill>
                  <a:srgbClr val="C65D09"/>
                </a:solidFill>
                <a:highlight>
                  <a:srgbClr val="EEFFCC"/>
                </a:highlight>
                <a:latin typeface="Courier New"/>
                <a:ea typeface="Courier New"/>
                <a:cs typeface="Courier New"/>
                <a:sym typeface="Courier New"/>
              </a:rPr>
              <a:t>&gt;&gt;&gt; </a:t>
            </a:r>
            <a:r>
              <a:rPr b="1" lang="en-GB" sz="1150">
                <a:solidFill>
                  <a:srgbClr val="007020"/>
                </a:solidFill>
                <a:highlight>
                  <a:srgbClr val="EEFFCC"/>
                </a:highlight>
                <a:latin typeface="Courier New"/>
                <a:ea typeface="Courier New"/>
                <a:cs typeface="Courier New"/>
                <a:sym typeface="Courier New"/>
              </a:rPr>
              <a:t>raise</a:t>
            </a: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NameError</a:t>
            </a:r>
            <a:r>
              <a:rPr lang="en-GB" sz="1150">
                <a:solidFill>
                  <a:srgbClr val="333333"/>
                </a:solidFill>
                <a:highlight>
                  <a:srgbClr val="EEFFCC"/>
                </a:highlight>
                <a:latin typeface="Courier New"/>
                <a:ea typeface="Courier New"/>
                <a:cs typeface="Courier New"/>
                <a:sym typeface="Courier New"/>
              </a:rPr>
              <a:t>(</a:t>
            </a:r>
            <a:r>
              <a:rPr lang="en-GB" sz="1150">
                <a:solidFill>
                  <a:srgbClr val="4070A0"/>
                </a:solidFill>
                <a:highlight>
                  <a:srgbClr val="EEFFCC"/>
                </a:highlight>
                <a:latin typeface="Courier New"/>
                <a:ea typeface="Courier New"/>
                <a:cs typeface="Courier New"/>
                <a:sym typeface="Courier New"/>
              </a:rPr>
              <a:t>'HiThere'</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0044DD"/>
                </a:solidFill>
                <a:highlight>
                  <a:srgbClr val="EEFFCC"/>
                </a:highlight>
                <a:latin typeface="Courier New"/>
                <a:ea typeface="Courier New"/>
                <a:cs typeface="Courier New"/>
                <a:sym typeface="Courier New"/>
              </a:rPr>
              <a:t>Traceback (most recent call last):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File </a:t>
            </a:r>
            <a:r>
              <a:rPr lang="en-GB" sz="1150">
                <a:solidFill>
                  <a:srgbClr val="007020"/>
                </a:solidFill>
                <a:highlight>
                  <a:srgbClr val="EEFFCC"/>
                </a:highlight>
                <a:latin typeface="Courier New"/>
                <a:ea typeface="Courier New"/>
                <a:cs typeface="Courier New"/>
                <a:sym typeface="Courier New"/>
              </a:rPr>
              <a:t>"&lt;stdin&gt;"</a:t>
            </a:r>
            <a:r>
              <a:rPr lang="en-GB" sz="1150">
                <a:solidFill>
                  <a:srgbClr val="333333"/>
                </a:solidFill>
                <a:highlight>
                  <a:srgbClr val="EEFFCC"/>
                </a:highlight>
                <a:latin typeface="Courier New"/>
                <a:ea typeface="Courier New"/>
                <a:cs typeface="Courier New"/>
                <a:sym typeface="Courier New"/>
              </a:rPr>
              <a:t>, line </a:t>
            </a:r>
            <a:r>
              <a:rPr lang="en-GB" sz="1150">
                <a:solidFill>
                  <a:srgbClr val="208050"/>
                </a:solidFill>
                <a:highlight>
                  <a:srgbClr val="EEFFCC"/>
                </a:highlight>
                <a:latin typeface="Courier New"/>
                <a:ea typeface="Courier New"/>
                <a:cs typeface="Courier New"/>
                <a:sym typeface="Courier New"/>
              </a:rPr>
              <a:t>1</a:t>
            </a:r>
            <a:r>
              <a:rPr lang="en-GB" sz="1150">
                <a:solidFill>
                  <a:srgbClr val="333333"/>
                </a:solidFill>
                <a:highlight>
                  <a:srgbClr val="EEFFCC"/>
                </a:highlight>
                <a:latin typeface="Courier New"/>
                <a:ea typeface="Courier New"/>
                <a:cs typeface="Courier New"/>
                <a:sym typeface="Courier New"/>
              </a:rPr>
              <a:t>, in &lt;module&gt;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FF0000"/>
                </a:solidFill>
                <a:highlight>
                  <a:srgbClr val="EEFFCC"/>
                </a:highlight>
                <a:latin typeface="Courier New"/>
                <a:ea typeface="Courier New"/>
                <a:cs typeface="Courier New"/>
                <a:sym typeface="Courier New"/>
              </a:rPr>
              <a:t>NameError</a:t>
            </a:r>
            <a:r>
              <a:rPr lang="en-GB" sz="1150">
                <a:solidFill>
                  <a:srgbClr val="333333"/>
                </a:solidFill>
                <a:highlight>
                  <a:srgbClr val="EEFFCC"/>
                </a:highlight>
                <a:latin typeface="Courier New"/>
                <a:ea typeface="Courier New"/>
                <a:cs typeface="Courier New"/>
                <a:sym typeface="Courier New"/>
              </a:rPr>
              <a:t>: HiThere</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15800"/>
              </a:lnSpc>
              <a:spcBef>
                <a:spcPts val="1600"/>
              </a:spcBef>
              <a:spcAft>
                <a:spcPts val="0"/>
              </a:spcAft>
              <a:buClr>
                <a:schemeClr val="dk1"/>
              </a:buClr>
              <a:buSzPts val="1100"/>
              <a:buFont typeface="Arial"/>
              <a:buNone/>
            </a:pPr>
            <a:r>
              <a:t/>
            </a:r>
            <a:endParaRPr sz="1150">
              <a:solidFill>
                <a:srgbClr val="333333"/>
              </a:solidFill>
              <a:highlight>
                <a:srgbClr val="EEFFCC"/>
              </a:highlight>
              <a:latin typeface="Courier New"/>
              <a:ea typeface="Courier New"/>
              <a:cs typeface="Courier New"/>
              <a:sym typeface="Courier New"/>
            </a:endParaRPr>
          </a:p>
          <a:p>
            <a:pPr indent="0" lvl="0" marL="0" rtl="0" algn="just">
              <a:lnSpc>
                <a:spcPct val="140000"/>
              </a:lnSpc>
              <a:spcBef>
                <a:spcPts val="1200"/>
              </a:spcBef>
              <a:spcAft>
                <a:spcPts val="0"/>
              </a:spcAft>
              <a:buClr>
                <a:schemeClr val="dk1"/>
              </a:buClr>
              <a:buSzPts val="1100"/>
              <a:buFont typeface="Arial"/>
              <a:buNone/>
            </a:pPr>
            <a:r>
              <a:rPr lang="en-GB" sz="1200">
                <a:solidFill>
                  <a:srgbClr val="222222"/>
                </a:solidFill>
                <a:highlight>
                  <a:srgbClr val="FFFFFF"/>
                </a:highlight>
              </a:rPr>
              <a:t>The sole argument to </a:t>
            </a:r>
            <a:r>
              <a:rPr lang="en-GB" sz="1150">
                <a:solidFill>
                  <a:srgbClr val="6363BB"/>
                </a:solidFill>
                <a:highlight>
                  <a:srgbClr val="FFFFFF"/>
                </a:highlight>
                <a:uFill>
                  <a:noFill/>
                </a:uFill>
                <a:latin typeface="Courier New"/>
                <a:ea typeface="Courier New"/>
                <a:cs typeface="Courier New"/>
                <a:sym typeface="Courier New"/>
                <a:hlinkClick r:id="rId23">
                  <a:extLst>
                    <a:ext uri="{A12FA001-AC4F-418D-AE19-62706E023703}">
                      <ahyp:hlinkClr val="tx"/>
                    </a:ext>
                  </a:extLst>
                </a:hlinkClick>
              </a:rPr>
              <a:t>raise</a:t>
            </a:r>
            <a:r>
              <a:rPr lang="en-GB" sz="1200">
                <a:solidFill>
                  <a:srgbClr val="222222"/>
                </a:solidFill>
                <a:highlight>
                  <a:srgbClr val="FFFFFF"/>
                </a:highlight>
              </a:rPr>
              <a:t> indicates the exception to be raised. This must be either an exception instance or an exception class (a class that derives from </a:t>
            </a:r>
            <a:r>
              <a:rPr lang="en-GB" sz="1150">
                <a:solidFill>
                  <a:srgbClr val="6363BB"/>
                </a:solidFill>
                <a:highlight>
                  <a:srgbClr val="FFFFFF"/>
                </a:highlight>
                <a:uFill>
                  <a:noFill/>
                </a:uFill>
                <a:latin typeface="Courier New"/>
                <a:ea typeface="Courier New"/>
                <a:cs typeface="Courier New"/>
                <a:sym typeface="Courier New"/>
                <a:hlinkClick r:id="rId24">
                  <a:extLst>
                    <a:ext uri="{A12FA001-AC4F-418D-AE19-62706E023703}">
                      <ahyp:hlinkClr val="tx"/>
                    </a:ext>
                  </a:extLst>
                </a:hlinkClick>
              </a:rPr>
              <a:t>Exception</a:t>
            </a:r>
            <a:r>
              <a:rPr lang="en-GB" sz="1200">
                <a:solidFill>
                  <a:srgbClr val="222222"/>
                </a:solidFill>
                <a:highlight>
                  <a:srgbClr val="FFFFFF"/>
                </a:highlight>
              </a:rPr>
              <a:t>). If an exception class is passed, it will be implicitly instantiated by calling its constructor with no arguments:</a:t>
            </a:r>
            <a:endParaRPr sz="1200">
              <a:solidFill>
                <a:srgbClr val="222222"/>
              </a:solidFill>
              <a:highlight>
                <a:srgbClr val="FFFFFF"/>
              </a:highlight>
            </a:endParaRPr>
          </a:p>
          <a:p>
            <a:pPr indent="0" lvl="0" marL="0" rtl="0" algn="l">
              <a:spcBef>
                <a:spcPts val="1200"/>
              </a:spcBef>
              <a:spcAft>
                <a:spcPts val="0"/>
              </a:spcAft>
              <a:buNone/>
            </a:pPr>
            <a:r>
              <a:rPr b="1" lang="en-GB" sz="1150">
                <a:solidFill>
                  <a:srgbClr val="007020"/>
                </a:solidFill>
                <a:highlight>
                  <a:srgbClr val="EEFFCC"/>
                </a:highlight>
                <a:latin typeface="Courier New"/>
                <a:ea typeface="Courier New"/>
                <a:cs typeface="Courier New"/>
                <a:sym typeface="Courier New"/>
              </a:rPr>
              <a:t>raise</a:t>
            </a: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ValueError</a:t>
            </a:r>
            <a:r>
              <a:rPr lang="en-GB" sz="1150">
                <a:solidFill>
                  <a:srgbClr val="333333"/>
                </a:solidFill>
                <a:highlight>
                  <a:srgbClr val="EEFFCC"/>
                </a:highlight>
                <a:latin typeface="Courier New"/>
                <a:ea typeface="Courier New"/>
                <a:cs typeface="Courier New"/>
                <a:sym typeface="Courier New"/>
              </a:rPr>
              <a:t>  </a:t>
            </a:r>
            <a:r>
              <a:rPr i="1" lang="en-GB" sz="1150">
                <a:solidFill>
                  <a:srgbClr val="408090"/>
                </a:solidFill>
                <a:highlight>
                  <a:srgbClr val="EEFFCC"/>
                </a:highlight>
                <a:latin typeface="Courier New"/>
                <a:ea typeface="Courier New"/>
                <a:cs typeface="Courier New"/>
                <a:sym typeface="Courier New"/>
              </a:rPr>
              <a:t># shorthand for 'raise ValueError()'</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15800"/>
              </a:lnSpc>
              <a:spcBef>
                <a:spcPts val="1600"/>
              </a:spcBef>
              <a:spcAft>
                <a:spcPts val="0"/>
              </a:spcAft>
              <a:buClr>
                <a:schemeClr val="dk1"/>
              </a:buClr>
              <a:buSzPts val="1100"/>
              <a:buFont typeface="Arial"/>
              <a:buNone/>
            </a:pPr>
            <a:r>
              <a:t/>
            </a:r>
            <a:endParaRPr sz="1150">
              <a:solidFill>
                <a:srgbClr val="333333"/>
              </a:solidFill>
              <a:highlight>
                <a:srgbClr val="EEFFCC"/>
              </a:highlight>
              <a:latin typeface="Courier New"/>
              <a:ea typeface="Courier New"/>
              <a:cs typeface="Courier New"/>
              <a:sym typeface="Courier New"/>
            </a:endParaRPr>
          </a:p>
          <a:p>
            <a:pPr indent="0" lvl="0" marL="0" rtl="0" algn="just">
              <a:lnSpc>
                <a:spcPct val="140000"/>
              </a:lnSpc>
              <a:spcBef>
                <a:spcPts val="1200"/>
              </a:spcBef>
              <a:spcAft>
                <a:spcPts val="0"/>
              </a:spcAft>
              <a:buClr>
                <a:schemeClr val="dk1"/>
              </a:buClr>
              <a:buSzPts val="1100"/>
              <a:buFont typeface="Arial"/>
              <a:buNone/>
            </a:pPr>
            <a:r>
              <a:rPr lang="en-GB" sz="1200">
                <a:solidFill>
                  <a:srgbClr val="222222"/>
                </a:solidFill>
                <a:highlight>
                  <a:srgbClr val="FFFFFF"/>
                </a:highlight>
              </a:rPr>
              <a:t>If you need to determine whether an exception was raised but don’t intend to handle it, a simpler form of the </a:t>
            </a:r>
            <a:r>
              <a:rPr lang="en-GB" sz="1150">
                <a:solidFill>
                  <a:srgbClr val="6363BB"/>
                </a:solidFill>
                <a:highlight>
                  <a:srgbClr val="FFFFFF"/>
                </a:highlight>
                <a:uFill>
                  <a:noFill/>
                </a:uFill>
                <a:latin typeface="Courier New"/>
                <a:ea typeface="Courier New"/>
                <a:cs typeface="Courier New"/>
                <a:sym typeface="Courier New"/>
                <a:hlinkClick r:id="rId25">
                  <a:extLst>
                    <a:ext uri="{A12FA001-AC4F-418D-AE19-62706E023703}">
                      <ahyp:hlinkClr val="tx"/>
                    </a:ext>
                  </a:extLst>
                </a:hlinkClick>
              </a:rPr>
              <a:t>raise</a:t>
            </a:r>
            <a:r>
              <a:rPr lang="en-GB" sz="1200">
                <a:solidFill>
                  <a:srgbClr val="222222"/>
                </a:solidFill>
                <a:highlight>
                  <a:srgbClr val="FFFFFF"/>
                </a:highlight>
              </a:rPr>
              <a:t> statement allows you to re-raise the exception:</a:t>
            </a:r>
            <a:endParaRPr sz="1200">
              <a:solidFill>
                <a:srgbClr val="222222"/>
              </a:solidFill>
              <a:highlight>
                <a:srgbClr val="FFFFFF"/>
              </a:highlight>
            </a:endParaRPr>
          </a:p>
          <a:p>
            <a:pPr indent="0" lvl="0" marL="25400" marR="25400" rtl="0" algn="l">
              <a:spcBef>
                <a:spcPts val="1200"/>
              </a:spcBef>
              <a:spcAft>
                <a:spcPts val="0"/>
              </a:spcAft>
              <a:buClr>
                <a:schemeClr val="dk1"/>
              </a:buClr>
              <a:buSzPts val="1100"/>
              <a:buFont typeface="Arial"/>
              <a:buNone/>
            </a:pPr>
            <a:r>
              <a:rPr lang="en-GB" sz="1200">
                <a:solidFill>
                  <a:srgbClr val="AACC99"/>
                </a:solidFill>
                <a:highlight>
                  <a:srgbClr val="EEFFCC"/>
                </a:highlight>
                <a:latin typeface="Courier New"/>
                <a:ea typeface="Courier New"/>
                <a:cs typeface="Courier New"/>
                <a:sym typeface="Courier New"/>
              </a:rPr>
              <a:t>&gt;&gt;&gt;</a:t>
            </a:r>
            <a:endParaRPr sz="1200">
              <a:solidFill>
                <a:srgbClr val="AACC99"/>
              </a:solidFill>
              <a:highlight>
                <a:srgbClr val="EEFFCC"/>
              </a:highlight>
              <a:latin typeface="Courier New"/>
              <a:ea typeface="Courier New"/>
              <a:cs typeface="Courier New"/>
              <a:sym typeface="Courier New"/>
            </a:endParaRPr>
          </a:p>
          <a:p>
            <a:pPr indent="0" lvl="0" marL="0" rtl="0" algn="l">
              <a:spcBef>
                <a:spcPts val="0"/>
              </a:spcBef>
              <a:spcAft>
                <a:spcPts val="0"/>
              </a:spcAft>
              <a:buNone/>
            </a:pPr>
            <a:r>
              <a:rPr b="1" lang="en-GB" sz="1150">
                <a:solidFill>
                  <a:srgbClr val="C65D09"/>
                </a:solidFill>
                <a:highlight>
                  <a:srgbClr val="EEFFCC"/>
                </a:highlight>
                <a:latin typeface="Courier New"/>
                <a:ea typeface="Courier New"/>
                <a:cs typeface="Courier New"/>
                <a:sym typeface="Courier New"/>
              </a:rPr>
              <a:t>&gt;&gt;&gt; </a:t>
            </a:r>
            <a:r>
              <a:rPr b="1" lang="en-GB" sz="1150">
                <a:solidFill>
                  <a:srgbClr val="007020"/>
                </a:solidFill>
                <a:highlight>
                  <a:srgbClr val="EEFFCC"/>
                </a:highlight>
                <a:latin typeface="Courier New"/>
                <a:ea typeface="Courier New"/>
                <a:cs typeface="Courier New"/>
                <a:sym typeface="Courier New"/>
              </a:rPr>
              <a:t>try</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 </a:t>
            </a:r>
            <a:r>
              <a:rPr lang="en-GB" sz="1150">
                <a:solidFill>
                  <a:srgbClr val="333333"/>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raise</a:t>
            </a: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NameError</a:t>
            </a:r>
            <a:r>
              <a:rPr lang="en-GB" sz="1150">
                <a:solidFill>
                  <a:srgbClr val="333333"/>
                </a:solidFill>
                <a:highlight>
                  <a:srgbClr val="EEFFCC"/>
                </a:highlight>
                <a:latin typeface="Courier New"/>
                <a:ea typeface="Courier New"/>
                <a:cs typeface="Courier New"/>
                <a:sym typeface="Courier New"/>
              </a:rPr>
              <a:t>(</a:t>
            </a:r>
            <a:r>
              <a:rPr lang="en-GB" sz="1150">
                <a:solidFill>
                  <a:srgbClr val="4070A0"/>
                </a:solidFill>
                <a:highlight>
                  <a:srgbClr val="EEFFCC"/>
                </a:highlight>
                <a:latin typeface="Courier New"/>
                <a:ea typeface="Courier New"/>
                <a:cs typeface="Courier New"/>
                <a:sym typeface="Courier New"/>
              </a:rPr>
              <a:t>'HiThere'</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except</a:t>
            </a: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NameError</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 </a:t>
            </a: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print</a:t>
            </a:r>
            <a:r>
              <a:rPr lang="en-GB" sz="1150">
                <a:solidFill>
                  <a:srgbClr val="333333"/>
                </a:solidFill>
                <a:highlight>
                  <a:srgbClr val="EEFFCC"/>
                </a:highlight>
                <a:latin typeface="Courier New"/>
                <a:ea typeface="Courier New"/>
                <a:cs typeface="Courier New"/>
                <a:sym typeface="Courier New"/>
              </a:rPr>
              <a:t>(</a:t>
            </a:r>
            <a:r>
              <a:rPr lang="en-GB" sz="1150">
                <a:solidFill>
                  <a:srgbClr val="4070A0"/>
                </a:solidFill>
                <a:highlight>
                  <a:srgbClr val="EEFFCC"/>
                </a:highlight>
                <a:latin typeface="Courier New"/>
                <a:ea typeface="Courier New"/>
                <a:cs typeface="Courier New"/>
                <a:sym typeface="Courier New"/>
              </a:rPr>
              <a:t>'An exception flew by!'</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 </a:t>
            </a:r>
            <a:r>
              <a:rPr lang="en-GB" sz="1150">
                <a:solidFill>
                  <a:srgbClr val="333333"/>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raise</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An exception flew by!</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0044DD"/>
                </a:solidFill>
                <a:highlight>
                  <a:srgbClr val="EEFFCC"/>
                </a:highlight>
                <a:latin typeface="Courier New"/>
                <a:ea typeface="Courier New"/>
                <a:cs typeface="Courier New"/>
                <a:sym typeface="Courier New"/>
              </a:rPr>
              <a:t>Traceback (most recent call last):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File </a:t>
            </a:r>
            <a:r>
              <a:rPr lang="en-GB" sz="1150">
                <a:solidFill>
                  <a:srgbClr val="007020"/>
                </a:solidFill>
                <a:highlight>
                  <a:srgbClr val="EEFFCC"/>
                </a:highlight>
                <a:latin typeface="Courier New"/>
                <a:ea typeface="Courier New"/>
                <a:cs typeface="Courier New"/>
                <a:sym typeface="Courier New"/>
              </a:rPr>
              <a:t>"&lt;stdin&gt;"</a:t>
            </a:r>
            <a:r>
              <a:rPr lang="en-GB" sz="1150">
                <a:solidFill>
                  <a:srgbClr val="333333"/>
                </a:solidFill>
                <a:highlight>
                  <a:srgbClr val="EEFFCC"/>
                </a:highlight>
                <a:latin typeface="Courier New"/>
                <a:ea typeface="Courier New"/>
                <a:cs typeface="Courier New"/>
                <a:sym typeface="Courier New"/>
              </a:rPr>
              <a:t>, line </a:t>
            </a:r>
            <a:r>
              <a:rPr lang="en-GB" sz="1150">
                <a:solidFill>
                  <a:srgbClr val="208050"/>
                </a:solidFill>
                <a:highlight>
                  <a:srgbClr val="EEFFCC"/>
                </a:highlight>
                <a:latin typeface="Courier New"/>
                <a:ea typeface="Courier New"/>
                <a:cs typeface="Courier New"/>
                <a:sym typeface="Courier New"/>
              </a:rPr>
              <a:t>2</a:t>
            </a:r>
            <a:r>
              <a:rPr lang="en-GB" sz="1150">
                <a:solidFill>
                  <a:srgbClr val="333333"/>
                </a:solidFill>
                <a:highlight>
                  <a:srgbClr val="EEFFCC"/>
                </a:highlight>
                <a:latin typeface="Courier New"/>
                <a:ea typeface="Courier New"/>
                <a:cs typeface="Courier New"/>
                <a:sym typeface="Courier New"/>
              </a:rPr>
              <a:t>, in &lt;module&gt;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FF0000"/>
                </a:solidFill>
                <a:highlight>
                  <a:srgbClr val="EEFFCC"/>
                </a:highlight>
                <a:latin typeface="Courier New"/>
                <a:ea typeface="Courier New"/>
                <a:cs typeface="Courier New"/>
                <a:sym typeface="Courier New"/>
              </a:rPr>
              <a:t>NameError</a:t>
            </a:r>
            <a:r>
              <a:rPr lang="en-GB" sz="1150">
                <a:solidFill>
                  <a:srgbClr val="333333"/>
                </a:solidFill>
                <a:highlight>
                  <a:srgbClr val="EEFFCC"/>
                </a:highlight>
                <a:latin typeface="Courier New"/>
                <a:ea typeface="Courier New"/>
                <a:cs typeface="Courier New"/>
                <a:sym typeface="Courier New"/>
              </a:rPr>
              <a:t>: HiThere</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15800"/>
              </a:lnSpc>
              <a:spcBef>
                <a:spcPts val="1600"/>
              </a:spcBef>
              <a:spcAft>
                <a:spcPts val="0"/>
              </a:spcAft>
              <a:buClr>
                <a:schemeClr val="dk1"/>
              </a:buClr>
              <a:buSzPts val="1100"/>
              <a:buFont typeface="Arial"/>
              <a:buNone/>
            </a:pPr>
            <a:r>
              <a:t/>
            </a:r>
            <a:endParaRPr sz="1150">
              <a:solidFill>
                <a:srgbClr val="333333"/>
              </a:solidFill>
              <a:highlight>
                <a:srgbClr val="EEFFCC"/>
              </a:highlight>
              <a:latin typeface="Courier New"/>
              <a:ea typeface="Courier New"/>
              <a:cs typeface="Courier New"/>
              <a:sym typeface="Courier New"/>
            </a:endParaRPr>
          </a:p>
          <a:p>
            <a:pPr indent="0" lvl="0" marL="38100" marR="38100" rtl="0" algn="l">
              <a:spcBef>
                <a:spcPts val="0"/>
              </a:spcBef>
              <a:spcAft>
                <a:spcPts val="0"/>
              </a:spcAft>
              <a:buClr>
                <a:schemeClr val="dk1"/>
              </a:buClr>
              <a:buSzPts val="1100"/>
              <a:buFont typeface="Arial"/>
              <a:buNone/>
            </a:pPr>
            <a:r>
              <a:rPr lang="en-GB" sz="1900">
                <a:solidFill>
                  <a:srgbClr val="1A1A1A"/>
                </a:solidFill>
                <a:highlight>
                  <a:srgbClr val="FFFFFF"/>
                </a:highlight>
              </a:rPr>
              <a:t>8.5. User-defined Exceptions</a:t>
            </a:r>
            <a:endParaRPr sz="1900">
              <a:solidFill>
                <a:srgbClr val="1A1A1A"/>
              </a:solidFill>
              <a:highlight>
                <a:srgbClr val="FFFFFF"/>
              </a:highlight>
            </a:endParaRPr>
          </a:p>
          <a:p>
            <a:pPr indent="0" lvl="0" marL="0" rtl="0" algn="just">
              <a:lnSpc>
                <a:spcPct val="140000"/>
              </a:lnSpc>
              <a:spcBef>
                <a:spcPts val="1200"/>
              </a:spcBef>
              <a:spcAft>
                <a:spcPts val="0"/>
              </a:spcAft>
              <a:buClr>
                <a:schemeClr val="dk1"/>
              </a:buClr>
              <a:buSzPts val="1100"/>
              <a:buFont typeface="Arial"/>
              <a:buNone/>
            </a:pPr>
            <a:r>
              <a:rPr lang="en-GB" sz="1200">
                <a:solidFill>
                  <a:srgbClr val="222222"/>
                </a:solidFill>
                <a:highlight>
                  <a:srgbClr val="FFFFFF"/>
                </a:highlight>
              </a:rPr>
              <a:t>Programs may name their own exceptions by creating a new exception class (see </a:t>
            </a:r>
            <a:r>
              <a:rPr lang="en-GB" sz="1200">
                <a:solidFill>
                  <a:srgbClr val="6363BB"/>
                </a:solidFill>
                <a:highlight>
                  <a:srgbClr val="FFFFFF"/>
                </a:highlight>
                <a:uFill>
                  <a:noFill/>
                </a:uFill>
                <a:hlinkClick r:id="rId26">
                  <a:extLst>
                    <a:ext uri="{A12FA001-AC4F-418D-AE19-62706E023703}">
                      <ahyp:hlinkClr val="tx"/>
                    </a:ext>
                  </a:extLst>
                </a:hlinkClick>
              </a:rPr>
              <a:t>Classes</a:t>
            </a:r>
            <a:r>
              <a:rPr lang="en-GB" sz="1200">
                <a:solidFill>
                  <a:srgbClr val="222222"/>
                </a:solidFill>
                <a:highlight>
                  <a:srgbClr val="FFFFFF"/>
                </a:highlight>
              </a:rPr>
              <a:t> for more about Python classes). Exceptions should typically be derived from the </a:t>
            </a:r>
            <a:r>
              <a:rPr lang="en-GB" sz="1150">
                <a:solidFill>
                  <a:srgbClr val="6363BB"/>
                </a:solidFill>
                <a:highlight>
                  <a:srgbClr val="FFFFFF"/>
                </a:highlight>
                <a:uFill>
                  <a:noFill/>
                </a:uFill>
                <a:latin typeface="Courier New"/>
                <a:ea typeface="Courier New"/>
                <a:cs typeface="Courier New"/>
                <a:sym typeface="Courier New"/>
                <a:hlinkClick r:id="rId27">
                  <a:extLst>
                    <a:ext uri="{A12FA001-AC4F-418D-AE19-62706E023703}">
                      <ahyp:hlinkClr val="tx"/>
                    </a:ext>
                  </a:extLst>
                </a:hlinkClick>
              </a:rPr>
              <a:t>Exception</a:t>
            </a:r>
            <a:r>
              <a:rPr lang="en-GB" sz="1200">
                <a:solidFill>
                  <a:srgbClr val="222222"/>
                </a:solidFill>
                <a:highlight>
                  <a:srgbClr val="FFFFFF"/>
                </a:highlight>
              </a:rPr>
              <a:t> class, either directly or indirectly.</a:t>
            </a:r>
            <a:endParaRPr sz="1200">
              <a:solidFill>
                <a:srgbClr val="222222"/>
              </a:solidFill>
              <a:highlight>
                <a:srgbClr val="FFFFFF"/>
              </a:highlight>
            </a:endParaRPr>
          </a:p>
          <a:p>
            <a:pPr indent="0" lvl="0" marL="0" rtl="0" algn="just">
              <a:lnSpc>
                <a:spcPct val="140000"/>
              </a:lnSpc>
              <a:spcBef>
                <a:spcPts val="1200"/>
              </a:spcBef>
              <a:spcAft>
                <a:spcPts val="0"/>
              </a:spcAft>
              <a:buClr>
                <a:schemeClr val="dk1"/>
              </a:buClr>
              <a:buSzPts val="1100"/>
              <a:buFont typeface="Arial"/>
              <a:buNone/>
            </a:pPr>
            <a:r>
              <a:rPr lang="en-GB" sz="1200">
                <a:solidFill>
                  <a:srgbClr val="222222"/>
                </a:solidFill>
                <a:highlight>
                  <a:srgbClr val="FFFFFF"/>
                </a:highlight>
              </a:rPr>
              <a:t>Exception classes can be defined which do anything any other class can do, but are usually kept simple, often only offering a number of attributes that allow information about the error to be extracted by handlers for the exception. When creating a module that can raise several distinct errors, a common practice is to create a base class for exceptions defined by that module, and subclass that to create specific exception classes for different error conditions:</a:t>
            </a:r>
            <a:endParaRPr sz="1200">
              <a:solidFill>
                <a:srgbClr val="222222"/>
              </a:solidFill>
              <a:highlight>
                <a:srgbClr val="FFFFFF"/>
              </a:highlight>
            </a:endParaRPr>
          </a:p>
          <a:p>
            <a:pPr indent="0" lvl="0" marL="0" rtl="0" algn="l">
              <a:spcBef>
                <a:spcPts val="1200"/>
              </a:spcBef>
              <a:spcAft>
                <a:spcPts val="0"/>
              </a:spcAft>
              <a:buNone/>
            </a:pPr>
            <a:r>
              <a:rPr b="1" lang="en-GB" sz="1150">
                <a:solidFill>
                  <a:srgbClr val="007020"/>
                </a:solidFill>
                <a:highlight>
                  <a:srgbClr val="EEFFCC"/>
                </a:highlight>
                <a:latin typeface="Courier New"/>
                <a:ea typeface="Courier New"/>
                <a:cs typeface="Courier New"/>
                <a:sym typeface="Courier New"/>
              </a:rPr>
              <a:t>class</a:t>
            </a:r>
            <a:r>
              <a:rPr lang="en-GB" sz="1150">
                <a:solidFill>
                  <a:srgbClr val="333333"/>
                </a:solidFill>
                <a:highlight>
                  <a:srgbClr val="EEFFCC"/>
                </a:highlight>
                <a:latin typeface="Courier New"/>
                <a:ea typeface="Courier New"/>
                <a:cs typeface="Courier New"/>
                <a:sym typeface="Courier New"/>
              </a:rPr>
              <a:t> </a:t>
            </a:r>
            <a:r>
              <a:rPr b="1" lang="en-GB" sz="1150">
                <a:solidFill>
                  <a:srgbClr val="0E84B5"/>
                </a:solidFill>
                <a:highlight>
                  <a:srgbClr val="EEFFCC"/>
                </a:highlight>
                <a:latin typeface="Courier New"/>
                <a:ea typeface="Courier New"/>
                <a:cs typeface="Courier New"/>
                <a:sym typeface="Courier New"/>
              </a:rPr>
              <a:t>Error</a:t>
            </a:r>
            <a:r>
              <a:rPr lang="en-GB" sz="1150">
                <a:solidFill>
                  <a:srgbClr val="333333"/>
                </a:solidFill>
                <a:highlight>
                  <a:srgbClr val="EEFFCC"/>
                </a:highlight>
                <a:latin typeface="Courier New"/>
                <a:ea typeface="Courier New"/>
                <a:cs typeface="Courier New"/>
                <a:sym typeface="Courier New"/>
              </a:rPr>
              <a:t>(</a:t>
            </a:r>
            <a:r>
              <a:rPr lang="en-GB" sz="1150">
                <a:solidFill>
                  <a:srgbClr val="007020"/>
                </a:solidFill>
                <a:highlight>
                  <a:srgbClr val="EEFFCC"/>
                </a:highlight>
                <a:latin typeface="Courier New"/>
                <a:ea typeface="Courier New"/>
                <a:cs typeface="Courier New"/>
                <a:sym typeface="Courier New"/>
              </a:rPr>
              <a:t>Exception</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a:t>
            </a:r>
            <a:r>
              <a:rPr i="1" lang="en-GB" sz="1150">
                <a:solidFill>
                  <a:srgbClr val="4070A0"/>
                </a:solidFill>
                <a:highlight>
                  <a:srgbClr val="EEFFCC"/>
                </a:highlight>
                <a:latin typeface="Courier New"/>
                <a:ea typeface="Courier New"/>
                <a:cs typeface="Courier New"/>
                <a:sym typeface="Courier New"/>
              </a:rPr>
              <a:t>"""Base class for exceptions in this module."""</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pass</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007020"/>
                </a:solidFill>
                <a:highlight>
                  <a:srgbClr val="EEFFCC"/>
                </a:highlight>
                <a:latin typeface="Courier New"/>
                <a:ea typeface="Courier New"/>
                <a:cs typeface="Courier New"/>
                <a:sym typeface="Courier New"/>
              </a:rPr>
              <a:t>class</a:t>
            </a:r>
            <a:r>
              <a:rPr lang="en-GB" sz="1150">
                <a:solidFill>
                  <a:srgbClr val="333333"/>
                </a:solidFill>
                <a:highlight>
                  <a:srgbClr val="EEFFCC"/>
                </a:highlight>
                <a:latin typeface="Courier New"/>
                <a:ea typeface="Courier New"/>
                <a:cs typeface="Courier New"/>
                <a:sym typeface="Courier New"/>
              </a:rPr>
              <a:t> </a:t>
            </a:r>
            <a:r>
              <a:rPr b="1" lang="en-GB" sz="1150">
                <a:solidFill>
                  <a:srgbClr val="0E84B5"/>
                </a:solidFill>
                <a:highlight>
                  <a:srgbClr val="EEFFCC"/>
                </a:highlight>
                <a:latin typeface="Courier New"/>
                <a:ea typeface="Courier New"/>
                <a:cs typeface="Courier New"/>
                <a:sym typeface="Courier New"/>
              </a:rPr>
              <a:t>InputError</a:t>
            </a:r>
            <a:r>
              <a:rPr lang="en-GB" sz="1150">
                <a:solidFill>
                  <a:srgbClr val="333333"/>
                </a:solidFill>
                <a:highlight>
                  <a:srgbClr val="EEFFCC"/>
                </a:highlight>
                <a:latin typeface="Courier New"/>
                <a:ea typeface="Courier New"/>
                <a:cs typeface="Courier New"/>
                <a:sym typeface="Courier New"/>
              </a:rPr>
              <a:t>(Error):</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a:t>
            </a:r>
            <a:r>
              <a:rPr i="1" lang="en-GB" sz="1150">
                <a:solidFill>
                  <a:srgbClr val="4070A0"/>
                </a:solidFill>
                <a:highlight>
                  <a:srgbClr val="EEFFCC"/>
                </a:highlight>
                <a:latin typeface="Courier New"/>
                <a:ea typeface="Courier New"/>
                <a:cs typeface="Courier New"/>
                <a:sym typeface="Courier New"/>
              </a:rPr>
              <a:t>"""Exception raised for errors in the input.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i="1" lang="en-GB" sz="1150">
                <a:solidFill>
                  <a:srgbClr val="4070A0"/>
                </a:solidFill>
                <a:highlight>
                  <a:srgbClr val="EEFFCC"/>
                </a:highlight>
                <a:latin typeface="Courier New"/>
                <a:ea typeface="Courier New"/>
                <a:cs typeface="Courier New"/>
                <a:sym typeface="Courier New"/>
              </a:rPr>
              <a:t>    Attributes:</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i="1" lang="en-GB" sz="1150">
                <a:solidFill>
                  <a:srgbClr val="4070A0"/>
                </a:solidFill>
                <a:highlight>
                  <a:srgbClr val="EEFFCC"/>
                </a:highlight>
                <a:latin typeface="Courier New"/>
                <a:ea typeface="Courier New"/>
                <a:cs typeface="Courier New"/>
                <a:sym typeface="Courier New"/>
              </a:rPr>
              <a:t>        expression -- input expression in which the error occurred</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i="1" lang="en-GB" sz="1150">
                <a:solidFill>
                  <a:srgbClr val="4070A0"/>
                </a:solidFill>
                <a:highlight>
                  <a:srgbClr val="EEFFCC"/>
                </a:highlight>
                <a:latin typeface="Courier New"/>
                <a:ea typeface="Courier New"/>
                <a:cs typeface="Courier New"/>
                <a:sym typeface="Courier New"/>
              </a:rPr>
              <a:t>        message -- explanation of the error</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i="1" lang="en-GB" sz="1150">
                <a:solidFill>
                  <a:srgbClr val="4070A0"/>
                </a:solidFill>
                <a:highlight>
                  <a:srgbClr val="EEFFCC"/>
                </a:highlight>
                <a:latin typeface="Courier New"/>
                <a:ea typeface="Courier New"/>
                <a:cs typeface="Courier New"/>
                <a:sym typeface="Courier New"/>
              </a:rPr>
              <a:t>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def</a:t>
            </a:r>
            <a:r>
              <a:rPr lang="en-GB" sz="1150">
                <a:solidFill>
                  <a:srgbClr val="333333"/>
                </a:solidFill>
                <a:highlight>
                  <a:srgbClr val="EEFFCC"/>
                </a:highlight>
                <a:latin typeface="Courier New"/>
                <a:ea typeface="Courier New"/>
                <a:cs typeface="Courier New"/>
                <a:sym typeface="Courier New"/>
              </a:rPr>
              <a:t> </a:t>
            </a:r>
            <a:r>
              <a:rPr lang="en-GB" sz="1150">
                <a:solidFill>
                  <a:srgbClr val="06287E"/>
                </a:solidFill>
                <a:highlight>
                  <a:srgbClr val="EEFFCC"/>
                </a:highlight>
                <a:latin typeface="Courier New"/>
                <a:ea typeface="Courier New"/>
                <a:cs typeface="Courier New"/>
                <a:sym typeface="Courier New"/>
              </a:rPr>
              <a:t>__init__</a:t>
            </a:r>
            <a:r>
              <a:rPr lang="en-GB" sz="1150">
                <a:solidFill>
                  <a:srgbClr val="333333"/>
                </a:solidFill>
                <a:highlight>
                  <a:srgbClr val="EEFFCC"/>
                </a:highlight>
                <a:latin typeface="Courier New"/>
                <a:ea typeface="Courier New"/>
                <a:cs typeface="Courier New"/>
                <a:sym typeface="Courier New"/>
              </a:rPr>
              <a:t>(</a:t>
            </a:r>
            <a:r>
              <a:rPr lang="en-GB" sz="1150">
                <a:solidFill>
                  <a:srgbClr val="007020"/>
                </a:solidFill>
                <a:highlight>
                  <a:srgbClr val="EEFFCC"/>
                </a:highlight>
                <a:latin typeface="Courier New"/>
                <a:ea typeface="Courier New"/>
                <a:cs typeface="Courier New"/>
                <a:sym typeface="Courier New"/>
              </a:rPr>
              <a:t>self</a:t>
            </a:r>
            <a:r>
              <a:rPr lang="en-GB" sz="1150">
                <a:solidFill>
                  <a:srgbClr val="333333"/>
                </a:solidFill>
                <a:highlight>
                  <a:srgbClr val="EEFFCC"/>
                </a:highlight>
                <a:latin typeface="Courier New"/>
                <a:ea typeface="Courier New"/>
                <a:cs typeface="Courier New"/>
                <a:sym typeface="Courier New"/>
              </a:rPr>
              <a:t>, expression, message):</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self</a:t>
            </a:r>
            <a:r>
              <a:rPr lang="en-GB" sz="1150">
                <a:solidFill>
                  <a:srgbClr val="666666"/>
                </a:solidFill>
                <a:highlight>
                  <a:srgbClr val="EEFFCC"/>
                </a:highlight>
                <a:latin typeface="Courier New"/>
                <a:ea typeface="Courier New"/>
                <a:cs typeface="Courier New"/>
                <a:sym typeface="Courier New"/>
              </a:rPr>
              <a:t>.</a:t>
            </a:r>
            <a:r>
              <a:rPr lang="en-GB" sz="1150">
                <a:solidFill>
                  <a:srgbClr val="333333"/>
                </a:solidFill>
                <a:highlight>
                  <a:srgbClr val="EEFFCC"/>
                </a:highlight>
                <a:latin typeface="Courier New"/>
                <a:ea typeface="Courier New"/>
                <a:cs typeface="Courier New"/>
                <a:sym typeface="Courier New"/>
              </a:rPr>
              <a:t>expression </a:t>
            </a:r>
            <a:r>
              <a:rPr lang="en-GB" sz="1150">
                <a:solidFill>
                  <a:srgbClr val="666666"/>
                </a:solidFill>
                <a:highlight>
                  <a:srgbClr val="EEFFCC"/>
                </a:highlight>
                <a:latin typeface="Courier New"/>
                <a:ea typeface="Courier New"/>
                <a:cs typeface="Courier New"/>
                <a:sym typeface="Courier New"/>
              </a:rPr>
              <a:t>=</a:t>
            </a:r>
            <a:r>
              <a:rPr lang="en-GB" sz="1150">
                <a:solidFill>
                  <a:srgbClr val="333333"/>
                </a:solidFill>
                <a:highlight>
                  <a:srgbClr val="EEFFCC"/>
                </a:highlight>
                <a:latin typeface="Courier New"/>
                <a:ea typeface="Courier New"/>
                <a:cs typeface="Courier New"/>
                <a:sym typeface="Courier New"/>
              </a:rPr>
              <a:t> expression</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self</a:t>
            </a:r>
            <a:r>
              <a:rPr lang="en-GB" sz="1150">
                <a:solidFill>
                  <a:srgbClr val="666666"/>
                </a:solidFill>
                <a:highlight>
                  <a:srgbClr val="EEFFCC"/>
                </a:highlight>
                <a:latin typeface="Courier New"/>
                <a:ea typeface="Courier New"/>
                <a:cs typeface="Courier New"/>
                <a:sym typeface="Courier New"/>
              </a:rPr>
              <a:t>.</a:t>
            </a:r>
            <a:r>
              <a:rPr lang="en-GB" sz="1150">
                <a:solidFill>
                  <a:srgbClr val="333333"/>
                </a:solidFill>
                <a:highlight>
                  <a:srgbClr val="EEFFCC"/>
                </a:highlight>
                <a:latin typeface="Courier New"/>
                <a:ea typeface="Courier New"/>
                <a:cs typeface="Courier New"/>
                <a:sym typeface="Courier New"/>
              </a:rPr>
              <a:t>message </a:t>
            </a:r>
            <a:r>
              <a:rPr lang="en-GB" sz="1150">
                <a:solidFill>
                  <a:srgbClr val="666666"/>
                </a:solidFill>
                <a:highlight>
                  <a:srgbClr val="EEFFCC"/>
                </a:highlight>
                <a:latin typeface="Courier New"/>
                <a:ea typeface="Courier New"/>
                <a:cs typeface="Courier New"/>
                <a:sym typeface="Courier New"/>
              </a:rPr>
              <a:t>=</a:t>
            </a:r>
            <a:r>
              <a:rPr lang="en-GB" sz="1150">
                <a:solidFill>
                  <a:srgbClr val="333333"/>
                </a:solidFill>
                <a:highlight>
                  <a:srgbClr val="EEFFCC"/>
                </a:highlight>
                <a:latin typeface="Courier New"/>
                <a:ea typeface="Courier New"/>
                <a:cs typeface="Courier New"/>
                <a:sym typeface="Courier New"/>
              </a:rPr>
              <a:t> message</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007020"/>
                </a:solidFill>
                <a:highlight>
                  <a:srgbClr val="EEFFCC"/>
                </a:highlight>
                <a:latin typeface="Courier New"/>
                <a:ea typeface="Courier New"/>
                <a:cs typeface="Courier New"/>
                <a:sym typeface="Courier New"/>
              </a:rPr>
              <a:t>class</a:t>
            </a:r>
            <a:r>
              <a:rPr lang="en-GB" sz="1150">
                <a:solidFill>
                  <a:srgbClr val="333333"/>
                </a:solidFill>
                <a:highlight>
                  <a:srgbClr val="EEFFCC"/>
                </a:highlight>
                <a:latin typeface="Courier New"/>
                <a:ea typeface="Courier New"/>
                <a:cs typeface="Courier New"/>
                <a:sym typeface="Courier New"/>
              </a:rPr>
              <a:t> </a:t>
            </a:r>
            <a:r>
              <a:rPr b="1" lang="en-GB" sz="1150">
                <a:solidFill>
                  <a:srgbClr val="0E84B5"/>
                </a:solidFill>
                <a:highlight>
                  <a:srgbClr val="EEFFCC"/>
                </a:highlight>
                <a:latin typeface="Courier New"/>
                <a:ea typeface="Courier New"/>
                <a:cs typeface="Courier New"/>
                <a:sym typeface="Courier New"/>
              </a:rPr>
              <a:t>TransitionError</a:t>
            </a:r>
            <a:r>
              <a:rPr lang="en-GB" sz="1150">
                <a:solidFill>
                  <a:srgbClr val="333333"/>
                </a:solidFill>
                <a:highlight>
                  <a:srgbClr val="EEFFCC"/>
                </a:highlight>
                <a:latin typeface="Courier New"/>
                <a:ea typeface="Courier New"/>
                <a:cs typeface="Courier New"/>
                <a:sym typeface="Courier New"/>
              </a:rPr>
              <a:t>(Error):</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a:t>
            </a:r>
            <a:r>
              <a:rPr i="1" lang="en-GB" sz="1150">
                <a:solidFill>
                  <a:srgbClr val="4070A0"/>
                </a:solidFill>
                <a:highlight>
                  <a:srgbClr val="EEFFCC"/>
                </a:highlight>
                <a:latin typeface="Courier New"/>
                <a:ea typeface="Courier New"/>
                <a:cs typeface="Courier New"/>
                <a:sym typeface="Courier New"/>
              </a:rPr>
              <a:t>"""Raised when an operation attempts a state transition that's not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i="1" lang="en-GB" sz="1150">
                <a:solidFill>
                  <a:srgbClr val="4070A0"/>
                </a:solidFill>
                <a:highlight>
                  <a:srgbClr val="EEFFCC"/>
                </a:highlight>
                <a:latin typeface="Courier New"/>
                <a:ea typeface="Courier New"/>
                <a:cs typeface="Courier New"/>
                <a:sym typeface="Courier New"/>
              </a:rPr>
              <a:t>    allowed.</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i="1" lang="en-GB" sz="1150">
                <a:solidFill>
                  <a:srgbClr val="4070A0"/>
                </a:solidFill>
                <a:highlight>
                  <a:srgbClr val="EEFFCC"/>
                </a:highlight>
                <a:latin typeface="Courier New"/>
                <a:ea typeface="Courier New"/>
                <a:cs typeface="Courier New"/>
                <a:sym typeface="Courier New"/>
              </a:rPr>
              <a:t>    Attributes:</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i="1" lang="en-GB" sz="1150">
                <a:solidFill>
                  <a:srgbClr val="4070A0"/>
                </a:solidFill>
                <a:highlight>
                  <a:srgbClr val="EEFFCC"/>
                </a:highlight>
                <a:latin typeface="Courier New"/>
                <a:ea typeface="Courier New"/>
                <a:cs typeface="Courier New"/>
                <a:sym typeface="Courier New"/>
              </a:rPr>
              <a:t>        previous -- state at beginning of transition</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i="1" lang="en-GB" sz="1150">
                <a:solidFill>
                  <a:srgbClr val="4070A0"/>
                </a:solidFill>
                <a:highlight>
                  <a:srgbClr val="EEFFCC"/>
                </a:highlight>
                <a:latin typeface="Courier New"/>
                <a:ea typeface="Courier New"/>
                <a:cs typeface="Courier New"/>
                <a:sym typeface="Courier New"/>
              </a:rPr>
              <a:t>        next -- attempted new state</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i="1" lang="en-GB" sz="1150">
                <a:solidFill>
                  <a:srgbClr val="4070A0"/>
                </a:solidFill>
                <a:highlight>
                  <a:srgbClr val="EEFFCC"/>
                </a:highlight>
                <a:latin typeface="Courier New"/>
                <a:ea typeface="Courier New"/>
                <a:cs typeface="Courier New"/>
                <a:sym typeface="Courier New"/>
              </a:rPr>
              <a:t>        message -- explanation of why the specific transition is not allowed</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i="1" lang="en-GB" sz="1150">
                <a:solidFill>
                  <a:srgbClr val="4070A0"/>
                </a:solidFill>
                <a:highlight>
                  <a:srgbClr val="EEFFCC"/>
                </a:highlight>
                <a:latin typeface="Courier New"/>
                <a:ea typeface="Courier New"/>
                <a:cs typeface="Courier New"/>
                <a:sym typeface="Courier New"/>
              </a:rPr>
              <a:t>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def</a:t>
            </a:r>
            <a:r>
              <a:rPr lang="en-GB" sz="1150">
                <a:solidFill>
                  <a:srgbClr val="333333"/>
                </a:solidFill>
                <a:highlight>
                  <a:srgbClr val="EEFFCC"/>
                </a:highlight>
                <a:latin typeface="Courier New"/>
                <a:ea typeface="Courier New"/>
                <a:cs typeface="Courier New"/>
                <a:sym typeface="Courier New"/>
              </a:rPr>
              <a:t> </a:t>
            </a:r>
            <a:r>
              <a:rPr lang="en-GB" sz="1150">
                <a:solidFill>
                  <a:srgbClr val="06287E"/>
                </a:solidFill>
                <a:highlight>
                  <a:srgbClr val="EEFFCC"/>
                </a:highlight>
                <a:latin typeface="Courier New"/>
                <a:ea typeface="Courier New"/>
                <a:cs typeface="Courier New"/>
                <a:sym typeface="Courier New"/>
              </a:rPr>
              <a:t>__init__</a:t>
            </a:r>
            <a:r>
              <a:rPr lang="en-GB" sz="1150">
                <a:solidFill>
                  <a:srgbClr val="333333"/>
                </a:solidFill>
                <a:highlight>
                  <a:srgbClr val="EEFFCC"/>
                </a:highlight>
                <a:latin typeface="Courier New"/>
                <a:ea typeface="Courier New"/>
                <a:cs typeface="Courier New"/>
                <a:sym typeface="Courier New"/>
              </a:rPr>
              <a:t>(</a:t>
            </a:r>
            <a:r>
              <a:rPr lang="en-GB" sz="1150">
                <a:solidFill>
                  <a:srgbClr val="007020"/>
                </a:solidFill>
                <a:highlight>
                  <a:srgbClr val="EEFFCC"/>
                </a:highlight>
                <a:latin typeface="Courier New"/>
                <a:ea typeface="Courier New"/>
                <a:cs typeface="Courier New"/>
                <a:sym typeface="Courier New"/>
              </a:rPr>
              <a:t>self</a:t>
            </a:r>
            <a:r>
              <a:rPr lang="en-GB" sz="1150">
                <a:solidFill>
                  <a:srgbClr val="333333"/>
                </a:solidFill>
                <a:highlight>
                  <a:srgbClr val="EEFFCC"/>
                </a:highlight>
                <a:latin typeface="Courier New"/>
                <a:ea typeface="Courier New"/>
                <a:cs typeface="Courier New"/>
                <a:sym typeface="Courier New"/>
              </a:rPr>
              <a:t>, previous, </a:t>
            </a:r>
            <a:r>
              <a:rPr lang="en-GB" sz="1150">
                <a:solidFill>
                  <a:srgbClr val="007020"/>
                </a:solidFill>
                <a:highlight>
                  <a:srgbClr val="EEFFCC"/>
                </a:highlight>
                <a:latin typeface="Courier New"/>
                <a:ea typeface="Courier New"/>
                <a:cs typeface="Courier New"/>
                <a:sym typeface="Courier New"/>
              </a:rPr>
              <a:t>next</a:t>
            </a:r>
            <a:r>
              <a:rPr lang="en-GB" sz="1150">
                <a:solidFill>
                  <a:srgbClr val="333333"/>
                </a:solidFill>
                <a:highlight>
                  <a:srgbClr val="EEFFCC"/>
                </a:highlight>
                <a:latin typeface="Courier New"/>
                <a:ea typeface="Courier New"/>
                <a:cs typeface="Courier New"/>
                <a:sym typeface="Courier New"/>
              </a:rPr>
              <a:t>, message):</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self</a:t>
            </a:r>
            <a:r>
              <a:rPr lang="en-GB" sz="1150">
                <a:solidFill>
                  <a:srgbClr val="666666"/>
                </a:solidFill>
                <a:highlight>
                  <a:srgbClr val="EEFFCC"/>
                </a:highlight>
                <a:latin typeface="Courier New"/>
                <a:ea typeface="Courier New"/>
                <a:cs typeface="Courier New"/>
                <a:sym typeface="Courier New"/>
              </a:rPr>
              <a:t>.</a:t>
            </a:r>
            <a:r>
              <a:rPr lang="en-GB" sz="1150">
                <a:solidFill>
                  <a:srgbClr val="333333"/>
                </a:solidFill>
                <a:highlight>
                  <a:srgbClr val="EEFFCC"/>
                </a:highlight>
                <a:latin typeface="Courier New"/>
                <a:ea typeface="Courier New"/>
                <a:cs typeface="Courier New"/>
                <a:sym typeface="Courier New"/>
              </a:rPr>
              <a:t>previous </a:t>
            </a:r>
            <a:r>
              <a:rPr lang="en-GB" sz="1150">
                <a:solidFill>
                  <a:srgbClr val="666666"/>
                </a:solidFill>
                <a:highlight>
                  <a:srgbClr val="EEFFCC"/>
                </a:highlight>
                <a:latin typeface="Courier New"/>
                <a:ea typeface="Courier New"/>
                <a:cs typeface="Courier New"/>
                <a:sym typeface="Courier New"/>
              </a:rPr>
              <a:t>=</a:t>
            </a:r>
            <a:r>
              <a:rPr lang="en-GB" sz="1150">
                <a:solidFill>
                  <a:srgbClr val="333333"/>
                </a:solidFill>
                <a:highlight>
                  <a:srgbClr val="EEFFCC"/>
                </a:highlight>
                <a:latin typeface="Courier New"/>
                <a:ea typeface="Courier New"/>
                <a:cs typeface="Courier New"/>
                <a:sym typeface="Courier New"/>
              </a:rPr>
              <a:t> previous</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self</a:t>
            </a:r>
            <a:r>
              <a:rPr lang="en-GB" sz="1150">
                <a:solidFill>
                  <a:srgbClr val="666666"/>
                </a:solidFill>
                <a:highlight>
                  <a:srgbClr val="EEFFCC"/>
                </a:highlight>
                <a:latin typeface="Courier New"/>
                <a:ea typeface="Courier New"/>
                <a:cs typeface="Courier New"/>
                <a:sym typeface="Courier New"/>
              </a:rPr>
              <a:t>.</a:t>
            </a:r>
            <a:r>
              <a:rPr lang="en-GB" sz="1150">
                <a:solidFill>
                  <a:srgbClr val="333333"/>
                </a:solidFill>
                <a:highlight>
                  <a:srgbClr val="EEFFCC"/>
                </a:highlight>
                <a:latin typeface="Courier New"/>
                <a:ea typeface="Courier New"/>
                <a:cs typeface="Courier New"/>
                <a:sym typeface="Courier New"/>
              </a:rPr>
              <a:t>next </a:t>
            </a:r>
            <a:r>
              <a:rPr lang="en-GB" sz="1150">
                <a:solidFill>
                  <a:srgbClr val="666666"/>
                </a:solidFill>
                <a:highlight>
                  <a:srgbClr val="EEFFCC"/>
                </a:highlight>
                <a:latin typeface="Courier New"/>
                <a:ea typeface="Courier New"/>
                <a:cs typeface="Courier New"/>
                <a:sym typeface="Courier New"/>
              </a:rPr>
              <a:t>=</a:t>
            </a: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next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self</a:t>
            </a:r>
            <a:r>
              <a:rPr lang="en-GB" sz="1150">
                <a:solidFill>
                  <a:srgbClr val="666666"/>
                </a:solidFill>
                <a:highlight>
                  <a:srgbClr val="EEFFCC"/>
                </a:highlight>
                <a:latin typeface="Courier New"/>
                <a:ea typeface="Courier New"/>
                <a:cs typeface="Courier New"/>
                <a:sym typeface="Courier New"/>
              </a:rPr>
              <a:t>.</a:t>
            </a:r>
            <a:r>
              <a:rPr lang="en-GB" sz="1150">
                <a:solidFill>
                  <a:srgbClr val="333333"/>
                </a:solidFill>
                <a:highlight>
                  <a:srgbClr val="EEFFCC"/>
                </a:highlight>
                <a:latin typeface="Courier New"/>
                <a:ea typeface="Courier New"/>
                <a:cs typeface="Courier New"/>
                <a:sym typeface="Courier New"/>
              </a:rPr>
              <a:t>message </a:t>
            </a:r>
            <a:r>
              <a:rPr lang="en-GB" sz="1150">
                <a:solidFill>
                  <a:srgbClr val="666666"/>
                </a:solidFill>
                <a:highlight>
                  <a:srgbClr val="EEFFCC"/>
                </a:highlight>
                <a:latin typeface="Courier New"/>
                <a:ea typeface="Courier New"/>
                <a:cs typeface="Courier New"/>
                <a:sym typeface="Courier New"/>
              </a:rPr>
              <a:t>=</a:t>
            </a:r>
            <a:r>
              <a:rPr lang="en-GB" sz="1150">
                <a:solidFill>
                  <a:srgbClr val="333333"/>
                </a:solidFill>
                <a:highlight>
                  <a:srgbClr val="EEFFCC"/>
                </a:highlight>
                <a:latin typeface="Courier New"/>
                <a:ea typeface="Courier New"/>
                <a:cs typeface="Courier New"/>
                <a:sym typeface="Courier New"/>
              </a:rPr>
              <a:t> message</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15800"/>
              </a:lnSpc>
              <a:spcBef>
                <a:spcPts val="1600"/>
              </a:spcBef>
              <a:spcAft>
                <a:spcPts val="0"/>
              </a:spcAft>
              <a:buClr>
                <a:schemeClr val="dk1"/>
              </a:buClr>
              <a:buSzPts val="1100"/>
              <a:buFont typeface="Arial"/>
              <a:buNone/>
            </a:pPr>
            <a:r>
              <a:t/>
            </a:r>
            <a:endParaRPr sz="1150">
              <a:solidFill>
                <a:srgbClr val="333333"/>
              </a:solidFill>
              <a:highlight>
                <a:srgbClr val="EEFFCC"/>
              </a:highlight>
              <a:latin typeface="Courier New"/>
              <a:ea typeface="Courier New"/>
              <a:cs typeface="Courier New"/>
              <a:sym typeface="Courier New"/>
            </a:endParaRPr>
          </a:p>
          <a:p>
            <a:pPr indent="0" lvl="0" marL="0" rtl="0" algn="just">
              <a:lnSpc>
                <a:spcPct val="140000"/>
              </a:lnSpc>
              <a:spcBef>
                <a:spcPts val="1200"/>
              </a:spcBef>
              <a:spcAft>
                <a:spcPts val="0"/>
              </a:spcAft>
              <a:buClr>
                <a:schemeClr val="dk1"/>
              </a:buClr>
              <a:buSzPts val="1100"/>
              <a:buFont typeface="Arial"/>
              <a:buNone/>
            </a:pPr>
            <a:r>
              <a:rPr lang="en-GB" sz="1200">
                <a:solidFill>
                  <a:srgbClr val="222222"/>
                </a:solidFill>
                <a:highlight>
                  <a:srgbClr val="FFFFFF"/>
                </a:highlight>
              </a:rPr>
              <a:t>Most exceptions are defined with names that end in “Error”, similar to the naming of the standard exceptions.</a:t>
            </a:r>
            <a:endParaRPr sz="1200">
              <a:solidFill>
                <a:srgbClr val="222222"/>
              </a:solidFill>
              <a:highlight>
                <a:srgbClr val="FFFFFF"/>
              </a:highlight>
            </a:endParaRPr>
          </a:p>
          <a:p>
            <a:pPr indent="0" lvl="0" marL="0" rtl="0" algn="just">
              <a:lnSpc>
                <a:spcPct val="140000"/>
              </a:lnSpc>
              <a:spcBef>
                <a:spcPts val="1200"/>
              </a:spcBef>
              <a:spcAft>
                <a:spcPts val="0"/>
              </a:spcAft>
              <a:buClr>
                <a:schemeClr val="dk1"/>
              </a:buClr>
              <a:buSzPts val="1100"/>
              <a:buFont typeface="Arial"/>
              <a:buNone/>
            </a:pPr>
            <a:r>
              <a:rPr lang="en-GB" sz="1200">
                <a:solidFill>
                  <a:srgbClr val="222222"/>
                </a:solidFill>
                <a:highlight>
                  <a:srgbClr val="FFFFFF"/>
                </a:highlight>
              </a:rPr>
              <a:t>Many standard modules define their own exceptions to report errors that may occur in functions they define. More information on classes is presented in chapter </a:t>
            </a:r>
            <a:r>
              <a:rPr lang="en-GB" sz="1200">
                <a:solidFill>
                  <a:srgbClr val="6363BB"/>
                </a:solidFill>
                <a:highlight>
                  <a:srgbClr val="FFFFFF"/>
                </a:highlight>
                <a:uFill>
                  <a:noFill/>
                </a:uFill>
                <a:hlinkClick r:id="rId28">
                  <a:extLst>
                    <a:ext uri="{A12FA001-AC4F-418D-AE19-62706E023703}">
                      <ahyp:hlinkClr val="tx"/>
                    </a:ext>
                  </a:extLst>
                </a:hlinkClick>
              </a:rPr>
              <a:t>Classes</a:t>
            </a:r>
            <a:r>
              <a:rPr lang="en-GB" sz="1200">
                <a:solidFill>
                  <a:srgbClr val="222222"/>
                </a:solidFill>
                <a:highlight>
                  <a:srgbClr val="FFFFFF"/>
                </a:highlight>
              </a:rPr>
              <a:t>.</a:t>
            </a:r>
            <a:endParaRPr sz="1200">
              <a:solidFill>
                <a:srgbClr val="222222"/>
              </a:solidFill>
              <a:highlight>
                <a:srgbClr val="FFFFFF"/>
              </a:highlight>
            </a:endParaRPr>
          </a:p>
          <a:p>
            <a:pPr indent="0" lvl="0" marL="38100" marR="38100" rtl="0" algn="l">
              <a:spcBef>
                <a:spcPts val="1200"/>
              </a:spcBef>
              <a:spcAft>
                <a:spcPts val="0"/>
              </a:spcAft>
              <a:buClr>
                <a:schemeClr val="dk1"/>
              </a:buClr>
              <a:buSzPts val="1100"/>
              <a:buFont typeface="Arial"/>
              <a:buNone/>
            </a:pPr>
            <a:r>
              <a:rPr lang="en-GB" sz="1900">
                <a:solidFill>
                  <a:srgbClr val="1A1A1A"/>
                </a:solidFill>
                <a:highlight>
                  <a:srgbClr val="FFFFFF"/>
                </a:highlight>
              </a:rPr>
              <a:t>8.6. Defining Clean-up Actions</a:t>
            </a:r>
            <a:endParaRPr sz="1900">
              <a:solidFill>
                <a:srgbClr val="1A1A1A"/>
              </a:solidFill>
              <a:highlight>
                <a:srgbClr val="FFFFFF"/>
              </a:highlight>
            </a:endParaRPr>
          </a:p>
          <a:p>
            <a:pPr indent="0" lvl="0" marL="0" rtl="0" algn="just">
              <a:lnSpc>
                <a:spcPct val="140000"/>
              </a:lnSpc>
              <a:spcBef>
                <a:spcPts val="1200"/>
              </a:spcBef>
              <a:spcAft>
                <a:spcPts val="0"/>
              </a:spcAft>
              <a:buClr>
                <a:schemeClr val="dk1"/>
              </a:buClr>
              <a:buSzPts val="1100"/>
              <a:buFont typeface="Arial"/>
              <a:buNone/>
            </a:pPr>
            <a:r>
              <a:rPr lang="en-GB" sz="1200">
                <a:solidFill>
                  <a:srgbClr val="222222"/>
                </a:solidFill>
                <a:highlight>
                  <a:srgbClr val="FFFFFF"/>
                </a:highlight>
              </a:rPr>
              <a:t>The </a:t>
            </a:r>
            <a:r>
              <a:rPr lang="en-GB" sz="1150">
                <a:solidFill>
                  <a:srgbClr val="6363BB"/>
                </a:solidFill>
                <a:highlight>
                  <a:srgbClr val="FFFFFF"/>
                </a:highlight>
                <a:uFill>
                  <a:noFill/>
                </a:uFill>
                <a:latin typeface="Courier New"/>
                <a:ea typeface="Courier New"/>
                <a:cs typeface="Courier New"/>
                <a:sym typeface="Courier New"/>
                <a:hlinkClick r:id="rId29">
                  <a:extLst>
                    <a:ext uri="{A12FA001-AC4F-418D-AE19-62706E023703}">
                      <ahyp:hlinkClr val="tx"/>
                    </a:ext>
                  </a:extLst>
                </a:hlinkClick>
              </a:rPr>
              <a:t>try</a:t>
            </a:r>
            <a:r>
              <a:rPr lang="en-GB" sz="1200">
                <a:solidFill>
                  <a:srgbClr val="222222"/>
                </a:solidFill>
                <a:highlight>
                  <a:srgbClr val="FFFFFF"/>
                </a:highlight>
              </a:rPr>
              <a:t> statement has another optional clause which is intended to define clean-up actions that must be executed under all circumstances. For example:</a:t>
            </a:r>
            <a:endParaRPr sz="1200">
              <a:solidFill>
                <a:srgbClr val="222222"/>
              </a:solidFill>
              <a:highlight>
                <a:srgbClr val="FFFFFF"/>
              </a:highlight>
            </a:endParaRPr>
          </a:p>
          <a:p>
            <a:pPr indent="0" lvl="0" marL="25400" marR="25400" rtl="0" algn="l">
              <a:spcBef>
                <a:spcPts val="1200"/>
              </a:spcBef>
              <a:spcAft>
                <a:spcPts val="0"/>
              </a:spcAft>
              <a:buClr>
                <a:schemeClr val="dk1"/>
              </a:buClr>
              <a:buSzPts val="1100"/>
              <a:buFont typeface="Arial"/>
              <a:buNone/>
            </a:pPr>
            <a:r>
              <a:rPr lang="en-GB" sz="1200">
                <a:solidFill>
                  <a:srgbClr val="AACC99"/>
                </a:solidFill>
                <a:highlight>
                  <a:srgbClr val="EEFFCC"/>
                </a:highlight>
                <a:latin typeface="Courier New"/>
                <a:ea typeface="Courier New"/>
                <a:cs typeface="Courier New"/>
                <a:sym typeface="Courier New"/>
              </a:rPr>
              <a:t>&gt;&gt;&gt;</a:t>
            </a:r>
            <a:endParaRPr sz="1200">
              <a:solidFill>
                <a:srgbClr val="AACC99"/>
              </a:solidFill>
              <a:highlight>
                <a:srgbClr val="EEFFCC"/>
              </a:highlight>
              <a:latin typeface="Courier New"/>
              <a:ea typeface="Courier New"/>
              <a:cs typeface="Courier New"/>
              <a:sym typeface="Courier New"/>
            </a:endParaRPr>
          </a:p>
          <a:p>
            <a:pPr indent="0" lvl="0" marL="0" rtl="0" algn="l">
              <a:spcBef>
                <a:spcPts val="0"/>
              </a:spcBef>
              <a:spcAft>
                <a:spcPts val="0"/>
              </a:spcAft>
              <a:buNone/>
            </a:pPr>
            <a:r>
              <a:rPr b="1" lang="en-GB" sz="1150">
                <a:solidFill>
                  <a:srgbClr val="C65D09"/>
                </a:solidFill>
                <a:highlight>
                  <a:srgbClr val="EEFFCC"/>
                </a:highlight>
                <a:latin typeface="Courier New"/>
                <a:ea typeface="Courier New"/>
                <a:cs typeface="Courier New"/>
                <a:sym typeface="Courier New"/>
              </a:rPr>
              <a:t>&gt;&gt;&gt; </a:t>
            </a:r>
            <a:r>
              <a:rPr b="1" lang="en-GB" sz="1150">
                <a:solidFill>
                  <a:srgbClr val="007020"/>
                </a:solidFill>
                <a:highlight>
                  <a:srgbClr val="EEFFCC"/>
                </a:highlight>
                <a:latin typeface="Courier New"/>
                <a:ea typeface="Courier New"/>
                <a:cs typeface="Courier New"/>
                <a:sym typeface="Courier New"/>
              </a:rPr>
              <a:t>try</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 </a:t>
            </a:r>
            <a:r>
              <a:rPr lang="en-GB" sz="1150">
                <a:solidFill>
                  <a:srgbClr val="333333"/>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raise</a:t>
            </a: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KeyboardInterrupt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finally</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 </a:t>
            </a: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print</a:t>
            </a:r>
            <a:r>
              <a:rPr lang="en-GB" sz="1150">
                <a:solidFill>
                  <a:srgbClr val="333333"/>
                </a:solidFill>
                <a:highlight>
                  <a:srgbClr val="EEFFCC"/>
                </a:highlight>
                <a:latin typeface="Courier New"/>
                <a:ea typeface="Courier New"/>
                <a:cs typeface="Courier New"/>
                <a:sym typeface="Courier New"/>
              </a:rPr>
              <a:t>(</a:t>
            </a:r>
            <a:r>
              <a:rPr lang="en-GB" sz="1150">
                <a:solidFill>
                  <a:srgbClr val="4070A0"/>
                </a:solidFill>
                <a:highlight>
                  <a:srgbClr val="EEFFCC"/>
                </a:highlight>
                <a:latin typeface="Courier New"/>
                <a:ea typeface="Courier New"/>
                <a:cs typeface="Courier New"/>
                <a:sym typeface="Courier New"/>
              </a:rPr>
              <a:t>'Goodbye, world!'</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Goodbye, world!</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0E84B5"/>
                </a:solidFill>
                <a:highlight>
                  <a:srgbClr val="EEFFCC"/>
                </a:highlight>
                <a:latin typeface="Courier New"/>
                <a:ea typeface="Courier New"/>
                <a:cs typeface="Courier New"/>
                <a:sym typeface="Courier New"/>
              </a:rPr>
              <a:t>KeyboardInterrupt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0044DD"/>
                </a:solidFill>
                <a:highlight>
                  <a:srgbClr val="EEFFCC"/>
                </a:highlight>
                <a:latin typeface="Courier New"/>
                <a:ea typeface="Courier New"/>
                <a:cs typeface="Courier New"/>
                <a:sym typeface="Courier New"/>
              </a:rPr>
              <a:t>Traceback (most recent call last):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File </a:t>
            </a:r>
            <a:r>
              <a:rPr lang="en-GB" sz="1150">
                <a:solidFill>
                  <a:srgbClr val="007020"/>
                </a:solidFill>
                <a:highlight>
                  <a:srgbClr val="EEFFCC"/>
                </a:highlight>
                <a:latin typeface="Courier New"/>
                <a:ea typeface="Courier New"/>
                <a:cs typeface="Courier New"/>
                <a:sym typeface="Courier New"/>
              </a:rPr>
              <a:t>"&lt;stdin&gt;"</a:t>
            </a:r>
            <a:r>
              <a:rPr lang="en-GB" sz="1150">
                <a:solidFill>
                  <a:srgbClr val="333333"/>
                </a:solidFill>
                <a:highlight>
                  <a:srgbClr val="EEFFCC"/>
                </a:highlight>
                <a:latin typeface="Courier New"/>
                <a:ea typeface="Courier New"/>
                <a:cs typeface="Courier New"/>
                <a:sym typeface="Courier New"/>
              </a:rPr>
              <a:t>, line </a:t>
            </a:r>
            <a:r>
              <a:rPr lang="en-GB" sz="1150">
                <a:solidFill>
                  <a:srgbClr val="208050"/>
                </a:solidFill>
                <a:highlight>
                  <a:srgbClr val="EEFFCC"/>
                </a:highlight>
                <a:latin typeface="Courier New"/>
                <a:ea typeface="Courier New"/>
                <a:cs typeface="Courier New"/>
                <a:sym typeface="Courier New"/>
              </a:rPr>
              <a:t>2</a:t>
            </a:r>
            <a:r>
              <a:rPr lang="en-GB" sz="1150">
                <a:solidFill>
                  <a:srgbClr val="333333"/>
                </a:solidFill>
                <a:highlight>
                  <a:srgbClr val="EEFFCC"/>
                </a:highlight>
                <a:latin typeface="Courier New"/>
                <a:ea typeface="Courier New"/>
                <a:cs typeface="Courier New"/>
                <a:sym typeface="Courier New"/>
              </a:rPr>
              <a:t>, in &lt;module&gt;</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15800"/>
              </a:lnSpc>
              <a:spcBef>
                <a:spcPts val="1600"/>
              </a:spcBef>
              <a:spcAft>
                <a:spcPts val="0"/>
              </a:spcAft>
              <a:buClr>
                <a:schemeClr val="dk1"/>
              </a:buClr>
              <a:buSzPts val="1100"/>
              <a:buFont typeface="Arial"/>
              <a:buNone/>
            </a:pPr>
            <a:r>
              <a:t/>
            </a:r>
            <a:endParaRPr sz="1150">
              <a:solidFill>
                <a:srgbClr val="333333"/>
              </a:solidFill>
              <a:highlight>
                <a:srgbClr val="EEFFCC"/>
              </a:highlight>
              <a:latin typeface="Courier New"/>
              <a:ea typeface="Courier New"/>
              <a:cs typeface="Courier New"/>
              <a:sym typeface="Courier New"/>
            </a:endParaRPr>
          </a:p>
          <a:p>
            <a:pPr indent="0" lvl="0" marL="0" rtl="0" algn="just">
              <a:lnSpc>
                <a:spcPct val="140000"/>
              </a:lnSpc>
              <a:spcBef>
                <a:spcPts val="1200"/>
              </a:spcBef>
              <a:spcAft>
                <a:spcPts val="0"/>
              </a:spcAft>
              <a:buClr>
                <a:schemeClr val="dk1"/>
              </a:buClr>
              <a:buSzPts val="1100"/>
              <a:buFont typeface="Arial"/>
              <a:buNone/>
            </a:pPr>
            <a:r>
              <a:rPr lang="en-GB" sz="1200">
                <a:solidFill>
                  <a:srgbClr val="222222"/>
                </a:solidFill>
                <a:highlight>
                  <a:srgbClr val="FFFFFF"/>
                </a:highlight>
              </a:rPr>
              <a:t>If a </a:t>
            </a:r>
            <a:r>
              <a:rPr lang="en-GB" sz="1150">
                <a:solidFill>
                  <a:srgbClr val="6363BB"/>
                </a:solidFill>
                <a:highlight>
                  <a:srgbClr val="FFFFFF"/>
                </a:highlight>
                <a:uFill>
                  <a:noFill/>
                </a:uFill>
                <a:latin typeface="Courier New"/>
                <a:ea typeface="Courier New"/>
                <a:cs typeface="Courier New"/>
                <a:sym typeface="Courier New"/>
                <a:hlinkClick r:id="rId30">
                  <a:extLst>
                    <a:ext uri="{A12FA001-AC4F-418D-AE19-62706E023703}">
                      <ahyp:hlinkClr val="tx"/>
                    </a:ext>
                  </a:extLst>
                </a:hlinkClick>
              </a:rPr>
              <a:t>finally</a:t>
            </a:r>
            <a:r>
              <a:rPr lang="en-GB" sz="1200">
                <a:solidFill>
                  <a:srgbClr val="222222"/>
                </a:solidFill>
                <a:highlight>
                  <a:srgbClr val="FFFFFF"/>
                </a:highlight>
              </a:rPr>
              <a:t> clause is present, the </a:t>
            </a:r>
            <a:r>
              <a:rPr lang="en-GB" sz="1150">
                <a:solidFill>
                  <a:srgbClr val="222222"/>
                </a:solidFill>
                <a:highlight>
                  <a:srgbClr val="FFFFFF"/>
                </a:highlight>
                <a:latin typeface="Courier New"/>
                <a:ea typeface="Courier New"/>
                <a:cs typeface="Courier New"/>
                <a:sym typeface="Courier New"/>
              </a:rPr>
              <a:t>finally</a:t>
            </a:r>
            <a:r>
              <a:rPr lang="en-GB" sz="1200">
                <a:solidFill>
                  <a:srgbClr val="222222"/>
                </a:solidFill>
                <a:highlight>
                  <a:srgbClr val="FFFFFF"/>
                </a:highlight>
              </a:rPr>
              <a:t> clause will execute as the last task before the </a:t>
            </a:r>
            <a:r>
              <a:rPr lang="en-GB" sz="1150">
                <a:solidFill>
                  <a:srgbClr val="6363BB"/>
                </a:solidFill>
                <a:highlight>
                  <a:srgbClr val="FFFFFF"/>
                </a:highlight>
                <a:uFill>
                  <a:noFill/>
                </a:uFill>
                <a:latin typeface="Courier New"/>
                <a:ea typeface="Courier New"/>
                <a:cs typeface="Courier New"/>
                <a:sym typeface="Courier New"/>
                <a:hlinkClick r:id="rId31">
                  <a:extLst>
                    <a:ext uri="{A12FA001-AC4F-418D-AE19-62706E023703}">
                      <ahyp:hlinkClr val="tx"/>
                    </a:ext>
                  </a:extLst>
                </a:hlinkClick>
              </a:rPr>
              <a:t>try</a:t>
            </a:r>
            <a:r>
              <a:rPr lang="en-GB" sz="1200">
                <a:solidFill>
                  <a:srgbClr val="222222"/>
                </a:solidFill>
                <a:highlight>
                  <a:srgbClr val="FFFFFF"/>
                </a:highlight>
              </a:rPr>
              <a:t> statement completes. The </a:t>
            </a:r>
            <a:r>
              <a:rPr lang="en-GB" sz="1150">
                <a:solidFill>
                  <a:srgbClr val="222222"/>
                </a:solidFill>
                <a:highlight>
                  <a:srgbClr val="FFFFFF"/>
                </a:highlight>
                <a:latin typeface="Courier New"/>
                <a:ea typeface="Courier New"/>
                <a:cs typeface="Courier New"/>
                <a:sym typeface="Courier New"/>
              </a:rPr>
              <a:t>finally</a:t>
            </a:r>
            <a:r>
              <a:rPr lang="en-GB" sz="1200">
                <a:solidFill>
                  <a:srgbClr val="222222"/>
                </a:solidFill>
                <a:highlight>
                  <a:srgbClr val="FFFFFF"/>
                </a:highlight>
              </a:rPr>
              <a:t> clause runs whether or not the </a:t>
            </a:r>
            <a:r>
              <a:rPr lang="en-GB" sz="1150">
                <a:solidFill>
                  <a:srgbClr val="222222"/>
                </a:solidFill>
                <a:highlight>
                  <a:srgbClr val="FFFFFF"/>
                </a:highlight>
                <a:latin typeface="Courier New"/>
                <a:ea typeface="Courier New"/>
                <a:cs typeface="Courier New"/>
                <a:sym typeface="Courier New"/>
              </a:rPr>
              <a:t>try</a:t>
            </a:r>
            <a:r>
              <a:rPr lang="en-GB" sz="1200">
                <a:solidFill>
                  <a:srgbClr val="222222"/>
                </a:solidFill>
                <a:highlight>
                  <a:srgbClr val="FFFFFF"/>
                </a:highlight>
              </a:rPr>
              <a:t> statement produces an exception. The following points discuss more complex cases when an exception occurs:</a:t>
            </a:r>
            <a:endParaRPr sz="1200">
              <a:solidFill>
                <a:srgbClr val="222222"/>
              </a:solidFill>
              <a:highlight>
                <a:srgbClr val="FFFFFF"/>
              </a:highlight>
            </a:endParaRPr>
          </a:p>
          <a:p>
            <a:pPr indent="-304800" lvl="0" marL="457200" rtl="0" algn="just">
              <a:lnSpc>
                <a:spcPct val="130000"/>
              </a:lnSpc>
              <a:spcBef>
                <a:spcPts val="1200"/>
              </a:spcBef>
              <a:spcAft>
                <a:spcPts val="0"/>
              </a:spcAft>
              <a:buClr>
                <a:srgbClr val="222222"/>
              </a:buClr>
              <a:buSzPts val="1200"/>
              <a:buChar char="●"/>
            </a:pPr>
            <a:r>
              <a:rPr lang="en-GB" sz="1200">
                <a:solidFill>
                  <a:srgbClr val="222222"/>
                </a:solidFill>
                <a:highlight>
                  <a:srgbClr val="FFFFFF"/>
                </a:highlight>
              </a:rPr>
              <a:t>If an exception occurs during execution of the </a:t>
            </a:r>
            <a:r>
              <a:rPr lang="en-GB" sz="1150">
                <a:solidFill>
                  <a:srgbClr val="222222"/>
                </a:solidFill>
                <a:highlight>
                  <a:srgbClr val="FFFFFF"/>
                </a:highlight>
                <a:latin typeface="Courier New"/>
                <a:ea typeface="Courier New"/>
                <a:cs typeface="Courier New"/>
                <a:sym typeface="Courier New"/>
              </a:rPr>
              <a:t>try</a:t>
            </a:r>
            <a:r>
              <a:rPr lang="en-GB" sz="1200">
                <a:solidFill>
                  <a:srgbClr val="222222"/>
                </a:solidFill>
                <a:highlight>
                  <a:srgbClr val="FFFFFF"/>
                </a:highlight>
              </a:rPr>
              <a:t> clause, the exception may be handled by an </a:t>
            </a:r>
            <a:r>
              <a:rPr lang="en-GB" sz="1150">
                <a:solidFill>
                  <a:srgbClr val="6363BB"/>
                </a:solidFill>
                <a:highlight>
                  <a:srgbClr val="FFFFFF"/>
                </a:highlight>
                <a:uFill>
                  <a:noFill/>
                </a:uFill>
                <a:latin typeface="Courier New"/>
                <a:ea typeface="Courier New"/>
                <a:cs typeface="Courier New"/>
                <a:sym typeface="Courier New"/>
                <a:hlinkClick r:id="rId32">
                  <a:extLst>
                    <a:ext uri="{A12FA001-AC4F-418D-AE19-62706E023703}">
                      <ahyp:hlinkClr val="tx"/>
                    </a:ext>
                  </a:extLst>
                </a:hlinkClick>
              </a:rPr>
              <a:t>except</a:t>
            </a:r>
            <a:r>
              <a:rPr lang="en-GB" sz="1200">
                <a:solidFill>
                  <a:srgbClr val="222222"/>
                </a:solidFill>
                <a:highlight>
                  <a:srgbClr val="FFFFFF"/>
                </a:highlight>
              </a:rPr>
              <a:t> clause. If the exception is not handled by an </a:t>
            </a:r>
            <a:r>
              <a:rPr lang="en-GB" sz="1150">
                <a:solidFill>
                  <a:srgbClr val="222222"/>
                </a:solidFill>
                <a:highlight>
                  <a:srgbClr val="FFFFFF"/>
                </a:highlight>
                <a:latin typeface="Courier New"/>
                <a:ea typeface="Courier New"/>
                <a:cs typeface="Courier New"/>
                <a:sym typeface="Courier New"/>
              </a:rPr>
              <a:t>except</a:t>
            </a:r>
            <a:r>
              <a:rPr lang="en-GB" sz="1200">
                <a:solidFill>
                  <a:srgbClr val="222222"/>
                </a:solidFill>
                <a:highlight>
                  <a:srgbClr val="FFFFFF"/>
                </a:highlight>
              </a:rPr>
              <a:t> clause, the exception is re-raised after the </a:t>
            </a:r>
            <a:r>
              <a:rPr lang="en-GB" sz="1150">
                <a:solidFill>
                  <a:srgbClr val="222222"/>
                </a:solidFill>
                <a:highlight>
                  <a:srgbClr val="FFFFFF"/>
                </a:highlight>
                <a:latin typeface="Courier New"/>
                <a:ea typeface="Courier New"/>
                <a:cs typeface="Courier New"/>
                <a:sym typeface="Courier New"/>
              </a:rPr>
              <a:t>finally</a:t>
            </a:r>
            <a:r>
              <a:rPr lang="en-GB" sz="1200">
                <a:solidFill>
                  <a:srgbClr val="222222"/>
                </a:solidFill>
                <a:highlight>
                  <a:srgbClr val="FFFFFF"/>
                </a:highlight>
              </a:rPr>
              <a:t> clause has been executed.</a:t>
            </a:r>
            <a:endParaRPr sz="1200">
              <a:solidFill>
                <a:srgbClr val="222222"/>
              </a:solidFill>
              <a:highlight>
                <a:srgbClr val="FFFFFF"/>
              </a:highlight>
            </a:endParaRPr>
          </a:p>
          <a:p>
            <a:pPr indent="-304800" lvl="0" marL="457200" rtl="0" algn="just">
              <a:lnSpc>
                <a:spcPct val="130000"/>
              </a:lnSpc>
              <a:spcBef>
                <a:spcPts val="0"/>
              </a:spcBef>
              <a:spcAft>
                <a:spcPts val="0"/>
              </a:spcAft>
              <a:buClr>
                <a:srgbClr val="222222"/>
              </a:buClr>
              <a:buSzPts val="1200"/>
              <a:buChar char="●"/>
            </a:pPr>
            <a:r>
              <a:rPr lang="en-GB" sz="1200">
                <a:solidFill>
                  <a:srgbClr val="222222"/>
                </a:solidFill>
                <a:highlight>
                  <a:srgbClr val="FFFFFF"/>
                </a:highlight>
              </a:rPr>
              <a:t>An exception could occur during execution of an </a:t>
            </a:r>
            <a:r>
              <a:rPr lang="en-GB" sz="1150">
                <a:solidFill>
                  <a:srgbClr val="222222"/>
                </a:solidFill>
                <a:highlight>
                  <a:srgbClr val="FFFFFF"/>
                </a:highlight>
                <a:latin typeface="Courier New"/>
                <a:ea typeface="Courier New"/>
                <a:cs typeface="Courier New"/>
                <a:sym typeface="Courier New"/>
              </a:rPr>
              <a:t>except</a:t>
            </a:r>
            <a:r>
              <a:rPr lang="en-GB" sz="1200">
                <a:solidFill>
                  <a:srgbClr val="222222"/>
                </a:solidFill>
                <a:highlight>
                  <a:srgbClr val="FFFFFF"/>
                </a:highlight>
              </a:rPr>
              <a:t> or </a:t>
            </a:r>
            <a:r>
              <a:rPr lang="en-GB" sz="1150">
                <a:solidFill>
                  <a:srgbClr val="222222"/>
                </a:solidFill>
                <a:highlight>
                  <a:srgbClr val="FFFFFF"/>
                </a:highlight>
                <a:latin typeface="Courier New"/>
                <a:ea typeface="Courier New"/>
                <a:cs typeface="Courier New"/>
                <a:sym typeface="Courier New"/>
              </a:rPr>
              <a:t>else</a:t>
            </a:r>
            <a:r>
              <a:rPr lang="en-GB" sz="1200">
                <a:solidFill>
                  <a:srgbClr val="222222"/>
                </a:solidFill>
                <a:highlight>
                  <a:srgbClr val="FFFFFF"/>
                </a:highlight>
              </a:rPr>
              <a:t> clause. Again, the exception is re-raised after the </a:t>
            </a:r>
            <a:r>
              <a:rPr lang="en-GB" sz="1150">
                <a:solidFill>
                  <a:srgbClr val="222222"/>
                </a:solidFill>
                <a:highlight>
                  <a:srgbClr val="FFFFFF"/>
                </a:highlight>
                <a:latin typeface="Courier New"/>
                <a:ea typeface="Courier New"/>
                <a:cs typeface="Courier New"/>
                <a:sym typeface="Courier New"/>
              </a:rPr>
              <a:t>finally</a:t>
            </a:r>
            <a:r>
              <a:rPr lang="en-GB" sz="1200">
                <a:solidFill>
                  <a:srgbClr val="222222"/>
                </a:solidFill>
                <a:highlight>
                  <a:srgbClr val="FFFFFF"/>
                </a:highlight>
              </a:rPr>
              <a:t> clause has been executed.</a:t>
            </a:r>
            <a:endParaRPr sz="1200">
              <a:solidFill>
                <a:srgbClr val="222222"/>
              </a:solidFill>
              <a:highlight>
                <a:srgbClr val="FFFFFF"/>
              </a:highlight>
            </a:endParaRPr>
          </a:p>
          <a:p>
            <a:pPr indent="-304800" lvl="0" marL="457200" rtl="0" algn="just">
              <a:lnSpc>
                <a:spcPct val="130000"/>
              </a:lnSpc>
              <a:spcBef>
                <a:spcPts val="0"/>
              </a:spcBef>
              <a:spcAft>
                <a:spcPts val="0"/>
              </a:spcAft>
              <a:buClr>
                <a:srgbClr val="222222"/>
              </a:buClr>
              <a:buSzPts val="1200"/>
              <a:buChar char="●"/>
            </a:pPr>
            <a:r>
              <a:rPr lang="en-GB" sz="1200">
                <a:solidFill>
                  <a:srgbClr val="222222"/>
                </a:solidFill>
                <a:highlight>
                  <a:srgbClr val="FFFFFF"/>
                </a:highlight>
              </a:rPr>
              <a:t>If the </a:t>
            </a:r>
            <a:r>
              <a:rPr lang="en-GB" sz="1150">
                <a:solidFill>
                  <a:srgbClr val="222222"/>
                </a:solidFill>
                <a:highlight>
                  <a:srgbClr val="FFFFFF"/>
                </a:highlight>
                <a:latin typeface="Courier New"/>
                <a:ea typeface="Courier New"/>
                <a:cs typeface="Courier New"/>
                <a:sym typeface="Courier New"/>
              </a:rPr>
              <a:t>try</a:t>
            </a:r>
            <a:r>
              <a:rPr lang="en-GB" sz="1200">
                <a:solidFill>
                  <a:srgbClr val="222222"/>
                </a:solidFill>
                <a:highlight>
                  <a:srgbClr val="FFFFFF"/>
                </a:highlight>
              </a:rPr>
              <a:t> statement reaches a </a:t>
            </a:r>
            <a:r>
              <a:rPr lang="en-GB" sz="1150">
                <a:solidFill>
                  <a:srgbClr val="6363BB"/>
                </a:solidFill>
                <a:highlight>
                  <a:srgbClr val="FFFFFF"/>
                </a:highlight>
                <a:uFill>
                  <a:noFill/>
                </a:uFill>
                <a:latin typeface="Courier New"/>
                <a:ea typeface="Courier New"/>
                <a:cs typeface="Courier New"/>
                <a:sym typeface="Courier New"/>
                <a:hlinkClick r:id="rId33">
                  <a:extLst>
                    <a:ext uri="{A12FA001-AC4F-418D-AE19-62706E023703}">
                      <ahyp:hlinkClr val="tx"/>
                    </a:ext>
                  </a:extLst>
                </a:hlinkClick>
              </a:rPr>
              <a:t>break</a:t>
            </a:r>
            <a:r>
              <a:rPr lang="en-GB" sz="1200">
                <a:solidFill>
                  <a:srgbClr val="222222"/>
                </a:solidFill>
                <a:highlight>
                  <a:srgbClr val="FFFFFF"/>
                </a:highlight>
              </a:rPr>
              <a:t>, </a:t>
            </a:r>
            <a:r>
              <a:rPr lang="en-GB" sz="1150">
                <a:solidFill>
                  <a:srgbClr val="6363BB"/>
                </a:solidFill>
                <a:highlight>
                  <a:srgbClr val="FFFFFF"/>
                </a:highlight>
                <a:uFill>
                  <a:noFill/>
                </a:uFill>
                <a:latin typeface="Courier New"/>
                <a:ea typeface="Courier New"/>
                <a:cs typeface="Courier New"/>
                <a:sym typeface="Courier New"/>
                <a:hlinkClick r:id="rId34">
                  <a:extLst>
                    <a:ext uri="{A12FA001-AC4F-418D-AE19-62706E023703}">
                      <ahyp:hlinkClr val="tx"/>
                    </a:ext>
                  </a:extLst>
                </a:hlinkClick>
              </a:rPr>
              <a:t>continue</a:t>
            </a:r>
            <a:r>
              <a:rPr lang="en-GB" sz="1200">
                <a:solidFill>
                  <a:srgbClr val="222222"/>
                </a:solidFill>
                <a:highlight>
                  <a:srgbClr val="FFFFFF"/>
                </a:highlight>
              </a:rPr>
              <a:t> or </a:t>
            </a:r>
            <a:r>
              <a:rPr lang="en-GB" sz="1150">
                <a:solidFill>
                  <a:srgbClr val="6363BB"/>
                </a:solidFill>
                <a:highlight>
                  <a:srgbClr val="FFFFFF"/>
                </a:highlight>
                <a:uFill>
                  <a:noFill/>
                </a:uFill>
                <a:latin typeface="Courier New"/>
                <a:ea typeface="Courier New"/>
                <a:cs typeface="Courier New"/>
                <a:sym typeface="Courier New"/>
                <a:hlinkClick r:id="rId35">
                  <a:extLst>
                    <a:ext uri="{A12FA001-AC4F-418D-AE19-62706E023703}">
                      <ahyp:hlinkClr val="tx"/>
                    </a:ext>
                  </a:extLst>
                </a:hlinkClick>
              </a:rPr>
              <a:t>return</a:t>
            </a:r>
            <a:r>
              <a:rPr lang="en-GB" sz="1200">
                <a:solidFill>
                  <a:srgbClr val="222222"/>
                </a:solidFill>
                <a:highlight>
                  <a:srgbClr val="FFFFFF"/>
                </a:highlight>
              </a:rPr>
              <a:t> statement, the </a:t>
            </a:r>
            <a:r>
              <a:rPr lang="en-GB" sz="1150">
                <a:solidFill>
                  <a:srgbClr val="222222"/>
                </a:solidFill>
                <a:highlight>
                  <a:srgbClr val="FFFFFF"/>
                </a:highlight>
                <a:latin typeface="Courier New"/>
                <a:ea typeface="Courier New"/>
                <a:cs typeface="Courier New"/>
                <a:sym typeface="Courier New"/>
              </a:rPr>
              <a:t>finally</a:t>
            </a:r>
            <a:r>
              <a:rPr lang="en-GB" sz="1200">
                <a:solidFill>
                  <a:srgbClr val="222222"/>
                </a:solidFill>
                <a:highlight>
                  <a:srgbClr val="FFFFFF"/>
                </a:highlight>
              </a:rPr>
              <a:t> clause will execute just prior to the </a:t>
            </a:r>
            <a:r>
              <a:rPr lang="en-GB" sz="1150">
                <a:solidFill>
                  <a:srgbClr val="222222"/>
                </a:solidFill>
                <a:highlight>
                  <a:srgbClr val="FFFFFF"/>
                </a:highlight>
                <a:latin typeface="Courier New"/>
                <a:ea typeface="Courier New"/>
                <a:cs typeface="Courier New"/>
                <a:sym typeface="Courier New"/>
              </a:rPr>
              <a:t>break</a:t>
            </a:r>
            <a:r>
              <a:rPr lang="en-GB" sz="1200">
                <a:solidFill>
                  <a:srgbClr val="222222"/>
                </a:solidFill>
                <a:highlight>
                  <a:srgbClr val="FFFFFF"/>
                </a:highlight>
              </a:rPr>
              <a:t>, </a:t>
            </a:r>
            <a:r>
              <a:rPr lang="en-GB" sz="1150">
                <a:solidFill>
                  <a:srgbClr val="222222"/>
                </a:solidFill>
                <a:highlight>
                  <a:srgbClr val="FFFFFF"/>
                </a:highlight>
                <a:latin typeface="Courier New"/>
                <a:ea typeface="Courier New"/>
                <a:cs typeface="Courier New"/>
                <a:sym typeface="Courier New"/>
              </a:rPr>
              <a:t>continue</a:t>
            </a:r>
            <a:r>
              <a:rPr lang="en-GB" sz="1200">
                <a:solidFill>
                  <a:srgbClr val="222222"/>
                </a:solidFill>
                <a:highlight>
                  <a:srgbClr val="FFFFFF"/>
                </a:highlight>
              </a:rPr>
              <a:t> or </a:t>
            </a:r>
            <a:r>
              <a:rPr lang="en-GB" sz="1150">
                <a:solidFill>
                  <a:srgbClr val="222222"/>
                </a:solidFill>
                <a:highlight>
                  <a:srgbClr val="FFFFFF"/>
                </a:highlight>
                <a:latin typeface="Courier New"/>
                <a:ea typeface="Courier New"/>
                <a:cs typeface="Courier New"/>
                <a:sym typeface="Courier New"/>
              </a:rPr>
              <a:t>return</a:t>
            </a:r>
            <a:r>
              <a:rPr lang="en-GB" sz="1200">
                <a:solidFill>
                  <a:srgbClr val="222222"/>
                </a:solidFill>
                <a:highlight>
                  <a:srgbClr val="FFFFFF"/>
                </a:highlight>
              </a:rPr>
              <a:t> statement’s execution.</a:t>
            </a:r>
            <a:endParaRPr sz="1200">
              <a:solidFill>
                <a:srgbClr val="222222"/>
              </a:solidFill>
              <a:highlight>
                <a:srgbClr val="FFFFFF"/>
              </a:highlight>
            </a:endParaRPr>
          </a:p>
          <a:p>
            <a:pPr indent="-304800" lvl="0" marL="457200" rtl="0" algn="just">
              <a:lnSpc>
                <a:spcPct val="130000"/>
              </a:lnSpc>
              <a:spcBef>
                <a:spcPts val="0"/>
              </a:spcBef>
              <a:spcAft>
                <a:spcPts val="0"/>
              </a:spcAft>
              <a:buClr>
                <a:srgbClr val="222222"/>
              </a:buClr>
              <a:buSzPts val="1200"/>
              <a:buChar char="●"/>
            </a:pPr>
            <a:r>
              <a:rPr lang="en-GB" sz="1200">
                <a:solidFill>
                  <a:srgbClr val="222222"/>
                </a:solidFill>
                <a:highlight>
                  <a:srgbClr val="FFFFFF"/>
                </a:highlight>
              </a:rPr>
              <a:t>If a </a:t>
            </a:r>
            <a:r>
              <a:rPr lang="en-GB" sz="1150">
                <a:solidFill>
                  <a:srgbClr val="222222"/>
                </a:solidFill>
                <a:highlight>
                  <a:srgbClr val="FFFFFF"/>
                </a:highlight>
                <a:latin typeface="Courier New"/>
                <a:ea typeface="Courier New"/>
                <a:cs typeface="Courier New"/>
                <a:sym typeface="Courier New"/>
              </a:rPr>
              <a:t>finally</a:t>
            </a:r>
            <a:r>
              <a:rPr lang="en-GB" sz="1200">
                <a:solidFill>
                  <a:srgbClr val="222222"/>
                </a:solidFill>
                <a:highlight>
                  <a:srgbClr val="FFFFFF"/>
                </a:highlight>
              </a:rPr>
              <a:t> clause includes a </a:t>
            </a:r>
            <a:r>
              <a:rPr lang="en-GB" sz="1150">
                <a:solidFill>
                  <a:srgbClr val="222222"/>
                </a:solidFill>
                <a:highlight>
                  <a:srgbClr val="FFFFFF"/>
                </a:highlight>
                <a:latin typeface="Courier New"/>
                <a:ea typeface="Courier New"/>
                <a:cs typeface="Courier New"/>
                <a:sym typeface="Courier New"/>
              </a:rPr>
              <a:t>return</a:t>
            </a:r>
            <a:r>
              <a:rPr lang="en-GB" sz="1200">
                <a:solidFill>
                  <a:srgbClr val="222222"/>
                </a:solidFill>
                <a:highlight>
                  <a:srgbClr val="FFFFFF"/>
                </a:highlight>
              </a:rPr>
              <a:t> statement, the returned value will be the one from the </a:t>
            </a:r>
            <a:r>
              <a:rPr lang="en-GB" sz="1150">
                <a:solidFill>
                  <a:srgbClr val="222222"/>
                </a:solidFill>
                <a:highlight>
                  <a:srgbClr val="FFFFFF"/>
                </a:highlight>
                <a:latin typeface="Courier New"/>
                <a:ea typeface="Courier New"/>
                <a:cs typeface="Courier New"/>
                <a:sym typeface="Courier New"/>
              </a:rPr>
              <a:t>finally</a:t>
            </a:r>
            <a:r>
              <a:rPr lang="en-GB" sz="1200">
                <a:solidFill>
                  <a:srgbClr val="222222"/>
                </a:solidFill>
                <a:highlight>
                  <a:srgbClr val="FFFFFF"/>
                </a:highlight>
              </a:rPr>
              <a:t> clause’s </a:t>
            </a:r>
            <a:r>
              <a:rPr lang="en-GB" sz="1150">
                <a:solidFill>
                  <a:srgbClr val="222222"/>
                </a:solidFill>
                <a:highlight>
                  <a:srgbClr val="FFFFFF"/>
                </a:highlight>
                <a:latin typeface="Courier New"/>
                <a:ea typeface="Courier New"/>
                <a:cs typeface="Courier New"/>
                <a:sym typeface="Courier New"/>
              </a:rPr>
              <a:t>return</a:t>
            </a:r>
            <a:r>
              <a:rPr lang="en-GB" sz="1200">
                <a:solidFill>
                  <a:srgbClr val="222222"/>
                </a:solidFill>
                <a:highlight>
                  <a:srgbClr val="FFFFFF"/>
                </a:highlight>
              </a:rPr>
              <a:t> statement, not the value from the </a:t>
            </a:r>
            <a:r>
              <a:rPr lang="en-GB" sz="1150">
                <a:solidFill>
                  <a:srgbClr val="222222"/>
                </a:solidFill>
                <a:highlight>
                  <a:srgbClr val="FFFFFF"/>
                </a:highlight>
                <a:latin typeface="Courier New"/>
                <a:ea typeface="Courier New"/>
                <a:cs typeface="Courier New"/>
                <a:sym typeface="Courier New"/>
              </a:rPr>
              <a:t>try</a:t>
            </a:r>
            <a:r>
              <a:rPr lang="en-GB" sz="1200">
                <a:solidFill>
                  <a:srgbClr val="222222"/>
                </a:solidFill>
                <a:highlight>
                  <a:srgbClr val="FFFFFF"/>
                </a:highlight>
              </a:rPr>
              <a:t> clause’s </a:t>
            </a:r>
            <a:r>
              <a:rPr lang="en-GB" sz="1150">
                <a:solidFill>
                  <a:srgbClr val="222222"/>
                </a:solidFill>
                <a:highlight>
                  <a:srgbClr val="FFFFFF"/>
                </a:highlight>
                <a:latin typeface="Courier New"/>
                <a:ea typeface="Courier New"/>
                <a:cs typeface="Courier New"/>
                <a:sym typeface="Courier New"/>
              </a:rPr>
              <a:t>return</a:t>
            </a:r>
            <a:r>
              <a:rPr lang="en-GB" sz="1200">
                <a:solidFill>
                  <a:srgbClr val="222222"/>
                </a:solidFill>
                <a:highlight>
                  <a:srgbClr val="FFFFFF"/>
                </a:highlight>
              </a:rPr>
              <a:t> statement.</a:t>
            </a:r>
            <a:endParaRPr sz="1200">
              <a:solidFill>
                <a:srgbClr val="222222"/>
              </a:solidFill>
              <a:highlight>
                <a:srgbClr val="FFFFFF"/>
              </a:highlight>
            </a:endParaRPr>
          </a:p>
          <a:p>
            <a:pPr indent="0" lvl="0" marL="0" rtl="0" algn="just">
              <a:lnSpc>
                <a:spcPct val="140000"/>
              </a:lnSpc>
              <a:spcBef>
                <a:spcPts val="1200"/>
              </a:spcBef>
              <a:spcAft>
                <a:spcPts val="0"/>
              </a:spcAft>
              <a:buClr>
                <a:schemeClr val="dk1"/>
              </a:buClr>
              <a:buSzPts val="1100"/>
              <a:buFont typeface="Arial"/>
              <a:buNone/>
            </a:pPr>
            <a:r>
              <a:rPr lang="en-GB" sz="1200">
                <a:solidFill>
                  <a:srgbClr val="222222"/>
                </a:solidFill>
                <a:highlight>
                  <a:srgbClr val="FFFFFF"/>
                </a:highlight>
              </a:rPr>
              <a:t>For example:</a:t>
            </a:r>
            <a:endParaRPr sz="1200">
              <a:solidFill>
                <a:srgbClr val="222222"/>
              </a:solidFill>
              <a:highlight>
                <a:srgbClr val="FFFFFF"/>
              </a:highlight>
            </a:endParaRPr>
          </a:p>
          <a:p>
            <a:pPr indent="0" lvl="0" marL="25400" marR="25400" rtl="0" algn="l">
              <a:spcBef>
                <a:spcPts val="1200"/>
              </a:spcBef>
              <a:spcAft>
                <a:spcPts val="0"/>
              </a:spcAft>
              <a:buClr>
                <a:schemeClr val="dk1"/>
              </a:buClr>
              <a:buSzPts val="1100"/>
              <a:buFont typeface="Arial"/>
              <a:buNone/>
            </a:pPr>
            <a:r>
              <a:rPr lang="en-GB" sz="1200">
                <a:solidFill>
                  <a:srgbClr val="AACC99"/>
                </a:solidFill>
                <a:highlight>
                  <a:srgbClr val="EEFFCC"/>
                </a:highlight>
                <a:latin typeface="Courier New"/>
                <a:ea typeface="Courier New"/>
                <a:cs typeface="Courier New"/>
                <a:sym typeface="Courier New"/>
              </a:rPr>
              <a:t>&gt;&gt;&gt;</a:t>
            </a:r>
            <a:endParaRPr sz="1200">
              <a:solidFill>
                <a:srgbClr val="AACC99"/>
              </a:solidFill>
              <a:highlight>
                <a:srgbClr val="EEFFCC"/>
              </a:highlight>
              <a:latin typeface="Courier New"/>
              <a:ea typeface="Courier New"/>
              <a:cs typeface="Courier New"/>
              <a:sym typeface="Courier New"/>
            </a:endParaRPr>
          </a:p>
          <a:p>
            <a:pPr indent="0" lvl="0" marL="0" rtl="0" algn="l">
              <a:spcBef>
                <a:spcPts val="0"/>
              </a:spcBef>
              <a:spcAft>
                <a:spcPts val="0"/>
              </a:spcAft>
              <a:buNone/>
            </a:pPr>
            <a:r>
              <a:rPr b="1" lang="en-GB" sz="1150">
                <a:solidFill>
                  <a:srgbClr val="C65D09"/>
                </a:solidFill>
                <a:highlight>
                  <a:srgbClr val="EEFFCC"/>
                </a:highlight>
                <a:latin typeface="Courier New"/>
                <a:ea typeface="Courier New"/>
                <a:cs typeface="Courier New"/>
                <a:sym typeface="Courier New"/>
              </a:rPr>
              <a:t>&gt;&gt;&gt; </a:t>
            </a:r>
            <a:r>
              <a:rPr b="1" lang="en-GB" sz="1150">
                <a:solidFill>
                  <a:srgbClr val="007020"/>
                </a:solidFill>
                <a:highlight>
                  <a:srgbClr val="EEFFCC"/>
                </a:highlight>
                <a:latin typeface="Courier New"/>
                <a:ea typeface="Courier New"/>
                <a:cs typeface="Courier New"/>
                <a:sym typeface="Courier New"/>
              </a:rPr>
              <a:t>def</a:t>
            </a:r>
            <a:r>
              <a:rPr lang="en-GB" sz="1150">
                <a:solidFill>
                  <a:srgbClr val="333333"/>
                </a:solidFill>
                <a:highlight>
                  <a:srgbClr val="EEFFCC"/>
                </a:highlight>
                <a:latin typeface="Courier New"/>
                <a:ea typeface="Courier New"/>
                <a:cs typeface="Courier New"/>
                <a:sym typeface="Courier New"/>
              </a:rPr>
              <a:t> </a:t>
            </a:r>
            <a:r>
              <a:rPr lang="en-GB" sz="1150">
                <a:solidFill>
                  <a:srgbClr val="06287E"/>
                </a:solidFill>
                <a:highlight>
                  <a:srgbClr val="EEFFCC"/>
                </a:highlight>
                <a:latin typeface="Courier New"/>
                <a:ea typeface="Courier New"/>
                <a:cs typeface="Courier New"/>
                <a:sym typeface="Courier New"/>
              </a:rPr>
              <a:t>bool_return</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 </a:t>
            </a:r>
            <a:r>
              <a:rPr lang="en-GB" sz="1150">
                <a:solidFill>
                  <a:srgbClr val="333333"/>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try</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 </a:t>
            </a:r>
            <a:r>
              <a:rPr lang="en-GB" sz="1150">
                <a:solidFill>
                  <a:srgbClr val="333333"/>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return</a:t>
            </a:r>
            <a:r>
              <a:rPr lang="en-GB" sz="1150">
                <a:solidFill>
                  <a:srgbClr val="333333"/>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True</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 </a:t>
            </a:r>
            <a:r>
              <a:rPr lang="en-GB" sz="1150">
                <a:solidFill>
                  <a:srgbClr val="333333"/>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finally</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 </a:t>
            </a:r>
            <a:r>
              <a:rPr lang="en-GB" sz="1150">
                <a:solidFill>
                  <a:srgbClr val="333333"/>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return</a:t>
            </a:r>
            <a:r>
              <a:rPr lang="en-GB" sz="1150">
                <a:solidFill>
                  <a:srgbClr val="333333"/>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False</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&gt;&gt;&gt; </a:t>
            </a:r>
            <a:r>
              <a:rPr lang="en-GB" sz="1150">
                <a:solidFill>
                  <a:srgbClr val="333333"/>
                </a:solidFill>
                <a:highlight>
                  <a:srgbClr val="EEFFCC"/>
                </a:highlight>
                <a:latin typeface="Courier New"/>
                <a:ea typeface="Courier New"/>
                <a:cs typeface="Courier New"/>
                <a:sym typeface="Courier New"/>
              </a:rPr>
              <a:t>bool_return()</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False</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15800"/>
              </a:lnSpc>
              <a:spcBef>
                <a:spcPts val="1600"/>
              </a:spcBef>
              <a:spcAft>
                <a:spcPts val="0"/>
              </a:spcAft>
              <a:buClr>
                <a:schemeClr val="dk1"/>
              </a:buClr>
              <a:buSzPts val="1100"/>
              <a:buFont typeface="Arial"/>
              <a:buNone/>
            </a:pPr>
            <a:r>
              <a:t/>
            </a:r>
            <a:endParaRPr sz="1150">
              <a:solidFill>
                <a:srgbClr val="333333"/>
              </a:solidFill>
              <a:highlight>
                <a:srgbClr val="EEFFCC"/>
              </a:highlight>
              <a:latin typeface="Courier New"/>
              <a:ea typeface="Courier New"/>
              <a:cs typeface="Courier New"/>
              <a:sym typeface="Courier New"/>
            </a:endParaRPr>
          </a:p>
          <a:p>
            <a:pPr indent="0" lvl="0" marL="0" rtl="0" algn="just">
              <a:lnSpc>
                <a:spcPct val="140000"/>
              </a:lnSpc>
              <a:spcBef>
                <a:spcPts val="1200"/>
              </a:spcBef>
              <a:spcAft>
                <a:spcPts val="0"/>
              </a:spcAft>
              <a:buClr>
                <a:schemeClr val="dk1"/>
              </a:buClr>
              <a:buSzPts val="1100"/>
              <a:buFont typeface="Arial"/>
              <a:buNone/>
            </a:pPr>
            <a:r>
              <a:rPr lang="en-GB" sz="1200">
                <a:solidFill>
                  <a:srgbClr val="222222"/>
                </a:solidFill>
                <a:highlight>
                  <a:srgbClr val="FFFFFF"/>
                </a:highlight>
              </a:rPr>
              <a:t>A more complicated example:</a:t>
            </a:r>
            <a:endParaRPr sz="1200">
              <a:solidFill>
                <a:srgbClr val="222222"/>
              </a:solidFill>
              <a:highlight>
                <a:srgbClr val="FFFFFF"/>
              </a:highlight>
            </a:endParaRPr>
          </a:p>
          <a:p>
            <a:pPr indent="0" lvl="0" marL="25400" marR="25400" rtl="0" algn="l">
              <a:spcBef>
                <a:spcPts val="1200"/>
              </a:spcBef>
              <a:spcAft>
                <a:spcPts val="0"/>
              </a:spcAft>
              <a:buClr>
                <a:schemeClr val="dk1"/>
              </a:buClr>
              <a:buSzPts val="1100"/>
              <a:buFont typeface="Arial"/>
              <a:buNone/>
            </a:pPr>
            <a:r>
              <a:rPr lang="en-GB" sz="1200">
                <a:solidFill>
                  <a:srgbClr val="AACC99"/>
                </a:solidFill>
                <a:highlight>
                  <a:srgbClr val="EEFFCC"/>
                </a:highlight>
                <a:latin typeface="Courier New"/>
                <a:ea typeface="Courier New"/>
                <a:cs typeface="Courier New"/>
                <a:sym typeface="Courier New"/>
              </a:rPr>
              <a:t>&gt;&gt;&gt;</a:t>
            </a:r>
            <a:endParaRPr sz="1200">
              <a:solidFill>
                <a:srgbClr val="AACC99"/>
              </a:solidFill>
              <a:highlight>
                <a:srgbClr val="EEFFCC"/>
              </a:highlight>
              <a:latin typeface="Courier New"/>
              <a:ea typeface="Courier New"/>
              <a:cs typeface="Courier New"/>
              <a:sym typeface="Courier New"/>
            </a:endParaRPr>
          </a:p>
          <a:p>
            <a:pPr indent="0" lvl="0" marL="0" rtl="0" algn="l">
              <a:spcBef>
                <a:spcPts val="0"/>
              </a:spcBef>
              <a:spcAft>
                <a:spcPts val="0"/>
              </a:spcAft>
              <a:buNone/>
            </a:pPr>
            <a:r>
              <a:rPr b="1" lang="en-GB" sz="1150">
                <a:solidFill>
                  <a:srgbClr val="C65D09"/>
                </a:solidFill>
                <a:highlight>
                  <a:srgbClr val="EEFFCC"/>
                </a:highlight>
                <a:latin typeface="Courier New"/>
                <a:ea typeface="Courier New"/>
                <a:cs typeface="Courier New"/>
                <a:sym typeface="Courier New"/>
              </a:rPr>
              <a:t>&gt;&gt;&gt; </a:t>
            </a:r>
            <a:r>
              <a:rPr b="1" lang="en-GB" sz="1150">
                <a:solidFill>
                  <a:srgbClr val="007020"/>
                </a:solidFill>
                <a:highlight>
                  <a:srgbClr val="EEFFCC"/>
                </a:highlight>
                <a:latin typeface="Courier New"/>
                <a:ea typeface="Courier New"/>
                <a:cs typeface="Courier New"/>
                <a:sym typeface="Courier New"/>
              </a:rPr>
              <a:t>def</a:t>
            </a:r>
            <a:r>
              <a:rPr lang="en-GB" sz="1150">
                <a:solidFill>
                  <a:srgbClr val="333333"/>
                </a:solidFill>
                <a:highlight>
                  <a:srgbClr val="EEFFCC"/>
                </a:highlight>
                <a:latin typeface="Courier New"/>
                <a:ea typeface="Courier New"/>
                <a:cs typeface="Courier New"/>
                <a:sym typeface="Courier New"/>
              </a:rPr>
              <a:t> </a:t>
            </a:r>
            <a:r>
              <a:rPr lang="en-GB" sz="1150">
                <a:solidFill>
                  <a:srgbClr val="06287E"/>
                </a:solidFill>
                <a:highlight>
                  <a:srgbClr val="EEFFCC"/>
                </a:highlight>
                <a:latin typeface="Courier New"/>
                <a:ea typeface="Courier New"/>
                <a:cs typeface="Courier New"/>
                <a:sym typeface="Courier New"/>
              </a:rPr>
              <a:t>divide</a:t>
            </a:r>
            <a:r>
              <a:rPr lang="en-GB" sz="1150">
                <a:solidFill>
                  <a:srgbClr val="333333"/>
                </a:solidFill>
                <a:highlight>
                  <a:srgbClr val="EEFFCC"/>
                </a:highlight>
                <a:latin typeface="Courier New"/>
                <a:ea typeface="Courier New"/>
                <a:cs typeface="Courier New"/>
                <a:sym typeface="Courier New"/>
              </a:rPr>
              <a:t>(x, y):</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 </a:t>
            </a:r>
            <a:r>
              <a:rPr lang="en-GB" sz="1150">
                <a:solidFill>
                  <a:srgbClr val="333333"/>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try</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 </a:t>
            </a:r>
            <a:r>
              <a:rPr lang="en-GB" sz="1150">
                <a:solidFill>
                  <a:srgbClr val="333333"/>
                </a:solidFill>
                <a:highlight>
                  <a:srgbClr val="EEFFCC"/>
                </a:highlight>
                <a:latin typeface="Courier New"/>
                <a:ea typeface="Courier New"/>
                <a:cs typeface="Courier New"/>
                <a:sym typeface="Courier New"/>
              </a:rPr>
              <a:t>       result </a:t>
            </a:r>
            <a:r>
              <a:rPr lang="en-GB" sz="1150">
                <a:solidFill>
                  <a:srgbClr val="666666"/>
                </a:solidFill>
                <a:highlight>
                  <a:srgbClr val="EEFFCC"/>
                </a:highlight>
                <a:latin typeface="Courier New"/>
                <a:ea typeface="Courier New"/>
                <a:cs typeface="Courier New"/>
                <a:sym typeface="Courier New"/>
              </a:rPr>
              <a:t>=</a:t>
            </a:r>
            <a:r>
              <a:rPr lang="en-GB" sz="1150">
                <a:solidFill>
                  <a:srgbClr val="333333"/>
                </a:solidFill>
                <a:highlight>
                  <a:srgbClr val="EEFFCC"/>
                </a:highlight>
                <a:latin typeface="Courier New"/>
                <a:ea typeface="Courier New"/>
                <a:cs typeface="Courier New"/>
                <a:sym typeface="Courier New"/>
              </a:rPr>
              <a:t> x </a:t>
            </a:r>
            <a:r>
              <a:rPr lang="en-GB" sz="1150">
                <a:solidFill>
                  <a:srgbClr val="666666"/>
                </a:solidFill>
                <a:highlight>
                  <a:srgbClr val="EEFFCC"/>
                </a:highlight>
                <a:latin typeface="Courier New"/>
                <a:ea typeface="Courier New"/>
                <a:cs typeface="Courier New"/>
                <a:sym typeface="Courier New"/>
              </a:rPr>
              <a:t>/</a:t>
            </a:r>
            <a:r>
              <a:rPr lang="en-GB" sz="1150">
                <a:solidFill>
                  <a:srgbClr val="333333"/>
                </a:solidFill>
                <a:highlight>
                  <a:srgbClr val="EEFFCC"/>
                </a:highlight>
                <a:latin typeface="Courier New"/>
                <a:ea typeface="Courier New"/>
                <a:cs typeface="Courier New"/>
                <a:sym typeface="Courier New"/>
              </a:rPr>
              <a:t> y</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 </a:t>
            </a:r>
            <a:r>
              <a:rPr lang="en-GB" sz="1150">
                <a:solidFill>
                  <a:srgbClr val="333333"/>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except</a:t>
            </a: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ZeroDivisionError</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 </a:t>
            </a: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print</a:t>
            </a:r>
            <a:r>
              <a:rPr lang="en-GB" sz="1150">
                <a:solidFill>
                  <a:srgbClr val="333333"/>
                </a:solidFill>
                <a:highlight>
                  <a:srgbClr val="EEFFCC"/>
                </a:highlight>
                <a:latin typeface="Courier New"/>
                <a:ea typeface="Courier New"/>
                <a:cs typeface="Courier New"/>
                <a:sym typeface="Courier New"/>
              </a:rPr>
              <a:t>(</a:t>
            </a:r>
            <a:r>
              <a:rPr lang="en-GB" sz="1150">
                <a:solidFill>
                  <a:srgbClr val="4070A0"/>
                </a:solidFill>
                <a:highlight>
                  <a:srgbClr val="EEFFCC"/>
                </a:highlight>
                <a:latin typeface="Courier New"/>
                <a:ea typeface="Courier New"/>
                <a:cs typeface="Courier New"/>
                <a:sym typeface="Courier New"/>
              </a:rPr>
              <a:t>"division by zero!"</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 </a:t>
            </a:r>
            <a:r>
              <a:rPr lang="en-GB" sz="1150">
                <a:solidFill>
                  <a:srgbClr val="333333"/>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else</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 </a:t>
            </a: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print</a:t>
            </a:r>
            <a:r>
              <a:rPr lang="en-GB" sz="1150">
                <a:solidFill>
                  <a:srgbClr val="333333"/>
                </a:solidFill>
                <a:highlight>
                  <a:srgbClr val="EEFFCC"/>
                </a:highlight>
                <a:latin typeface="Courier New"/>
                <a:ea typeface="Courier New"/>
                <a:cs typeface="Courier New"/>
                <a:sym typeface="Courier New"/>
              </a:rPr>
              <a:t>(</a:t>
            </a:r>
            <a:r>
              <a:rPr lang="en-GB" sz="1150">
                <a:solidFill>
                  <a:srgbClr val="4070A0"/>
                </a:solidFill>
                <a:highlight>
                  <a:srgbClr val="EEFFCC"/>
                </a:highlight>
                <a:latin typeface="Courier New"/>
                <a:ea typeface="Courier New"/>
                <a:cs typeface="Courier New"/>
                <a:sym typeface="Courier New"/>
              </a:rPr>
              <a:t>"result is"</a:t>
            </a:r>
            <a:r>
              <a:rPr lang="en-GB" sz="1150">
                <a:solidFill>
                  <a:srgbClr val="333333"/>
                </a:solidFill>
                <a:highlight>
                  <a:srgbClr val="EEFFCC"/>
                </a:highlight>
                <a:latin typeface="Courier New"/>
                <a:ea typeface="Courier New"/>
                <a:cs typeface="Courier New"/>
                <a:sym typeface="Courier New"/>
              </a:rPr>
              <a:t>, result)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 </a:t>
            </a:r>
            <a:r>
              <a:rPr lang="en-GB" sz="1150">
                <a:solidFill>
                  <a:srgbClr val="333333"/>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finally</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 </a:t>
            </a: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print</a:t>
            </a:r>
            <a:r>
              <a:rPr lang="en-GB" sz="1150">
                <a:solidFill>
                  <a:srgbClr val="333333"/>
                </a:solidFill>
                <a:highlight>
                  <a:srgbClr val="EEFFCC"/>
                </a:highlight>
                <a:latin typeface="Courier New"/>
                <a:ea typeface="Courier New"/>
                <a:cs typeface="Courier New"/>
                <a:sym typeface="Courier New"/>
              </a:rPr>
              <a:t>(</a:t>
            </a:r>
            <a:r>
              <a:rPr lang="en-GB" sz="1150">
                <a:solidFill>
                  <a:srgbClr val="4070A0"/>
                </a:solidFill>
                <a:highlight>
                  <a:srgbClr val="EEFFCC"/>
                </a:highlight>
                <a:latin typeface="Courier New"/>
                <a:ea typeface="Courier New"/>
                <a:cs typeface="Courier New"/>
                <a:sym typeface="Courier New"/>
              </a:rPr>
              <a:t>"executing finally clause"</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&gt;&gt;&gt; </a:t>
            </a:r>
            <a:r>
              <a:rPr lang="en-GB" sz="1150">
                <a:solidFill>
                  <a:srgbClr val="333333"/>
                </a:solidFill>
                <a:highlight>
                  <a:srgbClr val="EEFFCC"/>
                </a:highlight>
                <a:latin typeface="Courier New"/>
                <a:ea typeface="Courier New"/>
                <a:cs typeface="Courier New"/>
                <a:sym typeface="Courier New"/>
              </a:rPr>
              <a:t>divide(</a:t>
            </a:r>
            <a:r>
              <a:rPr lang="en-GB" sz="1150">
                <a:solidFill>
                  <a:srgbClr val="208050"/>
                </a:solidFill>
                <a:highlight>
                  <a:srgbClr val="EEFFCC"/>
                </a:highlight>
                <a:latin typeface="Courier New"/>
                <a:ea typeface="Courier New"/>
                <a:cs typeface="Courier New"/>
                <a:sym typeface="Courier New"/>
              </a:rPr>
              <a:t>2</a:t>
            </a:r>
            <a:r>
              <a:rPr lang="en-GB" sz="1150">
                <a:solidFill>
                  <a:srgbClr val="333333"/>
                </a:solidFill>
                <a:highlight>
                  <a:srgbClr val="EEFFCC"/>
                </a:highlight>
                <a:latin typeface="Courier New"/>
                <a:ea typeface="Courier New"/>
                <a:cs typeface="Courier New"/>
                <a:sym typeface="Courier New"/>
              </a:rPr>
              <a:t>, </a:t>
            </a:r>
            <a:r>
              <a:rPr lang="en-GB" sz="1150">
                <a:solidFill>
                  <a:srgbClr val="208050"/>
                </a:solidFill>
                <a:highlight>
                  <a:srgbClr val="EEFFCC"/>
                </a:highlight>
                <a:latin typeface="Courier New"/>
                <a:ea typeface="Courier New"/>
                <a:cs typeface="Courier New"/>
                <a:sym typeface="Courier New"/>
              </a:rPr>
              <a:t>1</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result is 2.0</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executing finally clause</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&gt;&gt;&gt; </a:t>
            </a:r>
            <a:r>
              <a:rPr lang="en-GB" sz="1150">
                <a:solidFill>
                  <a:srgbClr val="333333"/>
                </a:solidFill>
                <a:highlight>
                  <a:srgbClr val="EEFFCC"/>
                </a:highlight>
                <a:latin typeface="Courier New"/>
                <a:ea typeface="Courier New"/>
                <a:cs typeface="Courier New"/>
                <a:sym typeface="Courier New"/>
              </a:rPr>
              <a:t>divide(</a:t>
            </a:r>
            <a:r>
              <a:rPr lang="en-GB" sz="1150">
                <a:solidFill>
                  <a:srgbClr val="208050"/>
                </a:solidFill>
                <a:highlight>
                  <a:srgbClr val="EEFFCC"/>
                </a:highlight>
                <a:latin typeface="Courier New"/>
                <a:ea typeface="Courier New"/>
                <a:cs typeface="Courier New"/>
                <a:sym typeface="Courier New"/>
              </a:rPr>
              <a:t>2</a:t>
            </a:r>
            <a:r>
              <a:rPr lang="en-GB" sz="1150">
                <a:solidFill>
                  <a:srgbClr val="333333"/>
                </a:solidFill>
                <a:highlight>
                  <a:srgbClr val="EEFFCC"/>
                </a:highlight>
                <a:latin typeface="Courier New"/>
                <a:ea typeface="Courier New"/>
                <a:cs typeface="Courier New"/>
                <a:sym typeface="Courier New"/>
              </a:rPr>
              <a:t>, </a:t>
            </a:r>
            <a:r>
              <a:rPr lang="en-GB" sz="1150">
                <a:solidFill>
                  <a:srgbClr val="208050"/>
                </a:solidFill>
                <a:highlight>
                  <a:srgbClr val="EEFFCC"/>
                </a:highlight>
                <a:latin typeface="Courier New"/>
                <a:ea typeface="Courier New"/>
                <a:cs typeface="Courier New"/>
                <a:sym typeface="Courier New"/>
              </a:rPr>
              <a:t>0</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division by zero!</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executing finally clause</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b="1" lang="en-GB" sz="1150">
                <a:solidFill>
                  <a:srgbClr val="C65D09"/>
                </a:solidFill>
                <a:highlight>
                  <a:srgbClr val="EEFFCC"/>
                </a:highlight>
                <a:latin typeface="Courier New"/>
                <a:ea typeface="Courier New"/>
                <a:cs typeface="Courier New"/>
                <a:sym typeface="Courier New"/>
              </a:rPr>
              <a:t>&gt;&gt;&gt; </a:t>
            </a:r>
            <a:r>
              <a:rPr lang="en-GB" sz="1150">
                <a:solidFill>
                  <a:srgbClr val="333333"/>
                </a:solidFill>
                <a:highlight>
                  <a:srgbClr val="EEFFCC"/>
                </a:highlight>
                <a:latin typeface="Courier New"/>
                <a:ea typeface="Courier New"/>
                <a:cs typeface="Courier New"/>
                <a:sym typeface="Courier New"/>
              </a:rPr>
              <a:t>divide(</a:t>
            </a:r>
            <a:r>
              <a:rPr lang="en-GB" sz="1150">
                <a:solidFill>
                  <a:srgbClr val="4070A0"/>
                </a:solidFill>
                <a:highlight>
                  <a:srgbClr val="EEFFCC"/>
                </a:highlight>
                <a:latin typeface="Courier New"/>
                <a:ea typeface="Courier New"/>
                <a:cs typeface="Courier New"/>
                <a:sym typeface="Courier New"/>
              </a:rPr>
              <a:t>"2"</a:t>
            </a:r>
            <a:r>
              <a:rPr lang="en-GB" sz="1150">
                <a:solidFill>
                  <a:srgbClr val="333333"/>
                </a:solidFill>
                <a:highlight>
                  <a:srgbClr val="EEFFCC"/>
                </a:highlight>
                <a:latin typeface="Courier New"/>
                <a:ea typeface="Courier New"/>
                <a:cs typeface="Courier New"/>
                <a:sym typeface="Courier New"/>
              </a:rPr>
              <a:t>, </a:t>
            </a:r>
            <a:r>
              <a:rPr lang="en-GB" sz="1150">
                <a:solidFill>
                  <a:srgbClr val="4070A0"/>
                </a:solidFill>
                <a:highlight>
                  <a:srgbClr val="EEFFCC"/>
                </a:highlight>
                <a:latin typeface="Courier New"/>
                <a:ea typeface="Courier New"/>
                <a:cs typeface="Courier New"/>
                <a:sym typeface="Courier New"/>
              </a:rPr>
              <a:t>"1"</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executing finally clause</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0044DD"/>
                </a:solidFill>
                <a:highlight>
                  <a:srgbClr val="EEFFCC"/>
                </a:highlight>
                <a:latin typeface="Courier New"/>
                <a:ea typeface="Courier New"/>
                <a:cs typeface="Courier New"/>
                <a:sym typeface="Courier New"/>
              </a:rPr>
              <a:t>Traceback (most recent call last):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File </a:t>
            </a:r>
            <a:r>
              <a:rPr lang="en-GB" sz="1150">
                <a:solidFill>
                  <a:srgbClr val="007020"/>
                </a:solidFill>
                <a:highlight>
                  <a:srgbClr val="EEFFCC"/>
                </a:highlight>
                <a:latin typeface="Courier New"/>
                <a:ea typeface="Courier New"/>
                <a:cs typeface="Courier New"/>
                <a:sym typeface="Courier New"/>
              </a:rPr>
              <a:t>"&lt;stdin&gt;"</a:t>
            </a:r>
            <a:r>
              <a:rPr lang="en-GB" sz="1150">
                <a:solidFill>
                  <a:srgbClr val="333333"/>
                </a:solidFill>
                <a:highlight>
                  <a:srgbClr val="EEFFCC"/>
                </a:highlight>
                <a:latin typeface="Courier New"/>
                <a:ea typeface="Courier New"/>
                <a:cs typeface="Courier New"/>
                <a:sym typeface="Courier New"/>
              </a:rPr>
              <a:t>, line </a:t>
            </a:r>
            <a:r>
              <a:rPr lang="en-GB" sz="1150">
                <a:solidFill>
                  <a:srgbClr val="208050"/>
                </a:solidFill>
                <a:highlight>
                  <a:srgbClr val="EEFFCC"/>
                </a:highlight>
                <a:latin typeface="Courier New"/>
                <a:ea typeface="Courier New"/>
                <a:cs typeface="Courier New"/>
                <a:sym typeface="Courier New"/>
              </a:rPr>
              <a:t>1</a:t>
            </a:r>
            <a:r>
              <a:rPr lang="en-GB" sz="1150">
                <a:solidFill>
                  <a:srgbClr val="333333"/>
                </a:solidFill>
                <a:highlight>
                  <a:srgbClr val="EEFFCC"/>
                </a:highlight>
                <a:latin typeface="Courier New"/>
                <a:ea typeface="Courier New"/>
                <a:cs typeface="Courier New"/>
                <a:sym typeface="Courier New"/>
              </a:rPr>
              <a:t>, in &lt;module&gt;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File </a:t>
            </a:r>
            <a:r>
              <a:rPr lang="en-GB" sz="1150">
                <a:solidFill>
                  <a:srgbClr val="007020"/>
                </a:solidFill>
                <a:highlight>
                  <a:srgbClr val="EEFFCC"/>
                </a:highlight>
                <a:latin typeface="Courier New"/>
                <a:ea typeface="Courier New"/>
                <a:cs typeface="Courier New"/>
                <a:sym typeface="Courier New"/>
              </a:rPr>
              <a:t>"&lt;stdin&gt;"</a:t>
            </a:r>
            <a:r>
              <a:rPr lang="en-GB" sz="1150">
                <a:solidFill>
                  <a:srgbClr val="333333"/>
                </a:solidFill>
                <a:highlight>
                  <a:srgbClr val="EEFFCC"/>
                </a:highlight>
                <a:latin typeface="Courier New"/>
                <a:ea typeface="Courier New"/>
                <a:cs typeface="Courier New"/>
                <a:sym typeface="Courier New"/>
              </a:rPr>
              <a:t>, line </a:t>
            </a:r>
            <a:r>
              <a:rPr lang="en-GB" sz="1150">
                <a:solidFill>
                  <a:srgbClr val="208050"/>
                </a:solidFill>
                <a:highlight>
                  <a:srgbClr val="EEFFCC"/>
                </a:highlight>
                <a:latin typeface="Courier New"/>
                <a:ea typeface="Courier New"/>
                <a:cs typeface="Courier New"/>
                <a:sym typeface="Courier New"/>
              </a:rPr>
              <a:t>3</a:t>
            </a:r>
            <a:r>
              <a:rPr lang="en-GB" sz="1150">
                <a:solidFill>
                  <a:srgbClr val="333333"/>
                </a:solidFill>
                <a:highlight>
                  <a:srgbClr val="EEFFCC"/>
                </a:highlight>
                <a:latin typeface="Courier New"/>
                <a:ea typeface="Courier New"/>
                <a:cs typeface="Courier New"/>
                <a:sym typeface="Courier New"/>
              </a:rPr>
              <a:t>, in divide</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FF0000"/>
                </a:solidFill>
                <a:highlight>
                  <a:srgbClr val="EEFFCC"/>
                </a:highlight>
                <a:latin typeface="Courier New"/>
                <a:ea typeface="Courier New"/>
                <a:cs typeface="Courier New"/>
                <a:sym typeface="Courier New"/>
              </a:rPr>
              <a:t>TypeError</a:t>
            </a:r>
            <a:r>
              <a:rPr lang="en-GB" sz="1150">
                <a:solidFill>
                  <a:srgbClr val="333333"/>
                </a:solidFill>
                <a:highlight>
                  <a:srgbClr val="EEFFCC"/>
                </a:highlight>
                <a:latin typeface="Courier New"/>
                <a:ea typeface="Courier New"/>
                <a:cs typeface="Courier New"/>
                <a:sym typeface="Courier New"/>
              </a:rPr>
              <a:t>: unsupported operand type(s) for /: 'str' and 'str'</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15800"/>
              </a:lnSpc>
              <a:spcBef>
                <a:spcPts val="1600"/>
              </a:spcBef>
              <a:spcAft>
                <a:spcPts val="0"/>
              </a:spcAft>
              <a:buClr>
                <a:schemeClr val="dk1"/>
              </a:buClr>
              <a:buSzPts val="1100"/>
              <a:buFont typeface="Arial"/>
              <a:buNone/>
            </a:pPr>
            <a:r>
              <a:t/>
            </a:r>
            <a:endParaRPr sz="1150">
              <a:solidFill>
                <a:srgbClr val="333333"/>
              </a:solidFill>
              <a:highlight>
                <a:srgbClr val="EEFFCC"/>
              </a:highlight>
              <a:latin typeface="Courier New"/>
              <a:ea typeface="Courier New"/>
              <a:cs typeface="Courier New"/>
              <a:sym typeface="Courier New"/>
            </a:endParaRPr>
          </a:p>
          <a:p>
            <a:pPr indent="0" lvl="0" marL="0" rtl="0" algn="just">
              <a:lnSpc>
                <a:spcPct val="140000"/>
              </a:lnSpc>
              <a:spcBef>
                <a:spcPts val="1200"/>
              </a:spcBef>
              <a:spcAft>
                <a:spcPts val="0"/>
              </a:spcAft>
              <a:buClr>
                <a:schemeClr val="dk1"/>
              </a:buClr>
              <a:buSzPts val="1100"/>
              <a:buFont typeface="Arial"/>
              <a:buNone/>
            </a:pPr>
            <a:r>
              <a:rPr lang="en-GB" sz="1200">
                <a:solidFill>
                  <a:srgbClr val="222222"/>
                </a:solidFill>
                <a:highlight>
                  <a:srgbClr val="FFFFFF"/>
                </a:highlight>
              </a:rPr>
              <a:t>As you can see, the </a:t>
            </a:r>
            <a:r>
              <a:rPr lang="en-GB" sz="1150">
                <a:solidFill>
                  <a:srgbClr val="6363BB"/>
                </a:solidFill>
                <a:highlight>
                  <a:srgbClr val="FFFFFF"/>
                </a:highlight>
                <a:uFill>
                  <a:noFill/>
                </a:uFill>
                <a:latin typeface="Courier New"/>
                <a:ea typeface="Courier New"/>
                <a:cs typeface="Courier New"/>
                <a:sym typeface="Courier New"/>
                <a:hlinkClick r:id="rId36">
                  <a:extLst>
                    <a:ext uri="{A12FA001-AC4F-418D-AE19-62706E023703}">
                      <ahyp:hlinkClr val="tx"/>
                    </a:ext>
                  </a:extLst>
                </a:hlinkClick>
              </a:rPr>
              <a:t>finally</a:t>
            </a:r>
            <a:r>
              <a:rPr lang="en-GB" sz="1200">
                <a:solidFill>
                  <a:srgbClr val="222222"/>
                </a:solidFill>
                <a:highlight>
                  <a:srgbClr val="FFFFFF"/>
                </a:highlight>
              </a:rPr>
              <a:t> clause is executed in any event. The </a:t>
            </a:r>
            <a:r>
              <a:rPr lang="en-GB" sz="1150">
                <a:solidFill>
                  <a:srgbClr val="6363BB"/>
                </a:solidFill>
                <a:highlight>
                  <a:srgbClr val="FFFFFF"/>
                </a:highlight>
                <a:uFill>
                  <a:noFill/>
                </a:uFill>
                <a:latin typeface="Courier New"/>
                <a:ea typeface="Courier New"/>
                <a:cs typeface="Courier New"/>
                <a:sym typeface="Courier New"/>
                <a:hlinkClick r:id="rId37">
                  <a:extLst>
                    <a:ext uri="{A12FA001-AC4F-418D-AE19-62706E023703}">
                      <ahyp:hlinkClr val="tx"/>
                    </a:ext>
                  </a:extLst>
                </a:hlinkClick>
              </a:rPr>
              <a:t>TypeError</a:t>
            </a:r>
            <a:r>
              <a:rPr lang="en-GB" sz="1200">
                <a:solidFill>
                  <a:srgbClr val="222222"/>
                </a:solidFill>
                <a:highlight>
                  <a:srgbClr val="FFFFFF"/>
                </a:highlight>
              </a:rPr>
              <a:t> raised by dividing two strings is not handled by the </a:t>
            </a:r>
            <a:r>
              <a:rPr lang="en-GB" sz="1150">
                <a:solidFill>
                  <a:srgbClr val="6363BB"/>
                </a:solidFill>
                <a:highlight>
                  <a:srgbClr val="FFFFFF"/>
                </a:highlight>
                <a:uFill>
                  <a:noFill/>
                </a:uFill>
                <a:latin typeface="Courier New"/>
                <a:ea typeface="Courier New"/>
                <a:cs typeface="Courier New"/>
                <a:sym typeface="Courier New"/>
                <a:hlinkClick r:id="rId38">
                  <a:extLst>
                    <a:ext uri="{A12FA001-AC4F-418D-AE19-62706E023703}">
                      <ahyp:hlinkClr val="tx"/>
                    </a:ext>
                  </a:extLst>
                </a:hlinkClick>
              </a:rPr>
              <a:t>except</a:t>
            </a:r>
            <a:r>
              <a:rPr lang="en-GB" sz="1200">
                <a:solidFill>
                  <a:srgbClr val="222222"/>
                </a:solidFill>
                <a:highlight>
                  <a:srgbClr val="FFFFFF"/>
                </a:highlight>
              </a:rPr>
              <a:t> clause and therefore re-raised after the </a:t>
            </a:r>
            <a:r>
              <a:rPr lang="en-GB" sz="1150">
                <a:solidFill>
                  <a:srgbClr val="222222"/>
                </a:solidFill>
                <a:highlight>
                  <a:srgbClr val="FFFFFF"/>
                </a:highlight>
                <a:latin typeface="Courier New"/>
                <a:ea typeface="Courier New"/>
                <a:cs typeface="Courier New"/>
                <a:sym typeface="Courier New"/>
              </a:rPr>
              <a:t>finally</a:t>
            </a:r>
            <a:r>
              <a:rPr lang="en-GB" sz="1200">
                <a:solidFill>
                  <a:srgbClr val="222222"/>
                </a:solidFill>
                <a:highlight>
                  <a:srgbClr val="FFFFFF"/>
                </a:highlight>
              </a:rPr>
              <a:t> clause has been executed.</a:t>
            </a:r>
            <a:endParaRPr sz="1200">
              <a:solidFill>
                <a:srgbClr val="222222"/>
              </a:solidFill>
              <a:highlight>
                <a:srgbClr val="FFFFFF"/>
              </a:highlight>
            </a:endParaRPr>
          </a:p>
          <a:p>
            <a:pPr indent="0" lvl="0" marL="0" rtl="0" algn="just">
              <a:lnSpc>
                <a:spcPct val="140000"/>
              </a:lnSpc>
              <a:spcBef>
                <a:spcPts val="1200"/>
              </a:spcBef>
              <a:spcAft>
                <a:spcPts val="0"/>
              </a:spcAft>
              <a:buClr>
                <a:schemeClr val="dk1"/>
              </a:buClr>
              <a:buSzPts val="1100"/>
              <a:buFont typeface="Arial"/>
              <a:buNone/>
            </a:pPr>
            <a:r>
              <a:rPr lang="en-GB" sz="1200">
                <a:solidFill>
                  <a:srgbClr val="222222"/>
                </a:solidFill>
                <a:highlight>
                  <a:srgbClr val="FFFFFF"/>
                </a:highlight>
              </a:rPr>
              <a:t>In real world applications, the </a:t>
            </a:r>
            <a:r>
              <a:rPr lang="en-GB" sz="1150">
                <a:solidFill>
                  <a:srgbClr val="6363BB"/>
                </a:solidFill>
                <a:highlight>
                  <a:srgbClr val="FFFFFF"/>
                </a:highlight>
                <a:uFill>
                  <a:noFill/>
                </a:uFill>
                <a:latin typeface="Courier New"/>
                <a:ea typeface="Courier New"/>
                <a:cs typeface="Courier New"/>
                <a:sym typeface="Courier New"/>
                <a:hlinkClick r:id="rId39">
                  <a:extLst>
                    <a:ext uri="{A12FA001-AC4F-418D-AE19-62706E023703}">
                      <ahyp:hlinkClr val="tx"/>
                    </a:ext>
                  </a:extLst>
                </a:hlinkClick>
              </a:rPr>
              <a:t>finally</a:t>
            </a:r>
            <a:r>
              <a:rPr lang="en-GB" sz="1200">
                <a:solidFill>
                  <a:srgbClr val="222222"/>
                </a:solidFill>
                <a:highlight>
                  <a:srgbClr val="FFFFFF"/>
                </a:highlight>
              </a:rPr>
              <a:t> clause is useful for releasing external resources (such as files or network connections), regardless of whether the use of the resource was successful.</a:t>
            </a:r>
            <a:endParaRPr sz="1200">
              <a:solidFill>
                <a:srgbClr val="222222"/>
              </a:solidFill>
              <a:highlight>
                <a:srgbClr val="FFFFFF"/>
              </a:highlight>
            </a:endParaRPr>
          </a:p>
          <a:p>
            <a:pPr indent="0" lvl="0" marL="38100" marR="38100" rtl="0" algn="l">
              <a:spcBef>
                <a:spcPts val="1200"/>
              </a:spcBef>
              <a:spcAft>
                <a:spcPts val="0"/>
              </a:spcAft>
              <a:buClr>
                <a:schemeClr val="dk1"/>
              </a:buClr>
              <a:buSzPts val="1100"/>
              <a:buFont typeface="Arial"/>
              <a:buNone/>
            </a:pPr>
            <a:r>
              <a:rPr lang="en-GB" sz="1900">
                <a:solidFill>
                  <a:srgbClr val="1A1A1A"/>
                </a:solidFill>
                <a:highlight>
                  <a:srgbClr val="FFFFFF"/>
                </a:highlight>
              </a:rPr>
              <a:t>8.7. Predefined Clean-up Actions</a:t>
            </a:r>
            <a:endParaRPr sz="1900">
              <a:solidFill>
                <a:srgbClr val="1A1A1A"/>
              </a:solidFill>
              <a:highlight>
                <a:srgbClr val="FFFFFF"/>
              </a:highlight>
            </a:endParaRPr>
          </a:p>
          <a:p>
            <a:pPr indent="0" lvl="0" marL="0" rtl="0" algn="just">
              <a:lnSpc>
                <a:spcPct val="140000"/>
              </a:lnSpc>
              <a:spcBef>
                <a:spcPts val="1200"/>
              </a:spcBef>
              <a:spcAft>
                <a:spcPts val="0"/>
              </a:spcAft>
              <a:buClr>
                <a:schemeClr val="dk1"/>
              </a:buClr>
              <a:buSzPts val="1100"/>
              <a:buFont typeface="Arial"/>
              <a:buNone/>
            </a:pPr>
            <a:r>
              <a:rPr lang="en-GB" sz="1200">
                <a:solidFill>
                  <a:srgbClr val="222222"/>
                </a:solidFill>
                <a:highlight>
                  <a:srgbClr val="FFFFFF"/>
                </a:highlight>
              </a:rPr>
              <a:t>Some objects define standard clean-up actions to be undertaken when the object is no longer needed, regardless of whether or not the operation using the object succeeded or failed. Look at the following example, which tries to open a file and print its contents to the screen.</a:t>
            </a:r>
            <a:endParaRPr sz="1200">
              <a:solidFill>
                <a:srgbClr val="222222"/>
              </a:solidFill>
              <a:highlight>
                <a:srgbClr val="FFFFFF"/>
              </a:highlight>
            </a:endParaRPr>
          </a:p>
          <a:p>
            <a:pPr indent="0" lvl="0" marL="0" rtl="0" algn="l">
              <a:spcBef>
                <a:spcPts val="1200"/>
              </a:spcBef>
              <a:spcAft>
                <a:spcPts val="0"/>
              </a:spcAft>
              <a:buNone/>
            </a:pPr>
            <a:r>
              <a:rPr b="1" lang="en-GB" sz="1150">
                <a:solidFill>
                  <a:srgbClr val="007020"/>
                </a:solidFill>
                <a:highlight>
                  <a:srgbClr val="EEFFCC"/>
                </a:highlight>
                <a:latin typeface="Courier New"/>
                <a:ea typeface="Courier New"/>
                <a:cs typeface="Courier New"/>
                <a:sym typeface="Courier New"/>
              </a:rPr>
              <a:t>for</a:t>
            </a:r>
            <a:r>
              <a:rPr lang="en-GB" sz="1150">
                <a:solidFill>
                  <a:srgbClr val="333333"/>
                </a:solidFill>
                <a:highlight>
                  <a:srgbClr val="EEFFCC"/>
                </a:highlight>
                <a:latin typeface="Courier New"/>
                <a:ea typeface="Courier New"/>
                <a:cs typeface="Courier New"/>
                <a:sym typeface="Courier New"/>
              </a:rPr>
              <a:t> line </a:t>
            </a:r>
            <a:r>
              <a:rPr b="1" lang="en-GB" sz="1150">
                <a:solidFill>
                  <a:srgbClr val="007020"/>
                </a:solidFill>
                <a:highlight>
                  <a:srgbClr val="EEFFCC"/>
                </a:highlight>
                <a:latin typeface="Courier New"/>
                <a:ea typeface="Courier New"/>
                <a:cs typeface="Courier New"/>
                <a:sym typeface="Courier New"/>
              </a:rPr>
              <a:t>in</a:t>
            </a: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open</a:t>
            </a:r>
            <a:r>
              <a:rPr lang="en-GB" sz="1150">
                <a:solidFill>
                  <a:srgbClr val="333333"/>
                </a:solidFill>
                <a:highlight>
                  <a:srgbClr val="EEFFCC"/>
                </a:highlight>
                <a:latin typeface="Courier New"/>
                <a:ea typeface="Courier New"/>
                <a:cs typeface="Courier New"/>
                <a:sym typeface="Courier New"/>
              </a:rPr>
              <a:t>(</a:t>
            </a:r>
            <a:r>
              <a:rPr lang="en-GB" sz="1150">
                <a:solidFill>
                  <a:srgbClr val="4070A0"/>
                </a:solidFill>
                <a:highlight>
                  <a:srgbClr val="EEFFCC"/>
                </a:highlight>
                <a:latin typeface="Courier New"/>
                <a:ea typeface="Courier New"/>
                <a:cs typeface="Courier New"/>
                <a:sym typeface="Courier New"/>
              </a:rPr>
              <a:t>"myfile.txt"</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print</a:t>
            </a:r>
            <a:r>
              <a:rPr lang="en-GB" sz="1150">
                <a:solidFill>
                  <a:srgbClr val="333333"/>
                </a:solidFill>
                <a:highlight>
                  <a:srgbClr val="EEFFCC"/>
                </a:highlight>
                <a:latin typeface="Courier New"/>
                <a:ea typeface="Courier New"/>
                <a:cs typeface="Courier New"/>
                <a:sym typeface="Courier New"/>
              </a:rPr>
              <a:t>(line, end</a:t>
            </a:r>
            <a:r>
              <a:rPr lang="en-GB" sz="1150">
                <a:solidFill>
                  <a:srgbClr val="666666"/>
                </a:solidFill>
                <a:highlight>
                  <a:srgbClr val="EEFFCC"/>
                </a:highlight>
                <a:latin typeface="Courier New"/>
                <a:ea typeface="Courier New"/>
                <a:cs typeface="Courier New"/>
                <a:sym typeface="Courier New"/>
              </a:rPr>
              <a:t>=</a:t>
            </a:r>
            <a:r>
              <a:rPr lang="en-GB" sz="1150">
                <a:solidFill>
                  <a:srgbClr val="4070A0"/>
                </a:solidFill>
                <a:highlight>
                  <a:srgbClr val="EEFFCC"/>
                </a:highlight>
                <a:latin typeface="Courier New"/>
                <a:ea typeface="Courier New"/>
                <a:cs typeface="Courier New"/>
                <a:sym typeface="Courier New"/>
              </a:rPr>
              <a:t>""</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15800"/>
              </a:lnSpc>
              <a:spcBef>
                <a:spcPts val="1600"/>
              </a:spcBef>
              <a:spcAft>
                <a:spcPts val="0"/>
              </a:spcAft>
              <a:buClr>
                <a:schemeClr val="dk1"/>
              </a:buClr>
              <a:buSzPts val="1100"/>
              <a:buFont typeface="Arial"/>
              <a:buNone/>
            </a:pPr>
            <a:r>
              <a:t/>
            </a:r>
            <a:endParaRPr sz="1150">
              <a:solidFill>
                <a:srgbClr val="333333"/>
              </a:solidFill>
              <a:highlight>
                <a:srgbClr val="EEFFCC"/>
              </a:highlight>
              <a:latin typeface="Courier New"/>
              <a:ea typeface="Courier New"/>
              <a:cs typeface="Courier New"/>
              <a:sym typeface="Courier New"/>
            </a:endParaRPr>
          </a:p>
          <a:p>
            <a:pPr indent="0" lvl="0" marL="0" rtl="0" algn="just">
              <a:lnSpc>
                <a:spcPct val="140000"/>
              </a:lnSpc>
              <a:spcBef>
                <a:spcPts val="1200"/>
              </a:spcBef>
              <a:spcAft>
                <a:spcPts val="0"/>
              </a:spcAft>
              <a:buClr>
                <a:schemeClr val="dk1"/>
              </a:buClr>
              <a:buSzPts val="1100"/>
              <a:buFont typeface="Arial"/>
              <a:buNone/>
            </a:pPr>
            <a:r>
              <a:rPr lang="en-GB" sz="1200">
                <a:solidFill>
                  <a:srgbClr val="222222"/>
                </a:solidFill>
                <a:highlight>
                  <a:srgbClr val="FFFFFF"/>
                </a:highlight>
              </a:rPr>
              <a:t>The problem with this code is that it leaves the file open for an indeterminate amount of time after this part of the code has finished executing. This is not an issue in simple scripts, but can be a problem for larger applications. The </a:t>
            </a:r>
            <a:r>
              <a:rPr lang="en-GB" sz="1150">
                <a:solidFill>
                  <a:srgbClr val="6363BB"/>
                </a:solidFill>
                <a:highlight>
                  <a:srgbClr val="FFFFFF"/>
                </a:highlight>
                <a:uFill>
                  <a:noFill/>
                </a:uFill>
                <a:latin typeface="Courier New"/>
                <a:ea typeface="Courier New"/>
                <a:cs typeface="Courier New"/>
                <a:sym typeface="Courier New"/>
                <a:hlinkClick r:id="rId40">
                  <a:extLst>
                    <a:ext uri="{A12FA001-AC4F-418D-AE19-62706E023703}">
                      <ahyp:hlinkClr val="tx"/>
                    </a:ext>
                  </a:extLst>
                </a:hlinkClick>
              </a:rPr>
              <a:t>with</a:t>
            </a:r>
            <a:r>
              <a:rPr lang="en-GB" sz="1200">
                <a:solidFill>
                  <a:srgbClr val="222222"/>
                </a:solidFill>
                <a:highlight>
                  <a:srgbClr val="FFFFFF"/>
                </a:highlight>
              </a:rPr>
              <a:t> statement allows objects like files to be used in a way that ensures they are always cleaned up promptly and correctly.</a:t>
            </a:r>
            <a:endParaRPr sz="1200">
              <a:solidFill>
                <a:srgbClr val="222222"/>
              </a:solidFill>
              <a:highlight>
                <a:srgbClr val="FFFFFF"/>
              </a:highlight>
            </a:endParaRPr>
          </a:p>
          <a:p>
            <a:pPr indent="0" lvl="0" marL="0" rtl="0" algn="l">
              <a:spcBef>
                <a:spcPts val="1200"/>
              </a:spcBef>
              <a:spcAft>
                <a:spcPts val="0"/>
              </a:spcAft>
              <a:buNone/>
            </a:pPr>
            <a:r>
              <a:rPr b="1" lang="en-GB" sz="1150">
                <a:solidFill>
                  <a:srgbClr val="007020"/>
                </a:solidFill>
                <a:highlight>
                  <a:srgbClr val="EEFFCC"/>
                </a:highlight>
                <a:latin typeface="Courier New"/>
                <a:ea typeface="Courier New"/>
                <a:cs typeface="Courier New"/>
                <a:sym typeface="Courier New"/>
              </a:rPr>
              <a:t>with</a:t>
            </a: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open</a:t>
            </a:r>
            <a:r>
              <a:rPr lang="en-GB" sz="1150">
                <a:solidFill>
                  <a:srgbClr val="333333"/>
                </a:solidFill>
                <a:highlight>
                  <a:srgbClr val="EEFFCC"/>
                </a:highlight>
                <a:latin typeface="Courier New"/>
                <a:ea typeface="Courier New"/>
                <a:cs typeface="Courier New"/>
                <a:sym typeface="Courier New"/>
              </a:rPr>
              <a:t>(</a:t>
            </a:r>
            <a:r>
              <a:rPr lang="en-GB" sz="1150">
                <a:solidFill>
                  <a:srgbClr val="4070A0"/>
                </a:solidFill>
                <a:highlight>
                  <a:srgbClr val="EEFFCC"/>
                </a:highlight>
                <a:latin typeface="Courier New"/>
                <a:ea typeface="Courier New"/>
                <a:cs typeface="Courier New"/>
                <a:sym typeface="Courier New"/>
              </a:rPr>
              <a:t>"myfile.txt"</a:t>
            </a:r>
            <a:r>
              <a:rPr lang="en-GB" sz="1150">
                <a:solidFill>
                  <a:srgbClr val="333333"/>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as</a:t>
            </a:r>
            <a:r>
              <a:rPr lang="en-GB" sz="1150">
                <a:solidFill>
                  <a:srgbClr val="333333"/>
                </a:solidFill>
                <a:highlight>
                  <a:srgbClr val="EEFFCC"/>
                </a:highlight>
                <a:latin typeface="Courier New"/>
                <a:ea typeface="Courier New"/>
                <a:cs typeface="Courier New"/>
                <a:sym typeface="Courier New"/>
              </a:rPr>
              <a:t> f:</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a:t>
            </a:r>
            <a:r>
              <a:rPr b="1" lang="en-GB" sz="1150">
                <a:solidFill>
                  <a:srgbClr val="007020"/>
                </a:solidFill>
                <a:highlight>
                  <a:srgbClr val="EEFFCC"/>
                </a:highlight>
                <a:latin typeface="Courier New"/>
                <a:ea typeface="Courier New"/>
                <a:cs typeface="Courier New"/>
                <a:sym typeface="Courier New"/>
              </a:rPr>
              <a:t>for</a:t>
            </a:r>
            <a:r>
              <a:rPr lang="en-GB" sz="1150">
                <a:solidFill>
                  <a:srgbClr val="333333"/>
                </a:solidFill>
                <a:highlight>
                  <a:srgbClr val="EEFFCC"/>
                </a:highlight>
                <a:latin typeface="Courier New"/>
                <a:ea typeface="Courier New"/>
                <a:cs typeface="Courier New"/>
                <a:sym typeface="Courier New"/>
              </a:rPr>
              <a:t> line </a:t>
            </a:r>
            <a:r>
              <a:rPr b="1" lang="en-GB" sz="1150">
                <a:solidFill>
                  <a:srgbClr val="007020"/>
                </a:solidFill>
                <a:highlight>
                  <a:srgbClr val="EEFFCC"/>
                </a:highlight>
                <a:latin typeface="Courier New"/>
                <a:ea typeface="Courier New"/>
                <a:cs typeface="Courier New"/>
                <a:sym typeface="Courier New"/>
              </a:rPr>
              <a:t>in</a:t>
            </a:r>
            <a:r>
              <a:rPr lang="en-GB" sz="1150">
                <a:solidFill>
                  <a:srgbClr val="333333"/>
                </a:solidFill>
                <a:highlight>
                  <a:srgbClr val="EEFFCC"/>
                </a:highlight>
                <a:latin typeface="Courier New"/>
                <a:ea typeface="Courier New"/>
                <a:cs typeface="Courier New"/>
                <a:sym typeface="Courier New"/>
              </a:rPr>
              <a:t> f:</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600"/>
              </a:spcBef>
              <a:spcAft>
                <a:spcPts val="0"/>
              </a:spcAft>
              <a:buNone/>
            </a:pPr>
            <a:r>
              <a:rPr lang="en-GB" sz="1150">
                <a:solidFill>
                  <a:srgbClr val="333333"/>
                </a:solidFill>
                <a:highlight>
                  <a:srgbClr val="EEFFCC"/>
                </a:highlight>
                <a:latin typeface="Courier New"/>
                <a:ea typeface="Courier New"/>
                <a:cs typeface="Courier New"/>
                <a:sym typeface="Courier New"/>
              </a:rPr>
              <a:t>        </a:t>
            </a:r>
            <a:r>
              <a:rPr lang="en-GB" sz="1150">
                <a:solidFill>
                  <a:srgbClr val="007020"/>
                </a:solidFill>
                <a:highlight>
                  <a:srgbClr val="EEFFCC"/>
                </a:highlight>
                <a:latin typeface="Courier New"/>
                <a:ea typeface="Courier New"/>
                <a:cs typeface="Courier New"/>
                <a:sym typeface="Courier New"/>
              </a:rPr>
              <a:t>print</a:t>
            </a:r>
            <a:r>
              <a:rPr lang="en-GB" sz="1150">
                <a:solidFill>
                  <a:srgbClr val="333333"/>
                </a:solidFill>
                <a:highlight>
                  <a:srgbClr val="EEFFCC"/>
                </a:highlight>
                <a:latin typeface="Courier New"/>
                <a:ea typeface="Courier New"/>
                <a:cs typeface="Courier New"/>
                <a:sym typeface="Courier New"/>
              </a:rPr>
              <a:t>(line, end</a:t>
            </a:r>
            <a:r>
              <a:rPr lang="en-GB" sz="1150">
                <a:solidFill>
                  <a:srgbClr val="666666"/>
                </a:solidFill>
                <a:highlight>
                  <a:srgbClr val="EEFFCC"/>
                </a:highlight>
                <a:latin typeface="Courier New"/>
                <a:ea typeface="Courier New"/>
                <a:cs typeface="Courier New"/>
                <a:sym typeface="Courier New"/>
              </a:rPr>
              <a:t>=</a:t>
            </a:r>
            <a:r>
              <a:rPr lang="en-GB" sz="1150">
                <a:solidFill>
                  <a:srgbClr val="4070A0"/>
                </a:solidFill>
                <a:highlight>
                  <a:srgbClr val="EEFFCC"/>
                </a:highlight>
                <a:latin typeface="Courier New"/>
                <a:ea typeface="Courier New"/>
                <a:cs typeface="Courier New"/>
                <a:sym typeface="Courier New"/>
              </a:rPr>
              <a:t>""</a:t>
            </a:r>
            <a:r>
              <a:rPr lang="en-GB"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15800"/>
              </a:lnSpc>
              <a:spcBef>
                <a:spcPts val="1600"/>
              </a:spcBef>
              <a:spcAft>
                <a:spcPts val="0"/>
              </a:spcAft>
              <a:buClr>
                <a:schemeClr val="dk1"/>
              </a:buClr>
              <a:buSzPts val="1100"/>
              <a:buFont typeface="Arial"/>
              <a:buNone/>
            </a:pPr>
            <a:r>
              <a:t/>
            </a:r>
            <a:endParaRPr sz="1150">
              <a:solidFill>
                <a:srgbClr val="333333"/>
              </a:solidFill>
              <a:highlight>
                <a:srgbClr val="EEFFCC"/>
              </a:highlight>
              <a:latin typeface="Courier New"/>
              <a:ea typeface="Courier New"/>
              <a:cs typeface="Courier New"/>
              <a:sym typeface="Courier New"/>
            </a:endParaRPr>
          </a:p>
          <a:p>
            <a:pPr indent="0" lvl="0" marL="0" rtl="0" algn="just">
              <a:lnSpc>
                <a:spcPct val="140000"/>
              </a:lnSpc>
              <a:spcBef>
                <a:spcPts val="1200"/>
              </a:spcBef>
              <a:spcAft>
                <a:spcPts val="0"/>
              </a:spcAft>
              <a:buClr>
                <a:schemeClr val="dk1"/>
              </a:buClr>
              <a:buSzPts val="1100"/>
              <a:buFont typeface="Arial"/>
              <a:buNone/>
            </a:pPr>
            <a:r>
              <a:rPr lang="en-GB" sz="1200">
                <a:solidFill>
                  <a:srgbClr val="222222"/>
                </a:solidFill>
                <a:highlight>
                  <a:srgbClr val="FFFFFF"/>
                </a:highlight>
              </a:rPr>
              <a:t>After the statement is executed, the file </a:t>
            </a:r>
            <a:r>
              <a:rPr i="1" lang="en-GB" sz="1200">
                <a:solidFill>
                  <a:srgbClr val="222222"/>
                </a:solidFill>
                <a:highlight>
                  <a:srgbClr val="FFFFFF"/>
                </a:highlight>
              </a:rPr>
              <a:t>f</a:t>
            </a:r>
            <a:r>
              <a:rPr lang="en-GB" sz="1200">
                <a:solidFill>
                  <a:srgbClr val="222222"/>
                </a:solidFill>
                <a:highlight>
                  <a:srgbClr val="FFFFFF"/>
                </a:highlight>
              </a:rPr>
              <a:t> is always closed, even if a problem was encountered while processing the lines. Objects which, like files, provide predefined clean-up actions will indicate this in their documentation.</a:t>
            </a:r>
            <a:endParaRPr sz="1200">
              <a:solidFill>
                <a:srgbClr val="222222"/>
              </a:solidFill>
              <a:highlight>
                <a:srgbClr val="FFFFFF"/>
              </a:highlight>
            </a:endParaRPr>
          </a:p>
          <a:p>
            <a:pPr indent="0" lvl="0" marL="0" rtl="0" algn="l">
              <a:spcBef>
                <a:spcPts val="12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