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7" r:id="rId6"/>
    <p:sldMasterId id="2147483659" r:id="rId7"/>
    <p:sldMasterId id="2147483661"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Lst>
  <p:sldSz cy="6858000" cx="9144000"/>
  <p:notesSz cx="6858000" cy="9144000"/>
  <p:embeddedFontLst>
    <p:embeddedFont>
      <p:font typeface="Constanti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hrTHgi9BrSOMWxSDnZFzIyO7e5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font" Target="fonts/Constantia-regular.fntdata"/><Relationship Id="rId21" Type="http://schemas.openxmlformats.org/officeDocument/2006/relationships/slide" Target="slides/slide11.xml"/><Relationship Id="rId24" Type="http://schemas.openxmlformats.org/officeDocument/2006/relationships/font" Target="fonts/Constantia-italic.fntdata"/><Relationship Id="rId23" Type="http://schemas.openxmlformats.org/officeDocument/2006/relationships/font" Target="fonts/Constanti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customschemas.google.com/relationships/presentationmetadata" Target="metadata"/><Relationship Id="rId25" Type="http://schemas.openxmlformats.org/officeDocument/2006/relationships/font" Target="fonts/Constantia-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6" name="Google Shape;16;p13"/>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3"/>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26"/>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98" name="Google Shape;98;p26"/>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99" name="Google Shape;99;p26"/>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rm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6"/>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6"/>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26"/>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sp>
        <p:nvSpPr>
          <p:cNvPr id="110" name="Google Shape;110;p28"/>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rm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8"/>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rm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112" name="Google Shape;112;p28"/>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113" name="Google Shape;113;p28"/>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8"/>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28"/>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28" name="Google Shape;28;p1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16"/>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5" name="Google Shape;35;p16"/>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1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rot="5400000">
            <a:off x="2232819" y="-327819"/>
            <a:ext cx="4678362" cy="82296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1" name="Google Shape;41;p17"/>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8"/>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9"/>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2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6" name="Google Shape;56;p20"/>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57" name="Google Shape;57;p20"/>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22"/>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0" name="Google Shape;70;p22"/>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24"/>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3" name="Google Shape;83;p24"/>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4" name="Google Shape;84;p24"/>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5" name="Google Shape;85;p24"/>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4"/>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7" name="Google Shape;87;p24"/>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24"/>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cxnSp>
        <p:nvCxnSpPr>
          <p:cNvPr id="6" name="Google Shape;6;p12"/>
          <p:cNvCxnSpPr/>
          <p:nvPr/>
        </p:nvCxnSpPr>
        <p:spPr>
          <a:xfrm>
            <a:off x="1463675" y="3549650"/>
            <a:ext cx="2971800" cy="1587"/>
          </a:xfrm>
          <a:prstGeom prst="straightConnector1">
            <a:avLst/>
          </a:prstGeom>
          <a:noFill/>
          <a:ln cap="flat" cmpd="sng" w="9525">
            <a:solidFill>
              <a:srgbClr val="E9E9E8"/>
            </a:solidFill>
            <a:prstDash val="solid"/>
            <a:miter lim="800000"/>
            <a:headEnd len="med" w="med" type="none"/>
            <a:tailEnd len="med" w="med" type="none"/>
          </a:ln>
          <a:effectLst>
            <a:outerShdw blurRad="63500">
              <a:srgbClr val="000000">
                <a:alpha val="54901"/>
              </a:srgbClr>
            </a:outerShdw>
          </a:effectLst>
        </p:spPr>
      </p:cxnSp>
      <p:cxnSp>
        <p:nvCxnSpPr>
          <p:cNvPr id="7" name="Google Shape;7;p12"/>
          <p:cNvCxnSpPr/>
          <p:nvPr/>
        </p:nvCxnSpPr>
        <p:spPr>
          <a:xfrm>
            <a:off x="4708525" y="3549650"/>
            <a:ext cx="2971800" cy="1587"/>
          </a:xfrm>
          <a:prstGeom prst="straightConnector1">
            <a:avLst/>
          </a:prstGeom>
          <a:noFill/>
          <a:ln cap="flat" cmpd="sng" w="9525">
            <a:solidFill>
              <a:srgbClr val="E9E9E8"/>
            </a:solidFill>
            <a:prstDash val="solid"/>
            <a:miter lim="800000"/>
            <a:headEnd len="med" w="med" type="none"/>
            <a:tailEnd len="med" w="med" type="none"/>
          </a:ln>
          <a:effectLst>
            <a:outerShdw blurRad="63500">
              <a:srgbClr val="000000">
                <a:alpha val="54901"/>
              </a:srgbClr>
            </a:outerShdw>
          </a:effectLst>
        </p:spPr>
      </p:cxnSp>
      <p:sp>
        <p:nvSpPr>
          <p:cNvPr id="8" name="Google Shape;8;p12"/>
          <p:cNvSpPr/>
          <p:nvPr/>
        </p:nvSpPr>
        <p:spPr>
          <a:xfrm>
            <a:off x="4540250" y="3525837"/>
            <a:ext cx="46037" cy="46037"/>
          </a:xfrm>
          <a:prstGeom prst="ellipse">
            <a:avLst/>
          </a:prstGeom>
          <a:solidFill>
            <a:schemeClr val="accent2"/>
          </a:solidFill>
          <a:ln cap="flat" cmpd="sng" w="38100">
            <a:solidFill>
              <a:schemeClr val="accent2"/>
            </a:solidFill>
            <a:prstDash val="solid"/>
            <a:miter lim="800000"/>
            <a:headEnd len="sm" w="sm" type="none"/>
            <a:tailEnd len="sm" w="sm" type="none"/>
          </a:ln>
          <a:effectLst>
            <a:outerShdw blurRad="63500">
              <a:srgbClr val="000000">
                <a:alpha val="5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onstantia"/>
              <a:ea typeface="Constantia"/>
              <a:cs typeface="Constantia"/>
              <a:sym typeface="Constantia"/>
            </a:endParaRPr>
          </a:p>
        </p:txBody>
      </p:sp>
      <p:sp>
        <p:nvSpPr>
          <p:cNvPr id="9" name="Google Shape;9;p12"/>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10" name="Google Shape;10;p1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2"/>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 name="Google Shape;13;p12"/>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 name="Shape 20"/>
        <p:cNvGrpSpPr/>
        <p:nvPr/>
      </p:nvGrpSpPr>
      <p:grpSpPr>
        <a:xfrm>
          <a:off x="0" y="0"/>
          <a:ext cx="0" cy="0"/>
          <a:chOff x="0" y="0"/>
          <a:chExt cx="0" cy="0"/>
        </a:xfrm>
      </p:grpSpPr>
      <p:sp>
        <p:nvSpPr>
          <p:cNvPr id="21" name="Google Shape;21;p14"/>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22" name="Google Shape;22;p14"/>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3" name="Google Shape;23;p14"/>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24" name="Google Shape;24;p14"/>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5" name="Google Shape;25;p14"/>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0" name="Shape 60"/>
        <p:cNvGrpSpPr/>
        <p:nvPr/>
      </p:nvGrpSpPr>
      <p:grpSpPr>
        <a:xfrm>
          <a:off x="0" y="0"/>
          <a:ext cx="0" cy="0"/>
          <a:chOff x="0" y="0"/>
          <a:chExt cx="0" cy="0"/>
        </a:xfrm>
      </p:grpSpPr>
      <p:cxnSp>
        <p:nvCxnSpPr>
          <p:cNvPr id="61" name="Google Shape;61;p21"/>
          <p:cNvCxnSpPr/>
          <p:nvPr/>
        </p:nvCxnSpPr>
        <p:spPr>
          <a:xfrm>
            <a:off x="685800" y="4916487"/>
            <a:ext cx="7924800" cy="4762"/>
          </a:xfrm>
          <a:prstGeom prst="straightConnector1">
            <a:avLst/>
          </a:prstGeom>
          <a:noFill/>
          <a:ln cap="flat" cmpd="sng" w="9525">
            <a:solidFill>
              <a:srgbClr val="E9E9E8"/>
            </a:solidFill>
            <a:prstDash val="solid"/>
            <a:miter lim="800000"/>
            <a:headEnd len="med" w="med" type="none"/>
            <a:tailEnd len="med" w="med" type="none"/>
          </a:ln>
          <a:effectLst>
            <a:outerShdw blurRad="63500">
              <a:srgbClr val="000000">
                <a:alpha val="54901"/>
              </a:srgbClr>
            </a:outerShdw>
          </a:effectLst>
        </p:spPr>
      </p:cxnSp>
      <p:sp>
        <p:nvSpPr>
          <p:cNvPr id="62" name="Google Shape;62;p21"/>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63" name="Google Shape;63;p2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21"/>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65" name="Google Shape;65;p21"/>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66" name="Google Shape;66;p21"/>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cxnSp>
        <p:nvCxnSpPr>
          <p:cNvPr id="74" name="Google Shape;74;p23"/>
          <p:cNvCxnSpPr/>
          <p:nvPr/>
        </p:nvCxnSpPr>
        <p:spPr>
          <a:xfrm>
            <a:off x="563562" y="2179637"/>
            <a:ext cx="3748087" cy="1587"/>
          </a:xfrm>
          <a:prstGeom prst="straightConnector1">
            <a:avLst/>
          </a:prstGeom>
          <a:noFill/>
          <a:ln cap="flat" cmpd="sng" w="12700">
            <a:solidFill>
              <a:srgbClr val="E9E9E8"/>
            </a:solidFill>
            <a:prstDash val="solid"/>
            <a:miter lim="800000"/>
            <a:headEnd len="med" w="med" type="none"/>
            <a:tailEnd len="med" w="med" type="none"/>
          </a:ln>
          <a:effectLst>
            <a:outerShdw blurRad="63500">
              <a:srgbClr val="000000">
                <a:alpha val="54901"/>
              </a:srgbClr>
            </a:outerShdw>
          </a:effectLst>
        </p:spPr>
      </p:cxnSp>
      <p:cxnSp>
        <p:nvCxnSpPr>
          <p:cNvPr id="75" name="Google Shape;75;p23"/>
          <p:cNvCxnSpPr/>
          <p:nvPr/>
        </p:nvCxnSpPr>
        <p:spPr>
          <a:xfrm>
            <a:off x="4754562" y="2179637"/>
            <a:ext cx="3749675" cy="1587"/>
          </a:xfrm>
          <a:prstGeom prst="straightConnector1">
            <a:avLst/>
          </a:prstGeom>
          <a:noFill/>
          <a:ln cap="flat" cmpd="sng" w="12700">
            <a:solidFill>
              <a:srgbClr val="E9E9E8"/>
            </a:solidFill>
            <a:prstDash val="solid"/>
            <a:miter lim="800000"/>
            <a:headEnd len="med" w="med" type="none"/>
            <a:tailEnd len="med" w="med" type="none"/>
          </a:ln>
          <a:effectLst>
            <a:outerShdw blurRad="63500">
              <a:srgbClr val="000000">
                <a:alpha val="54901"/>
              </a:srgbClr>
            </a:outerShdw>
          </a:effectLst>
        </p:spPr>
      </p:cxnSp>
      <p:sp>
        <p:nvSpPr>
          <p:cNvPr id="76" name="Google Shape;76;p23"/>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7" name="Google Shape;77;p2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23"/>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79" name="Google Shape;79;p23"/>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0" name="Google Shape;80;p23"/>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0" name="Shape 90"/>
        <p:cNvGrpSpPr/>
        <p:nvPr/>
      </p:nvGrpSpPr>
      <p:grpSpPr>
        <a:xfrm>
          <a:off x="0" y="0"/>
          <a:ext cx="0" cy="0"/>
          <a:chOff x="0" y="0"/>
          <a:chExt cx="0" cy="0"/>
        </a:xfrm>
      </p:grpSpPr>
      <p:sp>
        <p:nvSpPr>
          <p:cNvPr id="91" name="Google Shape;91;p25"/>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92" name="Google Shape;92;p2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25"/>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94" name="Google Shape;94;p25"/>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95" name="Google Shape;95;p25"/>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3" name="Shape 103"/>
        <p:cNvGrpSpPr/>
        <p:nvPr/>
      </p:nvGrpSpPr>
      <p:grpSpPr>
        <a:xfrm>
          <a:off x="0" y="0"/>
          <a:ext cx="0" cy="0"/>
          <a:chOff x="0" y="0"/>
          <a:chExt cx="0" cy="0"/>
        </a:xfrm>
      </p:grpSpPr>
      <p:sp>
        <p:nvSpPr>
          <p:cNvPr id="104" name="Google Shape;104;p27"/>
          <p:cNvSpPr txBox="1"/>
          <p:nvPr>
            <p:ph idx="1" type="body"/>
          </p:nvPr>
        </p:nvSpPr>
        <p:spPr>
          <a:xfrm>
            <a:off x="457200" y="1447800"/>
            <a:ext cx="8229600" cy="4678362"/>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105" name="Google Shape;105;p2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6" name="Google Shape;106;p27"/>
          <p:cNvSpPr txBox="1"/>
          <p:nvPr>
            <p:ph idx="10" type="dt"/>
          </p:nvPr>
        </p:nvSpPr>
        <p:spPr>
          <a:xfrm>
            <a:off x="5791200" y="6203950"/>
            <a:ext cx="25908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lt2"/>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07" name="Google Shape;107;p27"/>
          <p:cNvSpPr txBox="1"/>
          <p:nvPr>
            <p:ph idx="12" type="sldNum"/>
          </p:nvPr>
        </p:nvSpPr>
        <p:spPr>
          <a:xfrm>
            <a:off x="8410575" y="6181725"/>
            <a:ext cx="609600" cy="4572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chemeClr val="lt2"/>
              </a:buClr>
              <a:buSzPts val="1600"/>
              <a:buFont typeface="Constantia"/>
              <a:buNone/>
              <a:defRPr b="0" i="0" sz="1600" u="non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8" name="Google Shape;108;p27"/>
          <p:cNvSpPr txBox="1"/>
          <p:nvPr>
            <p:ph idx="11" type="ftr"/>
          </p:nvPr>
        </p:nvSpPr>
        <p:spPr>
          <a:xfrm>
            <a:off x="2133600" y="6203950"/>
            <a:ext cx="35814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onstantia"/>
                <a:ea typeface="Constantia"/>
                <a:cs typeface="Constantia"/>
                <a:sym typeface="Constantia"/>
              </a:defRPr>
            </a:lvl1pPr>
            <a:lvl2pPr lvl="1"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idx="4294967295" type="ctrTitle"/>
          </p:nvPr>
        </p:nvSpPr>
        <p:spPr>
          <a:xfrm>
            <a:off x="457200" y="685800"/>
            <a:ext cx="8305800" cy="2362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9F9F9"/>
              </a:buClr>
              <a:buSzPts val="4800"/>
              <a:buFont typeface="Constantia"/>
              <a:buNone/>
            </a:pPr>
            <a:r>
              <a:rPr b="0" i="0" lang="en-US" sz="4800" u="none" cap="none" strike="noStrike">
                <a:solidFill>
                  <a:srgbClr val="F9F9F9"/>
                </a:solidFill>
                <a:latin typeface="Constantia"/>
                <a:ea typeface="Constantia"/>
                <a:cs typeface="Constantia"/>
                <a:sym typeface="Constantia"/>
              </a:rPr>
              <a:t>Errors &amp; Exceptions </a:t>
            </a:r>
            <a:br>
              <a:rPr b="0" i="0" lang="en-US" sz="4800" u="none" cap="none" strike="noStrike">
                <a:solidFill>
                  <a:srgbClr val="F9F9F9"/>
                </a:solidFill>
                <a:latin typeface="Constantia"/>
                <a:ea typeface="Constantia"/>
                <a:cs typeface="Constantia"/>
                <a:sym typeface="Constantia"/>
              </a:rPr>
            </a:br>
            <a:r>
              <a:rPr b="0" i="0" lang="en-US" sz="4800" u="none" cap="none" strike="noStrike">
                <a:solidFill>
                  <a:srgbClr val="F9F9F9"/>
                </a:solidFill>
                <a:latin typeface="Constantia"/>
                <a:ea typeface="Constantia"/>
                <a:cs typeface="Constantia"/>
                <a:sym typeface="Constantia"/>
              </a:rPr>
              <a:t>of </a:t>
            </a:r>
            <a:br>
              <a:rPr b="0" i="0" lang="en-US" sz="4800" u="none" cap="none" strike="noStrike">
                <a:solidFill>
                  <a:srgbClr val="F9F9F9"/>
                </a:solidFill>
                <a:latin typeface="Constantia"/>
                <a:ea typeface="Constantia"/>
                <a:cs typeface="Constantia"/>
                <a:sym typeface="Constantia"/>
              </a:rPr>
            </a:br>
            <a:r>
              <a:rPr b="0" i="0" lang="en-US" sz="4800" u="none" cap="none" strike="noStrike">
                <a:solidFill>
                  <a:srgbClr val="F9F9F9"/>
                </a:solidFill>
                <a:latin typeface="Constantia"/>
                <a:ea typeface="Constantia"/>
                <a:cs typeface="Constantia"/>
                <a:sym typeface="Constantia"/>
              </a:rPr>
              <a:t>Python</a:t>
            </a:r>
            <a:endParaRPr b="0" i="0" sz="4800" u="none" cap="none" strike="noStrike">
              <a:solidFill>
                <a:srgbClr val="F9F9F9"/>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idx="1" type="body"/>
          </p:nvPr>
        </p:nvSpPr>
        <p:spPr>
          <a:xfrm>
            <a:off x="533400" y="838200"/>
            <a:ext cx="8229600" cy="4572000"/>
          </a:xfrm>
          <a:prstGeom prst="rect">
            <a:avLst/>
          </a:prstGeom>
          <a:noFill/>
          <a:ln>
            <a:noFill/>
          </a:ln>
        </p:spPr>
        <p:txBody>
          <a:bodyPr anchorCtr="0" anchor="t" bIns="45700" lIns="91425" spcFirstLastPara="1" rIns="91425" wrap="square" tIns="45700">
            <a:noAutofit/>
          </a:bodyPr>
          <a:lstStyle/>
          <a:p>
            <a:pPr indent="0" lvl="0" marL="273050" marR="0" rtl="0" algn="l">
              <a:lnSpc>
                <a:spcPct val="100000"/>
              </a:lnSpc>
              <a:spcBef>
                <a:spcPts val="0"/>
              </a:spcBef>
              <a:spcAft>
                <a:spcPts val="0"/>
              </a:spcAft>
              <a:buClr>
                <a:schemeClr val="accent2"/>
              </a:buClr>
              <a:buSzPts val="4590"/>
              <a:buFont typeface="Noto Sans Symbols"/>
              <a:buNone/>
            </a:pPr>
            <a:r>
              <a:t/>
            </a:r>
            <a:endParaRPr b="0" i="0" sz="5400" u="none">
              <a:solidFill>
                <a:schemeClr val="lt1"/>
              </a:solidFill>
              <a:latin typeface="Constantia"/>
              <a:ea typeface="Constantia"/>
              <a:cs typeface="Constantia"/>
              <a:sym typeface="Constantia"/>
            </a:endParaRPr>
          </a:p>
          <a:p>
            <a:pPr indent="-273050" lvl="0" marL="273050" marR="0" rtl="0" algn="l">
              <a:lnSpc>
                <a:spcPct val="100000"/>
              </a:lnSpc>
              <a:spcBef>
                <a:spcPts val="600"/>
              </a:spcBef>
              <a:spcAft>
                <a:spcPts val="0"/>
              </a:spcAft>
              <a:buClr>
                <a:schemeClr val="accent2"/>
              </a:buClr>
              <a:buSzPts val="4590"/>
              <a:buFont typeface="Noto Sans Symbols"/>
              <a:buNone/>
            </a:pPr>
            <a:r>
              <a:t/>
            </a:r>
            <a:endParaRPr b="0" i="0" sz="5400" u="none">
              <a:solidFill>
                <a:schemeClr val="lt1"/>
              </a:solidFill>
              <a:latin typeface="Constantia"/>
              <a:ea typeface="Constantia"/>
              <a:cs typeface="Constantia"/>
              <a:sym typeface="Constantia"/>
            </a:endParaRPr>
          </a:p>
          <a:p>
            <a:pPr indent="-273050" lvl="0" marL="273050" marR="0" rtl="0" algn="ctr">
              <a:lnSpc>
                <a:spcPct val="100000"/>
              </a:lnSpc>
              <a:spcBef>
                <a:spcPts val="600"/>
              </a:spcBef>
              <a:spcAft>
                <a:spcPts val="0"/>
              </a:spcAft>
              <a:buClr>
                <a:schemeClr val="accent2"/>
              </a:buClr>
              <a:buSzPts val="4590"/>
              <a:buFont typeface="Noto Sans Symbols"/>
              <a:buNone/>
            </a:pPr>
            <a:r>
              <a:rPr b="0" i="0" lang="en-US" sz="5400" u="none">
                <a:solidFill>
                  <a:schemeClr val="lt1"/>
                </a:solidFill>
                <a:latin typeface="Constantia"/>
                <a:ea typeface="Constantia"/>
                <a:cs typeface="Constantia"/>
                <a:sym typeface="Constantia"/>
              </a:rPr>
              <a:t>Questions or concerns?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Python v2.7 Documentation</a:t>
            </a:r>
            <a:br>
              <a:rPr b="0" i="0" lang="en-US" sz="2600" u="none">
                <a:solidFill>
                  <a:schemeClr val="lt1"/>
                </a:solidFill>
                <a:latin typeface="Constantia"/>
                <a:ea typeface="Constantia"/>
                <a:cs typeface="Constantia"/>
                <a:sym typeface="Constantia"/>
              </a:rPr>
            </a:br>
            <a:r>
              <a:rPr b="0" i="0" lang="en-US" sz="2600" u="none">
                <a:solidFill>
                  <a:schemeClr val="lt1"/>
                </a:solidFill>
                <a:latin typeface="Constantia"/>
                <a:ea typeface="Constantia"/>
                <a:cs typeface="Constantia"/>
                <a:sym typeface="Constantia"/>
              </a:rPr>
              <a:t>Section 8</a:t>
            </a:r>
            <a:br>
              <a:rPr b="0" i="0" lang="en-US" sz="2600" u="none">
                <a:solidFill>
                  <a:schemeClr val="lt1"/>
                </a:solidFill>
                <a:latin typeface="Constantia"/>
                <a:ea typeface="Constantia"/>
                <a:cs typeface="Constantia"/>
                <a:sym typeface="Constantia"/>
              </a:rPr>
            </a:br>
            <a:r>
              <a:rPr b="0" i="0" lang="en-US" sz="2600" u="none">
                <a:solidFill>
                  <a:schemeClr val="lt1"/>
                </a:solidFill>
                <a:latin typeface="Constantia"/>
                <a:ea typeface="Constantia"/>
                <a:cs typeface="Constantia"/>
                <a:sym typeface="Constantia"/>
              </a:rPr>
              <a:t>Link: http://docs.python.org/tutorial/errors.html</a:t>
            </a:r>
            <a:endParaRPr/>
          </a:p>
        </p:txBody>
      </p:sp>
      <p:sp>
        <p:nvSpPr>
          <p:cNvPr id="188" name="Google Shape;188;p11"/>
          <p:cNvSpPr txBox="1"/>
          <p:nvPr>
            <p:ph idx="4294967295"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4200"/>
              <a:buFont typeface="Constantia"/>
              <a:buNone/>
            </a:pPr>
            <a:r>
              <a:rPr b="0" i="0" lang="en-US" sz="4200" u="none" cap="none" strike="noStrike">
                <a:solidFill>
                  <a:srgbClr val="F9F9F9"/>
                </a:solidFill>
                <a:latin typeface="Constantia"/>
                <a:ea typeface="Constantia"/>
                <a:cs typeface="Constantia"/>
                <a:sym typeface="Constantia"/>
              </a:rPr>
              <a:t>Resource Used</a:t>
            </a:r>
            <a:endParaRPr b="0" i="0" sz="4200" u="none" cap="none" strike="noStrike">
              <a:solidFill>
                <a:srgbClr val="F9F9F9"/>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chemeClr val="accent2"/>
              </a:buClr>
              <a:buSzPts val="2040"/>
              <a:buFont typeface="Noto Sans Symbols"/>
              <a:buChar char="⚫"/>
            </a:pPr>
            <a:r>
              <a:rPr b="0" i="0" lang="en-US" sz="2400" u="none" cap="none" strike="noStrike">
                <a:solidFill>
                  <a:schemeClr val="lt1"/>
                </a:solidFill>
                <a:latin typeface="Constantia"/>
                <a:ea typeface="Constantia"/>
                <a:cs typeface="Constantia"/>
                <a:sym typeface="Constantia"/>
              </a:rPr>
              <a:t>Syntax errors, also known as parsing errors, are perhaps the most common kind of error you encounter while you are still learning Python.</a:t>
            </a:r>
            <a:endParaRPr/>
          </a:p>
          <a:p>
            <a:pPr indent="-273050" lvl="0" marL="273050" marR="0" rtl="0" algn="just">
              <a:lnSpc>
                <a:spcPct val="90000"/>
              </a:lnSpc>
              <a:spcBef>
                <a:spcPts val="600"/>
              </a:spcBef>
              <a:spcAft>
                <a:spcPts val="0"/>
              </a:spcAft>
              <a:buClr>
                <a:schemeClr val="accent2"/>
              </a:buClr>
              <a:buSzPts val="2040"/>
              <a:buFont typeface="Noto Sans Symbols"/>
              <a:buNone/>
            </a:pPr>
            <a:r>
              <a:t/>
            </a:r>
            <a:endParaRPr b="0" i="0" sz="2400" u="none" cap="none" strike="noStrike">
              <a:solidFill>
                <a:schemeClr val="lt1"/>
              </a:solidFill>
              <a:latin typeface="Constantia"/>
              <a:ea typeface="Constantia"/>
              <a:cs typeface="Constantia"/>
              <a:sym typeface="Constantia"/>
            </a:endParaRPr>
          </a:p>
          <a:p>
            <a:pPr indent="-143510" lvl="0" marL="273050" marR="0" rtl="0" algn="just">
              <a:lnSpc>
                <a:spcPct val="90000"/>
              </a:lnSpc>
              <a:spcBef>
                <a:spcPts val="600"/>
              </a:spcBef>
              <a:spcAft>
                <a:spcPts val="0"/>
              </a:spcAft>
              <a:buClr>
                <a:schemeClr val="accent2"/>
              </a:buClr>
              <a:buSzPts val="2040"/>
              <a:buFont typeface="Noto Sans Symbols"/>
              <a:buNone/>
            </a:pPr>
            <a:r>
              <a:t/>
            </a:r>
            <a:endParaRPr b="0" i="0" sz="2400" u="none" cap="none" strike="noStrike">
              <a:solidFill>
                <a:schemeClr val="lt1"/>
              </a:solidFill>
              <a:latin typeface="Constantia"/>
              <a:ea typeface="Constantia"/>
              <a:cs typeface="Constantia"/>
              <a:sym typeface="Constantia"/>
            </a:endParaRPr>
          </a:p>
          <a:p>
            <a:pPr indent="-143510" lvl="0" marL="273050" marR="0" rtl="0" algn="just">
              <a:lnSpc>
                <a:spcPct val="90000"/>
              </a:lnSpc>
              <a:spcBef>
                <a:spcPts val="600"/>
              </a:spcBef>
              <a:spcAft>
                <a:spcPts val="0"/>
              </a:spcAft>
              <a:buClr>
                <a:schemeClr val="accent2"/>
              </a:buClr>
              <a:buSzPts val="2040"/>
              <a:buFont typeface="Noto Sans Symbols"/>
              <a:buNone/>
            </a:pPr>
            <a:r>
              <a:t/>
            </a:r>
            <a:endParaRPr b="0" i="0" sz="2400" u="none" cap="none" strike="noStrike">
              <a:solidFill>
                <a:schemeClr val="lt1"/>
              </a:solidFill>
              <a:latin typeface="Constantia"/>
              <a:ea typeface="Constantia"/>
              <a:cs typeface="Constantia"/>
              <a:sym typeface="Constantia"/>
            </a:endParaRPr>
          </a:p>
          <a:p>
            <a:pPr indent="-273050" lvl="0" marL="273050" marR="0" rtl="0" algn="just">
              <a:lnSpc>
                <a:spcPct val="90000"/>
              </a:lnSpc>
              <a:spcBef>
                <a:spcPts val="600"/>
              </a:spcBef>
              <a:spcAft>
                <a:spcPts val="0"/>
              </a:spcAft>
              <a:buClr>
                <a:schemeClr val="accent2"/>
              </a:buClr>
              <a:buSzPts val="2040"/>
              <a:buFont typeface="Noto Sans Symbols"/>
              <a:buChar char="⚫"/>
            </a:pPr>
            <a:r>
              <a:rPr b="0" i="0" lang="en-US" sz="2400" u="none" cap="none" strike="noStrike">
                <a:solidFill>
                  <a:schemeClr val="lt1"/>
                </a:solidFill>
                <a:latin typeface="Constantia"/>
                <a:ea typeface="Constantia"/>
                <a:cs typeface="Constantia"/>
                <a:sym typeface="Constantia"/>
              </a:rPr>
              <a:t>The parser repeats the offending line and displays a little ‘arrow’ pointing at the earliest point in the line where the error was detected. The error is detected at the token </a:t>
            </a:r>
            <a:r>
              <a:rPr b="0" i="1" lang="en-US" sz="2400" u="none" cap="none" strike="noStrike">
                <a:solidFill>
                  <a:schemeClr val="lt1"/>
                </a:solidFill>
                <a:latin typeface="Constantia"/>
                <a:ea typeface="Constantia"/>
                <a:cs typeface="Constantia"/>
                <a:sym typeface="Constantia"/>
              </a:rPr>
              <a:t>preceding</a:t>
            </a:r>
            <a:r>
              <a:rPr b="0" i="0" lang="en-US" sz="2400" u="none" cap="none" strike="noStrike">
                <a:solidFill>
                  <a:schemeClr val="lt1"/>
                </a:solidFill>
                <a:latin typeface="Constantia"/>
                <a:ea typeface="Constantia"/>
                <a:cs typeface="Constantia"/>
                <a:sym typeface="Constantia"/>
              </a:rPr>
              <a:t> the arrow. File name and line number are printed so you know where to look in case the input came from a script.</a:t>
            </a:r>
            <a:endParaRPr/>
          </a:p>
          <a:p>
            <a:pPr indent="-144780" lvl="0" marL="274320" marR="0" rtl="0" algn="l">
              <a:spcBef>
                <a:spcPts val="600"/>
              </a:spcBef>
              <a:spcAft>
                <a:spcPts val="0"/>
              </a:spcAft>
              <a:buClr>
                <a:schemeClr val="accent2"/>
              </a:buClr>
              <a:buSzPts val="2040"/>
              <a:buFont typeface="Noto Sans Symbols"/>
              <a:buNone/>
            </a:pPr>
            <a:r>
              <a:t/>
            </a:r>
            <a:endParaRPr b="0" i="0" sz="2400" u="none">
              <a:solidFill>
                <a:schemeClr val="lt1"/>
              </a:solidFill>
              <a:latin typeface="Constantia"/>
              <a:ea typeface="Constantia"/>
              <a:cs typeface="Constantia"/>
              <a:sym typeface="Constantia"/>
            </a:endParaRPr>
          </a:p>
        </p:txBody>
      </p:sp>
      <p:sp>
        <p:nvSpPr>
          <p:cNvPr id="126" name="Google Shape;126;p2"/>
          <p:cNvSpPr txBox="1"/>
          <p:nvPr>
            <p:ph idx="4294967295"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Syntax Errors</a:t>
            </a:r>
            <a:br>
              <a:rPr b="1" i="0" lang="en-US" sz="3780" u="none" cap="none" strike="noStrike">
                <a:solidFill>
                  <a:srgbClr val="F9F9F9"/>
                </a:solidFill>
                <a:latin typeface="Constantia"/>
                <a:ea typeface="Constantia"/>
                <a:cs typeface="Constantia"/>
                <a:sym typeface="Constantia"/>
              </a:rPr>
            </a:br>
            <a:endParaRPr b="0" i="0" sz="3780" u="none" cap="none" strike="noStrike">
              <a:solidFill>
                <a:srgbClr val="F9F9F9"/>
              </a:solidFill>
              <a:latin typeface="Constantia"/>
              <a:ea typeface="Constantia"/>
              <a:cs typeface="Constantia"/>
              <a:sym typeface="Constantia"/>
            </a:endParaRPr>
          </a:p>
        </p:txBody>
      </p:sp>
      <p:pic>
        <p:nvPicPr>
          <p:cNvPr descr="1.bmp" id="127" name="Google Shape;127;p2"/>
          <p:cNvPicPr preferRelativeResize="0"/>
          <p:nvPr/>
        </p:nvPicPr>
        <p:blipFill rotWithShape="1">
          <a:blip r:embed="rId3">
            <a:alphaModFix/>
          </a:blip>
          <a:srcRect b="0" l="0" r="0" t="0"/>
          <a:stretch/>
        </p:blipFill>
        <p:spPr>
          <a:xfrm>
            <a:off x="4038600" y="2590800"/>
            <a:ext cx="2714625" cy="88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Even if a statement or expression is syntactically correct, it may cause an error when an attempt is made to execute it. Errors detected during execution are called </a:t>
            </a:r>
            <a:r>
              <a:rPr b="0" i="1" lang="en-US" sz="2600" u="none">
                <a:solidFill>
                  <a:schemeClr val="lt1"/>
                </a:solidFill>
                <a:latin typeface="Constantia"/>
                <a:ea typeface="Constantia"/>
                <a:cs typeface="Constantia"/>
                <a:sym typeface="Constantia"/>
              </a:rPr>
              <a:t>exceptions</a:t>
            </a:r>
            <a:r>
              <a:rPr b="0" i="0" lang="en-US" sz="2600" u="none">
                <a:solidFill>
                  <a:schemeClr val="lt1"/>
                </a:solidFill>
                <a:latin typeface="Constantia"/>
                <a:ea typeface="Constantia"/>
                <a:cs typeface="Constantia"/>
                <a:sym typeface="Constantia"/>
              </a:rPr>
              <a:t> and are not unconditionally fatal. Most exceptions are not handled by programs, however, and result in error messages like “cannot divide by zero” or “cannot concatenate ‘str’ and ‘int’ objects”.</a:t>
            </a:r>
            <a:endParaRPr/>
          </a:p>
        </p:txBody>
      </p:sp>
      <p:sp>
        <p:nvSpPr>
          <p:cNvPr id="133" name="Google Shape;133;p3"/>
          <p:cNvSpPr txBox="1"/>
          <p:nvPr>
            <p:ph idx="4294967295" type="title"/>
          </p:nvPr>
        </p:nvSpPr>
        <p:spPr>
          <a:xfrm>
            <a:off x="457200" y="152400"/>
            <a:ext cx="8229600" cy="12192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Exceptions</a:t>
            </a:r>
            <a:br>
              <a:rPr b="1" i="0" lang="en-US" sz="3780" u="none" cap="none" strike="noStrike">
                <a:solidFill>
                  <a:srgbClr val="F9F9F9"/>
                </a:solidFill>
                <a:latin typeface="Constantia"/>
                <a:ea typeface="Constantia"/>
                <a:cs typeface="Constantia"/>
                <a:sym typeface="Constantia"/>
              </a:rPr>
            </a:br>
            <a:endParaRPr b="0" i="0" sz="3780" u="none" cap="none" strike="noStrike">
              <a:solidFill>
                <a:srgbClr val="F9F9F9"/>
              </a:solidFill>
              <a:latin typeface="Constantia"/>
              <a:ea typeface="Constantia"/>
              <a:cs typeface="Constantia"/>
              <a:sym typeface="Constantia"/>
            </a:endParaRPr>
          </a:p>
        </p:txBody>
      </p:sp>
      <p:pic>
        <p:nvPicPr>
          <p:cNvPr descr="1.bmp" id="134" name="Google Shape;134;p3"/>
          <p:cNvPicPr preferRelativeResize="0"/>
          <p:nvPr/>
        </p:nvPicPr>
        <p:blipFill rotWithShape="1">
          <a:blip r:embed="rId3">
            <a:alphaModFix/>
          </a:blip>
          <a:srcRect b="0" l="0" r="0" t="0"/>
          <a:stretch/>
        </p:blipFill>
        <p:spPr>
          <a:xfrm>
            <a:off x="3581400" y="4572000"/>
            <a:ext cx="4181475" cy="123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idx="1" type="body"/>
          </p:nvPr>
        </p:nvSpPr>
        <p:spPr>
          <a:xfrm>
            <a:off x="457200" y="914400"/>
            <a:ext cx="8229600" cy="51816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chemeClr val="accent2"/>
              </a:buClr>
              <a:buSzPts val="2040"/>
              <a:buFont typeface="Noto Sans Symbols"/>
              <a:buChar char="⚫"/>
            </a:pPr>
            <a:r>
              <a:rPr b="0" i="0" lang="en-US" sz="2400" u="none">
                <a:solidFill>
                  <a:schemeClr val="lt1"/>
                </a:solidFill>
                <a:latin typeface="Constantia"/>
                <a:ea typeface="Constantia"/>
                <a:cs typeface="Constantia"/>
                <a:sym typeface="Constantia"/>
              </a:rPr>
              <a:t>It is possible to write programs that handle selected exceptions. Consider the following, where a user-generated interruption is signaled by raising the KeyboardInterrupt exception.</a:t>
            </a:r>
            <a:endParaRPr/>
          </a:p>
          <a:p>
            <a:pPr indent="-143510" lvl="0" marL="273050" marR="0" rtl="0" algn="just">
              <a:lnSpc>
                <a:spcPct val="90000"/>
              </a:lnSpc>
              <a:spcBef>
                <a:spcPts val="600"/>
              </a:spcBef>
              <a:spcAft>
                <a:spcPts val="0"/>
              </a:spcAft>
              <a:buClr>
                <a:schemeClr val="accent2"/>
              </a:buClr>
              <a:buSzPts val="2040"/>
              <a:buFont typeface="Noto Sans Symbols"/>
              <a:buNone/>
            </a:pPr>
            <a:r>
              <a:t/>
            </a:r>
            <a:endParaRPr b="0" i="0" sz="2400" u="none">
              <a:solidFill>
                <a:schemeClr val="lt1"/>
              </a:solidFill>
              <a:latin typeface="Constantia"/>
              <a:ea typeface="Constantia"/>
              <a:cs typeface="Constantia"/>
              <a:sym typeface="Constantia"/>
            </a:endParaRPr>
          </a:p>
          <a:p>
            <a:pPr indent="-143510" lvl="0" marL="273050" marR="0" rtl="0" algn="just">
              <a:lnSpc>
                <a:spcPct val="90000"/>
              </a:lnSpc>
              <a:spcBef>
                <a:spcPts val="600"/>
              </a:spcBef>
              <a:spcAft>
                <a:spcPts val="0"/>
              </a:spcAft>
              <a:buClr>
                <a:schemeClr val="accent2"/>
              </a:buClr>
              <a:buSzPts val="2040"/>
              <a:buFont typeface="Noto Sans Symbols"/>
              <a:buNone/>
            </a:pPr>
            <a:r>
              <a:t/>
            </a:r>
            <a:endParaRPr b="0" i="0" sz="2400" u="none">
              <a:solidFill>
                <a:schemeClr val="lt1"/>
              </a:solidFill>
              <a:latin typeface="Constantia"/>
              <a:ea typeface="Constantia"/>
              <a:cs typeface="Constantia"/>
              <a:sym typeface="Constantia"/>
            </a:endParaRPr>
          </a:p>
          <a:p>
            <a:pPr indent="-143510" lvl="0" marL="273050" marR="0" rtl="0" algn="just">
              <a:lnSpc>
                <a:spcPct val="90000"/>
              </a:lnSpc>
              <a:spcBef>
                <a:spcPts val="600"/>
              </a:spcBef>
              <a:spcAft>
                <a:spcPts val="0"/>
              </a:spcAft>
              <a:buClr>
                <a:schemeClr val="accent2"/>
              </a:buClr>
              <a:buSzPts val="2040"/>
              <a:buFont typeface="Noto Sans Symbols"/>
              <a:buNone/>
            </a:pPr>
            <a:r>
              <a:t/>
            </a:r>
            <a:endParaRPr b="0" i="0" sz="2400" u="none">
              <a:solidFill>
                <a:schemeClr val="lt1"/>
              </a:solidFill>
              <a:latin typeface="Constantia"/>
              <a:ea typeface="Constantia"/>
              <a:cs typeface="Constantia"/>
              <a:sym typeface="Constantia"/>
            </a:endParaRPr>
          </a:p>
          <a:p>
            <a:pPr indent="-273050" lvl="0" marL="273050" marR="0" rtl="0" algn="just">
              <a:lnSpc>
                <a:spcPct val="90000"/>
              </a:lnSpc>
              <a:spcBef>
                <a:spcPts val="600"/>
              </a:spcBef>
              <a:spcAft>
                <a:spcPts val="0"/>
              </a:spcAft>
              <a:buClr>
                <a:schemeClr val="accent2"/>
              </a:buClr>
              <a:buSzPts val="2040"/>
              <a:buFont typeface="Noto Sans Symbols"/>
              <a:buChar char="⚫"/>
            </a:pPr>
            <a:r>
              <a:rPr b="0" i="0" lang="en-US" sz="2400" u="none">
                <a:solidFill>
                  <a:schemeClr val="lt1"/>
                </a:solidFill>
                <a:latin typeface="Constantia"/>
                <a:ea typeface="Constantia"/>
                <a:cs typeface="Constantia"/>
                <a:sym typeface="Constantia"/>
              </a:rPr>
              <a:t>First the 'try' clause is executed until an exception occurs, in which case the rest of 'try' clause is skipped and the 'except' clause is executed (depending on type of exception), and execution continues. If an exception occurs which does not match the exception named in the except clause, it is passed on to outer try statements; if no handler is found, it is an unhandled exception and execution stops.</a:t>
            </a:r>
            <a:endParaRPr/>
          </a:p>
        </p:txBody>
      </p:sp>
      <p:sp>
        <p:nvSpPr>
          <p:cNvPr id="140" name="Google Shape;140;p4"/>
          <p:cNvSpPr txBox="1"/>
          <p:nvPr>
            <p:ph idx="4294967295" type="title"/>
          </p:nvPr>
        </p:nvSpPr>
        <p:spPr>
          <a:xfrm>
            <a:off x="457200" y="152400"/>
            <a:ext cx="8229600" cy="6858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Handling Exceptions</a:t>
            </a:r>
            <a:endParaRPr b="0" i="0" sz="3780" u="none" cap="none" strike="noStrike">
              <a:solidFill>
                <a:srgbClr val="F9F9F9"/>
              </a:solidFill>
              <a:latin typeface="Constantia"/>
              <a:ea typeface="Constantia"/>
              <a:cs typeface="Constantia"/>
              <a:sym typeface="Constantia"/>
            </a:endParaRPr>
          </a:p>
        </p:txBody>
      </p:sp>
      <p:pic>
        <p:nvPicPr>
          <p:cNvPr descr="1.bmp" id="141" name="Google Shape;141;p4"/>
          <p:cNvPicPr preferRelativeResize="0"/>
          <p:nvPr/>
        </p:nvPicPr>
        <p:blipFill rotWithShape="1">
          <a:blip r:embed="rId3">
            <a:alphaModFix/>
          </a:blip>
          <a:srcRect b="0" l="0" r="0" t="0"/>
          <a:stretch/>
        </p:blipFill>
        <p:spPr>
          <a:xfrm>
            <a:off x="2743200" y="2209800"/>
            <a:ext cx="5238750" cy="97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idx="1" type="body"/>
          </p:nvPr>
        </p:nvSpPr>
        <p:spPr>
          <a:xfrm>
            <a:off x="457200" y="304800"/>
            <a:ext cx="8229600" cy="61722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last except clause (when many are declared) may omit the exception name(s), to serve as a wildcard. This makes it very easy to mask a real programming error. It can also be used to print an error message and then re-raise the exception.</a:t>
            </a:r>
            <a:endParaRPr/>
          </a:p>
          <a:p>
            <a:pPr indent="-273050" lvl="0" marL="273050" marR="0" rtl="0" algn="just">
              <a:lnSpc>
                <a:spcPct val="10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try-except statement has an optional </a:t>
            </a:r>
            <a:r>
              <a:rPr b="0" i="1" lang="en-US" sz="2600" u="none">
                <a:solidFill>
                  <a:schemeClr val="lt1"/>
                </a:solidFill>
                <a:latin typeface="Constantia"/>
                <a:ea typeface="Constantia"/>
                <a:cs typeface="Constantia"/>
                <a:sym typeface="Constantia"/>
              </a:rPr>
              <a:t>else clause</a:t>
            </a:r>
            <a:r>
              <a:rPr b="0" i="0" lang="en-US" sz="2600" u="none">
                <a:solidFill>
                  <a:schemeClr val="lt1"/>
                </a:solidFill>
                <a:latin typeface="Constantia"/>
                <a:ea typeface="Constantia"/>
                <a:cs typeface="Constantia"/>
                <a:sym typeface="Constantia"/>
              </a:rPr>
              <a:t>, which, when present, must follow all except clauses. It is useful for code that must be executed if the try clause does not raise an exception.</a:t>
            </a:r>
            <a:endParaRPr/>
          </a:p>
        </p:txBody>
      </p:sp>
      <p:pic>
        <p:nvPicPr>
          <p:cNvPr descr="1.bmp" id="147" name="Google Shape;147;p5"/>
          <p:cNvPicPr preferRelativeResize="0"/>
          <p:nvPr/>
        </p:nvPicPr>
        <p:blipFill rotWithShape="1">
          <a:blip r:embed="rId3">
            <a:alphaModFix/>
          </a:blip>
          <a:srcRect b="0" l="0" r="0" t="0"/>
          <a:stretch/>
        </p:blipFill>
        <p:spPr>
          <a:xfrm>
            <a:off x="4343400" y="4343400"/>
            <a:ext cx="4114800"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idx="1" type="body"/>
          </p:nvPr>
        </p:nvSpPr>
        <p:spPr>
          <a:xfrm>
            <a:off x="457200" y="914400"/>
            <a:ext cx="8229600" cy="51816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raise statement allows the programmer to force a specified exception to occur.</a:t>
            </a:r>
            <a:endParaRPr/>
          </a:p>
          <a:p>
            <a:pPr indent="-132715" lvl="0" marL="273050" marR="0" rtl="0" algn="just">
              <a:lnSpc>
                <a:spcPct val="10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273050" lvl="0" marL="273050" marR="0" rtl="0" algn="just">
              <a:lnSpc>
                <a:spcPct val="10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sole argument to raise indicates the exception to be raised. </a:t>
            </a:r>
            <a:endParaRPr/>
          </a:p>
          <a:p>
            <a:pPr indent="-273050" lvl="0" marL="273050" marR="0" rtl="0" algn="just">
              <a:lnSpc>
                <a:spcPct val="10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A simpler form of the raise statement allows one to re-raise the exception (if you don’t want to handle it):</a:t>
            </a:r>
            <a:endParaRPr/>
          </a:p>
        </p:txBody>
      </p:sp>
      <p:sp>
        <p:nvSpPr>
          <p:cNvPr id="153" name="Google Shape;153;p6"/>
          <p:cNvSpPr txBox="1"/>
          <p:nvPr>
            <p:ph idx="4294967295" type="title"/>
          </p:nvPr>
        </p:nvSpPr>
        <p:spPr>
          <a:xfrm>
            <a:off x="457200" y="304800"/>
            <a:ext cx="8229600" cy="5334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Raising Exceptions</a:t>
            </a:r>
            <a:endParaRPr b="0" i="0" sz="3780" u="none" cap="none" strike="noStrike">
              <a:solidFill>
                <a:srgbClr val="F9F9F9"/>
              </a:solidFill>
              <a:latin typeface="Constantia"/>
              <a:ea typeface="Constantia"/>
              <a:cs typeface="Constantia"/>
              <a:sym typeface="Constantia"/>
            </a:endParaRPr>
          </a:p>
        </p:txBody>
      </p:sp>
      <p:pic>
        <p:nvPicPr>
          <p:cNvPr descr="1.bmp" id="154" name="Google Shape;154;p6"/>
          <p:cNvPicPr preferRelativeResize="0"/>
          <p:nvPr/>
        </p:nvPicPr>
        <p:blipFill rotWithShape="1">
          <a:blip r:embed="rId3">
            <a:alphaModFix/>
          </a:blip>
          <a:srcRect b="0" l="0" r="0" t="0"/>
          <a:stretch/>
        </p:blipFill>
        <p:spPr>
          <a:xfrm>
            <a:off x="5029200" y="1524000"/>
            <a:ext cx="2676525" cy="619125"/>
          </a:xfrm>
          <a:prstGeom prst="rect">
            <a:avLst/>
          </a:prstGeom>
          <a:noFill/>
          <a:ln>
            <a:noFill/>
          </a:ln>
        </p:spPr>
      </p:pic>
      <p:pic>
        <p:nvPicPr>
          <p:cNvPr descr="1.bmp" id="155" name="Google Shape;155;p6"/>
          <p:cNvPicPr preferRelativeResize="0"/>
          <p:nvPr/>
        </p:nvPicPr>
        <p:blipFill rotWithShape="1">
          <a:blip r:embed="rId4">
            <a:alphaModFix/>
          </a:blip>
          <a:srcRect b="0" l="0" r="0" t="0"/>
          <a:stretch/>
        </p:blipFill>
        <p:spPr>
          <a:xfrm>
            <a:off x="3124200" y="4191000"/>
            <a:ext cx="2847975" cy="152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idx="1" type="body"/>
          </p:nvPr>
        </p:nvSpPr>
        <p:spPr>
          <a:xfrm>
            <a:off x="457200" y="990600"/>
            <a:ext cx="8229600" cy="51054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Programs may name their own exceptions by creating a new exception class. These are derived from the Exception class, either directly or indirectly.</a:t>
            </a:r>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273050" lvl="0" marL="273050" marR="0" rtl="0" algn="just">
              <a:lnSpc>
                <a:spcPct val="9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Here, the def__init__() of Exception has been overridden. The new behavior simply creates the value attribute.</a:t>
            </a:r>
            <a:endParaRPr/>
          </a:p>
        </p:txBody>
      </p:sp>
      <p:sp>
        <p:nvSpPr>
          <p:cNvPr id="161" name="Google Shape;161;p7"/>
          <p:cNvSpPr txBox="1"/>
          <p:nvPr>
            <p:ph idx="4294967295" type="title"/>
          </p:nvPr>
        </p:nvSpPr>
        <p:spPr>
          <a:xfrm>
            <a:off x="381000" y="381000"/>
            <a:ext cx="8229600" cy="5334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User-defined Exceptions</a:t>
            </a:r>
            <a:endParaRPr b="0" i="0" sz="3780" u="none" cap="none" strike="noStrike">
              <a:solidFill>
                <a:srgbClr val="F9F9F9"/>
              </a:solidFill>
              <a:latin typeface="Constantia"/>
              <a:ea typeface="Constantia"/>
              <a:cs typeface="Constantia"/>
              <a:sym typeface="Constantia"/>
            </a:endParaRPr>
          </a:p>
        </p:txBody>
      </p:sp>
      <p:pic>
        <p:nvPicPr>
          <p:cNvPr descr="1.bmp" id="162" name="Google Shape;162;p7"/>
          <p:cNvPicPr preferRelativeResize="0"/>
          <p:nvPr/>
        </p:nvPicPr>
        <p:blipFill rotWithShape="1">
          <a:blip r:embed="rId3">
            <a:alphaModFix/>
          </a:blip>
          <a:srcRect b="0" l="0" r="0" t="0"/>
          <a:stretch/>
        </p:blipFill>
        <p:spPr>
          <a:xfrm>
            <a:off x="3276600" y="2209800"/>
            <a:ext cx="4238625"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 type="body"/>
          </p:nvPr>
        </p:nvSpPr>
        <p:spPr>
          <a:xfrm>
            <a:off x="457200" y="914400"/>
            <a:ext cx="8229600" cy="5181600"/>
          </a:xfrm>
          <a:prstGeom prst="rect">
            <a:avLst/>
          </a:prstGeom>
          <a:noFill/>
          <a:ln>
            <a:noFill/>
          </a:ln>
        </p:spPr>
        <p:txBody>
          <a:bodyPr anchorCtr="0" anchor="t" bIns="45700" lIns="91425" spcFirstLastPara="1" rIns="91425" wrap="square" tIns="45700">
            <a:normAutofit/>
          </a:bodyPr>
          <a:lstStyle/>
          <a:p>
            <a:pPr indent="-273050" lvl="0" marL="273050" marR="0" rtl="0" algn="just">
              <a:lnSpc>
                <a:spcPct val="9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try statement has another optional clause which is intended to define clean-up actions that must be executed under all circumstances.</a:t>
            </a:r>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132715" lvl="0" marL="273050" marR="0" rtl="0" algn="just">
              <a:lnSpc>
                <a:spcPct val="90000"/>
              </a:lnSpc>
              <a:spcBef>
                <a:spcPts val="600"/>
              </a:spcBef>
              <a:spcAft>
                <a:spcPts val="0"/>
              </a:spcAft>
              <a:buClr>
                <a:schemeClr val="accent2"/>
              </a:buClr>
              <a:buSzPts val="2210"/>
              <a:buFont typeface="Noto Sans Symbols"/>
              <a:buNone/>
            </a:pPr>
            <a:r>
              <a:t/>
            </a:r>
            <a:endParaRPr b="0" i="0" sz="2600" u="none">
              <a:solidFill>
                <a:schemeClr val="lt1"/>
              </a:solidFill>
              <a:latin typeface="Constantia"/>
              <a:ea typeface="Constantia"/>
              <a:cs typeface="Constantia"/>
              <a:sym typeface="Constantia"/>
            </a:endParaRPr>
          </a:p>
          <a:p>
            <a:pPr indent="-273050" lvl="0" marL="273050" marR="0" rtl="0" algn="just">
              <a:lnSpc>
                <a:spcPct val="9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A finally clause is executed before leaving the try statement, whether an exception has occurred or not. When an exception has occurred in the try clause and has not been handled by an except clause, it is re-raised after the finally clause has been executed. The finally clause is also executed “on the way out” when any other clause of the try statement is exited using break/continue/return.</a:t>
            </a:r>
            <a:endParaRPr/>
          </a:p>
        </p:txBody>
      </p:sp>
      <p:sp>
        <p:nvSpPr>
          <p:cNvPr id="168" name="Google Shape;168;p8"/>
          <p:cNvSpPr txBox="1"/>
          <p:nvPr>
            <p:ph idx="4294967295" type="title"/>
          </p:nvPr>
        </p:nvSpPr>
        <p:spPr>
          <a:xfrm>
            <a:off x="457200" y="152400"/>
            <a:ext cx="8229600" cy="6096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Defining Clean-up Actions</a:t>
            </a:r>
            <a:endParaRPr b="0" i="0" sz="3780" u="none" cap="none" strike="noStrike">
              <a:solidFill>
                <a:srgbClr val="F9F9F9"/>
              </a:solidFill>
              <a:latin typeface="Constantia"/>
              <a:ea typeface="Constantia"/>
              <a:cs typeface="Constantia"/>
              <a:sym typeface="Constantia"/>
            </a:endParaRPr>
          </a:p>
        </p:txBody>
      </p:sp>
      <p:pic>
        <p:nvPicPr>
          <p:cNvPr descr="1.bmp" id="169" name="Google Shape;169;p8"/>
          <p:cNvPicPr preferRelativeResize="0"/>
          <p:nvPr/>
        </p:nvPicPr>
        <p:blipFill rotWithShape="1">
          <a:blip r:embed="rId3">
            <a:alphaModFix/>
          </a:blip>
          <a:srcRect b="0" l="0" r="0" t="0"/>
          <a:stretch/>
        </p:blipFill>
        <p:spPr>
          <a:xfrm>
            <a:off x="5715000" y="1752600"/>
            <a:ext cx="2505075" cy="108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1" type="body"/>
          </p:nvPr>
        </p:nvSpPr>
        <p:spPr>
          <a:xfrm>
            <a:off x="457200" y="914400"/>
            <a:ext cx="8229600" cy="51816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Some objects define standard clean-up actions to be undertaken when the object is no longer needed, regardless of whether or not the operation using the object succeeded or failed. </a:t>
            </a:r>
            <a:endParaRPr/>
          </a:p>
          <a:p>
            <a:pPr indent="-273050" lvl="0" marL="273050" marR="0" rtl="0" algn="just">
              <a:lnSpc>
                <a:spcPct val="10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problem with this code is that it leaves the file open for an indefinite amount of time after the code has finished executing. </a:t>
            </a:r>
            <a:endParaRPr/>
          </a:p>
          <a:p>
            <a:pPr indent="-273050" lvl="0" marL="273050" marR="0" rtl="0" algn="just">
              <a:lnSpc>
                <a:spcPct val="100000"/>
              </a:lnSpc>
              <a:spcBef>
                <a:spcPts val="600"/>
              </a:spcBef>
              <a:spcAft>
                <a:spcPts val="0"/>
              </a:spcAft>
              <a:buClr>
                <a:schemeClr val="accent2"/>
              </a:buClr>
              <a:buSzPts val="2210"/>
              <a:buFont typeface="Noto Sans Symbols"/>
              <a:buChar char="⚫"/>
            </a:pPr>
            <a:r>
              <a:rPr b="0" i="0" lang="en-US" sz="2600" u="none">
                <a:solidFill>
                  <a:schemeClr val="lt1"/>
                </a:solidFill>
                <a:latin typeface="Constantia"/>
                <a:ea typeface="Constantia"/>
                <a:cs typeface="Constantia"/>
                <a:sym typeface="Constantia"/>
              </a:rPr>
              <a:t>The ‘with’ statement allows objects like files to be used in a way that ensures they are always cleaned up promptly and correctly.</a:t>
            </a:r>
            <a:endParaRPr/>
          </a:p>
        </p:txBody>
      </p:sp>
      <p:sp>
        <p:nvSpPr>
          <p:cNvPr id="175" name="Google Shape;175;p9"/>
          <p:cNvSpPr txBox="1"/>
          <p:nvPr>
            <p:ph idx="4294967295" type="title"/>
          </p:nvPr>
        </p:nvSpPr>
        <p:spPr>
          <a:xfrm>
            <a:off x="457200" y="152400"/>
            <a:ext cx="8229600" cy="6858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F9F9F9"/>
              </a:buClr>
              <a:buSzPts val="3780"/>
              <a:buFont typeface="Constantia"/>
              <a:buNone/>
            </a:pPr>
            <a:r>
              <a:rPr b="1" i="0" lang="en-US" sz="3780" u="none" cap="none" strike="noStrike">
                <a:solidFill>
                  <a:srgbClr val="F9F9F9"/>
                </a:solidFill>
                <a:latin typeface="Constantia"/>
                <a:ea typeface="Constantia"/>
                <a:cs typeface="Constantia"/>
                <a:sym typeface="Constantia"/>
              </a:rPr>
              <a:t>Predefined Clean-up Actions</a:t>
            </a:r>
            <a:endParaRPr b="0" i="0" sz="3780" u="none" cap="none" strike="noStrike">
              <a:solidFill>
                <a:srgbClr val="F9F9F9"/>
              </a:solidFill>
              <a:latin typeface="Constantia"/>
              <a:ea typeface="Constantia"/>
              <a:cs typeface="Constantia"/>
              <a:sym typeface="Constantia"/>
            </a:endParaRPr>
          </a:p>
        </p:txBody>
      </p:sp>
      <p:pic>
        <p:nvPicPr>
          <p:cNvPr descr="1.bmp" id="176" name="Google Shape;176;p9"/>
          <p:cNvPicPr preferRelativeResize="0"/>
          <p:nvPr/>
        </p:nvPicPr>
        <p:blipFill rotWithShape="1">
          <a:blip r:embed="rId3">
            <a:alphaModFix/>
          </a:blip>
          <a:srcRect b="0" l="0" r="0" t="0"/>
          <a:stretch/>
        </p:blipFill>
        <p:spPr>
          <a:xfrm>
            <a:off x="4876800" y="2209800"/>
            <a:ext cx="2381250" cy="323850"/>
          </a:xfrm>
          <a:prstGeom prst="rect">
            <a:avLst/>
          </a:prstGeom>
          <a:noFill/>
          <a:ln>
            <a:noFill/>
          </a:ln>
        </p:spPr>
      </p:pic>
      <p:pic>
        <p:nvPicPr>
          <p:cNvPr descr="1.bmp" id="177" name="Google Shape;177;p9"/>
          <p:cNvPicPr preferRelativeResize="0"/>
          <p:nvPr/>
        </p:nvPicPr>
        <p:blipFill rotWithShape="1">
          <a:blip r:embed="rId4">
            <a:alphaModFix/>
          </a:blip>
          <a:srcRect b="0" l="0" r="0" t="0"/>
          <a:stretch/>
        </p:blipFill>
        <p:spPr>
          <a:xfrm>
            <a:off x="4648200" y="5105400"/>
            <a:ext cx="2324100" cy="49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2010-11-20T23:58:43Z</dcterms:created>
  <dc:creator>Drexel User</dc:creator>
</cp:coreProperties>
</file>