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ermanent Marker"/>
      <p:regular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ermanentMark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y-is-indentation-so-important-in-Pyth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Off-side_rul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da2a93a0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da2a93a0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018115d82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018115d82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if statement is used to check a condition and if the condition is true, we run block of statement(s) (called the if-block), else we process another block of statement(s) (called the else-block)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elif keyword keyword is pythons way of saying “if the previous conditions were not true, then try this </a:t>
            </a:r>
            <a:r>
              <a:rPr lang="en">
                <a:solidFill>
                  <a:schemeClr val="dk1"/>
                </a:solidFill>
              </a:rPr>
              <a:t>condition</a:t>
            </a:r>
            <a:r>
              <a:rPr lang="en">
                <a:solidFill>
                  <a:schemeClr val="dk1"/>
                </a:solidFill>
              </a:rPr>
              <a:t>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Highlight the importance of indentation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https://www.quora.com/Why-is-indentation-so-important-in-Python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6ab36f6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6ab36f6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2516B"/>
                </a:solidFill>
                <a:latin typeface="Roboto"/>
                <a:ea typeface="Roboto"/>
                <a:cs typeface="Roboto"/>
                <a:sym typeface="Roboto"/>
              </a:rPr>
              <a:t>If you are trying these examples interactively in the interpreter, you’ll find that, when you hit </a:t>
            </a:r>
            <a:r>
              <a:rPr lang="en">
                <a:solidFill>
                  <a:srgbClr val="222222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en">
                <a:solidFill>
                  <a:srgbClr val="32516B"/>
                </a:solidFill>
                <a:latin typeface="Roboto"/>
                <a:ea typeface="Roboto"/>
                <a:cs typeface="Roboto"/>
                <a:sym typeface="Roboto"/>
              </a:rPr>
              <a:t> after typing in the 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print('yes')</a:t>
            </a:r>
            <a:r>
              <a:rPr lang="en">
                <a:solidFill>
                  <a:srgbClr val="32516B"/>
                </a:solidFill>
                <a:latin typeface="Roboto"/>
                <a:ea typeface="Roboto"/>
                <a:cs typeface="Roboto"/>
                <a:sym typeface="Roboto"/>
              </a:rPr>
              <a:t> statement, nothing </a:t>
            </a:r>
            <a:r>
              <a:rPr lang="en">
                <a:solidFill>
                  <a:srgbClr val="32516B"/>
                </a:solidFill>
                <a:latin typeface="Roboto"/>
                <a:ea typeface="Roboto"/>
                <a:cs typeface="Roboto"/>
                <a:sym typeface="Roboto"/>
              </a:rPr>
              <a:t>happens</a:t>
            </a:r>
            <a:r>
              <a:rPr lang="en">
                <a:solidFill>
                  <a:srgbClr val="32516B"/>
                </a:solidFill>
                <a:latin typeface="Roboto"/>
                <a:ea typeface="Roboto"/>
                <a:cs typeface="Roboto"/>
                <a:sym typeface="Roboto"/>
              </a:rPr>
              <a:t>. Because this is a multiline statement, you need to hit </a:t>
            </a:r>
            <a:r>
              <a:rPr lang="en">
                <a:solidFill>
                  <a:srgbClr val="222222"/>
                </a:solidFill>
                <a:highlight>
                  <a:srgbClr val="FCFCFC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en">
                <a:solidFill>
                  <a:srgbClr val="32516B"/>
                </a:solidFill>
                <a:latin typeface="Roboto"/>
                <a:ea typeface="Roboto"/>
                <a:cs typeface="Roboto"/>
                <a:sym typeface="Roboto"/>
              </a:rPr>
              <a:t> a second time to tell the interpreter that you’re finished with it. This extra newline is not necessary in code executed from a script file.</a:t>
            </a:r>
            <a:endParaRPr>
              <a:solidFill>
                <a:srgbClr val="32516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6ab36f6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6ab36f6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Output: Number is bigger than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6ab36f6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6ab36f6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https://en.wikipedia.org/wiki/Off-side_rule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code here to show the difference between. JS and Python/ maybe java or c++.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Maybe a hello world </a:t>
            </a:r>
            <a:r>
              <a:rPr lang="en">
                <a:solidFill>
                  <a:schemeClr val="dk1"/>
                </a:solidFill>
              </a:rPr>
              <a:t>program for each language.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6ab36f6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6ab36f6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6ab36f6c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6ab36f6c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ython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Conditionals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1970545" y="1968452"/>
            <a:ext cx="690310" cy="1154730"/>
            <a:chOff x="1960499" y="1511252"/>
            <a:chExt cx="690310" cy="1154730"/>
          </a:xfrm>
        </p:grpSpPr>
        <p:sp>
          <p:nvSpPr>
            <p:cNvPr id="345" name="Google Shape;345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3" name="Google Shape;353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6" name="Google Shape;356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9" name="Google Shape;359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3" name="Google Shape;373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8" name="Google Shape;378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1" name="Google Shape;381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5" name="Google Shape;405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0" name="Google Shape;410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4" name="Google Shape;414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3" name="Google Shape;423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0" name="Google Shape;430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3" name="Google Shape;433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6" name="Google Shape;436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1" name="Google Shape;441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2" name="Google Shape;472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6" name="Google Shape;476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7" name="Google Shape;477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6" name="Google Shape;486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9" name="Google Shape;489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3" name="Google Shape;493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6" name="Google Shape;496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0" name="Google Shape;50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3" name="Google Shape;533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6" name="Google Shape;536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0" name="Google Shape;54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4" name="Google Shape;54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4" name="Google Shape;554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9" name="Google Shape;559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4" name="Google Shape;564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5" name="Google Shape;575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8" name="Google Shape;578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>
            <p:ph type="ctrTitle"/>
          </p:nvPr>
        </p:nvSpPr>
        <p:spPr>
          <a:xfrm>
            <a:off x="926850" y="367225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/>
              <a:t>Outcome</a:t>
            </a:r>
            <a:endParaRPr/>
          </a:p>
        </p:txBody>
      </p:sp>
      <p:sp>
        <p:nvSpPr>
          <p:cNvPr id="590" name="Google Shape;590;p22"/>
          <p:cNvSpPr txBox="1"/>
          <p:nvPr/>
        </p:nvSpPr>
        <p:spPr>
          <a:xfrm>
            <a:off x="4209225" y="37270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1103100" y="1544825"/>
            <a:ext cx="747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667000" y="1531225"/>
            <a:ext cx="804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By the end of this section, students should be able to: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872225" y="2467575"/>
            <a:ext cx="76320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Know how to use python </a:t>
            </a:r>
            <a:r>
              <a:rPr b="1" i="1" lang="en" sz="2100">
                <a:latin typeface="Comfortaa"/>
                <a:ea typeface="Comfortaa"/>
                <a:cs typeface="Comfortaa"/>
                <a:sym typeface="Comfortaa"/>
              </a:rPr>
              <a:t>if else</a:t>
            </a: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 statement.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Char char="●"/>
            </a:pP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Get input from the user using the </a:t>
            </a:r>
            <a:r>
              <a:rPr b="1" i="1" lang="en" sz="2100">
                <a:latin typeface="Comfortaa"/>
                <a:ea typeface="Comfortaa"/>
                <a:cs typeface="Comfortaa"/>
                <a:sym typeface="Comfortaa"/>
              </a:rPr>
              <a:t>input</a:t>
            </a:r>
            <a:r>
              <a:rPr b="1" lang="en" sz="2100">
                <a:latin typeface="Comfortaa"/>
                <a:ea typeface="Comfortaa"/>
                <a:cs typeface="Comfortaa"/>
                <a:sym typeface="Comfortaa"/>
              </a:rPr>
              <a:t> function.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3"/>
          <p:cNvSpPr txBox="1"/>
          <p:nvPr>
            <p:ph idx="1" type="subTitle"/>
          </p:nvPr>
        </p:nvSpPr>
        <p:spPr>
          <a:xfrm>
            <a:off x="863325" y="1506700"/>
            <a:ext cx="51630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</a:t>
            </a:r>
            <a:r>
              <a:rPr b="1" lang="en" sz="1800"/>
              <a:t>an if statement </a:t>
            </a:r>
            <a:r>
              <a:rPr lang="en" sz="1800"/>
              <a:t>used for</a:t>
            </a:r>
            <a:r>
              <a:rPr b="1" lang="en" sz="1800"/>
              <a:t>?</a:t>
            </a:r>
            <a:endParaRPr sz="1800"/>
          </a:p>
        </p:txBody>
      </p:sp>
      <p:sp>
        <p:nvSpPr>
          <p:cNvPr id="599" name="Google Shape;599;p23"/>
          <p:cNvSpPr txBox="1"/>
          <p:nvPr>
            <p:ph type="ctrTitle"/>
          </p:nvPr>
        </p:nvSpPr>
        <p:spPr>
          <a:xfrm>
            <a:off x="939525" y="593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if statement</a:t>
            </a:r>
            <a:endParaRPr/>
          </a:p>
        </p:txBody>
      </p:sp>
      <p:pic>
        <p:nvPicPr>
          <p:cNvPr id="600" name="Google Shape;600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75" y="4031175"/>
            <a:ext cx="896998" cy="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63" y="2073650"/>
            <a:ext cx="6619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3"/>
          <p:cNvSpPr txBox="1"/>
          <p:nvPr/>
        </p:nvSpPr>
        <p:spPr>
          <a:xfrm>
            <a:off x="1078950" y="3129375"/>
            <a:ext cx="7373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Else clause is 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optional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Colon is required.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●"/>
            </a:pP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The &lt;expr&gt; should be either true or false.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3" name="Google Shape;60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8525" y="1962213"/>
            <a:ext cx="33337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"/>
          <p:cNvSpPr txBox="1"/>
          <p:nvPr>
            <p:ph type="ctrTitle"/>
          </p:nvPr>
        </p:nvSpPr>
        <p:spPr>
          <a:xfrm>
            <a:off x="634725" y="2882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Examples...</a:t>
            </a:r>
            <a:endParaRPr/>
          </a:p>
        </p:txBody>
      </p:sp>
      <p:pic>
        <p:nvPicPr>
          <p:cNvPr id="609" name="Google Shape;609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75" y="4031175"/>
            <a:ext cx="896998" cy="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49750"/>
            <a:ext cx="3412180" cy="35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6980" y="1249750"/>
            <a:ext cx="4145895" cy="264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5"/>
          <p:cNvSpPr txBox="1"/>
          <p:nvPr>
            <p:ph type="ctrTitle"/>
          </p:nvPr>
        </p:nvSpPr>
        <p:spPr>
          <a:xfrm>
            <a:off x="939525" y="593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If, elif, and else</a:t>
            </a:r>
            <a:endParaRPr/>
          </a:p>
        </p:txBody>
      </p:sp>
      <p:pic>
        <p:nvPicPr>
          <p:cNvPr id="617" name="Google Shape;617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275" y="4031175"/>
            <a:ext cx="896998" cy="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525" y="1798225"/>
            <a:ext cx="45434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5"/>
          <p:cNvSpPr txBox="1"/>
          <p:nvPr/>
        </p:nvSpPr>
        <p:spPr>
          <a:xfrm>
            <a:off x="831650" y="3506900"/>
            <a:ext cx="7398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What do you think is the output of the following program and why?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/>
          <p:nvPr>
            <p:ph type="ctrTitle"/>
          </p:nvPr>
        </p:nvSpPr>
        <p:spPr>
          <a:xfrm>
            <a:off x="939525" y="5930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Statements: Indentation and blocks</a:t>
            </a:r>
            <a:endParaRPr/>
          </a:p>
        </p:txBody>
      </p:sp>
      <p:pic>
        <p:nvPicPr>
          <p:cNvPr id="625" name="Google Shape;625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425" y="4006525"/>
            <a:ext cx="896998" cy="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6"/>
          <p:cNvSpPr txBox="1"/>
          <p:nvPr/>
        </p:nvSpPr>
        <p:spPr>
          <a:xfrm>
            <a:off x="939450" y="1665025"/>
            <a:ext cx="72903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Python follows a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convention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known as the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off-side rule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Expressed by their indentation.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Other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languages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uses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free-form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Expressed by their curly-brackets.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7" name="Google Shape;6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775" y="2070900"/>
            <a:ext cx="3238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 :)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8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Exercise time :)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