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ermanent Marker"/>
      <p:regular r:id="rId18"/>
    </p:embeddedFont>
    <p:embeddedFont>
      <p:font typeface="Lora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11" Type="http://schemas.openxmlformats.org/officeDocument/2006/relationships/slide" Target="slides/slide7.xml"/><Relationship Id="rId22" Type="http://schemas.openxmlformats.org/officeDocument/2006/relationships/font" Target="fonts/Lora-boldItalic.fntdata"/><Relationship Id="rId10" Type="http://schemas.openxmlformats.org/officeDocument/2006/relationships/slide" Target="slides/slide6.xml"/><Relationship Id="rId21" Type="http://schemas.openxmlformats.org/officeDocument/2006/relationships/font" Target="fonts/Lora-italic.fntdata"/><Relationship Id="rId13" Type="http://schemas.openxmlformats.org/officeDocument/2006/relationships/slide" Target="slides/slide9.xml"/><Relationship Id="rId24" Type="http://schemas.openxmlformats.org/officeDocument/2006/relationships/font" Target="fonts/Comfortaa-bold.fntdata"/><Relationship Id="rId12" Type="http://schemas.openxmlformats.org/officeDocument/2006/relationships/slide" Target="slides/slide8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ra-regular.fntdata"/><Relationship Id="rId6" Type="http://schemas.openxmlformats.org/officeDocument/2006/relationships/slide" Target="slides/slide2.xml"/><Relationship Id="rId18" Type="http://schemas.openxmlformats.org/officeDocument/2006/relationships/font" Target="fonts/PermanentMark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ackerrank.com/challenges/fizzbuzz/problem" TargetMode="External"/><Relationship Id="rId3" Type="http://schemas.openxmlformats.org/officeDocument/2006/relationships/hyperlink" Target="https://blog.codinghorror.com/why-cant-programmers-progra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76b31f8d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76b31f8d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range(6) is not the values of 0 to 6, but the values 0 to 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range(functions) defaults to 0 as a starting value, however it is possible to specify the starting value by adding a parameter: range(2,6), which means values from 2 to 6 (but not including 6)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6b31f8d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6b31f8d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also see later you can also use a pass on </a:t>
            </a:r>
            <a:r>
              <a:rPr b="1" lang="en"/>
              <a:t>functions()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67c6ec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67c6ec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6b31f8d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6b31f8d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https://www.hackerrank.com/challenges/fizzbuzz/problem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typical interview question.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available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https://blog.codinghorror.com/why-cant-programmers-program/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da2a93a0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da2a93a0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76b31f8d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76b31f8d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are part of our daily life. Think about all things you do </a:t>
            </a:r>
            <a:r>
              <a:rPr lang="en"/>
              <a:t>repeatedly.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the length of this road, drive.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you’re at work, do work.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the duration of this lecture, stay awake.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you still feel hungry, eat.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make world go 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Loops/Repetition/Iterations.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6b31f8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6b31f8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 while loop is a programming concept that, when it's implemented, executes a piece of code over and over again while a given condition still holds true.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While - is a pretest loop meaning a condition is tested before execution of statement.</a:t>
            </a:r>
            <a:endParaRPr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6b31f8d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6b31f8d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as many conditions in your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r>
              <a:rPr lang="en"/>
              <a:t> infinite loop.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increment gas, or else the loop will continue forever.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Vroom 45 times. Do the easy maths.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76b31f8d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76b31f8d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Stops executing when gas ==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break statement is </a:t>
            </a:r>
            <a:r>
              <a:rPr lang="en"/>
              <a:t>encountered</a:t>
            </a:r>
            <a:r>
              <a:rPr lang="en"/>
              <a:t> inside a loop, the loop is immediately terminated and the program control resumes at the next statement following the loop.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6b31f8d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6b31f8d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s</a:t>
            </a:r>
            <a:r>
              <a:rPr lang="en"/>
              <a:t>tops executing when gas ==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</a:t>
            </a:r>
            <a:r>
              <a:rPr lang="en"/>
              <a:t>demonstrate</a:t>
            </a:r>
            <a:r>
              <a:rPr lang="en"/>
              <a:t> that a while has an optional else (runs when the given condition is false.)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6b31f8db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6b31f8d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modify this code at this stage to get input from the user.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6b31f8d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6b31f8d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allows you to use one loop inside another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loop nesting is that you can put any type of loop inside of any other type of loop. For example a for loop can be inside a while loop vice versa.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loops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1970545" y="1968452"/>
            <a:ext cx="690310" cy="1154730"/>
            <a:chOff x="1960499" y="1511252"/>
            <a:chExt cx="690310" cy="1154730"/>
          </a:xfrm>
        </p:grpSpPr>
        <p:sp>
          <p:nvSpPr>
            <p:cNvPr id="345" name="Google Shape;345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3" name="Google Shape;353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6" name="Google Shape;356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9" name="Google Shape;359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3" name="Google Shape;373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8" name="Google Shape;378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1" name="Google Shape;381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5" name="Google Shape;405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0" name="Google Shape;410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4" name="Google Shape;414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3" name="Google Shape;423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0" name="Google Shape;430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3" name="Google Shape;433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6" name="Google Shape;436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1" name="Google Shape;441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2" name="Google Shape;472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6" name="Google Shape;476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7" name="Google Shape;477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6" name="Google Shape;486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9" name="Google Shape;489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3" name="Google Shape;493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6" name="Google Shape;496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0" name="Google Shape;50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3" name="Google Shape;533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6" name="Google Shape;536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0" name="Google Shape;54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4" name="Google Shape;54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4" name="Google Shape;554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9" name="Google Shape;559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4" name="Google Shape;564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5" name="Google Shape;575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8" name="Google Shape;578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"/>
          <p:cNvSpPr txBox="1"/>
          <p:nvPr>
            <p:ph type="ctrTitle"/>
          </p:nvPr>
        </p:nvSpPr>
        <p:spPr>
          <a:xfrm>
            <a:off x="939525" y="212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range() </a:t>
            </a:r>
            <a:r>
              <a:rPr lang="en"/>
              <a:t>Function</a:t>
            </a:r>
            <a:endParaRPr/>
          </a:p>
        </p:txBody>
      </p:sp>
      <p:sp>
        <p:nvSpPr>
          <p:cNvPr id="645" name="Google Shape;645;p30"/>
          <p:cNvSpPr txBox="1"/>
          <p:nvPr/>
        </p:nvSpPr>
        <p:spPr>
          <a:xfrm>
            <a:off x="690575" y="914400"/>
            <a:ext cx="78225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To loop through a set of code a specified number of times, we can use the range() 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function.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The range() function returns a sequence of numbers, starting from 0 by default, and increments by 1 (by default), and ends at a 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specified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 number.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6" name="Google Shape;6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00" y="3340875"/>
            <a:ext cx="21717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1"/>
          <p:cNvSpPr txBox="1"/>
          <p:nvPr>
            <p:ph type="ctrTitle"/>
          </p:nvPr>
        </p:nvSpPr>
        <p:spPr>
          <a:xfrm>
            <a:off x="939525" y="212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pass Statement</a:t>
            </a:r>
            <a:endParaRPr/>
          </a:p>
        </p:txBody>
      </p:sp>
      <p:sp>
        <p:nvSpPr>
          <p:cNvPr id="652" name="Google Shape;652;p31"/>
          <p:cNvSpPr txBox="1"/>
          <p:nvPr/>
        </p:nvSpPr>
        <p:spPr>
          <a:xfrm>
            <a:off x="690575" y="1143000"/>
            <a:ext cx="78225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Loops cannot be empty, but if for some reason you have a loop with no content, put in the 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pass 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statement to avoid getting an error. 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3" name="Google Shape;6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950" y="3188750"/>
            <a:ext cx="22098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00" y="3312575"/>
            <a:ext cx="26860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Exercise time </a:t>
            </a:r>
            <a:r>
              <a:rPr lang="en" sz="6000"/>
              <a:t>:)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3"/>
          <p:cNvSpPr txBox="1"/>
          <p:nvPr/>
        </p:nvSpPr>
        <p:spPr>
          <a:xfrm>
            <a:off x="885850" y="1040600"/>
            <a:ext cx="82509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Write a short program that prints each number from 1 to 100 on a new line.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For each number, if it is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divisible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by 3, print “Fizz” instead of the number.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If it’s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divisible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by 5, print “Buzz” instead of the number.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For numbers which are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divisible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by both 3 and 5, print “FizzBuzz” instead of the number.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5" name="Google Shape;665;p33"/>
          <p:cNvSpPr txBox="1"/>
          <p:nvPr/>
        </p:nvSpPr>
        <p:spPr>
          <a:xfrm>
            <a:off x="928675" y="214325"/>
            <a:ext cx="5226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Comfortaa"/>
                <a:ea typeface="Comfortaa"/>
                <a:cs typeface="Comfortaa"/>
                <a:sym typeface="Comfortaa"/>
              </a:rPr>
              <a:t>Exercise </a:t>
            </a:r>
            <a:r>
              <a:rPr b="1" lang="en" sz="3000" u="sng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3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6" name="Google Shape;666;p33"/>
          <p:cNvSpPr txBox="1"/>
          <p:nvPr/>
        </p:nvSpPr>
        <p:spPr>
          <a:xfrm>
            <a:off x="1023950" y="2828475"/>
            <a:ext cx="76320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Sample Output: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Fizz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Buzz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etc….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/>
        </p:nvSpPr>
        <p:spPr>
          <a:xfrm>
            <a:off x="1269425" y="94030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Learning outcome: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 the end of this section, student should be able to: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Construct and make use  a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while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Construct and make use use a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List differences between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while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loop and a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Make use of the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break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continue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keywords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List differences between the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xrange(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 and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range()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functions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"/>
          <p:cNvSpPr txBox="1"/>
          <p:nvPr>
            <p:ph idx="1" type="subTitle"/>
          </p:nvPr>
        </p:nvSpPr>
        <p:spPr>
          <a:xfrm>
            <a:off x="939525" y="1902150"/>
            <a:ext cx="7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Important </a:t>
            </a:r>
            <a:r>
              <a:rPr b="1" lang="en" sz="2400"/>
              <a:t>in Python or any other programming language.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Helps repeat a statement or group of statements</a:t>
            </a:r>
            <a:r>
              <a:rPr b="1" lang="en" sz="2400"/>
              <a:t>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intro...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601" name="Google Shape;601;p24"/>
          <p:cNvSpPr txBox="1"/>
          <p:nvPr/>
        </p:nvSpPr>
        <p:spPr>
          <a:xfrm>
            <a:off x="1053150" y="2341375"/>
            <a:ext cx="74472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Three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components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that you need to construct a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while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loop: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while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keyword;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condition that translates to either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True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False.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a block of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code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that you want to run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repeatedly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2" name="Google Shape;602;p24"/>
          <p:cNvSpPr txBox="1"/>
          <p:nvPr/>
        </p:nvSpPr>
        <p:spPr>
          <a:xfrm>
            <a:off x="1194200" y="1457475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Useful when you don’t know when you want to stop looping.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3" name="Google Shape;6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75" y="3797075"/>
            <a:ext cx="7065701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Example...</a:t>
            </a:r>
            <a:endParaRPr/>
          </a:p>
        </p:txBody>
      </p:sp>
      <p:sp>
        <p:nvSpPr>
          <p:cNvPr id="609" name="Google Shape;609;p25"/>
          <p:cNvSpPr txBox="1"/>
          <p:nvPr/>
        </p:nvSpPr>
        <p:spPr>
          <a:xfrm>
            <a:off x="762000" y="4000500"/>
            <a:ext cx="77511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0" name="Google Shape;6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00" y="2163163"/>
            <a:ext cx="27622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break Statement</a:t>
            </a:r>
            <a:endParaRPr/>
          </a:p>
        </p:txBody>
      </p:sp>
      <p:sp>
        <p:nvSpPr>
          <p:cNvPr id="616" name="Google Shape;616;p26"/>
          <p:cNvSpPr txBox="1"/>
          <p:nvPr/>
        </p:nvSpPr>
        <p:spPr>
          <a:xfrm>
            <a:off x="1023950" y="1559725"/>
            <a:ext cx="4536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With the break statement we can stop the loop even if the while condition is true.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7" name="Google Shape;6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0" y="2524600"/>
            <a:ext cx="48577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Statement</a:t>
            </a:r>
            <a:endParaRPr/>
          </a:p>
        </p:txBody>
      </p:sp>
      <p:sp>
        <p:nvSpPr>
          <p:cNvPr id="623" name="Google Shape;623;p27"/>
          <p:cNvSpPr txBox="1"/>
          <p:nvPr/>
        </p:nvSpPr>
        <p:spPr>
          <a:xfrm>
            <a:off x="1023950" y="1559725"/>
            <a:ext cx="4536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It returns the control to the beginning of the while loop.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Can be used in both while and for loops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4" name="Google Shape;6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88" y="2524600"/>
            <a:ext cx="47910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/>
          <p:nvPr>
            <p:ph type="ctrTitle"/>
          </p:nvPr>
        </p:nvSpPr>
        <p:spPr>
          <a:xfrm>
            <a:off x="939525" y="212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Loops</a:t>
            </a:r>
            <a:endParaRPr/>
          </a:p>
        </p:txBody>
      </p:sp>
      <p:sp>
        <p:nvSpPr>
          <p:cNvPr id="630" name="Google Shape;630;p28"/>
          <p:cNvSpPr txBox="1"/>
          <p:nvPr/>
        </p:nvSpPr>
        <p:spPr>
          <a:xfrm>
            <a:off x="690575" y="914400"/>
            <a:ext cx="78225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i="1" lang="en" sz="1700"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loop is used for iterating over a sequence (that is either a list, a tuple, a dictionary, a set, or a string.)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With the </a:t>
            </a:r>
            <a:r>
              <a:rPr b="1" i="1" lang="en" sz="1700"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loop we can execute a set of statements, once for each item in a list, tuple, set etc.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1" name="Google Shape;6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075" y="2126450"/>
            <a:ext cx="37909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9"/>
          <p:cNvSpPr txBox="1"/>
          <p:nvPr>
            <p:ph type="ctrTitle"/>
          </p:nvPr>
        </p:nvSpPr>
        <p:spPr>
          <a:xfrm>
            <a:off x="939525" y="212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637" name="Google Shape;637;p29"/>
          <p:cNvSpPr txBox="1"/>
          <p:nvPr/>
        </p:nvSpPr>
        <p:spPr>
          <a:xfrm>
            <a:off x="690575" y="914400"/>
            <a:ext cx="78225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A nested loop is a loop inside a loop.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The “inner loop” will be executed one time for each iteration of the “outer loop”: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8" name="Google Shape;6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700" y="2340775"/>
            <a:ext cx="40386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2626500"/>
            <a:ext cx="28575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