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9280" cy="125928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ZA" sz="1800" spc="-1" strike="noStrike">
                <a:latin typeface="Arial"/>
              </a:rPr>
              <a:t>Click to edit the title text format</a:t>
            </a:r>
            <a:endParaRPr b="0" lang="en-ZA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280" cy="467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1800" spc="-1" strike="noStrike">
                <a:latin typeface="Arial"/>
              </a:rPr>
              <a:t>Click to edit the outline text format</a:t>
            </a:r>
            <a:endParaRPr b="0" lang="en-ZA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1800" spc="-1" strike="noStrike">
                <a:latin typeface="Arial"/>
              </a:rPr>
              <a:t>Second Outline Level</a:t>
            </a:r>
            <a:endParaRPr b="0" lang="en-ZA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1800" spc="-1" strike="noStrike">
                <a:latin typeface="Arial"/>
              </a:rPr>
              <a:t>Third Outline Level</a:t>
            </a:r>
            <a:endParaRPr b="0" lang="en-ZA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1800" spc="-1" strike="noStrike">
                <a:latin typeface="Arial"/>
              </a:rPr>
              <a:t>Fourth Outline Level</a:t>
            </a:r>
            <a:endParaRPr b="0" lang="en-ZA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1800" spc="-1" strike="noStrike">
                <a:latin typeface="Arial"/>
              </a:rPr>
              <a:t>Fifth Outline Level</a:t>
            </a:r>
            <a:endParaRPr b="0" lang="en-ZA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1800" spc="-1" strike="noStrike">
                <a:latin typeface="Arial"/>
              </a:rPr>
              <a:t>Sixth Outline Level</a:t>
            </a:r>
            <a:endParaRPr b="0" lang="en-ZA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1800" spc="-1" strike="noStrike">
                <a:latin typeface="Arial"/>
              </a:rPr>
              <a:t>Seventh Outline Level</a:t>
            </a:r>
            <a:endParaRPr b="0" lang="en-ZA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9280" cy="1259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9280" cy="539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9280" cy="5392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9280" cy="5392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ZA" sz="4400" spc="-1" strike="noStrike">
                <a:latin typeface="Arial"/>
              </a:rPr>
              <a:t>Click to edit the title text format</a:t>
            </a:r>
            <a:endParaRPr b="0" lang="en-ZA" sz="44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3200" spc="-1" strike="noStrike">
                <a:latin typeface="Arial"/>
              </a:rPr>
              <a:t>Click to edit the outline text format</a:t>
            </a:r>
            <a:endParaRPr b="0" lang="en-Z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2800" spc="-1" strike="noStrike">
                <a:latin typeface="Arial"/>
              </a:rPr>
              <a:t>Second Outline Level</a:t>
            </a:r>
            <a:endParaRPr b="0" lang="en-Z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400" spc="-1" strike="noStrike">
                <a:latin typeface="Arial"/>
              </a:rPr>
              <a:t>Third Outline Level</a:t>
            </a:r>
            <a:endParaRPr b="0" lang="en-Z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2000" spc="-1" strike="noStrike">
                <a:latin typeface="Arial"/>
              </a:rPr>
              <a:t>Fourth Outline Level</a:t>
            </a:r>
            <a:endParaRPr b="0" lang="en-Z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latin typeface="Arial"/>
              </a:rPr>
              <a:t>Fifth Outline Level</a:t>
            </a:r>
            <a:endParaRPr b="0" lang="en-Z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latin typeface="Arial"/>
              </a:rPr>
              <a:t>Sixth Outline Level</a:t>
            </a:r>
            <a:endParaRPr b="0" lang="en-Z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latin typeface="Arial"/>
              </a:rPr>
              <a:t>Seventh Outline Level</a:t>
            </a:r>
            <a:endParaRPr b="0" lang="en-Z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ZA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Python Requests and APIs </a:t>
            </a:r>
            <a:endParaRPr b="0" lang="en-ZA" sz="32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3675600" y="37764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ZA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Python Requests and APIs </a:t>
            </a:r>
            <a:endParaRPr b="0" lang="en-ZA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ZA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Mycurrency</a:t>
            </a:r>
            <a:endParaRPr b="0" lang="en-ZA" sz="32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en-ZA" sz="21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import </a:t>
            </a:r>
            <a:r>
              <a:rPr b="1" lang="en-ZA" sz="2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requests</a:t>
            </a:r>
            <a:br/>
            <a:r>
              <a:rPr b="1" i="1" lang="en-ZA" sz="21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# Where USD is the base currency you want to use</a:t>
            </a:r>
            <a:br/>
            <a:r>
              <a:rPr b="1" lang="en-ZA" sz="2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url = </a:t>
            </a:r>
            <a:r>
              <a:rPr b="1" lang="en-ZA" sz="2100" spc="-1" strike="noStrike">
                <a:solidFill>
                  <a:srgbClr val="008080"/>
                </a:solidFill>
                <a:latin typeface="JetBrains Mono"/>
                <a:ea typeface="JetBrains Mono"/>
              </a:rPr>
              <a:t>'https://prime.exchangerate-api.com/v5/d15f5d23ca3cd1c7094c5e89/latest/USD'</a:t>
            </a:r>
            <a:br/>
            <a:r>
              <a:rPr b="1" i="1" lang="en-ZA" sz="21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# Making our request</a:t>
            </a:r>
            <a:br/>
            <a:r>
              <a:rPr b="1" lang="en-ZA" sz="2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response = requests.get(url)</a:t>
            </a:r>
            <a:br/>
            <a:r>
              <a:rPr b="1" lang="en-ZA" sz="2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data = response.json()</a:t>
            </a:r>
            <a:br/>
            <a:r>
              <a:rPr b="1" i="1" lang="en-ZA" sz="21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# Your JSON object</a:t>
            </a:r>
            <a:br/>
            <a:r>
              <a:rPr b="1" lang="en-ZA" sz="2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thisdictcurrency=(data[</a:t>
            </a:r>
            <a:r>
              <a:rPr b="1" lang="en-ZA" sz="2100" spc="-1" strike="noStrike">
                <a:solidFill>
                  <a:srgbClr val="008080"/>
                </a:solidFill>
                <a:latin typeface="JetBrains Mono"/>
                <a:ea typeface="JetBrains Mono"/>
              </a:rPr>
              <a:t>'conversion_rates'</a:t>
            </a:r>
            <a:r>
              <a:rPr b="1" lang="en-ZA" sz="2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])</a:t>
            </a:r>
            <a:br/>
            <a:r>
              <a:rPr b="1" lang="en-ZA" sz="2100" spc="-1" strike="noStrike">
                <a:solidFill>
                  <a:srgbClr val="000080"/>
                </a:solidFill>
                <a:latin typeface="JetBrains Mono"/>
                <a:ea typeface="JetBrains Mono"/>
              </a:rPr>
              <a:t>print</a:t>
            </a:r>
            <a:r>
              <a:rPr b="1" lang="en-ZA" sz="2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(thisdictcurrency)</a:t>
            </a:r>
            <a:br/>
            <a:r>
              <a:rPr b="1" i="1" lang="en-ZA" sz="21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#print (data['conversion_rates']["ZAR"])</a:t>
            </a:r>
            <a:br/>
            <a:r>
              <a:rPr b="1" lang="en-ZA" sz="2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x=(data[</a:t>
            </a:r>
            <a:r>
              <a:rPr b="1" lang="en-ZA" sz="2100" spc="-1" strike="noStrike">
                <a:solidFill>
                  <a:srgbClr val="008080"/>
                </a:solidFill>
                <a:latin typeface="JetBrains Mono"/>
                <a:ea typeface="JetBrains Mono"/>
              </a:rPr>
              <a:t>'conversion_rates'</a:t>
            </a:r>
            <a:r>
              <a:rPr b="1" lang="en-ZA" sz="2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][</a:t>
            </a:r>
            <a:r>
              <a:rPr b="1" lang="en-ZA" sz="2100" spc="-1" strike="noStrike">
                <a:solidFill>
                  <a:srgbClr val="008080"/>
                </a:solidFill>
                <a:latin typeface="JetBrains Mono"/>
                <a:ea typeface="JetBrains Mono"/>
              </a:rPr>
              <a:t>"ZAR"</a:t>
            </a:r>
            <a:r>
              <a:rPr b="1" lang="en-ZA" sz="2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])</a:t>
            </a:r>
            <a:br/>
            <a:r>
              <a:rPr b="1" lang="en-ZA" sz="2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y=(data[</a:t>
            </a:r>
            <a:r>
              <a:rPr b="1" lang="en-ZA" sz="2100" spc="-1" strike="noStrike">
                <a:solidFill>
                  <a:srgbClr val="008080"/>
                </a:solidFill>
                <a:latin typeface="JetBrains Mono"/>
                <a:ea typeface="JetBrains Mono"/>
              </a:rPr>
              <a:t>'conversion_rates'</a:t>
            </a:r>
            <a:r>
              <a:rPr b="1" lang="en-ZA" sz="2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][</a:t>
            </a:r>
            <a:r>
              <a:rPr b="1" lang="en-ZA" sz="2100" spc="-1" strike="noStrike">
                <a:solidFill>
                  <a:srgbClr val="008080"/>
                </a:solidFill>
                <a:latin typeface="JetBrains Mono"/>
                <a:ea typeface="JetBrains Mono"/>
              </a:rPr>
              <a:t>"USD"</a:t>
            </a:r>
            <a:r>
              <a:rPr b="1" lang="en-ZA" sz="2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])</a:t>
            </a:r>
            <a:br/>
            <a:r>
              <a:rPr b="1" lang="en-ZA" sz="2100" spc="-1" strike="noStrike">
                <a:solidFill>
                  <a:srgbClr val="000080"/>
                </a:solidFill>
                <a:latin typeface="JetBrains Mono"/>
                <a:ea typeface="JetBrains Mono"/>
              </a:rPr>
              <a:t>print</a:t>
            </a:r>
            <a:r>
              <a:rPr b="1" lang="en-ZA" sz="2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(x,y)</a:t>
            </a:r>
            <a:endParaRPr b="0" lang="en-ZA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ZA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Weather App</a:t>
            </a:r>
            <a:endParaRPr b="0" lang="en-ZA" sz="32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en-ZA" sz="21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import </a:t>
            </a:r>
            <a:r>
              <a:rPr b="1" lang="en-ZA" sz="2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requests</a:t>
            </a:r>
            <a:br/>
            <a:r>
              <a:rPr b="1" lang="en-ZA" sz="2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url = </a:t>
            </a:r>
            <a:r>
              <a:rPr b="1" lang="en-ZA" sz="2100" spc="-1" strike="noStrike">
                <a:solidFill>
                  <a:srgbClr val="008080"/>
                </a:solidFill>
                <a:latin typeface="JetBrains Mono"/>
                <a:ea typeface="JetBrains Mono"/>
              </a:rPr>
              <a:t>'https://api.openweathermap.org/data/2.5/weather'</a:t>
            </a:r>
            <a:br/>
            <a:r>
              <a:rPr b="1" lang="en-ZA" sz="2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weatherkey = </a:t>
            </a:r>
            <a:r>
              <a:rPr b="1" lang="en-ZA" sz="2100" spc="-1" strike="noStrike">
                <a:solidFill>
                  <a:srgbClr val="008080"/>
                </a:solidFill>
                <a:latin typeface="JetBrains Mono"/>
                <a:ea typeface="JetBrains Mono"/>
              </a:rPr>
              <a:t>'7f65701f025236c354d7754c5a4e0b71'</a:t>
            </a:r>
            <a:br/>
            <a:r>
              <a:rPr b="1" lang="en-ZA" sz="2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params1 = {</a:t>
            </a:r>
            <a:r>
              <a:rPr b="1" lang="en-ZA" sz="2100" spc="-1" strike="noStrike">
                <a:solidFill>
                  <a:srgbClr val="008080"/>
                </a:solidFill>
                <a:latin typeface="JetBrains Mono"/>
                <a:ea typeface="JetBrains Mono"/>
              </a:rPr>
              <a:t>'appid'</a:t>
            </a:r>
            <a:r>
              <a:rPr b="1" lang="en-ZA" sz="2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weatherkey, </a:t>
            </a:r>
            <a:r>
              <a:rPr b="1" lang="en-ZA" sz="2100" spc="-1" strike="noStrike">
                <a:solidFill>
                  <a:srgbClr val="008080"/>
                </a:solidFill>
                <a:latin typeface="JetBrains Mono"/>
                <a:ea typeface="JetBrains Mono"/>
              </a:rPr>
              <a:t>'q'</a:t>
            </a:r>
            <a:r>
              <a:rPr b="1" lang="en-ZA" sz="2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1" lang="en-ZA" sz="2100" spc="-1" strike="noStrike">
                <a:solidFill>
                  <a:srgbClr val="008080"/>
                </a:solidFill>
                <a:latin typeface="JetBrains Mono"/>
                <a:ea typeface="JetBrains Mono"/>
              </a:rPr>
              <a:t>'Harare'</a:t>
            </a:r>
            <a:r>
              <a:rPr b="1" lang="en-ZA" sz="2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</a:t>
            </a:r>
            <a:r>
              <a:rPr b="1" lang="en-ZA" sz="2100" spc="-1" strike="noStrike">
                <a:solidFill>
                  <a:srgbClr val="008080"/>
                </a:solidFill>
                <a:latin typeface="JetBrains Mono"/>
                <a:ea typeface="JetBrains Mono"/>
              </a:rPr>
              <a:t>'units'</a:t>
            </a:r>
            <a:r>
              <a:rPr b="1" lang="en-ZA" sz="2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1" lang="en-ZA" sz="2100" spc="-1" strike="noStrike">
                <a:solidFill>
                  <a:srgbClr val="008080"/>
                </a:solidFill>
                <a:latin typeface="JetBrains Mono"/>
                <a:ea typeface="JetBrains Mono"/>
              </a:rPr>
              <a:t>'Metric'</a:t>
            </a:r>
            <a:r>
              <a:rPr b="1" lang="en-ZA" sz="2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br/>
            <a:r>
              <a:rPr b="1" lang="en-ZA" sz="2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response = requests.get(url, </a:t>
            </a:r>
            <a:r>
              <a:rPr b="1" lang="en-ZA" sz="2100" spc="-1" strike="noStrike">
                <a:solidFill>
                  <a:srgbClr val="660099"/>
                </a:solidFill>
                <a:latin typeface="JetBrains Mono"/>
                <a:ea typeface="JetBrains Mono"/>
              </a:rPr>
              <a:t>params</a:t>
            </a:r>
            <a:r>
              <a:rPr b="1" lang="en-ZA" sz="2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=params1)</a:t>
            </a:r>
            <a:br/>
            <a:r>
              <a:rPr b="1" lang="en-ZA" sz="2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weather = response.json()</a:t>
            </a:r>
            <a:br/>
            <a:r>
              <a:rPr b="1" lang="en-ZA" sz="2100" spc="-1" strike="noStrike">
                <a:solidFill>
                  <a:srgbClr val="000080"/>
                </a:solidFill>
                <a:latin typeface="JetBrains Mono"/>
                <a:ea typeface="JetBrains Mono"/>
              </a:rPr>
              <a:t>print</a:t>
            </a:r>
            <a:r>
              <a:rPr b="1" lang="en-ZA" sz="2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(weather)</a:t>
            </a:r>
            <a:br/>
            <a:r>
              <a:rPr b="1" lang="en-ZA" sz="2100" spc="-1" strike="noStrike">
                <a:solidFill>
                  <a:srgbClr val="000080"/>
                </a:solidFill>
                <a:latin typeface="JetBrains Mono"/>
                <a:ea typeface="JetBrains Mono"/>
              </a:rPr>
              <a:t>print</a:t>
            </a:r>
            <a:r>
              <a:rPr b="1" lang="en-ZA" sz="2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(weather[</a:t>
            </a:r>
            <a:r>
              <a:rPr b="1" lang="en-ZA" sz="2100" spc="-1" strike="noStrike">
                <a:solidFill>
                  <a:srgbClr val="008080"/>
                </a:solidFill>
                <a:latin typeface="JetBrains Mono"/>
                <a:ea typeface="JetBrains Mono"/>
              </a:rPr>
              <a:t>'sys'</a:t>
            </a:r>
            <a:r>
              <a:rPr b="1" lang="en-ZA" sz="2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][</a:t>
            </a:r>
            <a:r>
              <a:rPr b="1" lang="en-ZA" sz="2100" spc="-1" strike="noStrike">
                <a:solidFill>
                  <a:srgbClr val="008080"/>
                </a:solidFill>
                <a:latin typeface="JetBrains Mono"/>
                <a:ea typeface="JetBrains Mono"/>
              </a:rPr>
              <a:t>'country'</a:t>
            </a:r>
            <a:r>
              <a:rPr b="1" lang="en-ZA" sz="2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])</a:t>
            </a:r>
            <a:endParaRPr b="0" lang="en-ZA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ZA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Weather App</a:t>
            </a:r>
            <a:endParaRPr b="0" lang="en-ZA" sz="32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en-ZA" sz="21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import </a:t>
            </a:r>
            <a:r>
              <a:rPr b="1" lang="en-ZA" sz="2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requests</a:t>
            </a:r>
            <a:br/>
            <a:r>
              <a:rPr b="1" lang="en-ZA" sz="2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url = </a:t>
            </a:r>
            <a:r>
              <a:rPr b="1" lang="en-ZA" sz="2100" spc="-1" strike="noStrike">
                <a:solidFill>
                  <a:srgbClr val="008080"/>
                </a:solidFill>
                <a:latin typeface="JetBrains Mono"/>
                <a:ea typeface="JetBrains Mono"/>
              </a:rPr>
              <a:t>"https://currency-converter5.p.rapidapi.com/currency/list"</a:t>
            </a:r>
            <a:br/>
            <a:r>
              <a:rPr b="1" lang="en-ZA" sz="2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headers = {</a:t>
            </a:r>
            <a:br/>
            <a:r>
              <a:rPr b="1" lang="en-ZA" sz="2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1" lang="en-ZA" sz="2100" spc="-1" strike="noStrike">
                <a:solidFill>
                  <a:srgbClr val="008080"/>
                </a:solidFill>
                <a:latin typeface="JetBrains Mono"/>
                <a:ea typeface="JetBrains Mono"/>
              </a:rPr>
              <a:t>'x-rapidapi-key'</a:t>
            </a:r>
            <a:r>
              <a:rPr b="1" lang="en-ZA" sz="2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1" lang="en-ZA" sz="2100" spc="-1" strike="noStrike">
                <a:solidFill>
                  <a:srgbClr val="008080"/>
                </a:solidFill>
                <a:latin typeface="JetBrains Mono"/>
                <a:ea typeface="JetBrains Mono"/>
              </a:rPr>
              <a:t>"0a27f3b3b0msh9d461a73f08e4a8p11cf91jsncc1d53f58d52"</a:t>
            </a:r>
            <a:r>
              <a:rPr b="1" lang="en-ZA" sz="2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br/>
            <a:r>
              <a:rPr b="1" lang="en-ZA" sz="2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1" lang="en-ZA" sz="2100" spc="-1" strike="noStrike">
                <a:solidFill>
                  <a:srgbClr val="008080"/>
                </a:solidFill>
                <a:latin typeface="JetBrains Mono"/>
                <a:ea typeface="JetBrains Mono"/>
              </a:rPr>
              <a:t>'x-rapidapi-host'</a:t>
            </a:r>
            <a:r>
              <a:rPr b="1" lang="en-ZA" sz="2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1" lang="en-ZA" sz="2100" spc="-1" strike="noStrike">
                <a:solidFill>
                  <a:srgbClr val="008080"/>
                </a:solidFill>
                <a:latin typeface="JetBrains Mono"/>
                <a:ea typeface="JetBrains Mono"/>
              </a:rPr>
              <a:t>"currency-converter5.p.rapidapi.com"</a:t>
            </a:r>
            <a:br/>
            <a:r>
              <a:rPr b="1" lang="en-ZA" sz="2100" spc="-1" strike="noStrike">
                <a:solidFill>
                  <a:srgbClr val="008080"/>
                </a:solidFill>
                <a:latin typeface="JetBrains Mono"/>
                <a:ea typeface="JetBrains Mono"/>
              </a:rPr>
              <a:t>    </a:t>
            </a:r>
            <a:r>
              <a:rPr b="1" lang="en-ZA" sz="2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br/>
            <a:r>
              <a:rPr b="1" lang="en-ZA" sz="2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response = requests.get( url, </a:t>
            </a:r>
            <a:r>
              <a:rPr b="1" lang="en-ZA" sz="2100" spc="-1" strike="noStrike">
                <a:solidFill>
                  <a:srgbClr val="660099"/>
                </a:solidFill>
                <a:latin typeface="JetBrains Mono"/>
                <a:ea typeface="JetBrains Mono"/>
              </a:rPr>
              <a:t>headers</a:t>
            </a:r>
            <a:r>
              <a:rPr b="1" lang="en-ZA" sz="2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=headers)</a:t>
            </a:r>
            <a:br/>
            <a:r>
              <a:rPr b="1" i="1" lang="en-ZA" sz="21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#x=(data['conversion_rates']["ZAR"])</a:t>
            </a:r>
            <a:br/>
            <a:r>
              <a:rPr b="1" lang="en-ZA" sz="2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x=response.json()</a:t>
            </a:r>
            <a:br/>
            <a:r>
              <a:rPr b="1" lang="en-ZA" sz="2100" spc="-1" strike="noStrike">
                <a:solidFill>
                  <a:srgbClr val="000080"/>
                </a:solidFill>
                <a:latin typeface="JetBrains Mono"/>
                <a:ea typeface="JetBrains Mono"/>
              </a:rPr>
              <a:t>print</a:t>
            </a:r>
            <a:r>
              <a:rPr b="1" lang="en-ZA" sz="2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(x)</a:t>
            </a:r>
            <a:br/>
            <a:r>
              <a:rPr b="1" lang="en-ZA" sz="2100" spc="-1" strike="noStrike">
                <a:solidFill>
                  <a:srgbClr val="000080"/>
                </a:solidFill>
                <a:latin typeface="JetBrains Mono"/>
                <a:ea typeface="JetBrains Mono"/>
              </a:rPr>
              <a:t>print</a:t>
            </a:r>
            <a:r>
              <a:rPr b="1" lang="en-ZA" sz="2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(response.text)</a:t>
            </a:r>
            <a:br/>
            <a:r>
              <a:rPr b="1" lang="en-ZA" sz="2100" spc="-1" strike="noStrike">
                <a:solidFill>
                  <a:srgbClr val="000080"/>
                </a:solidFill>
                <a:latin typeface="JetBrains Mono"/>
                <a:ea typeface="JetBrains Mono"/>
              </a:rPr>
              <a:t>print</a:t>
            </a:r>
            <a:r>
              <a:rPr b="1" lang="en-ZA" sz="2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(x[</a:t>
            </a:r>
            <a:r>
              <a:rPr b="1" lang="en-ZA" sz="2100" spc="-1" strike="noStrike">
                <a:solidFill>
                  <a:srgbClr val="008080"/>
                </a:solidFill>
                <a:latin typeface="JetBrains Mono"/>
                <a:ea typeface="JetBrains Mono"/>
              </a:rPr>
              <a:t>'currencies'</a:t>
            </a:r>
            <a:r>
              <a:rPr b="1" lang="en-ZA" sz="2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][</a:t>
            </a:r>
            <a:r>
              <a:rPr b="1" lang="en-ZA" sz="2100" spc="-1" strike="noStrike">
                <a:solidFill>
                  <a:srgbClr val="008080"/>
                </a:solidFill>
                <a:latin typeface="JetBrains Mono"/>
                <a:ea typeface="JetBrains Mono"/>
              </a:rPr>
              <a:t>"ZAR"</a:t>
            </a:r>
            <a:r>
              <a:rPr b="1" lang="en-ZA" sz="2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])</a:t>
            </a:r>
            <a:endParaRPr b="0" lang="en-ZA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ZA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Get </a:t>
            </a:r>
            <a:endParaRPr b="0" lang="en-ZA" sz="32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en-ZA" sz="21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GET and POST, determine which action you’re trying to perform when making an HTTP request.</a:t>
            </a:r>
            <a:endParaRPr b="0" lang="en-ZA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ZA" sz="21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import </a:t>
            </a:r>
            <a:r>
              <a:rPr b="1" lang="en-ZA" sz="2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requests</a:t>
            </a:r>
            <a:br/>
            <a:r>
              <a:rPr b="1" i="1" lang="en-ZA" sz="18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x = requests.get('https://w3schools.com/python/demopage.htm')</a:t>
            </a:r>
            <a:br/>
            <a:br/>
            <a:r>
              <a:rPr b="1" lang="en-ZA" sz="2100" spc="-1" strike="noStrike">
                <a:solidFill>
                  <a:srgbClr val="000080"/>
                </a:solidFill>
                <a:latin typeface="JetBrains Mono"/>
                <a:ea typeface="JetBrains Mono"/>
              </a:rPr>
              <a:t>print</a:t>
            </a:r>
            <a:r>
              <a:rPr b="1" lang="en-ZA" sz="2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(response)</a:t>
            </a:r>
            <a:endParaRPr b="0" lang="en-ZA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ZA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Response</a:t>
            </a:r>
            <a:endParaRPr b="0" lang="en-ZA" sz="32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en-ZA" sz="21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import </a:t>
            </a:r>
            <a:r>
              <a:rPr b="1" lang="en-ZA" sz="2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requests</a:t>
            </a:r>
            <a:br/>
            <a:r>
              <a:rPr b="1" i="1" lang="en-ZA" sz="21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#x = requests.get('https://w3schools.com/python/demopage.htm')</a:t>
            </a:r>
            <a:br/>
            <a:r>
              <a:rPr b="1" lang="en-ZA" sz="2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response= requests.get(</a:t>
            </a:r>
            <a:r>
              <a:rPr b="1" lang="en-ZA" sz="2100" spc="-1" strike="noStrike">
                <a:solidFill>
                  <a:srgbClr val="008080"/>
                </a:solidFill>
                <a:latin typeface="JetBrains Mono"/>
                <a:ea typeface="JetBrains Mono"/>
              </a:rPr>
              <a:t>'https://w3schools.com/python/demopage.htm'</a:t>
            </a:r>
            <a:r>
              <a:rPr b="1" lang="en-ZA" sz="2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</a:t>
            </a:r>
            <a:br/>
            <a:r>
              <a:rPr b="1" lang="en-ZA" sz="2100" spc="-1" strike="noStrike">
                <a:solidFill>
                  <a:srgbClr val="000080"/>
                </a:solidFill>
                <a:latin typeface="JetBrains Mono"/>
                <a:ea typeface="JetBrains Mono"/>
              </a:rPr>
              <a:t>print</a:t>
            </a:r>
            <a:r>
              <a:rPr b="1" lang="en-ZA" sz="2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(response)</a:t>
            </a:r>
            <a:endParaRPr b="0" lang="en-ZA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ZA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content</a:t>
            </a:r>
            <a:endParaRPr b="0" lang="en-ZA" sz="32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en-ZA" sz="21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import </a:t>
            </a:r>
            <a:r>
              <a:rPr b="1" lang="en-ZA" sz="2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requests</a:t>
            </a:r>
            <a:br/>
            <a:br/>
            <a:r>
              <a:rPr b="1" lang="en-ZA" sz="2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response= requests.get(</a:t>
            </a:r>
            <a:r>
              <a:rPr b="1" lang="en-ZA" sz="2100" spc="-1" strike="noStrike">
                <a:solidFill>
                  <a:srgbClr val="008080"/>
                </a:solidFill>
                <a:latin typeface="JetBrains Mono"/>
                <a:ea typeface="JetBrains Mono"/>
              </a:rPr>
              <a:t>'https://www.fnb.co.za'</a:t>
            </a:r>
            <a:r>
              <a:rPr b="1" lang="en-ZA" sz="2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</a:t>
            </a:r>
            <a:br/>
            <a:r>
              <a:rPr b="1" lang="en-ZA" sz="2100" spc="-1" strike="noStrike">
                <a:solidFill>
                  <a:srgbClr val="000080"/>
                </a:solidFill>
                <a:latin typeface="JetBrains Mono"/>
                <a:ea typeface="JetBrains Mono"/>
              </a:rPr>
              <a:t>print</a:t>
            </a:r>
            <a:r>
              <a:rPr b="1" lang="en-ZA" sz="2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(response.content)</a:t>
            </a:r>
            <a:endParaRPr b="0" lang="en-ZA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ZA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ZA" sz="2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The response of a GET request often has some valuable information, known as a payload, in the message body. </a:t>
            </a:r>
            <a:endParaRPr b="0" lang="en-ZA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ZA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Headers</a:t>
            </a:r>
            <a:endParaRPr b="0" lang="en-ZA" sz="32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en-ZA" sz="2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The response headers can give you useful information, such as the content type of the response payload and a time limit on how long to cache the response.</a:t>
            </a:r>
            <a:endParaRPr b="0" lang="en-ZA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ZA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ZA" sz="21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import </a:t>
            </a:r>
            <a:r>
              <a:rPr b="1" lang="en-ZA" sz="2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requests</a:t>
            </a:r>
            <a:br/>
            <a:r>
              <a:rPr b="1" lang="en-ZA" sz="2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response= requests.get(</a:t>
            </a:r>
            <a:r>
              <a:rPr b="1" lang="en-ZA" sz="2100" spc="-1" strike="noStrike">
                <a:solidFill>
                  <a:srgbClr val="008080"/>
                </a:solidFill>
                <a:latin typeface="JetBrains Mono"/>
                <a:ea typeface="JetBrains Mono"/>
              </a:rPr>
              <a:t>'https://www.fnb.co.za'</a:t>
            </a:r>
            <a:r>
              <a:rPr b="1" lang="en-ZA" sz="2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</a:t>
            </a:r>
            <a:br/>
            <a:r>
              <a:rPr b="1" lang="en-ZA" sz="2100" spc="-1" strike="noStrike">
                <a:solidFill>
                  <a:srgbClr val="000080"/>
                </a:solidFill>
                <a:latin typeface="JetBrains Mono"/>
                <a:ea typeface="JetBrains Mono"/>
              </a:rPr>
              <a:t>print</a:t>
            </a:r>
            <a:r>
              <a:rPr b="1" lang="en-ZA" sz="2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(response.headers)</a:t>
            </a:r>
            <a:endParaRPr b="0" lang="en-ZA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ZA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APIs-</a:t>
            </a:r>
            <a:r>
              <a:rPr b="1" lang="en-ZA" sz="26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[Application Programming Interface]</a:t>
            </a:r>
            <a:endParaRPr b="0" lang="en-ZA" sz="26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en-ZA" sz="2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To use an API, you make a request to a remote web server, and retrieve the data you need.</a:t>
            </a:r>
            <a:endParaRPr b="0" lang="en-ZA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ZA" sz="2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Why use APIs</a:t>
            </a:r>
            <a:endParaRPr b="0" lang="en-ZA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ZA" sz="2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    </a:t>
            </a:r>
            <a:r>
              <a:rPr b="1" lang="en-ZA" sz="2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The data is changing quickly. Eg stock price</a:t>
            </a:r>
            <a:endParaRPr b="0" lang="en-ZA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ZA" sz="2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    </a:t>
            </a:r>
            <a:r>
              <a:rPr b="1" lang="en-ZA" sz="2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You want a small piece of a much larger set of data. Reddit comments are one example.</a:t>
            </a:r>
            <a:endParaRPr b="0" lang="en-ZA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ZA" sz="2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    </a:t>
            </a:r>
            <a:r>
              <a:rPr b="1" lang="en-ZA" sz="2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There is repeated computation involved. </a:t>
            </a:r>
            <a:endParaRPr b="0" lang="en-ZA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ZA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ZA" sz="2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When we want to receive data from an API, we need to make a request. </a:t>
            </a:r>
            <a:endParaRPr b="0" lang="en-ZA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ZA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APIs-</a:t>
            </a:r>
            <a:r>
              <a:rPr b="1" lang="en-ZA" sz="26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[Status Code]</a:t>
            </a:r>
            <a:endParaRPr b="0" lang="en-ZA" sz="26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en-ZA" sz="2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    </a:t>
            </a:r>
            <a:r>
              <a:rPr b="1" lang="en-ZA" sz="2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200: Correct</a:t>
            </a:r>
            <a:endParaRPr b="0" lang="en-ZA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ZA" sz="2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    </a:t>
            </a:r>
            <a:r>
              <a:rPr b="1" lang="en-ZA" sz="2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301: The server is redirecting you to a different endpoint. </a:t>
            </a:r>
            <a:endParaRPr b="0" lang="en-ZA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ZA" sz="2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    </a:t>
            </a:r>
            <a:r>
              <a:rPr b="1" lang="en-ZA" sz="2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400: The server thinks you made a bad request. </a:t>
            </a:r>
            <a:endParaRPr b="0" lang="en-ZA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ZA" sz="2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    </a:t>
            </a:r>
            <a:r>
              <a:rPr b="1" lang="en-ZA" sz="2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401: The server thinks you’re not authenticated. </a:t>
            </a:r>
            <a:endParaRPr b="0" lang="en-ZA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ZA" sz="2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    </a:t>
            </a:r>
            <a:r>
              <a:rPr b="1" lang="en-ZA" sz="2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403: Permission Issue</a:t>
            </a:r>
            <a:endParaRPr b="0" lang="en-ZA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ZA" sz="2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    </a:t>
            </a:r>
            <a:r>
              <a:rPr b="1" lang="en-ZA" sz="2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404: The resource you tried to access wasn’t found on the server.</a:t>
            </a:r>
            <a:endParaRPr b="0" lang="en-ZA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ZA" sz="2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    </a:t>
            </a:r>
            <a:r>
              <a:rPr b="1" lang="en-ZA" sz="2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503: The server is not ready to handle the request.</a:t>
            </a:r>
            <a:endParaRPr b="0" lang="en-ZA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ZA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APIs-</a:t>
            </a:r>
            <a:r>
              <a:rPr b="1" lang="en-ZA" sz="26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[Status Code]</a:t>
            </a:r>
            <a:endParaRPr b="0" lang="en-ZA" sz="26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en-ZA" sz="2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    </a:t>
            </a:r>
            <a:r>
              <a:rPr b="1" lang="en-ZA" sz="21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import </a:t>
            </a:r>
            <a:r>
              <a:rPr b="1" lang="en-ZA" sz="2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requests</a:t>
            </a:r>
            <a:br/>
            <a:r>
              <a:rPr b="1" i="1" lang="en-ZA" sz="21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#lets logon to https://app.exchangerate-api.com</a:t>
            </a:r>
            <a:br/>
            <a:r>
              <a:rPr b="1" lang="en-ZA" sz="2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url=</a:t>
            </a:r>
            <a:r>
              <a:rPr b="1" lang="en-ZA" sz="2100" spc="-1" strike="noStrike">
                <a:solidFill>
                  <a:srgbClr val="008080"/>
                </a:solidFill>
                <a:latin typeface="JetBrains Mono"/>
                <a:ea typeface="JetBrains Mono"/>
              </a:rPr>
              <a:t>'https://v6.exchangerate-api.com/v6/d1c4c78bde59dd502f6f6322/latest/ZAR'</a:t>
            </a:r>
            <a:br/>
            <a:r>
              <a:rPr b="1" lang="en-ZA" sz="2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response=requests.get(url)</a:t>
            </a:r>
            <a:br/>
            <a:r>
              <a:rPr b="1" lang="en-ZA" sz="2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result=response.json()</a:t>
            </a:r>
            <a:br/>
            <a:r>
              <a:rPr b="1" lang="en-ZA" sz="2100" spc="-1" strike="noStrike">
                <a:solidFill>
                  <a:srgbClr val="000080"/>
                </a:solidFill>
                <a:latin typeface="JetBrains Mono"/>
                <a:ea typeface="JetBrains Mono"/>
              </a:rPr>
              <a:t>print</a:t>
            </a:r>
            <a:r>
              <a:rPr b="1" lang="en-ZA" sz="2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(result[</a:t>
            </a:r>
            <a:r>
              <a:rPr b="1" lang="en-ZA" sz="2100" spc="-1" strike="noStrike">
                <a:solidFill>
                  <a:srgbClr val="008080"/>
                </a:solidFill>
                <a:latin typeface="JetBrains Mono"/>
                <a:ea typeface="JetBrains Mono"/>
              </a:rPr>
              <a:t>'conversion_rates'</a:t>
            </a:r>
            <a:r>
              <a:rPr b="1" lang="en-ZA" sz="2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])</a:t>
            </a:r>
            <a:br/>
            <a:r>
              <a:rPr b="1" lang="en-ZA" sz="2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x=result[</a:t>
            </a:r>
            <a:r>
              <a:rPr b="1" lang="en-ZA" sz="2100" spc="-1" strike="noStrike">
                <a:solidFill>
                  <a:srgbClr val="008080"/>
                </a:solidFill>
                <a:latin typeface="JetBrains Mono"/>
                <a:ea typeface="JetBrains Mono"/>
              </a:rPr>
              <a:t>'conversion_rates'</a:t>
            </a:r>
            <a:r>
              <a:rPr b="1" lang="en-ZA" sz="2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][</a:t>
            </a:r>
            <a:r>
              <a:rPr b="1" lang="en-ZA" sz="2100" spc="-1" strike="noStrike">
                <a:solidFill>
                  <a:srgbClr val="008080"/>
                </a:solidFill>
                <a:latin typeface="JetBrains Mono"/>
                <a:ea typeface="JetBrains Mono"/>
              </a:rPr>
              <a:t>'USD'</a:t>
            </a:r>
            <a:r>
              <a:rPr b="1" lang="en-ZA" sz="2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]</a:t>
            </a:r>
            <a:br/>
            <a:r>
              <a:rPr b="1" lang="en-ZA" sz="2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y=result[</a:t>
            </a:r>
            <a:r>
              <a:rPr b="1" lang="en-ZA" sz="2100" spc="-1" strike="noStrike">
                <a:solidFill>
                  <a:srgbClr val="008080"/>
                </a:solidFill>
                <a:latin typeface="JetBrains Mono"/>
                <a:ea typeface="JetBrains Mono"/>
              </a:rPr>
              <a:t>'conversion_rates'</a:t>
            </a:r>
            <a:r>
              <a:rPr b="1" lang="en-ZA" sz="2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][</a:t>
            </a:r>
            <a:r>
              <a:rPr b="1" lang="en-ZA" sz="2100" spc="-1" strike="noStrike">
                <a:solidFill>
                  <a:srgbClr val="008080"/>
                </a:solidFill>
                <a:latin typeface="JetBrains Mono"/>
                <a:ea typeface="JetBrains Mono"/>
              </a:rPr>
              <a:t>'BGN'</a:t>
            </a:r>
            <a:r>
              <a:rPr b="1" lang="en-ZA" sz="2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]</a:t>
            </a:r>
            <a:br/>
            <a:r>
              <a:rPr b="1" lang="en-ZA" sz="2100" spc="-1" strike="noStrike">
                <a:solidFill>
                  <a:srgbClr val="000080"/>
                </a:solidFill>
                <a:latin typeface="JetBrains Mono"/>
                <a:ea typeface="JetBrains Mono"/>
              </a:rPr>
              <a:t>print</a:t>
            </a:r>
            <a:r>
              <a:rPr b="1" lang="en-ZA" sz="2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(x,y)</a:t>
            </a:r>
            <a:endParaRPr b="0" lang="en-ZA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ZA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Currency convertor API</a:t>
            </a:r>
            <a:endParaRPr b="0" lang="en-ZA" sz="32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en-ZA" sz="21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import </a:t>
            </a:r>
            <a:r>
              <a:rPr b="1" lang="en-ZA" sz="2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requests</a:t>
            </a:r>
            <a:br/>
            <a:r>
              <a:rPr b="1" i="1" lang="en-ZA" sz="21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# Where USD is the base currency you want to use</a:t>
            </a:r>
            <a:br/>
            <a:r>
              <a:rPr b="1" lang="en-ZA" sz="2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url = </a:t>
            </a:r>
            <a:r>
              <a:rPr b="1" lang="en-ZA" sz="2100" spc="-1" strike="noStrike">
                <a:solidFill>
                  <a:srgbClr val="008080"/>
                </a:solidFill>
                <a:latin typeface="JetBrains Mono"/>
                <a:ea typeface="JetBrains Mono"/>
              </a:rPr>
              <a:t>'https://prime.exchangerate-api.com/v5/d15f5d23ca3cd1c7094c5e89/latest/USD'</a:t>
            </a:r>
            <a:br/>
            <a:r>
              <a:rPr b="1" i="1" lang="en-ZA" sz="21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# Making our request</a:t>
            </a:r>
            <a:br/>
            <a:r>
              <a:rPr b="1" lang="en-ZA" sz="2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response = requests.get(url)</a:t>
            </a:r>
            <a:br/>
            <a:r>
              <a:rPr b="1" lang="en-ZA" sz="2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data = response.json()</a:t>
            </a:r>
            <a:br/>
            <a:r>
              <a:rPr b="1" i="1" lang="en-ZA" sz="21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# Your JSON object</a:t>
            </a:r>
            <a:br/>
            <a:r>
              <a:rPr b="1" lang="en-ZA" sz="2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thisdictcurrency=(data[</a:t>
            </a:r>
            <a:r>
              <a:rPr b="1" lang="en-ZA" sz="2100" spc="-1" strike="noStrike">
                <a:solidFill>
                  <a:srgbClr val="008080"/>
                </a:solidFill>
                <a:latin typeface="JetBrains Mono"/>
                <a:ea typeface="JetBrains Mono"/>
              </a:rPr>
              <a:t>'conversion_rates'</a:t>
            </a:r>
            <a:r>
              <a:rPr b="1" lang="en-ZA" sz="2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])</a:t>
            </a:r>
            <a:br/>
            <a:r>
              <a:rPr b="1" lang="en-ZA" sz="2100" spc="-1" strike="noStrike">
                <a:solidFill>
                  <a:srgbClr val="000080"/>
                </a:solidFill>
                <a:latin typeface="JetBrains Mono"/>
                <a:ea typeface="JetBrains Mono"/>
              </a:rPr>
              <a:t>print</a:t>
            </a:r>
            <a:r>
              <a:rPr b="1" lang="en-ZA" sz="2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(thisdictcurrency)</a:t>
            </a:r>
            <a:br/>
            <a:r>
              <a:rPr b="1" i="1" lang="en-ZA" sz="21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#print (data['conversion_rates']["ZAR"])</a:t>
            </a:r>
            <a:br/>
            <a:r>
              <a:rPr b="1" lang="en-ZA" sz="2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x=(data[</a:t>
            </a:r>
            <a:r>
              <a:rPr b="1" lang="en-ZA" sz="2100" spc="-1" strike="noStrike">
                <a:solidFill>
                  <a:srgbClr val="008080"/>
                </a:solidFill>
                <a:latin typeface="JetBrains Mono"/>
                <a:ea typeface="JetBrains Mono"/>
              </a:rPr>
              <a:t>'conversion_rates'</a:t>
            </a:r>
            <a:r>
              <a:rPr b="1" lang="en-ZA" sz="2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][</a:t>
            </a:r>
            <a:r>
              <a:rPr b="1" lang="en-ZA" sz="2100" spc="-1" strike="noStrike">
                <a:solidFill>
                  <a:srgbClr val="008080"/>
                </a:solidFill>
                <a:latin typeface="JetBrains Mono"/>
                <a:ea typeface="JetBrains Mono"/>
              </a:rPr>
              <a:t>"ZAR"</a:t>
            </a:r>
            <a:r>
              <a:rPr b="1" lang="en-ZA" sz="2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])</a:t>
            </a:r>
            <a:br/>
            <a:r>
              <a:rPr b="1" lang="en-ZA" sz="2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y=(data[</a:t>
            </a:r>
            <a:r>
              <a:rPr b="1" lang="en-ZA" sz="2100" spc="-1" strike="noStrike">
                <a:solidFill>
                  <a:srgbClr val="008080"/>
                </a:solidFill>
                <a:latin typeface="JetBrains Mono"/>
                <a:ea typeface="JetBrains Mono"/>
              </a:rPr>
              <a:t>'conversion_rates'</a:t>
            </a:r>
            <a:r>
              <a:rPr b="1" lang="en-ZA" sz="2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][</a:t>
            </a:r>
            <a:r>
              <a:rPr b="1" lang="en-ZA" sz="2100" spc="-1" strike="noStrike">
                <a:solidFill>
                  <a:srgbClr val="008080"/>
                </a:solidFill>
                <a:latin typeface="JetBrains Mono"/>
                <a:ea typeface="JetBrains Mono"/>
              </a:rPr>
              <a:t>"USD"</a:t>
            </a:r>
            <a:r>
              <a:rPr b="1" lang="en-ZA" sz="2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])</a:t>
            </a:r>
            <a:br/>
            <a:r>
              <a:rPr b="1" lang="en-ZA" sz="2100" spc="-1" strike="noStrike">
                <a:solidFill>
                  <a:srgbClr val="000080"/>
                </a:solidFill>
                <a:latin typeface="JetBrains Mono"/>
                <a:ea typeface="JetBrains Mono"/>
              </a:rPr>
              <a:t>print</a:t>
            </a:r>
            <a:r>
              <a:rPr b="1" lang="en-ZA" sz="2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(x,y)</a:t>
            </a:r>
            <a:endParaRPr b="0" lang="en-ZA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2020-11-16T18:37:12Z</dcterms:created>
  <dc:creator/>
  <dc:description/>
  <dc:language>en-ZA</dc:language>
  <cp:lastModifiedBy/>
  <dcterms:modified xsi:type="dcterms:W3CDTF">2020-11-17T23:03:27Z</dcterms:modified>
  <cp:revision>6</cp:revision>
  <dc:subject/>
  <dc:title>Alizarin</dc:title>
</cp:coreProperties>
</file>