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ermanent Marker"/>
      <p:regular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ermanentMarker-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Comfortaa-bold.fntdata"/><Relationship Id="rId12" Type="http://schemas.openxmlformats.org/officeDocument/2006/relationships/slide" Target="slides/slide8.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travis-ci.com/user/tutoria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travis-ci.com/user/tutoria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travis-ci.com/user/tutoria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travis-ci.com/user/tutoria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s-the-best-way-to-test-machine-learning-code-How-do-we-know-its-running-as-we-assume-If-the-correction-is-low-how-could-you-know-if-it%E2%80%99s-caused-by-an-inappropriately-used-algorithm-or-just-bad-implementation-of-i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linter.readthedocs.io/en/latest/tutorial.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unittest.html#unittest.TestCase.setUp" TargetMode="External"/><Relationship Id="rId3" Type="http://schemas.openxmlformats.org/officeDocument/2006/relationships/hyperlink" Target="https://docs.python.org/3/library/unittest.html#unittest.TestCase.tearDow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95cc7de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95cc7de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Check the docs link on the handout for more.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6eb62990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6eb62990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
              <a:t>Maybe get a picture of what a test coverage looks like.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d95cc7de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d95cc7de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
              <a:t>Work through the solution with the students using TDD.</a:t>
            </a:r>
            <a:endParaRPr/>
          </a:p>
          <a:p>
            <a:pPr indent="0" lvl="0" marL="1371600" rtl="0" algn="l">
              <a:spcBef>
                <a:spcPts val="0"/>
              </a:spcBef>
              <a:spcAft>
                <a:spcPts val="0"/>
              </a:spcAft>
              <a:buNone/>
            </a:pPr>
            <a:r>
              <a:rPr lang="en"/>
              <a:t>Complex numbers?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95cc7d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95cc7de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Command line - python setup.py tests</a:t>
            </a:r>
            <a:endParaRPr/>
          </a:p>
          <a:p>
            <a:pPr indent="0" lvl="0" marL="457200" rtl="0" algn="l">
              <a:spcBef>
                <a:spcPts val="0"/>
              </a:spcBef>
              <a:spcAft>
                <a:spcPts val="0"/>
              </a:spcAft>
              <a:buNone/>
            </a:pPr>
            <a:r>
              <a:rPr lang="en"/>
              <a:t>		 - python -m unittest test_module.TestClass</a:t>
            </a:r>
            <a:endParaRPr/>
          </a:p>
          <a:p>
            <a:pPr indent="0" lvl="0" marL="457200" rtl="0" algn="l">
              <a:spcBef>
                <a:spcPts val="0"/>
              </a:spcBef>
              <a:spcAft>
                <a:spcPts val="0"/>
              </a:spcAft>
              <a:buNone/>
            </a:pPr>
            <a:r>
              <a:rPr lang="en"/>
              <a:t>		 - python -m pytest tests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Travis CI - Perfect for pure Python tests.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7d95cc7de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7d95cc7de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link to setup travis </a:t>
            </a:r>
            <a:r>
              <a:rPr lang="en" u="sng">
                <a:solidFill>
                  <a:schemeClr val="hlink"/>
                </a:solidFill>
                <a:hlinkClick r:id="rId2"/>
              </a:rPr>
              <a:t>https://docs.travis-ci.com/user/tutorial/</a:t>
            </a:r>
            <a:r>
              <a:rPr lang="en"/>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7dfe9bda8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7dfe9bda8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link to setup travis </a:t>
            </a:r>
            <a:r>
              <a:rPr lang="en" u="sng">
                <a:solidFill>
                  <a:schemeClr val="hlink"/>
                </a:solidFill>
                <a:hlinkClick r:id="rId2"/>
              </a:rPr>
              <a:t>https://docs.travis-ci.com/user/tutorial/</a:t>
            </a:r>
            <a:r>
              <a:rPr lang="en"/>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7dfe9bda8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dfe9bda8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link to setup travis </a:t>
            </a:r>
            <a:r>
              <a:rPr lang="en" u="sng">
                <a:solidFill>
                  <a:schemeClr val="hlink"/>
                </a:solidFill>
                <a:hlinkClick r:id="rId2"/>
              </a:rPr>
              <a:t>https://docs.travis-ci.com/user/tutorial/</a:t>
            </a:r>
            <a:r>
              <a:rPr lang="en"/>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fe9bda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fe9bda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link to setup travis </a:t>
            </a:r>
            <a:r>
              <a:rPr lang="en" u="sng">
                <a:solidFill>
                  <a:schemeClr val="hlink"/>
                </a:solidFill>
                <a:hlinkClick r:id="rId2"/>
              </a:rPr>
              <a:t>https://docs.travis-ci.com/user/tutorial/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Have program that was return earlier where they can add travis ci.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6da2a93a00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da2a93a00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d6ddd6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d6ddd6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plan for change and flexibility, which is crucial if your code is going to survive even to the end of your own development process, it’s important to set up tests for the various parts of your program (so-called unit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Rather than the intuitive “code a little, test a little” practice, the Extreme Programming crowd (a relatively new movement in software design and development) has introduced the highly useful, but somewhat counterintuitive, dictum “test a little, code a little.” In other words, test first and code later. (This is also known as test-driven programming.)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 an example maybe about tesla accident and testing machine learning algorithm.</a:t>
            </a:r>
            <a:endParaRPr/>
          </a:p>
          <a:p>
            <a:pPr indent="0" lvl="0" marL="0" rtl="0" algn="l">
              <a:spcBef>
                <a:spcPts val="0"/>
              </a:spcBef>
              <a:spcAft>
                <a:spcPts val="0"/>
              </a:spcAft>
              <a:buNone/>
            </a:pPr>
            <a:r>
              <a:rPr lang="en" u="sng">
                <a:solidFill>
                  <a:schemeClr val="hlink"/>
                </a:solidFill>
                <a:hlinkClick r:id="rId2"/>
              </a:rPr>
              <a:t>https://www.quora.com/Whats-the-best-way-to-test-machine-learning-code-How-do-we-know-its-running-as-we-assume-If-the-correction-is-low-how-could-you-know-if-it%E2%80%99s-caused-by-an-inappropriately-used-algorithm-or-just-bad-implementation-of-it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d95cc7d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d95cc7d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plan for change and flexibility, which is crucial if your code is going to survive even to the end of your own development process, it’s important to set up tests for the various parts of your program (so-called unit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Rather than the intuitive “code a little, test a little” practice, the Extreme Programming crowd (a relatively new movement in software design and development) has introduced the highly useful, but somewhat counterintuitive, dictum “test a little, code a little.” In other words, test first and code later. (This is also known as test-driven programming.)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6ddd6cb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6ddd6cb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Mention that there are other types.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Before we get into the nitty-gritty of writing tests, here’s a breakdown of the test-driven development process (or one variation of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should keep your code in a healthy state when you leave it—don’t leave it with any tests failing. (Well, that’s what they say. I find that I sometimes leave it with one test failing, which is the point at which I’m currently working. This is really bad form if you’re developing together with others, though. You should never check failing code into the common code repository.)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7d95cc7de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7d95cc7de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Doctest is a module included in the Python programming language’s standard library that allows the easy generation of tests </a:t>
            </a:r>
            <a:r>
              <a:rPr lang="en"/>
              <a:t>based</a:t>
            </a:r>
            <a:r>
              <a:rPr lang="en"/>
              <a:t> on output from the standard </a:t>
            </a:r>
            <a:r>
              <a:rPr lang="en"/>
              <a:t>Python</a:t>
            </a:r>
            <a:r>
              <a:rPr lang="en"/>
              <a:t> interpreter shell, cut and pasted docstrings.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222222"/>
                </a:solidFill>
                <a:highlight>
                  <a:srgbClr val="FFFFFF"/>
                </a:highlight>
              </a:rPr>
              <a:t>When using the Python shell, the primary prompt: &gt;&gt;&gt; , is followed by new commands.</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UnitTest - Is part of python standard library and comes with several advantages.</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Splinter is another tools used to write </a:t>
            </a:r>
            <a:r>
              <a:rPr lang="en" sz="1050">
                <a:solidFill>
                  <a:srgbClr val="222222"/>
                </a:solidFill>
                <a:highlight>
                  <a:srgbClr val="FFFFFF"/>
                </a:highlight>
              </a:rPr>
              <a:t>automated</a:t>
            </a:r>
            <a:r>
              <a:rPr lang="en" sz="1050">
                <a:solidFill>
                  <a:srgbClr val="222222"/>
                </a:solidFill>
                <a:highlight>
                  <a:srgbClr val="FFFFFF"/>
                </a:highlight>
              </a:rPr>
              <a:t> tests for web applications, and it works as an abstraction layer on top of a browser automation tool such as Selenium. With, you </a:t>
            </a:r>
            <a:r>
              <a:rPr lang="en" sz="1050">
                <a:solidFill>
                  <a:srgbClr val="222222"/>
                </a:solidFill>
                <a:highlight>
                  <a:srgbClr val="FFFFFF"/>
                </a:highlight>
              </a:rPr>
              <a:t>automate</a:t>
            </a:r>
            <a:r>
              <a:rPr lang="en" sz="1050">
                <a:solidFill>
                  <a:srgbClr val="222222"/>
                </a:solidFill>
                <a:highlight>
                  <a:srgbClr val="FFFFFF"/>
                </a:highlight>
              </a:rPr>
              <a:t> browser actions, like visiting a page and interacting with it (</a:t>
            </a:r>
            <a:r>
              <a:rPr lang="en" u="sng">
                <a:solidFill>
                  <a:schemeClr val="hlink"/>
                </a:solidFill>
                <a:hlinkClick r:id="rId2"/>
              </a:rPr>
              <a:t>https://splinter.readthedocs.io/en/latest/tutorial.html</a:t>
            </a:r>
            <a:r>
              <a:rPr lang="en" sz="1050">
                <a:solidFill>
                  <a:srgbClr val="222222"/>
                </a:solidFill>
                <a:highlight>
                  <a:srgbClr val="FFFFFF"/>
                </a:highlight>
              </a:rPr>
              <a:t>)</a:t>
            </a:r>
            <a:endParaRPr sz="1050">
              <a:solidFill>
                <a:srgbClr val="2222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7d6ddd6c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7d6ddd6c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7deb9b17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7deb9b17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Unittest - Is already included in the python Standard Library.</a:t>
            </a:r>
            <a:endParaRPr/>
          </a:p>
          <a:p>
            <a:pPr indent="0" lvl="0" marL="0" rtl="0" algn="l">
              <a:spcBef>
                <a:spcPts val="0"/>
              </a:spcBef>
              <a:spcAft>
                <a:spcPts val="0"/>
              </a:spcAft>
              <a:buNone/>
            </a:pPr>
            <a:r>
              <a:rPr lang="en"/>
              <a:t>Used in django web framework. You will see later when you start with django.</a:t>
            </a:r>
            <a:endParaRPr/>
          </a:p>
          <a:p>
            <a:pPr indent="0" lvl="0" marL="0" rtl="0" algn="l">
              <a:spcBef>
                <a:spcPts val="0"/>
              </a:spcBef>
              <a:spcAft>
                <a:spcPts val="0"/>
              </a:spcAft>
              <a:buNone/>
            </a:pPr>
            <a:r>
              <a:rPr lang="en" sz="1200">
                <a:solidFill>
                  <a:srgbClr val="222222"/>
                </a:solidFill>
                <a:highlight>
                  <a:srgbClr val="FFFFFF"/>
                </a:highlight>
              </a:rPr>
              <a:t>The </a:t>
            </a:r>
            <a:r>
              <a:rPr lang="en" sz="1150">
                <a:solidFill>
                  <a:srgbClr val="6363BB"/>
                </a:solidFill>
                <a:highlight>
                  <a:srgbClr val="FFFFFF"/>
                </a:highlight>
                <a:uFill>
                  <a:noFill/>
                </a:uFill>
                <a:latin typeface="Courier New"/>
                <a:ea typeface="Courier New"/>
                <a:cs typeface="Courier New"/>
                <a:sym typeface="Courier New"/>
                <a:hlinkClick r:id="rId2"/>
              </a:rPr>
              <a:t>setUp()</a:t>
            </a:r>
            <a:r>
              <a:rPr lang="en" sz="1200">
                <a:solidFill>
                  <a:srgbClr val="222222"/>
                </a:solidFill>
                <a:highlight>
                  <a:srgbClr val="FFFFFF"/>
                </a:highlight>
              </a:rPr>
              <a:t> and </a:t>
            </a:r>
            <a:r>
              <a:rPr lang="en" sz="1150">
                <a:solidFill>
                  <a:srgbClr val="6363BB"/>
                </a:solidFill>
                <a:highlight>
                  <a:srgbClr val="FFFFFF"/>
                </a:highlight>
                <a:uFill>
                  <a:noFill/>
                </a:uFill>
                <a:latin typeface="Courier New"/>
                <a:ea typeface="Courier New"/>
                <a:cs typeface="Courier New"/>
                <a:sym typeface="Courier New"/>
                <a:hlinkClick r:id="rId3"/>
              </a:rPr>
              <a:t>tearDown()</a:t>
            </a:r>
            <a:r>
              <a:rPr lang="en" sz="1200">
                <a:solidFill>
                  <a:srgbClr val="222222"/>
                </a:solidFill>
                <a:highlight>
                  <a:srgbClr val="FFFFFF"/>
                </a:highlight>
              </a:rPr>
              <a:t> methods allow you to define instructions that will be executed before and after each test method.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7d95cc7de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7d95cc7de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Maybe write the actual function in class and run the test</a:t>
            </a:r>
            <a:endParaRPr/>
          </a:p>
          <a:p>
            <a:pPr indent="0" lvl="0" marL="457200" rtl="0" algn="l">
              <a:spcBef>
                <a:spcPts val="0"/>
              </a:spcBef>
              <a:spcAft>
                <a:spcPts val="0"/>
              </a:spcAft>
              <a:buNone/>
            </a:pPr>
            <a:r>
              <a:rPr lang="en"/>
              <a:t>Write the product method in class and </a:t>
            </a:r>
            <a:r>
              <a:rPr lang="en"/>
              <a:t>demonstrate passing/failing test.</a:t>
            </a:r>
            <a:endParaRPr/>
          </a:p>
          <a:p>
            <a:pPr indent="0" lvl="0" marL="457200" rtl="0" algn="l">
              <a:spcBef>
                <a:spcPts val="0"/>
              </a:spcBef>
              <a:spcAft>
                <a:spcPts val="0"/>
              </a:spcAft>
              <a:buNone/>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docs.travis-ci.com/user/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Python Unit Testing</a:t>
            </a:r>
            <a:endParaRPr/>
          </a:p>
        </p:txBody>
      </p:sp>
      <p:sp>
        <p:nvSpPr>
          <p:cNvPr id="325" name="Google Shape;325;p21"/>
          <p:cNvSpPr txBox="1"/>
          <p:nvPr>
            <p:ph idx="1" type="subTitle"/>
          </p:nvPr>
        </p:nvSpPr>
        <p:spPr>
          <a:xfrm>
            <a:off x="309225" y="308076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Life Choices Coding Academy 2020</a:t>
            </a:r>
            <a:endParaRPr b="1" sz="1800"/>
          </a:p>
        </p:txBody>
      </p:sp>
      <p:grpSp>
        <p:nvGrpSpPr>
          <p:cNvPr id="326" name="Google Shape;326;p21"/>
          <p:cNvGrpSpPr/>
          <p:nvPr/>
        </p:nvGrpSpPr>
        <p:grpSpPr>
          <a:xfrm>
            <a:off x="5350141" y="100301"/>
            <a:ext cx="420904" cy="498241"/>
            <a:chOff x="5350141" y="100301"/>
            <a:chExt cx="420904" cy="498241"/>
          </a:xfrm>
        </p:grpSpPr>
        <p:sp>
          <p:nvSpPr>
            <p:cNvPr id="327" name="Google Shape;327;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8071563" y="3231345"/>
            <a:ext cx="1026629" cy="1056842"/>
            <a:chOff x="8084663" y="3138245"/>
            <a:chExt cx="1026629" cy="1056842"/>
          </a:xfrm>
        </p:grpSpPr>
        <p:sp>
          <p:nvSpPr>
            <p:cNvPr id="330" name="Google Shape;330;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21"/>
          <p:cNvGrpSpPr/>
          <p:nvPr/>
        </p:nvGrpSpPr>
        <p:grpSpPr>
          <a:xfrm>
            <a:off x="1970545" y="1968452"/>
            <a:ext cx="690310" cy="1154730"/>
            <a:chOff x="1960499" y="1511252"/>
            <a:chExt cx="690310" cy="1154730"/>
          </a:xfrm>
        </p:grpSpPr>
        <p:sp>
          <p:nvSpPr>
            <p:cNvPr id="337" name="Google Shape;337;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21"/>
          <p:cNvGrpSpPr/>
          <p:nvPr/>
        </p:nvGrpSpPr>
        <p:grpSpPr>
          <a:xfrm>
            <a:off x="734290" y="251983"/>
            <a:ext cx="800177" cy="752193"/>
            <a:chOff x="734290" y="251983"/>
            <a:chExt cx="800177" cy="752193"/>
          </a:xfrm>
        </p:grpSpPr>
        <p:sp>
          <p:nvSpPr>
            <p:cNvPr id="345" name="Google Shape;345;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1"/>
          <p:cNvGrpSpPr/>
          <p:nvPr/>
        </p:nvGrpSpPr>
        <p:grpSpPr>
          <a:xfrm>
            <a:off x="2857571" y="1302505"/>
            <a:ext cx="152954" cy="60030"/>
            <a:chOff x="2857571" y="1302505"/>
            <a:chExt cx="152954" cy="60030"/>
          </a:xfrm>
        </p:grpSpPr>
        <p:sp>
          <p:nvSpPr>
            <p:cNvPr id="348" name="Google Shape;348;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1"/>
          <p:cNvGrpSpPr/>
          <p:nvPr/>
        </p:nvGrpSpPr>
        <p:grpSpPr>
          <a:xfrm>
            <a:off x="3168309" y="474596"/>
            <a:ext cx="1088181" cy="608604"/>
            <a:chOff x="3168309" y="474596"/>
            <a:chExt cx="1088181" cy="608604"/>
          </a:xfrm>
        </p:grpSpPr>
        <p:grpSp>
          <p:nvGrpSpPr>
            <p:cNvPr id="351" name="Google Shape;351;p21"/>
            <p:cNvGrpSpPr/>
            <p:nvPr/>
          </p:nvGrpSpPr>
          <p:grpSpPr>
            <a:xfrm>
              <a:off x="3168309" y="517749"/>
              <a:ext cx="1084309" cy="565452"/>
              <a:chOff x="3168309" y="517749"/>
              <a:chExt cx="1084309" cy="565452"/>
            </a:xfrm>
          </p:grpSpPr>
          <p:sp>
            <p:nvSpPr>
              <p:cNvPr id="352" name="Google Shape;352;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1"/>
            <p:cNvGrpSpPr/>
            <p:nvPr/>
          </p:nvGrpSpPr>
          <p:grpSpPr>
            <a:xfrm>
              <a:off x="4114622" y="474596"/>
              <a:ext cx="141868" cy="100403"/>
              <a:chOff x="4114622" y="474596"/>
              <a:chExt cx="141868" cy="100403"/>
            </a:xfrm>
          </p:grpSpPr>
          <p:sp>
            <p:nvSpPr>
              <p:cNvPr id="355" name="Google Shape;355;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7" name="Google Shape;357;p21"/>
          <p:cNvGrpSpPr/>
          <p:nvPr/>
        </p:nvGrpSpPr>
        <p:grpSpPr>
          <a:xfrm>
            <a:off x="4554058" y="287028"/>
            <a:ext cx="820760" cy="899951"/>
            <a:chOff x="4554058" y="287028"/>
            <a:chExt cx="820760" cy="899951"/>
          </a:xfrm>
        </p:grpSpPr>
        <p:grpSp>
          <p:nvGrpSpPr>
            <p:cNvPr id="358" name="Google Shape;358;p21"/>
            <p:cNvGrpSpPr/>
            <p:nvPr/>
          </p:nvGrpSpPr>
          <p:grpSpPr>
            <a:xfrm>
              <a:off x="4554058" y="287028"/>
              <a:ext cx="820760" cy="807258"/>
              <a:chOff x="4554058" y="287028"/>
              <a:chExt cx="820760" cy="807258"/>
            </a:xfrm>
          </p:grpSpPr>
          <p:sp>
            <p:nvSpPr>
              <p:cNvPr id="359" name="Google Shape;359;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1"/>
            <p:cNvGrpSpPr/>
            <p:nvPr/>
          </p:nvGrpSpPr>
          <p:grpSpPr>
            <a:xfrm>
              <a:off x="5063947" y="1041305"/>
              <a:ext cx="89912" cy="145673"/>
              <a:chOff x="5063947" y="1041305"/>
              <a:chExt cx="89912" cy="145673"/>
            </a:xfrm>
          </p:grpSpPr>
          <p:sp>
            <p:nvSpPr>
              <p:cNvPr id="362" name="Google Shape;362;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4" name="Google Shape;364;p21"/>
          <p:cNvGrpSpPr/>
          <p:nvPr/>
        </p:nvGrpSpPr>
        <p:grpSpPr>
          <a:xfrm>
            <a:off x="7100592" y="-366483"/>
            <a:ext cx="638917" cy="1022558"/>
            <a:chOff x="7100592" y="-366483"/>
            <a:chExt cx="638917" cy="1022558"/>
          </a:xfrm>
        </p:grpSpPr>
        <p:sp>
          <p:nvSpPr>
            <p:cNvPr id="365" name="Google Shape;365;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1"/>
          <p:cNvGrpSpPr/>
          <p:nvPr/>
        </p:nvGrpSpPr>
        <p:grpSpPr>
          <a:xfrm>
            <a:off x="5910718" y="-131360"/>
            <a:ext cx="105830" cy="85015"/>
            <a:chOff x="5910718" y="-131360"/>
            <a:chExt cx="105830" cy="85015"/>
          </a:xfrm>
        </p:grpSpPr>
        <p:sp>
          <p:nvSpPr>
            <p:cNvPr id="370" name="Google Shape;370;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21"/>
          <p:cNvGrpSpPr/>
          <p:nvPr/>
        </p:nvGrpSpPr>
        <p:grpSpPr>
          <a:xfrm>
            <a:off x="3894690" y="-306155"/>
            <a:ext cx="432221" cy="578920"/>
            <a:chOff x="3894690" y="-306155"/>
            <a:chExt cx="432221" cy="578920"/>
          </a:xfrm>
        </p:grpSpPr>
        <p:sp>
          <p:nvSpPr>
            <p:cNvPr id="373" name="Google Shape;373;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21"/>
            <p:cNvGrpSpPr/>
            <p:nvPr/>
          </p:nvGrpSpPr>
          <p:grpSpPr>
            <a:xfrm>
              <a:off x="3894690" y="-306155"/>
              <a:ext cx="98086" cy="107551"/>
              <a:chOff x="3894690" y="-306155"/>
              <a:chExt cx="98086" cy="107551"/>
            </a:xfrm>
          </p:grpSpPr>
          <p:sp>
            <p:nvSpPr>
              <p:cNvPr id="375" name="Google Shape;375;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7" name="Google Shape;377;p21"/>
          <p:cNvGrpSpPr/>
          <p:nvPr/>
        </p:nvGrpSpPr>
        <p:grpSpPr>
          <a:xfrm>
            <a:off x="2775700" y="-243577"/>
            <a:ext cx="641763" cy="660328"/>
            <a:chOff x="2775700" y="-243577"/>
            <a:chExt cx="641763" cy="660328"/>
          </a:xfrm>
        </p:grpSpPr>
        <p:grpSp>
          <p:nvGrpSpPr>
            <p:cNvPr id="378" name="Google Shape;378;p21"/>
            <p:cNvGrpSpPr/>
            <p:nvPr/>
          </p:nvGrpSpPr>
          <p:grpSpPr>
            <a:xfrm>
              <a:off x="2880967" y="-159588"/>
              <a:ext cx="536496" cy="576339"/>
              <a:chOff x="2880967" y="-159588"/>
              <a:chExt cx="536496" cy="576339"/>
            </a:xfrm>
          </p:grpSpPr>
          <p:sp>
            <p:nvSpPr>
              <p:cNvPr id="379" name="Google Shape;379;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21"/>
            <p:cNvGrpSpPr/>
            <p:nvPr/>
          </p:nvGrpSpPr>
          <p:grpSpPr>
            <a:xfrm>
              <a:off x="2775700" y="-243577"/>
              <a:ext cx="100965" cy="123965"/>
              <a:chOff x="2775700" y="-243577"/>
              <a:chExt cx="100965" cy="123965"/>
            </a:xfrm>
          </p:grpSpPr>
          <p:sp>
            <p:nvSpPr>
              <p:cNvPr id="382" name="Google Shape;382;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4" name="Google Shape;384;p21"/>
          <p:cNvGrpSpPr/>
          <p:nvPr/>
        </p:nvGrpSpPr>
        <p:grpSpPr>
          <a:xfrm>
            <a:off x="1739309" y="566891"/>
            <a:ext cx="853058" cy="594507"/>
            <a:chOff x="1739309" y="566891"/>
            <a:chExt cx="853058" cy="594507"/>
          </a:xfrm>
        </p:grpSpPr>
        <p:grpSp>
          <p:nvGrpSpPr>
            <p:cNvPr id="385" name="Google Shape;385;p21"/>
            <p:cNvGrpSpPr/>
            <p:nvPr/>
          </p:nvGrpSpPr>
          <p:grpSpPr>
            <a:xfrm>
              <a:off x="1753572" y="566891"/>
              <a:ext cx="838796" cy="594507"/>
              <a:chOff x="1753572" y="566891"/>
              <a:chExt cx="838796" cy="594507"/>
            </a:xfrm>
          </p:grpSpPr>
          <p:sp>
            <p:nvSpPr>
              <p:cNvPr id="386" name="Google Shape;386;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1"/>
            <p:cNvGrpSpPr/>
            <p:nvPr/>
          </p:nvGrpSpPr>
          <p:grpSpPr>
            <a:xfrm>
              <a:off x="1739309" y="617821"/>
              <a:ext cx="85081" cy="113673"/>
              <a:chOff x="1739309" y="617821"/>
              <a:chExt cx="85081" cy="113673"/>
            </a:xfrm>
          </p:grpSpPr>
          <p:sp>
            <p:nvSpPr>
              <p:cNvPr id="389" name="Google Shape;389;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 name="Google Shape;391;p21"/>
          <p:cNvGrpSpPr/>
          <p:nvPr/>
        </p:nvGrpSpPr>
        <p:grpSpPr>
          <a:xfrm>
            <a:off x="291413" y="-295003"/>
            <a:ext cx="420937" cy="645006"/>
            <a:chOff x="291413" y="-295003"/>
            <a:chExt cx="420937" cy="645006"/>
          </a:xfrm>
        </p:grpSpPr>
        <p:sp>
          <p:nvSpPr>
            <p:cNvPr id="392" name="Google Shape;392;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21"/>
            <p:cNvGrpSpPr/>
            <p:nvPr/>
          </p:nvGrpSpPr>
          <p:grpSpPr>
            <a:xfrm>
              <a:off x="317622" y="261977"/>
              <a:ext cx="171618" cy="88026"/>
              <a:chOff x="317622" y="261977"/>
              <a:chExt cx="171618" cy="88026"/>
            </a:xfrm>
          </p:grpSpPr>
          <p:sp>
            <p:nvSpPr>
              <p:cNvPr id="394" name="Google Shape;394;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6" name="Google Shape;396;p21"/>
          <p:cNvGrpSpPr/>
          <p:nvPr/>
        </p:nvGrpSpPr>
        <p:grpSpPr>
          <a:xfrm>
            <a:off x="1214230" y="1280862"/>
            <a:ext cx="693917" cy="709106"/>
            <a:chOff x="1214230" y="1280862"/>
            <a:chExt cx="693917" cy="709106"/>
          </a:xfrm>
        </p:grpSpPr>
        <p:sp>
          <p:nvSpPr>
            <p:cNvPr id="397" name="Google Shape;397;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1"/>
          <p:cNvGrpSpPr/>
          <p:nvPr/>
        </p:nvGrpSpPr>
        <p:grpSpPr>
          <a:xfrm>
            <a:off x="-182869" y="835238"/>
            <a:ext cx="1277205" cy="1131333"/>
            <a:chOff x="-182869" y="835238"/>
            <a:chExt cx="1277205" cy="1131333"/>
          </a:xfrm>
        </p:grpSpPr>
        <p:sp>
          <p:nvSpPr>
            <p:cNvPr id="401" name="Google Shape;401;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1"/>
            <p:cNvGrpSpPr/>
            <p:nvPr/>
          </p:nvGrpSpPr>
          <p:grpSpPr>
            <a:xfrm>
              <a:off x="454360" y="835238"/>
              <a:ext cx="112382" cy="56555"/>
              <a:chOff x="454360" y="835238"/>
              <a:chExt cx="112382" cy="56555"/>
            </a:xfrm>
          </p:grpSpPr>
          <p:sp>
            <p:nvSpPr>
              <p:cNvPr id="403" name="Google Shape;403;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21"/>
            <p:cNvGrpSpPr/>
            <p:nvPr/>
          </p:nvGrpSpPr>
          <p:grpSpPr>
            <a:xfrm>
              <a:off x="588484" y="1891352"/>
              <a:ext cx="127241" cy="75219"/>
              <a:chOff x="588484" y="1891352"/>
              <a:chExt cx="127241" cy="75219"/>
            </a:xfrm>
          </p:grpSpPr>
          <p:sp>
            <p:nvSpPr>
              <p:cNvPr id="406" name="Google Shape;406;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8" name="Google Shape;408;p21"/>
          <p:cNvGrpSpPr/>
          <p:nvPr/>
        </p:nvGrpSpPr>
        <p:grpSpPr>
          <a:xfrm>
            <a:off x="1004821" y="2303619"/>
            <a:ext cx="413557" cy="605096"/>
            <a:chOff x="1004821" y="2303619"/>
            <a:chExt cx="413557" cy="605096"/>
          </a:xfrm>
        </p:grpSpPr>
        <p:grpSp>
          <p:nvGrpSpPr>
            <p:cNvPr id="409" name="Google Shape;409;p21"/>
            <p:cNvGrpSpPr/>
            <p:nvPr/>
          </p:nvGrpSpPr>
          <p:grpSpPr>
            <a:xfrm>
              <a:off x="1004821" y="2303619"/>
              <a:ext cx="344559" cy="605096"/>
              <a:chOff x="1004821" y="2303619"/>
              <a:chExt cx="344559" cy="605096"/>
            </a:xfrm>
          </p:grpSpPr>
          <p:sp>
            <p:nvSpPr>
              <p:cNvPr id="410" name="Google Shape;410;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1332668" y="2362060"/>
              <a:ext cx="85710" cy="97126"/>
              <a:chOff x="1332668" y="2362060"/>
              <a:chExt cx="85710" cy="97126"/>
            </a:xfrm>
          </p:grpSpPr>
          <p:sp>
            <p:nvSpPr>
              <p:cNvPr id="414" name="Google Shape;414;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6" name="Google Shape;416;p21"/>
          <p:cNvGrpSpPr/>
          <p:nvPr/>
        </p:nvGrpSpPr>
        <p:grpSpPr>
          <a:xfrm>
            <a:off x="2647665" y="2892963"/>
            <a:ext cx="62909" cy="137996"/>
            <a:chOff x="2647665" y="2892963"/>
            <a:chExt cx="62909" cy="137996"/>
          </a:xfrm>
        </p:grpSpPr>
        <p:sp>
          <p:nvSpPr>
            <p:cNvPr id="417" name="Google Shape;417;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1"/>
          <p:cNvGrpSpPr/>
          <p:nvPr/>
        </p:nvGrpSpPr>
        <p:grpSpPr>
          <a:xfrm>
            <a:off x="2248437" y="2591126"/>
            <a:ext cx="134753" cy="99377"/>
            <a:chOff x="2248437" y="2591126"/>
            <a:chExt cx="134753" cy="99377"/>
          </a:xfrm>
        </p:grpSpPr>
        <p:sp>
          <p:nvSpPr>
            <p:cNvPr id="420" name="Google Shape;420;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1"/>
          <p:cNvGrpSpPr/>
          <p:nvPr/>
        </p:nvGrpSpPr>
        <p:grpSpPr>
          <a:xfrm>
            <a:off x="319707" y="3143540"/>
            <a:ext cx="638983" cy="1054658"/>
            <a:chOff x="319707" y="3143540"/>
            <a:chExt cx="638983" cy="1054658"/>
          </a:xfrm>
        </p:grpSpPr>
        <p:sp>
          <p:nvSpPr>
            <p:cNvPr id="423" name="Google Shape;423;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1"/>
          <p:cNvGrpSpPr/>
          <p:nvPr/>
        </p:nvGrpSpPr>
        <p:grpSpPr>
          <a:xfrm>
            <a:off x="1344284" y="3702273"/>
            <a:ext cx="388340" cy="497513"/>
            <a:chOff x="1344284" y="3702273"/>
            <a:chExt cx="388340" cy="497513"/>
          </a:xfrm>
        </p:grpSpPr>
        <p:sp>
          <p:nvSpPr>
            <p:cNvPr id="428" name="Google Shape;428;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1"/>
          <p:cNvGrpSpPr/>
          <p:nvPr/>
        </p:nvGrpSpPr>
        <p:grpSpPr>
          <a:xfrm>
            <a:off x="4368" y="4500332"/>
            <a:ext cx="1550979" cy="1347924"/>
            <a:chOff x="4368" y="4500332"/>
            <a:chExt cx="1550979" cy="1347924"/>
          </a:xfrm>
        </p:grpSpPr>
        <p:grpSp>
          <p:nvGrpSpPr>
            <p:cNvPr id="432" name="Google Shape;432;p21"/>
            <p:cNvGrpSpPr/>
            <p:nvPr/>
          </p:nvGrpSpPr>
          <p:grpSpPr>
            <a:xfrm>
              <a:off x="4368" y="4500332"/>
              <a:ext cx="1507264" cy="1347924"/>
              <a:chOff x="4368" y="4500332"/>
              <a:chExt cx="1507264" cy="1347924"/>
            </a:xfrm>
          </p:grpSpPr>
          <p:sp>
            <p:nvSpPr>
              <p:cNvPr id="433" name="Google Shape;433;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21"/>
          <p:cNvGrpSpPr/>
          <p:nvPr/>
        </p:nvGrpSpPr>
        <p:grpSpPr>
          <a:xfrm>
            <a:off x="1664354" y="4088694"/>
            <a:ext cx="1037582" cy="940754"/>
            <a:chOff x="1664354" y="4088694"/>
            <a:chExt cx="1037582" cy="940754"/>
          </a:xfrm>
        </p:grpSpPr>
        <p:grpSp>
          <p:nvGrpSpPr>
            <p:cNvPr id="447" name="Google Shape;447;p21"/>
            <p:cNvGrpSpPr/>
            <p:nvPr/>
          </p:nvGrpSpPr>
          <p:grpSpPr>
            <a:xfrm>
              <a:off x="1664354" y="4088694"/>
              <a:ext cx="1037582" cy="832607"/>
              <a:chOff x="1664354" y="4088694"/>
              <a:chExt cx="1037582" cy="832607"/>
            </a:xfrm>
          </p:grpSpPr>
          <p:sp>
            <p:nvSpPr>
              <p:cNvPr id="448" name="Google Shape;448;p21"/>
              <p:cNvSpPr/>
              <p:nvPr/>
            </p:nvSpPr>
            <p:spPr>
              <a:xfrm>
                <a:off x="2035818" y="4196940"/>
                <a:ext cx="429938" cy="217219"/>
              </a:xfrm>
              <a:custGeom>
                <a:rect b="b" l="l" r="r" t="t"/>
                <a:pathLst>
                  <a:path extrusionOk="0" h="6564" w="12992">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1664354" y="4088694"/>
                <a:ext cx="1037582" cy="832607"/>
              </a:xfrm>
              <a:custGeom>
                <a:rect b="b" l="l" r="r" t="t"/>
                <a:pathLst>
                  <a:path extrusionOk="0" h="25160" w="31354">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2025592" y="4188303"/>
                <a:ext cx="454625" cy="249815"/>
              </a:xfrm>
              <a:custGeom>
                <a:rect b="b" l="l" r="r" t="t"/>
                <a:pathLst>
                  <a:path extrusionOk="0" h="7549" w="13738">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739838" y="4716261"/>
                <a:ext cx="461210" cy="159671"/>
              </a:xfrm>
              <a:custGeom>
                <a:rect b="b" l="l" r="r" t="t"/>
                <a:pathLst>
                  <a:path extrusionOk="0" h="4825" w="13937">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1771012" y="4676384"/>
                <a:ext cx="280260" cy="110363"/>
              </a:xfrm>
              <a:custGeom>
                <a:rect b="b" l="l" r="r" t="t"/>
                <a:pathLst>
                  <a:path extrusionOk="0" h="3335" w="8469">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1770648" y="4633132"/>
                <a:ext cx="435729" cy="159109"/>
              </a:xfrm>
              <a:custGeom>
                <a:rect b="b" l="l" r="r" t="t"/>
                <a:pathLst>
                  <a:path extrusionOk="0" h="4808" w="13167">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1843186" y="4600007"/>
                <a:ext cx="272318" cy="119729"/>
              </a:xfrm>
              <a:custGeom>
                <a:rect b="b" l="l" r="r" t="t"/>
                <a:pathLst>
                  <a:path extrusionOk="0" h="3618" w="8229">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21"/>
            <p:cNvGrpSpPr/>
            <p:nvPr/>
          </p:nvGrpSpPr>
          <p:grpSpPr>
            <a:xfrm>
              <a:off x="2242315" y="4930402"/>
              <a:ext cx="155932" cy="99046"/>
              <a:chOff x="2242315" y="4930402"/>
              <a:chExt cx="155932" cy="99046"/>
            </a:xfrm>
          </p:grpSpPr>
          <p:sp>
            <p:nvSpPr>
              <p:cNvPr id="456" name="Google Shape;456;p21"/>
              <p:cNvSpPr/>
              <p:nvPr/>
            </p:nvSpPr>
            <p:spPr>
              <a:xfrm>
                <a:off x="2242315" y="4930402"/>
                <a:ext cx="83856" cy="58508"/>
              </a:xfrm>
              <a:custGeom>
                <a:rect b="b" l="l" r="r" t="t"/>
                <a:pathLst>
                  <a:path extrusionOk="0" h="1768" w="2534">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2304595" y="4969484"/>
                <a:ext cx="93652" cy="59964"/>
              </a:xfrm>
              <a:custGeom>
                <a:rect b="b" l="l" r="r" t="t"/>
                <a:pathLst>
                  <a:path extrusionOk="0" h="1812" w="283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8" name="Google Shape;458;p21"/>
          <p:cNvGrpSpPr/>
          <p:nvPr/>
        </p:nvGrpSpPr>
        <p:grpSpPr>
          <a:xfrm>
            <a:off x="2661531" y="4759645"/>
            <a:ext cx="636336" cy="613800"/>
            <a:chOff x="2661531" y="4759645"/>
            <a:chExt cx="636336" cy="613800"/>
          </a:xfrm>
        </p:grpSpPr>
        <p:sp>
          <p:nvSpPr>
            <p:cNvPr id="459" name="Google Shape;459;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21"/>
          <p:cNvGrpSpPr/>
          <p:nvPr/>
        </p:nvGrpSpPr>
        <p:grpSpPr>
          <a:xfrm>
            <a:off x="3260869" y="4155210"/>
            <a:ext cx="1065612" cy="1051580"/>
            <a:chOff x="3260869" y="4155210"/>
            <a:chExt cx="1065612" cy="1051580"/>
          </a:xfrm>
        </p:grpSpPr>
        <p:grpSp>
          <p:nvGrpSpPr>
            <p:cNvPr id="463" name="Google Shape;463;p21"/>
            <p:cNvGrpSpPr/>
            <p:nvPr/>
          </p:nvGrpSpPr>
          <p:grpSpPr>
            <a:xfrm>
              <a:off x="3260869" y="4155210"/>
              <a:ext cx="1065612" cy="1051580"/>
              <a:chOff x="3260869" y="4155210"/>
              <a:chExt cx="1065612" cy="1051580"/>
            </a:xfrm>
          </p:grpSpPr>
          <p:sp>
            <p:nvSpPr>
              <p:cNvPr id="464" name="Google Shape;464;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1"/>
          <p:cNvGrpSpPr/>
          <p:nvPr/>
        </p:nvGrpSpPr>
        <p:grpSpPr>
          <a:xfrm>
            <a:off x="4756021" y="3831533"/>
            <a:ext cx="142364" cy="69263"/>
            <a:chOff x="4756021" y="3831533"/>
            <a:chExt cx="142364" cy="69263"/>
          </a:xfrm>
        </p:grpSpPr>
        <p:sp>
          <p:nvSpPr>
            <p:cNvPr id="473" name="Google Shape;473;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1"/>
          <p:cNvGrpSpPr/>
          <p:nvPr/>
        </p:nvGrpSpPr>
        <p:grpSpPr>
          <a:xfrm>
            <a:off x="4349976" y="4801904"/>
            <a:ext cx="591495" cy="708080"/>
            <a:chOff x="4349976" y="4801904"/>
            <a:chExt cx="591495" cy="708080"/>
          </a:xfrm>
        </p:grpSpPr>
        <p:sp>
          <p:nvSpPr>
            <p:cNvPr id="476" name="Google Shape;476;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1"/>
          <p:cNvGrpSpPr/>
          <p:nvPr/>
        </p:nvGrpSpPr>
        <p:grpSpPr>
          <a:xfrm>
            <a:off x="5630954" y="5096427"/>
            <a:ext cx="147626" cy="102487"/>
            <a:chOff x="5630954" y="5096427"/>
            <a:chExt cx="147626" cy="102487"/>
          </a:xfrm>
        </p:grpSpPr>
        <p:sp>
          <p:nvSpPr>
            <p:cNvPr id="480" name="Google Shape;480;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1"/>
          <p:cNvGrpSpPr/>
          <p:nvPr/>
        </p:nvGrpSpPr>
        <p:grpSpPr>
          <a:xfrm>
            <a:off x="5587702" y="3976345"/>
            <a:ext cx="519354" cy="629618"/>
            <a:chOff x="5587702" y="3976345"/>
            <a:chExt cx="519354" cy="629618"/>
          </a:xfrm>
        </p:grpSpPr>
        <p:sp>
          <p:nvSpPr>
            <p:cNvPr id="483" name="Google Shape;483;p21"/>
            <p:cNvSpPr/>
            <p:nvPr/>
          </p:nvSpPr>
          <p:spPr>
            <a:xfrm>
              <a:off x="5587702" y="3976345"/>
              <a:ext cx="374839" cy="629618"/>
            </a:xfrm>
            <a:custGeom>
              <a:rect b="b" l="l" r="r" t="t"/>
              <a:pathLst>
                <a:path extrusionOk="0" h="19026" w="11327">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5989610" y="4164344"/>
              <a:ext cx="48050" cy="85544"/>
            </a:xfrm>
            <a:custGeom>
              <a:rect b="b" l="l" r="r" t="t"/>
              <a:pathLst>
                <a:path extrusionOk="0" h="2585" w="1452">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6052188" y="4181552"/>
              <a:ext cx="54867" cy="92891"/>
            </a:xfrm>
            <a:custGeom>
              <a:rect b="b" l="l" r="r" t="t"/>
              <a:pathLst>
                <a:path extrusionOk="0" h="2807" w="1658">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1"/>
          <p:cNvGrpSpPr/>
          <p:nvPr/>
        </p:nvGrpSpPr>
        <p:grpSpPr>
          <a:xfrm>
            <a:off x="6416107" y="3473604"/>
            <a:ext cx="72969" cy="114666"/>
            <a:chOff x="6416107" y="3473604"/>
            <a:chExt cx="72969" cy="114666"/>
          </a:xfrm>
        </p:grpSpPr>
        <p:sp>
          <p:nvSpPr>
            <p:cNvPr id="487" name="Google Shape;487;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21"/>
          <p:cNvGrpSpPr/>
          <p:nvPr/>
        </p:nvGrpSpPr>
        <p:grpSpPr>
          <a:xfrm>
            <a:off x="6151764" y="3887194"/>
            <a:ext cx="1009123" cy="1313971"/>
            <a:chOff x="6151764" y="3887194"/>
            <a:chExt cx="1009123" cy="1313971"/>
          </a:xfrm>
        </p:grpSpPr>
        <p:grpSp>
          <p:nvGrpSpPr>
            <p:cNvPr id="490" name="Google Shape;490;p21"/>
            <p:cNvGrpSpPr/>
            <p:nvPr/>
          </p:nvGrpSpPr>
          <p:grpSpPr>
            <a:xfrm>
              <a:off x="6151764" y="3887194"/>
              <a:ext cx="1009123" cy="1235674"/>
              <a:chOff x="6151764" y="3887194"/>
              <a:chExt cx="1009123" cy="1235674"/>
            </a:xfrm>
          </p:grpSpPr>
          <p:sp>
            <p:nvSpPr>
              <p:cNvPr id="491" name="Google Shape;491;p21"/>
              <p:cNvSpPr/>
              <p:nvPr/>
            </p:nvSpPr>
            <p:spPr>
              <a:xfrm>
                <a:off x="6268944" y="4616950"/>
                <a:ext cx="769136" cy="427754"/>
              </a:xfrm>
              <a:custGeom>
                <a:rect b="b" l="l" r="r" t="t"/>
                <a:pathLst>
                  <a:path extrusionOk="0" h="12926" w="23242">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6842073" y="4193896"/>
                <a:ext cx="185550" cy="96994"/>
              </a:xfrm>
              <a:custGeom>
                <a:rect b="b" l="l" r="r" t="t"/>
                <a:pathLst>
                  <a:path extrusionOk="0" h="2931" w="5607">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6151764" y="4124236"/>
                <a:ext cx="1009123" cy="998632"/>
              </a:xfrm>
              <a:custGeom>
                <a:rect b="b" l="l" r="r" t="t"/>
                <a:pathLst>
                  <a:path extrusionOk="0" h="30177" w="30494">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6248791" y="4604540"/>
                <a:ext cx="800077" cy="458497"/>
              </a:xfrm>
              <a:custGeom>
                <a:rect b="b" l="l" r="r" t="t"/>
                <a:pathLst>
                  <a:path extrusionOk="0" h="13855" w="24177">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6738990" y="4680091"/>
                <a:ext cx="94777" cy="84254"/>
              </a:xfrm>
              <a:custGeom>
                <a:rect b="b" l="l" r="r" t="t"/>
                <a:pathLst>
                  <a:path extrusionOk="0" h="2546" w="2864">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6721815" y="4540804"/>
                <a:ext cx="93817" cy="77999"/>
              </a:xfrm>
              <a:custGeom>
                <a:rect b="b" l="l" r="r" t="t"/>
                <a:pathLst>
                  <a:path extrusionOk="0" h="2357" w="2835">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6838367" y="4387487"/>
                <a:ext cx="70652" cy="67211"/>
              </a:xfrm>
              <a:custGeom>
                <a:rect b="b" l="l" r="r" t="t"/>
                <a:pathLst>
                  <a:path extrusionOk="0" h="2031" w="2135">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7021633" y="4067482"/>
                <a:ext cx="85842" cy="78231"/>
              </a:xfrm>
              <a:custGeom>
                <a:rect b="b" l="l" r="r" t="t"/>
                <a:pathLst>
                  <a:path extrusionOk="0" h="2364" w="2594">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6945686" y="3887194"/>
                <a:ext cx="132767" cy="126149"/>
              </a:xfrm>
              <a:custGeom>
                <a:rect b="b" l="l" r="r" t="t"/>
                <a:pathLst>
                  <a:path extrusionOk="0" h="3812" w="4012">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21"/>
            <p:cNvGrpSpPr/>
            <p:nvPr/>
          </p:nvGrpSpPr>
          <p:grpSpPr>
            <a:xfrm>
              <a:off x="6648515" y="5156391"/>
              <a:ext cx="174596" cy="44774"/>
              <a:chOff x="6648515" y="5156391"/>
              <a:chExt cx="174596" cy="44774"/>
            </a:xfrm>
          </p:grpSpPr>
          <p:sp>
            <p:nvSpPr>
              <p:cNvPr id="501" name="Google Shape;501;p21"/>
              <p:cNvSpPr/>
              <p:nvPr/>
            </p:nvSpPr>
            <p:spPr>
              <a:xfrm>
                <a:off x="6648515" y="5156556"/>
                <a:ext cx="117875" cy="44609"/>
              </a:xfrm>
              <a:custGeom>
                <a:rect b="b" l="l" r="r" t="t"/>
                <a:pathLst>
                  <a:path extrusionOk="0" h="1348" w="3562">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6713178" y="5156391"/>
                <a:ext cx="109933" cy="37262"/>
              </a:xfrm>
              <a:custGeom>
                <a:rect b="b" l="l" r="r" t="t"/>
                <a:pathLst>
                  <a:path extrusionOk="0" h="1126" w="3322">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3" name="Google Shape;503;p21"/>
          <p:cNvGrpSpPr/>
          <p:nvPr/>
        </p:nvGrpSpPr>
        <p:grpSpPr>
          <a:xfrm>
            <a:off x="5751609" y="213662"/>
            <a:ext cx="1480128" cy="1386642"/>
            <a:chOff x="5751609" y="213662"/>
            <a:chExt cx="1480128" cy="1386642"/>
          </a:xfrm>
        </p:grpSpPr>
        <p:grpSp>
          <p:nvGrpSpPr>
            <p:cNvPr id="504" name="Google Shape;504;p21"/>
            <p:cNvGrpSpPr/>
            <p:nvPr/>
          </p:nvGrpSpPr>
          <p:grpSpPr>
            <a:xfrm>
              <a:off x="5751609" y="213662"/>
              <a:ext cx="1480128" cy="1386642"/>
              <a:chOff x="5751609" y="213662"/>
              <a:chExt cx="1480128" cy="1386642"/>
            </a:xfrm>
          </p:grpSpPr>
          <p:sp>
            <p:nvSpPr>
              <p:cNvPr id="505" name="Google Shape;505;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1"/>
            <p:cNvGrpSpPr/>
            <p:nvPr/>
          </p:nvGrpSpPr>
          <p:grpSpPr>
            <a:xfrm>
              <a:off x="6864708" y="521224"/>
              <a:ext cx="165992" cy="77337"/>
              <a:chOff x="6864708" y="521224"/>
              <a:chExt cx="165992" cy="77337"/>
            </a:xfrm>
          </p:grpSpPr>
          <p:sp>
            <p:nvSpPr>
              <p:cNvPr id="517" name="Google Shape;517;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21"/>
            <p:cNvGrpSpPr/>
            <p:nvPr/>
          </p:nvGrpSpPr>
          <p:grpSpPr>
            <a:xfrm>
              <a:off x="6567637" y="1421737"/>
              <a:ext cx="96663" cy="114037"/>
              <a:chOff x="6567637" y="1421737"/>
              <a:chExt cx="96663" cy="114037"/>
            </a:xfrm>
          </p:grpSpPr>
          <p:sp>
            <p:nvSpPr>
              <p:cNvPr id="520" name="Google Shape;520;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2" name="Google Shape;522;p21"/>
          <p:cNvGrpSpPr/>
          <p:nvPr/>
        </p:nvGrpSpPr>
        <p:grpSpPr>
          <a:xfrm>
            <a:off x="6451118" y="1964685"/>
            <a:ext cx="884232" cy="497711"/>
            <a:chOff x="6451118" y="1964685"/>
            <a:chExt cx="884232" cy="497711"/>
          </a:xfrm>
        </p:grpSpPr>
        <p:sp>
          <p:nvSpPr>
            <p:cNvPr id="523" name="Google Shape;523;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1"/>
          <p:cNvGrpSpPr/>
          <p:nvPr/>
        </p:nvGrpSpPr>
        <p:grpSpPr>
          <a:xfrm>
            <a:off x="7346204" y="3514142"/>
            <a:ext cx="540037" cy="623992"/>
            <a:chOff x="7346204" y="3514142"/>
            <a:chExt cx="540037" cy="623992"/>
          </a:xfrm>
        </p:grpSpPr>
        <p:sp>
          <p:nvSpPr>
            <p:cNvPr id="527" name="Google Shape;527;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1"/>
          <p:cNvGrpSpPr/>
          <p:nvPr/>
        </p:nvGrpSpPr>
        <p:grpSpPr>
          <a:xfrm>
            <a:off x="7485292" y="4430739"/>
            <a:ext cx="1375953" cy="924075"/>
            <a:chOff x="7485292" y="4430739"/>
            <a:chExt cx="1375953" cy="924075"/>
          </a:xfrm>
        </p:grpSpPr>
        <p:sp>
          <p:nvSpPr>
            <p:cNvPr id="531" name="Google Shape;531;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1"/>
          <p:cNvGrpSpPr/>
          <p:nvPr/>
        </p:nvGrpSpPr>
        <p:grpSpPr>
          <a:xfrm>
            <a:off x="8490510" y="1991557"/>
            <a:ext cx="536463" cy="705466"/>
            <a:chOff x="8490510" y="1991557"/>
            <a:chExt cx="536463" cy="705466"/>
          </a:xfrm>
        </p:grpSpPr>
        <p:grpSp>
          <p:nvGrpSpPr>
            <p:cNvPr id="535" name="Google Shape;535;p21"/>
            <p:cNvGrpSpPr/>
            <p:nvPr/>
          </p:nvGrpSpPr>
          <p:grpSpPr>
            <a:xfrm>
              <a:off x="8490510" y="1991557"/>
              <a:ext cx="536463" cy="576273"/>
              <a:chOff x="8490510" y="1991557"/>
              <a:chExt cx="536463" cy="576273"/>
            </a:xfrm>
          </p:grpSpPr>
          <p:sp>
            <p:nvSpPr>
              <p:cNvPr id="536" name="Google Shape;536;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21"/>
          <p:cNvGrpSpPr/>
          <p:nvPr/>
        </p:nvGrpSpPr>
        <p:grpSpPr>
          <a:xfrm>
            <a:off x="6760865" y="2538942"/>
            <a:ext cx="1413745" cy="811560"/>
            <a:chOff x="6765365" y="2520242"/>
            <a:chExt cx="1413745" cy="811560"/>
          </a:xfrm>
        </p:grpSpPr>
        <p:sp>
          <p:nvSpPr>
            <p:cNvPr id="541" name="Google Shape;541;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1"/>
          <p:cNvGrpSpPr/>
          <p:nvPr/>
        </p:nvGrpSpPr>
        <p:grpSpPr>
          <a:xfrm>
            <a:off x="8454538" y="1064636"/>
            <a:ext cx="841873" cy="594507"/>
            <a:chOff x="8454538" y="1064636"/>
            <a:chExt cx="841873" cy="594507"/>
          </a:xfrm>
        </p:grpSpPr>
        <p:sp>
          <p:nvSpPr>
            <p:cNvPr id="546" name="Google Shape;546;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1"/>
          <p:cNvGrpSpPr/>
          <p:nvPr/>
        </p:nvGrpSpPr>
        <p:grpSpPr>
          <a:xfrm>
            <a:off x="7961559" y="-202278"/>
            <a:ext cx="1015476" cy="922487"/>
            <a:chOff x="7961559" y="-202278"/>
            <a:chExt cx="1015476" cy="922487"/>
          </a:xfrm>
        </p:grpSpPr>
        <p:grpSp>
          <p:nvGrpSpPr>
            <p:cNvPr id="551" name="Google Shape;551;p21"/>
            <p:cNvGrpSpPr/>
            <p:nvPr/>
          </p:nvGrpSpPr>
          <p:grpSpPr>
            <a:xfrm>
              <a:off x="7961559" y="-121102"/>
              <a:ext cx="1015476" cy="841311"/>
              <a:chOff x="7961559" y="-121102"/>
              <a:chExt cx="1015476" cy="841311"/>
            </a:xfrm>
          </p:grpSpPr>
          <p:sp>
            <p:nvSpPr>
              <p:cNvPr id="552" name="Google Shape;552;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1"/>
            <p:cNvGrpSpPr/>
            <p:nvPr/>
          </p:nvGrpSpPr>
          <p:grpSpPr>
            <a:xfrm>
              <a:off x="8502092" y="-202278"/>
              <a:ext cx="136937" cy="83459"/>
              <a:chOff x="8502092" y="-202278"/>
              <a:chExt cx="136937" cy="83459"/>
            </a:xfrm>
          </p:grpSpPr>
          <p:sp>
            <p:nvSpPr>
              <p:cNvPr id="559" name="Google Shape;559;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1" name="Google Shape;561;p21"/>
          <p:cNvGrpSpPr/>
          <p:nvPr/>
        </p:nvGrpSpPr>
        <p:grpSpPr>
          <a:xfrm>
            <a:off x="1637980" y="2854741"/>
            <a:ext cx="851139" cy="910474"/>
            <a:chOff x="1637980" y="2854741"/>
            <a:chExt cx="851139" cy="910474"/>
          </a:xfrm>
        </p:grpSpPr>
        <p:grpSp>
          <p:nvGrpSpPr>
            <p:cNvPr id="562" name="Google Shape;562;p21"/>
            <p:cNvGrpSpPr/>
            <p:nvPr/>
          </p:nvGrpSpPr>
          <p:grpSpPr>
            <a:xfrm>
              <a:off x="1637980" y="2854741"/>
              <a:ext cx="851139" cy="910474"/>
              <a:chOff x="1637980" y="2854741"/>
              <a:chExt cx="851139" cy="910474"/>
            </a:xfrm>
          </p:grpSpPr>
          <p:sp>
            <p:nvSpPr>
              <p:cNvPr id="563" name="Google Shape;563;p21"/>
              <p:cNvSpPr/>
              <p:nvPr/>
            </p:nvSpPr>
            <p:spPr>
              <a:xfrm>
                <a:off x="1659027" y="2860301"/>
                <a:ext cx="177475" cy="191539"/>
              </a:xfrm>
              <a:custGeom>
                <a:rect b="b" l="l" r="r" t="t"/>
                <a:pathLst>
                  <a:path extrusionOk="0" h="5788" w="5363">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1"/>
              <p:cNvSpPr/>
              <p:nvPr/>
            </p:nvSpPr>
            <p:spPr>
              <a:xfrm>
                <a:off x="1977310" y="3359865"/>
                <a:ext cx="481198" cy="382053"/>
              </a:xfrm>
              <a:custGeom>
                <a:rect b="b" l="l" r="r" t="t"/>
                <a:pathLst>
                  <a:path extrusionOk="0" h="11545" w="14541">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
              <p:cNvSpPr/>
              <p:nvPr/>
            </p:nvSpPr>
            <p:spPr>
              <a:xfrm>
                <a:off x="1637980" y="2854741"/>
                <a:ext cx="851139" cy="910474"/>
              </a:xfrm>
              <a:custGeom>
                <a:rect b="b" l="l" r="r" t="t"/>
                <a:pathLst>
                  <a:path extrusionOk="0" h="27513" w="2572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1"/>
            <p:cNvGrpSpPr/>
            <p:nvPr/>
          </p:nvGrpSpPr>
          <p:grpSpPr>
            <a:xfrm>
              <a:off x="2299466" y="3346165"/>
              <a:ext cx="124295" cy="108279"/>
              <a:chOff x="2299466" y="3346165"/>
              <a:chExt cx="124295" cy="108279"/>
            </a:xfrm>
          </p:grpSpPr>
          <p:sp>
            <p:nvSpPr>
              <p:cNvPr id="567" name="Google Shape;567;p21"/>
              <p:cNvSpPr/>
              <p:nvPr/>
            </p:nvSpPr>
            <p:spPr>
              <a:xfrm>
                <a:off x="2299466" y="3346165"/>
                <a:ext cx="89581" cy="92924"/>
              </a:xfrm>
              <a:custGeom>
                <a:rect b="b" l="l" r="r" t="t"/>
                <a:pathLst>
                  <a:path extrusionOk="0" h="2808" w="2707">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1"/>
              <p:cNvSpPr/>
              <p:nvPr/>
            </p:nvSpPr>
            <p:spPr>
              <a:xfrm>
                <a:off x="2361680" y="3363936"/>
                <a:ext cx="62082" cy="90508"/>
              </a:xfrm>
              <a:custGeom>
                <a:rect b="b" l="l" r="r" t="t"/>
                <a:pathLst>
                  <a:path extrusionOk="0" h="2735" w="1876">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569" name="Google Shape;569;p21"/>
          <p:cNvPicPr preferRelativeResize="0"/>
          <p:nvPr/>
        </p:nvPicPr>
        <p:blipFill>
          <a:blip r:embed="rId3">
            <a:alphaModFix/>
          </a:blip>
          <a:stretch>
            <a:fillRect/>
          </a:stretch>
        </p:blipFill>
        <p:spPr>
          <a:xfrm>
            <a:off x="3717738" y="416750"/>
            <a:ext cx="1608024" cy="1599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0"/>
          <p:cNvSpPr txBox="1"/>
          <p:nvPr/>
        </p:nvSpPr>
        <p:spPr>
          <a:xfrm>
            <a:off x="627525" y="427150"/>
            <a:ext cx="7320600" cy="7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Some Useful TestCase Methods</a:t>
            </a:r>
            <a:endParaRPr b="1" sz="3000">
              <a:latin typeface="Comfortaa"/>
              <a:ea typeface="Comfortaa"/>
              <a:cs typeface="Comfortaa"/>
              <a:sym typeface="Comfortaa"/>
            </a:endParaRPr>
          </a:p>
        </p:txBody>
      </p:sp>
      <p:pic>
        <p:nvPicPr>
          <p:cNvPr id="619" name="Google Shape;619;p30"/>
          <p:cNvPicPr preferRelativeResize="0"/>
          <p:nvPr/>
        </p:nvPicPr>
        <p:blipFill>
          <a:blip r:embed="rId3">
            <a:alphaModFix/>
          </a:blip>
          <a:stretch>
            <a:fillRect/>
          </a:stretch>
        </p:blipFill>
        <p:spPr>
          <a:xfrm>
            <a:off x="381000" y="1285150"/>
            <a:ext cx="8181128" cy="332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1"/>
          <p:cNvSpPr txBox="1"/>
          <p:nvPr/>
        </p:nvSpPr>
        <p:spPr>
          <a:xfrm>
            <a:off x="397100" y="504150"/>
            <a:ext cx="8662200" cy="76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000">
                <a:latin typeface="Comfortaa"/>
                <a:ea typeface="Comfortaa"/>
                <a:cs typeface="Comfortaa"/>
                <a:sym typeface="Comfortaa"/>
              </a:rPr>
              <a:t>Test runners</a:t>
            </a:r>
            <a:endParaRPr>
              <a:latin typeface="Comfortaa"/>
              <a:ea typeface="Comfortaa"/>
              <a:cs typeface="Comfortaa"/>
              <a:sym typeface="Comfortaa"/>
            </a:endParaRPr>
          </a:p>
        </p:txBody>
      </p:sp>
      <p:sp>
        <p:nvSpPr>
          <p:cNvPr id="625" name="Google Shape;625;p31"/>
          <p:cNvSpPr txBox="1"/>
          <p:nvPr/>
        </p:nvSpPr>
        <p:spPr>
          <a:xfrm>
            <a:off x="435650" y="1625875"/>
            <a:ext cx="8585100" cy="1091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dk1"/>
                </a:solidFill>
              </a:rPr>
              <a:t>A test  </a:t>
            </a:r>
            <a:r>
              <a:rPr lang="en" sz="1600">
                <a:solidFill>
                  <a:schemeClr val="dk1"/>
                </a:solidFill>
              </a:rPr>
              <a:t>runner</a:t>
            </a:r>
            <a:r>
              <a:rPr lang="en" sz="1600">
                <a:solidFill>
                  <a:schemeClr val="dk1"/>
                </a:solidFill>
              </a:rPr>
              <a:t> is a component which orchestrates the execution of tests and provides the outcome to the user. There are quite a few test runners out there:</a:t>
            </a:r>
            <a:endParaRPr sz="1600">
              <a:solidFill>
                <a:schemeClr val="dk1"/>
              </a:solidFill>
            </a:endParaRPr>
          </a:p>
          <a:p>
            <a:pPr indent="0" lvl="0" marL="457200" rtl="0" algn="l">
              <a:spcBef>
                <a:spcPts val="0"/>
              </a:spcBef>
              <a:spcAft>
                <a:spcPts val="0"/>
              </a:spcAft>
              <a:buClr>
                <a:schemeClr val="dk1"/>
              </a:buClr>
              <a:buSzPts val="1100"/>
              <a:buFont typeface="Arial"/>
              <a:buNone/>
            </a:pPr>
            <a:r>
              <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Unittest testrunner</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Pytest-testrunner</a:t>
            </a:r>
            <a:endParaRPr sz="1600">
              <a:solidFill>
                <a:schemeClr val="dk1"/>
              </a:solidFill>
            </a:endParaRPr>
          </a:p>
          <a:p>
            <a:pPr indent="0" lvl="0" marL="457200" rtl="0" algn="l">
              <a:spcBef>
                <a:spcPts val="0"/>
              </a:spcBef>
              <a:spcAft>
                <a:spcPts val="0"/>
              </a:spcAft>
              <a:buNone/>
            </a:pPr>
            <a:r>
              <a:rPr lang="en" sz="1600">
                <a:solidFill>
                  <a:schemeClr val="dk1"/>
                </a:solidFill>
              </a:rPr>
              <a:t>   …....</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rPr lang="en" sz="1600">
                <a:solidFill>
                  <a:schemeClr val="dk1"/>
                </a:solidFill>
              </a:rPr>
              <a:t>	-	Collect tests</a:t>
            </a:r>
            <a:endParaRPr sz="1600">
              <a:solidFill>
                <a:schemeClr val="dk1"/>
              </a:solidFill>
            </a:endParaRPr>
          </a:p>
          <a:p>
            <a:pPr indent="0" lvl="0" marL="457200" rtl="0" algn="l">
              <a:spcBef>
                <a:spcPts val="0"/>
              </a:spcBef>
              <a:spcAft>
                <a:spcPts val="0"/>
              </a:spcAft>
              <a:buNone/>
            </a:pPr>
            <a:r>
              <a:rPr lang="en" sz="1600">
                <a:solidFill>
                  <a:schemeClr val="dk1"/>
                </a:solidFill>
              </a:rPr>
              <a:t>	- 	Present outcome</a:t>
            </a:r>
            <a:endParaRPr sz="1600">
              <a:solidFill>
                <a:schemeClr val="dk1"/>
              </a:solidFill>
            </a:endParaRPr>
          </a:p>
          <a:p>
            <a:pPr indent="0" lvl="0" marL="457200" rtl="0" algn="l">
              <a:spcBef>
                <a:spcPts val="0"/>
              </a:spcBef>
              <a:spcAft>
                <a:spcPts val="0"/>
              </a:spcAft>
              <a:buNone/>
            </a:pPr>
            <a:r>
              <a:rPr lang="en" sz="1600">
                <a:solidFill>
                  <a:schemeClr val="dk1"/>
                </a:solidFill>
              </a:rPr>
              <a:t>	-	Interact with other tools (e.g. code coverage)</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2"/>
          <p:cNvSpPr txBox="1"/>
          <p:nvPr/>
        </p:nvSpPr>
        <p:spPr>
          <a:xfrm>
            <a:off x="397100" y="504150"/>
            <a:ext cx="8662200" cy="76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3000">
                <a:latin typeface="Comfortaa"/>
                <a:ea typeface="Comfortaa"/>
                <a:cs typeface="Comfortaa"/>
                <a:sym typeface="Comfortaa"/>
              </a:rPr>
              <a:t>Let’s have some exercise :)</a:t>
            </a:r>
            <a:endParaRPr>
              <a:latin typeface="Comfortaa"/>
              <a:ea typeface="Comfortaa"/>
              <a:cs typeface="Comfortaa"/>
              <a:sym typeface="Comfortaa"/>
            </a:endParaRPr>
          </a:p>
        </p:txBody>
      </p:sp>
      <p:sp>
        <p:nvSpPr>
          <p:cNvPr id="631" name="Google Shape;631;p32"/>
          <p:cNvSpPr txBox="1"/>
          <p:nvPr/>
        </p:nvSpPr>
        <p:spPr>
          <a:xfrm>
            <a:off x="435650" y="1778275"/>
            <a:ext cx="8585100" cy="1091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dk1"/>
                </a:solidFill>
              </a:rPr>
              <a:t>Suppose you are given a task with the following requirements:</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Create a function where given two integers or float, will return their sum</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Create a function where, given two integers or float, it will return their differences.</a:t>
            </a:r>
            <a:endParaRPr sz="1600">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3"/>
          <p:cNvSpPr txBox="1"/>
          <p:nvPr/>
        </p:nvSpPr>
        <p:spPr>
          <a:xfrm>
            <a:off x="255975" y="543975"/>
            <a:ext cx="60231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Test invocation tools</a:t>
            </a:r>
            <a:endParaRPr b="1" sz="3000">
              <a:latin typeface="Comfortaa"/>
              <a:ea typeface="Comfortaa"/>
              <a:cs typeface="Comfortaa"/>
              <a:sym typeface="Comfortaa"/>
            </a:endParaRPr>
          </a:p>
        </p:txBody>
      </p:sp>
      <p:sp>
        <p:nvSpPr>
          <p:cNvPr id="637" name="Google Shape;637;p33"/>
          <p:cNvSpPr txBox="1"/>
          <p:nvPr/>
        </p:nvSpPr>
        <p:spPr>
          <a:xfrm>
            <a:off x="301050" y="1490275"/>
            <a:ext cx="8910300" cy="17490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Font typeface="Comfortaa"/>
              <a:buChar char="●"/>
            </a:pPr>
            <a:r>
              <a:rPr b="1" lang="en" sz="2400">
                <a:latin typeface="Comfortaa"/>
                <a:ea typeface="Comfortaa"/>
                <a:cs typeface="Comfortaa"/>
                <a:sym typeface="Comfortaa"/>
              </a:rPr>
              <a:t>Command line</a:t>
            </a:r>
            <a:endParaRPr b="1" sz="2400">
              <a:latin typeface="Comfortaa"/>
              <a:ea typeface="Comfortaa"/>
              <a:cs typeface="Comfortaa"/>
              <a:sym typeface="Comfortaa"/>
            </a:endParaRPr>
          </a:p>
          <a:p>
            <a:pPr indent="-381000" lvl="0" marL="457200" rtl="0" algn="l">
              <a:lnSpc>
                <a:spcPct val="150000"/>
              </a:lnSpc>
              <a:spcBef>
                <a:spcPts val="0"/>
              </a:spcBef>
              <a:spcAft>
                <a:spcPts val="0"/>
              </a:spcAft>
              <a:buSzPts val="2400"/>
              <a:buFont typeface="Comfortaa"/>
              <a:buChar char="●"/>
            </a:pPr>
            <a:r>
              <a:rPr b="1" lang="en" sz="2400">
                <a:latin typeface="Comfortaa"/>
                <a:ea typeface="Comfortaa"/>
                <a:cs typeface="Comfortaa"/>
                <a:sym typeface="Comfortaa"/>
              </a:rPr>
              <a:t>Continuous</a:t>
            </a:r>
            <a:r>
              <a:rPr b="1" lang="en" sz="2400">
                <a:latin typeface="Comfortaa"/>
                <a:ea typeface="Comfortaa"/>
                <a:cs typeface="Comfortaa"/>
                <a:sym typeface="Comfortaa"/>
              </a:rPr>
              <a:t> integration Servers</a:t>
            </a:r>
            <a:endParaRPr b="1" sz="2400">
              <a:latin typeface="Comfortaa"/>
              <a:ea typeface="Comfortaa"/>
              <a:cs typeface="Comfortaa"/>
              <a:sym typeface="Comfortaa"/>
            </a:endParaRPr>
          </a:p>
          <a:p>
            <a:pPr indent="-381000" lvl="1" marL="914400" rtl="0" algn="l">
              <a:lnSpc>
                <a:spcPct val="150000"/>
              </a:lnSpc>
              <a:spcBef>
                <a:spcPts val="0"/>
              </a:spcBef>
              <a:spcAft>
                <a:spcPts val="0"/>
              </a:spcAft>
              <a:buSzPts val="2400"/>
              <a:buFont typeface="Comfortaa"/>
              <a:buChar char="○"/>
            </a:pPr>
            <a:r>
              <a:rPr b="1" i="1" lang="en" sz="2400">
                <a:latin typeface="Comfortaa"/>
                <a:ea typeface="Comfortaa"/>
                <a:cs typeface="Comfortaa"/>
                <a:sym typeface="Comfortaa"/>
              </a:rPr>
              <a:t>Tox - checks if packages install correctly with      </a:t>
            </a:r>
            <a:endParaRPr b="1" i="1" sz="2400">
              <a:latin typeface="Comfortaa"/>
              <a:ea typeface="Comfortaa"/>
              <a:cs typeface="Comfortaa"/>
              <a:sym typeface="Comfortaa"/>
            </a:endParaRPr>
          </a:p>
          <a:p>
            <a:pPr indent="457200" lvl="0" marL="914400" rtl="0" algn="l">
              <a:lnSpc>
                <a:spcPct val="150000"/>
              </a:lnSpc>
              <a:spcBef>
                <a:spcPts val="0"/>
              </a:spcBef>
              <a:spcAft>
                <a:spcPts val="0"/>
              </a:spcAft>
              <a:buNone/>
            </a:pPr>
            <a:r>
              <a:rPr b="1" i="1" lang="en" sz="2400">
                <a:latin typeface="Comfortaa"/>
                <a:ea typeface="Comfortaa"/>
                <a:cs typeface="Comfortaa"/>
                <a:sym typeface="Comfortaa"/>
              </a:rPr>
              <a:t>  - runs your tests for each of the environment</a:t>
            </a:r>
            <a:endParaRPr b="1" i="1" sz="2400">
              <a:latin typeface="Comfortaa"/>
              <a:ea typeface="Comfortaa"/>
              <a:cs typeface="Comfortaa"/>
              <a:sym typeface="Comfortaa"/>
            </a:endParaRPr>
          </a:p>
        </p:txBody>
      </p:sp>
      <p:pic>
        <p:nvPicPr>
          <p:cNvPr id="638" name="Google Shape;638;p33"/>
          <p:cNvPicPr preferRelativeResize="0"/>
          <p:nvPr/>
        </p:nvPicPr>
        <p:blipFill>
          <a:blip r:embed="rId3">
            <a:alphaModFix/>
          </a:blip>
          <a:stretch>
            <a:fillRect/>
          </a:stretch>
        </p:blipFill>
        <p:spPr>
          <a:xfrm>
            <a:off x="1381125" y="3853000"/>
            <a:ext cx="1202000" cy="1202000"/>
          </a:xfrm>
          <a:prstGeom prst="rect">
            <a:avLst/>
          </a:prstGeom>
          <a:noFill/>
          <a:ln>
            <a:noFill/>
          </a:ln>
        </p:spPr>
      </p:pic>
      <p:pic>
        <p:nvPicPr>
          <p:cNvPr id="639" name="Google Shape;639;p33"/>
          <p:cNvPicPr preferRelativeResize="0"/>
          <p:nvPr/>
        </p:nvPicPr>
        <p:blipFill>
          <a:blip r:embed="rId4">
            <a:alphaModFix/>
          </a:blip>
          <a:stretch>
            <a:fillRect/>
          </a:stretch>
        </p:blipFill>
        <p:spPr>
          <a:xfrm>
            <a:off x="2958650" y="4035372"/>
            <a:ext cx="1594774" cy="837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4"/>
          <p:cNvSpPr txBox="1"/>
          <p:nvPr/>
        </p:nvSpPr>
        <p:spPr>
          <a:xfrm>
            <a:off x="255975" y="543975"/>
            <a:ext cx="77439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Travis (CI)</a:t>
            </a:r>
            <a:endParaRPr b="1" sz="3000">
              <a:latin typeface="Comfortaa"/>
              <a:ea typeface="Comfortaa"/>
              <a:cs typeface="Comfortaa"/>
              <a:sym typeface="Comfortaa"/>
            </a:endParaRPr>
          </a:p>
        </p:txBody>
      </p:sp>
      <p:sp>
        <p:nvSpPr>
          <p:cNvPr id="645" name="Google Shape;645;p34"/>
          <p:cNvSpPr txBox="1"/>
          <p:nvPr/>
        </p:nvSpPr>
        <p:spPr>
          <a:xfrm>
            <a:off x="301050" y="1795075"/>
            <a:ext cx="8910300" cy="1749000"/>
          </a:xfrm>
          <a:prstGeom prst="rect">
            <a:avLst/>
          </a:prstGeom>
          <a:noFill/>
          <a:ln>
            <a:noFill/>
          </a:ln>
        </p:spPr>
        <p:txBody>
          <a:bodyPr anchorCtr="0" anchor="t" bIns="91425" lIns="91425" spcFirstLastPara="1" rIns="91425" wrap="square" tIns="91425">
            <a:noAutofit/>
          </a:bodyPr>
          <a:lstStyle/>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Online service for CI</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Free for public projects</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Perfectly embedded with GitHub</a:t>
            </a:r>
            <a:endParaRPr sz="2400">
              <a:latin typeface="Comfortaa"/>
              <a:ea typeface="Comfortaa"/>
              <a:cs typeface="Comfortaa"/>
              <a:sym typeface="Comfortaa"/>
            </a:endParaRPr>
          </a:p>
        </p:txBody>
      </p:sp>
      <p:pic>
        <p:nvPicPr>
          <p:cNvPr id="646" name="Google Shape;646;p34"/>
          <p:cNvPicPr preferRelativeResize="0"/>
          <p:nvPr/>
        </p:nvPicPr>
        <p:blipFill>
          <a:blip r:embed="rId3">
            <a:alphaModFix/>
          </a:blip>
          <a:stretch>
            <a:fillRect/>
          </a:stretch>
        </p:blipFill>
        <p:spPr>
          <a:xfrm>
            <a:off x="7053975" y="492697"/>
            <a:ext cx="1594774" cy="83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35"/>
          <p:cNvSpPr txBox="1"/>
          <p:nvPr/>
        </p:nvSpPr>
        <p:spPr>
          <a:xfrm>
            <a:off x="255975" y="543975"/>
            <a:ext cx="77439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Travis (CI) - </a:t>
            </a:r>
            <a:r>
              <a:rPr b="1" lang="en" sz="3000">
                <a:latin typeface="Comfortaa"/>
                <a:ea typeface="Comfortaa"/>
                <a:cs typeface="Comfortaa"/>
                <a:sym typeface="Comfortaa"/>
              </a:rPr>
              <a:t>Configuration</a:t>
            </a:r>
            <a:r>
              <a:rPr b="1" lang="en" sz="3000">
                <a:latin typeface="Comfortaa"/>
                <a:ea typeface="Comfortaa"/>
                <a:cs typeface="Comfortaa"/>
                <a:sym typeface="Comfortaa"/>
              </a:rPr>
              <a:t> steps</a:t>
            </a:r>
            <a:endParaRPr b="1" sz="3000">
              <a:latin typeface="Comfortaa"/>
              <a:ea typeface="Comfortaa"/>
              <a:cs typeface="Comfortaa"/>
              <a:sym typeface="Comfortaa"/>
            </a:endParaRPr>
          </a:p>
        </p:txBody>
      </p:sp>
      <p:sp>
        <p:nvSpPr>
          <p:cNvPr id="652" name="Google Shape;652;p35"/>
          <p:cNvSpPr txBox="1"/>
          <p:nvPr/>
        </p:nvSpPr>
        <p:spPr>
          <a:xfrm>
            <a:off x="301050" y="1795075"/>
            <a:ext cx="8910300" cy="1749000"/>
          </a:xfrm>
          <a:prstGeom prst="rect">
            <a:avLst/>
          </a:prstGeom>
          <a:noFill/>
          <a:ln>
            <a:noFill/>
          </a:ln>
        </p:spPr>
        <p:txBody>
          <a:bodyPr anchorCtr="0" anchor="t" bIns="91425" lIns="91425" spcFirstLastPara="1" rIns="91425" wrap="square" tIns="91425">
            <a:noAutofit/>
          </a:bodyPr>
          <a:lstStyle/>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Sign up with your Github account.</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Choose the repository that you want to test.</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Add a .travis.yml file to your repository with your build configuration</a:t>
            </a:r>
            <a:endParaRPr sz="2400">
              <a:latin typeface="Comfortaa"/>
              <a:ea typeface="Comfortaa"/>
              <a:cs typeface="Comfortaa"/>
              <a:sym typeface="Comfortaa"/>
            </a:endParaRPr>
          </a:p>
          <a:p>
            <a:pPr indent="-381000" lvl="0" marL="1371600" rtl="0" algn="l">
              <a:lnSpc>
                <a:spcPct val="150000"/>
              </a:lnSpc>
              <a:spcBef>
                <a:spcPts val="0"/>
              </a:spcBef>
              <a:spcAft>
                <a:spcPts val="0"/>
              </a:spcAft>
              <a:buSzPts val="2400"/>
              <a:buFont typeface="Comfortaa"/>
              <a:buChar char="●"/>
            </a:pPr>
            <a:r>
              <a:rPr lang="en" sz="2400">
                <a:latin typeface="Comfortaa"/>
                <a:ea typeface="Comfortaa"/>
                <a:cs typeface="Comfortaa"/>
                <a:sym typeface="Comfortaa"/>
              </a:rPr>
              <a:t>The next commit will trigger </a:t>
            </a:r>
            <a:r>
              <a:rPr b="1" lang="en" sz="2400">
                <a:latin typeface="Comfortaa"/>
                <a:ea typeface="Comfortaa"/>
                <a:cs typeface="Comfortaa"/>
                <a:sym typeface="Comfortaa"/>
              </a:rPr>
              <a:t>Travis</a:t>
            </a:r>
            <a:r>
              <a:rPr lang="en" sz="2400">
                <a:latin typeface="Comfortaa"/>
                <a:ea typeface="Comfortaa"/>
                <a:cs typeface="Comfortaa"/>
                <a:sym typeface="Comfortaa"/>
              </a:rPr>
              <a:t>.</a:t>
            </a:r>
            <a:endParaRPr sz="2400">
              <a:latin typeface="Comfortaa"/>
              <a:ea typeface="Comfortaa"/>
              <a:cs typeface="Comfortaa"/>
              <a:sym typeface="Comfortaa"/>
            </a:endParaRPr>
          </a:p>
          <a:p>
            <a:pPr indent="0" lvl="0" marL="2743200" rtl="0" algn="l">
              <a:lnSpc>
                <a:spcPct val="150000"/>
              </a:lnSpc>
              <a:spcBef>
                <a:spcPts val="0"/>
              </a:spcBef>
              <a:spcAft>
                <a:spcPts val="0"/>
              </a:spcAft>
              <a:buNone/>
            </a:pPr>
            <a:r>
              <a:t/>
            </a:r>
            <a:endParaRPr sz="2400">
              <a:latin typeface="Comfortaa"/>
              <a:ea typeface="Comfortaa"/>
              <a:cs typeface="Comfortaa"/>
              <a:sym typeface="Comfortaa"/>
            </a:endParaRPr>
          </a:p>
        </p:txBody>
      </p:sp>
      <p:pic>
        <p:nvPicPr>
          <p:cNvPr id="653" name="Google Shape;653;p35"/>
          <p:cNvPicPr preferRelativeResize="0"/>
          <p:nvPr/>
        </p:nvPicPr>
        <p:blipFill>
          <a:blip r:embed="rId3">
            <a:alphaModFix/>
          </a:blip>
          <a:stretch>
            <a:fillRect/>
          </a:stretch>
        </p:blipFill>
        <p:spPr>
          <a:xfrm>
            <a:off x="7247450" y="441422"/>
            <a:ext cx="1594774" cy="837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6"/>
          <p:cNvSpPr txBox="1"/>
          <p:nvPr/>
        </p:nvSpPr>
        <p:spPr>
          <a:xfrm>
            <a:off x="255975" y="543975"/>
            <a:ext cx="77439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Travis (CI) - Build configuration</a:t>
            </a:r>
            <a:endParaRPr b="1" sz="3000">
              <a:latin typeface="Comfortaa"/>
              <a:ea typeface="Comfortaa"/>
              <a:cs typeface="Comfortaa"/>
              <a:sym typeface="Comfortaa"/>
            </a:endParaRPr>
          </a:p>
        </p:txBody>
      </p:sp>
      <p:sp>
        <p:nvSpPr>
          <p:cNvPr id="659" name="Google Shape;659;p36"/>
          <p:cNvSpPr txBox="1"/>
          <p:nvPr/>
        </p:nvSpPr>
        <p:spPr>
          <a:xfrm>
            <a:off x="301050" y="1795075"/>
            <a:ext cx="8910300" cy="1749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400">
              <a:latin typeface="Comfortaa"/>
              <a:ea typeface="Comfortaa"/>
              <a:cs typeface="Comfortaa"/>
              <a:sym typeface="Comfortaa"/>
            </a:endParaRPr>
          </a:p>
          <a:p>
            <a:pPr indent="0" lvl="0" marL="2743200" rtl="0" algn="l">
              <a:lnSpc>
                <a:spcPct val="150000"/>
              </a:lnSpc>
              <a:spcBef>
                <a:spcPts val="0"/>
              </a:spcBef>
              <a:spcAft>
                <a:spcPts val="0"/>
              </a:spcAft>
              <a:buNone/>
            </a:pPr>
            <a:r>
              <a:t/>
            </a:r>
            <a:endParaRPr sz="2400">
              <a:latin typeface="Comfortaa"/>
              <a:ea typeface="Comfortaa"/>
              <a:cs typeface="Comfortaa"/>
              <a:sym typeface="Comfortaa"/>
            </a:endParaRPr>
          </a:p>
        </p:txBody>
      </p:sp>
      <p:pic>
        <p:nvPicPr>
          <p:cNvPr id="660" name="Google Shape;660;p36"/>
          <p:cNvPicPr preferRelativeResize="0"/>
          <p:nvPr/>
        </p:nvPicPr>
        <p:blipFill>
          <a:blip r:embed="rId3">
            <a:alphaModFix/>
          </a:blip>
          <a:stretch>
            <a:fillRect/>
          </a:stretch>
        </p:blipFill>
        <p:spPr>
          <a:xfrm>
            <a:off x="7247450" y="441422"/>
            <a:ext cx="1594774" cy="837250"/>
          </a:xfrm>
          <a:prstGeom prst="rect">
            <a:avLst/>
          </a:prstGeom>
          <a:noFill/>
          <a:ln>
            <a:noFill/>
          </a:ln>
        </p:spPr>
      </p:pic>
      <p:pic>
        <p:nvPicPr>
          <p:cNvPr id="661" name="Google Shape;661;p36"/>
          <p:cNvPicPr preferRelativeResize="0"/>
          <p:nvPr/>
        </p:nvPicPr>
        <p:blipFill>
          <a:blip r:embed="rId4">
            <a:alphaModFix/>
          </a:blip>
          <a:stretch>
            <a:fillRect/>
          </a:stretch>
        </p:blipFill>
        <p:spPr>
          <a:xfrm>
            <a:off x="1662100" y="1375088"/>
            <a:ext cx="5819775" cy="296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7"/>
          <p:cNvSpPr txBox="1"/>
          <p:nvPr/>
        </p:nvSpPr>
        <p:spPr>
          <a:xfrm>
            <a:off x="255975" y="543975"/>
            <a:ext cx="77439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Travis (CI)</a:t>
            </a:r>
            <a:endParaRPr b="1" sz="3000">
              <a:latin typeface="Comfortaa"/>
              <a:ea typeface="Comfortaa"/>
              <a:cs typeface="Comfortaa"/>
              <a:sym typeface="Comfortaa"/>
            </a:endParaRPr>
          </a:p>
        </p:txBody>
      </p:sp>
      <p:sp>
        <p:nvSpPr>
          <p:cNvPr id="667" name="Google Shape;667;p37"/>
          <p:cNvSpPr txBox="1"/>
          <p:nvPr/>
        </p:nvSpPr>
        <p:spPr>
          <a:xfrm>
            <a:off x="301050" y="1490275"/>
            <a:ext cx="8910300" cy="1749000"/>
          </a:xfrm>
          <a:prstGeom prst="rect">
            <a:avLst/>
          </a:prstGeom>
          <a:noFill/>
          <a:ln>
            <a:noFill/>
          </a:ln>
        </p:spPr>
        <p:txBody>
          <a:bodyPr anchorCtr="0" anchor="t" bIns="91425" lIns="91425" spcFirstLastPara="1" rIns="91425" wrap="square" tIns="91425">
            <a:noAutofit/>
          </a:bodyPr>
          <a:lstStyle/>
          <a:p>
            <a:pPr indent="457200" lvl="0" marL="914400" rtl="0" algn="l">
              <a:lnSpc>
                <a:spcPct val="150000"/>
              </a:lnSpc>
              <a:spcBef>
                <a:spcPts val="0"/>
              </a:spcBef>
              <a:spcAft>
                <a:spcPts val="0"/>
              </a:spcAft>
              <a:buNone/>
            </a:pPr>
            <a:r>
              <a:t/>
            </a:r>
            <a:endParaRPr b="1" i="1" sz="2400">
              <a:latin typeface="Comfortaa"/>
              <a:ea typeface="Comfortaa"/>
              <a:cs typeface="Comfortaa"/>
              <a:sym typeface="Comfortaa"/>
            </a:endParaRPr>
          </a:p>
        </p:txBody>
      </p:sp>
      <p:pic>
        <p:nvPicPr>
          <p:cNvPr id="668" name="Google Shape;668;p37"/>
          <p:cNvPicPr preferRelativeResize="0"/>
          <p:nvPr/>
        </p:nvPicPr>
        <p:blipFill>
          <a:blip r:embed="rId3">
            <a:alphaModFix/>
          </a:blip>
          <a:stretch>
            <a:fillRect/>
          </a:stretch>
        </p:blipFill>
        <p:spPr>
          <a:xfrm>
            <a:off x="3509325" y="1821325"/>
            <a:ext cx="1608024" cy="1599425"/>
          </a:xfrm>
          <a:prstGeom prst="rect">
            <a:avLst/>
          </a:prstGeom>
          <a:noFill/>
          <a:ln>
            <a:noFill/>
          </a:ln>
        </p:spPr>
      </p:pic>
      <p:sp>
        <p:nvSpPr>
          <p:cNvPr id="669" name="Google Shape;669;p37"/>
          <p:cNvSpPr txBox="1"/>
          <p:nvPr/>
        </p:nvSpPr>
        <p:spPr>
          <a:xfrm>
            <a:off x="3282600" y="3963400"/>
            <a:ext cx="2543700" cy="5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hlink"/>
                </a:solidFill>
                <a:latin typeface="Comfortaa"/>
                <a:ea typeface="Comfortaa"/>
                <a:cs typeface="Comfortaa"/>
                <a:sym typeface="Comfortaa"/>
                <a:hlinkClick r:id="rId4"/>
              </a:rPr>
              <a:t>Click me to setup travis.</a:t>
            </a:r>
            <a:endParaRPr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2"/>
          <p:cNvSpPr txBox="1"/>
          <p:nvPr/>
        </p:nvSpPr>
        <p:spPr>
          <a:xfrm>
            <a:off x="1269425" y="94030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Learning outcome:</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By the end of this section, student should be able to:</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Understand why code needs to be tested</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Perform unit test(s) for their code base.</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Practice</a:t>
            </a:r>
            <a:r>
              <a:rPr lang="en">
                <a:latin typeface="Comfortaa"/>
                <a:ea typeface="Comfortaa"/>
                <a:cs typeface="Comfortaa"/>
                <a:sym typeface="Comfortaa"/>
              </a:rPr>
              <a:t> test driven development.</a:t>
            </a:r>
            <a:endParaRPr>
              <a:latin typeface="Comfortaa"/>
              <a:ea typeface="Comfortaa"/>
              <a:cs typeface="Comfortaa"/>
              <a:sym typeface="Comfortaa"/>
            </a:endParaRPr>
          </a:p>
          <a:p>
            <a:pPr indent="-317500" lvl="0" marL="457200" rtl="0" algn="l">
              <a:lnSpc>
                <a:spcPct val="150000"/>
              </a:lnSpc>
              <a:spcBef>
                <a:spcPts val="0"/>
              </a:spcBef>
              <a:spcAft>
                <a:spcPts val="0"/>
              </a:spcAft>
              <a:buSzPts val="1400"/>
              <a:buFont typeface="Comfortaa"/>
              <a:buChar char="●"/>
            </a:pPr>
            <a:r>
              <a:rPr lang="en">
                <a:latin typeface="Comfortaa"/>
                <a:ea typeface="Comfortaa"/>
                <a:cs typeface="Comfortaa"/>
                <a:sym typeface="Comfortaa"/>
              </a:rPr>
              <a:t>Add basic Travis (CI) config file to their </a:t>
            </a:r>
            <a:r>
              <a:rPr lang="en">
                <a:latin typeface="Comfortaa"/>
                <a:ea typeface="Comfortaa"/>
                <a:cs typeface="Comfortaa"/>
                <a:sym typeface="Comfortaa"/>
              </a:rPr>
              <a:t>programs</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pic>
        <p:nvPicPr>
          <p:cNvPr id="575" name="Google Shape;575;p22"/>
          <p:cNvPicPr preferRelativeResize="0"/>
          <p:nvPr/>
        </p:nvPicPr>
        <p:blipFill>
          <a:blip r:embed="rId3">
            <a:alphaModFix/>
          </a:blip>
          <a:stretch>
            <a:fillRect/>
          </a:stretch>
        </p:blipFill>
        <p:spPr>
          <a:xfrm>
            <a:off x="7008475" y="3506997"/>
            <a:ext cx="1594774" cy="837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3"/>
          <p:cNvSpPr txBox="1"/>
          <p:nvPr/>
        </p:nvSpPr>
        <p:spPr>
          <a:xfrm>
            <a:off x="1269425" y="527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3000">
                <a:latin typeface="Comfortaa"/>
                <a:ea typeface="Comfortaa"/>
                <a:cs typeface="Comfortaa"/>
                <a:sym typeface="Comfortaa"/>
              </a:rPr>
              <a:t>Why Software testing </a:t>
            </a:r>
            <a:endParaRPr b="1" i="1" sz="3000">
              <a:latin typeface="Comfortaa"/>
              <a:ea typeface="Comfortaa"/>
              <a:cs typeface="Comfortaa"/>
              <a:sym typeface="Comfortaa"/>
            </a:endParaRPr>
          </a:p>
          <a:p>
            <a:pPr indent="0" lvl="0" marL="0" rtl="0" algn="l">
              <a:spcBef>
                <a:spcPts val="0"/>
              </a:spcBef>
              <a:spcAft>
                <a:spcPts val="0"/>
              </a:spcAft>
              <a:buNone/>
            </a:pPr>
            <a:r>
              <a:rPr b="1" i="1" lang="en" sz="3000">
                <a:latin typeface="Comfortaa"/>
                <a:ea typeface="Comfortaa"/>
                <a:cs typeface="Comfortaa"/>
                <a:sym typeface="Comfortaa"/>
              </a:rPr>
              <a:t>is important?</a:t>
            </a:r>
            <a:endParaRPr b="1" i="1" sz="3000">
              <a:latin typeface="Comfortaa"/>
              <a:ea typeface="Comfortaa"/>
              <a:cs typeface="Comfortaa"/>
              <a:sym typeface="Comfortaa"/>
            </a:endParaRPr>
          </a:p>
          <a:p>
            <a:pPr indent="0" lvl="0" marL="0" rtl="0" algn="l">
              <a:spcBef>
                <a:spcPts val="0"/>
              </a:spcBef>
              <a:spcAft>
                <a:spcPts val="0"/>
              </a:spcAft>
              <a:buNone/>
            </a:pPr>
            <a:r>
              <a:t/>
            </a:r>
            <a:endParaRPr b="1" sz="3000">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To plan for change and flexibility</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To ensure that the application works as expected.</a:t>
            </a:r>
            <a:endParaRPr b="1">
              <a:latin typeface="Comfortaa"/>
              <a:ea typeface="Comfortaa"/>
              <a:cs typeface="Comfortaa"/>
              <a:sym typeface="Comfortaa"/>
            </a:endParaRPr>
          </a:p>
        </p:txBody>
      </p:sp>
      <p:pic>
        <p:nvPicPr>
          <p:cNvPr id="581" name="Google Shape;581;p23"/>
          <p:cNvPicPr preferRelativeResize="0"/>
          <p:nvPr/>
        </p:nvPicPr>
        <p:blipFill>
          <a:blip r:embed="rId3">
            <a:alphaModFix/>
          </a:blip>
          <a:stretch>
            <a:fillRect/>
          </a:stretch>
        </p:blipFill>
        <p:spPr>
          <a:xfrm>
            <a:off x="5891520" y="3152995"/>
            <a:ext cx="2852275" cy="17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4"/>
          <p:cNvSpPr txBox="1"/>
          <p:nvPr/>
        </p:nvSpPr>
        <p:spPr>
          <a:xfrm>
            <a:off x="1269425" y="527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3000">
                <a:latin typeface="Comfortaa"/>
                <a:ea typeface="Comfortaa"/>
                <a:cs typeface="Comfortaa"/>
                <a:sym typeface="Comfortaa"/>
              </a:rPr>
              <a:t>What can be tested?</a:t>
            </a:r>
            <a:endParaRPr b="1" i="1" sz="3000">
              <a:latin typeface="Comfortaa"/>
              <a:ea typeface="Comfortaa"/>
              <a:cs typeface="Comfortaa"/>
              <a:sym typeface="Comfortaa"/>
            </a:endParaRPr>
          </a:p>
          <a:p>
            <a:pPr indent="0" lvl="0" marL="0" rtl="0" algn="l">
              <a:spcBef>
                <a:spcPts val="0"/>
              </a:spcBef>
              <a:spcAft>
                <a:spcPts val="0"/>
              </a:spcAft>
              <a:buNone/>
            </a:pPr>
            <a:r>
              <a:t/>
            </a:r>
            <a:endParaRPr b="1" sz="3000">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Requirements</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Design</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Interfaces</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Code / Implementation</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Documentation</a:t>
            </a:r>
            <a:endParaRPr b="1">
              <a:latin typeface="Comfortaa"/>
              <a:ea typeface="Comfortaa"/>
              <a:cs typeface="Comfortaa"/>
              <a:sym typeface="Comfortaa"/>
            </a:endParaRPr>
          </a:p>
          <a:p>
            <a:pPr indent="-317500" lvl="0" marL="4572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Conventions</a:t>
            </a:r>
            <a:endParaRPr b="1">
              <a:latin typeface="Comfortaa"/>
              <a:ea typeface="Comfortaa"/>
              <a:cs typeface="Comfortaa"/>
              <a:sym typeface="Comfortaa"/>
            </a:endParaRPr>
          </a:p>
          <a:p>
            <a:pPr indent="0" lvl="0" marL="0" rtl="0" algn="l">
              <a:lnSpc>
                <a:spcPct val="200000"/>
              </a:lnSpc>
              <a:spcBef>
                <a:spcPts val="0"/>
              </a:spcBef>
              <a:spcAft>
                <a:spcPts val="0"/>
              </a:spcAft>
              <a:buNone/>
            </a:pPr>
            <a:r>
              <a:rPr b="1" lang="en">
                <a:latin typeface="Comfortaa"/>
                <a:ea typeface="Comfortaa"/>
                <a:cs typeface="Comfortaa"/>
                <a:sym typeface="Comfortaa"/>
              </a:rPr>
              <a:t>Writing tests is mandatory for good software.</a:t>
            </a:r>
            <a:endParaRPr b="1">
              <a:latin typeface="Comfortaa"/>
              <a:ea typeface="Comfortaa"/>
              <a:cs typeface="Comfortaa"/>
              <a:sym typeface="Comfortaa"/>
            </a:endParaRPr>
          </a:p>
        </p:txBody>
      </p:sp>
      <p:pic>
        <p:nvPicPr>
          <p:cNvPr id="587" name="Google Shape;587;p24"/>
          <p:cNvPicPr preferRelativeResize="0"/>
          <p:nvPr/>
        </p:nvPicPr>
        <p:blipFill>
          <a:blip r:embed="rId3">
            <a:alphaModFix/>
          </a:blip>
          <a:stretch>
            <a:fillRect/>
          </a:stretch>
        </p:blipFill>
        <p:spPr>
          <a:xfrm>
            <a:off x="5563200" y="815663"/>
            <a:ext cx="3295650" cy="330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5"/>
          <p:cNvSpPr txBox="1"/>
          <p:nvPr/>
        </p:nvSpPr>
        <p:spPr>
          <a:xfrm>
            <a:off x="497550" y="705150"/>
            <a:ext cx="7691700" cy="44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Test Driven Development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rPr lang="en">
                <a:latin typeface="Comfortaa"/>
                <a:ea typeface="Comfortaa"/>
                <a:cs typeface="Comfortaa"/>
                <a:sym typeface="Comfortaa"/>
              </a:rPr>
              <a:t>The process of implementing code by writing </a:t>
            </a:r>
            <a:r>
              <a:rPr b="1" lang="en">
                <a:highlight>
                  <a:srgbClr val="FFFFFF"/>
                </a:highlight>
                <a:latin typeface="Comfortaa"/>
                <a:ea typeface="Comfortaa"/>
                <a:cs typeface="Comfortaa"/>
                <a:sym typeface="Comfortaa"/>
              </a:rPr>
              <a:t>your</a:t>
            </a:r>
            <a:r>
              <a:rPr b="1" lang="en">
                <a:latin typeface="Comfortaa"/>
                <a:ea typeface="Comfortaa"/>
                <a:cs typeface="Comfortaa"/>
                <a:sym typeface="Comfortaa"/>
              </a:rPr>
              <a:t> </a:t>
            </a:r>
            <a:r>
              <a:rPr lang="en">
                <a:latin typeface="Comfortaa"/>
                <a:ea typeface="Comfortaa"/>
                <a:cs typeface="Comfortaa"/>
                <a:sym typeface="Comfortaa"/>
              </a:rPr>
              <a:t>tests first, seeing them fail, then writing the code to make the test(s) pass.</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Write Test.</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Make it fail</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Write code to</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Make them pass</a:t>
            </a:r>
            <a:endParaRPr>
              <a:latin typeface="Comfortaa"/>
              <a:ea typeface="Comfortaa"/>
              <a:cs typeface="Comfortaa"/>
              <a:sym typeface="Comfortaa"/>
            </a:endParaRPr>
          </a:p>
          <a:p>
            <a:pPr indent="-317500" lvl="0" marL="914400" rtl="0" algn="l">
              <a:lnSpc>
                <a:spcPct val="150000"/>
              </a:lnSpc>
              <a:spcBef>
                <a:spcPts val="0"/>
              </a:spcBef>
              <a:spcAft>
                <a:spcPts val="0"/>
              </a:spcAft>
              <a:buSzPts val="1400"/>
              <a:buFont typeface="Comfortaa"/>
              <a:buChar char="●"/>
            </a:pPr>
            <a:r>
              <a:rPr lang="en">
                <a:latin typeface="Comfortaa"/>
                <a:ea typeface="Comfortaa"/>
                <a:cs typeface="Comfortaa"/>
                <a:sym typeface="Comfortaa"/>
              </a:rPr>
              <a:t>repeat</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26"/>
          <p:cNvSpPr txBox="1"/>
          <p:nvPr/>
        </p:nvSpPr>
        <p:spPr>
          <a:xfrm>
            <a:off x="726150" y="705150"/>
            <a:ext cx="7691700" cy="3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Some Tools for Python Testing</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	</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D</a:t>
            </a:r>
            <a:r>
              <a:rPr b="1" lang="en">
                <a:latin typeface="Comfortaa"/>
                <a:ea typeface="Comfortaa"/>
                <a:cs typeface="Comfortaa"/>
                <a:sym typeface="Comfortaa"/>
              </a:rPr>
              <a:t>octest - Python module for docstring testing.</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unitTest - Python unit testing framework.</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Python Splinter - (headless browser - Acceptance testing).</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b="1" lang="en">
                <a:latin typeface="Comfortaa"/>
                <a:ea typeface="Comfortaa"/>
                <a:cs typeface="Comfortaa"/>
                <a:sym typeface="Comfortaa"/>
              </a:rPr>
              <a:t>Python Locust - (Performance testing...).</a:t>
            </a:r>
            <a:endParaRPr b="1">
              <a:latin typeface="Comfortaa"/>
              <a:ea typeface="Comfortaa"/>
              <a:cs typeface="Comfortaa"/>
              <a:sym typeface="Comfortaa"/>
            </a:endParaRPr>
          </a:p>
          <a:p>
            <a:pPr indent="0" lvl="0" marL="457200" rtl="0" algn="l">
              <a:lnSpc>
                <a:spcPct val="200000"/>
              </a:lnSpc>
              <a:spcBef>
                <a:spcPts val="0"/>
              </a:spcBef>
              <a:spcAft>
                <a:spcPts val="0"/>
              </a:spcAft>
              <a:buNone/>
            </a:pPr>
            <a:r>
              <a:t/>
            </a:r>
            <a:endParaRPr>
              <a:latin typeface="Comfortaa"/>
              <a:ea typeface="Comfortaa"/>
              <a:cs typeface="Comfortaa"/>
              <a:sym typeface="Comfortaa"/>
            </a:endParaRPr>
          </a:p>
          <a:p>
            <a:pPr indent="0" lvl="0" marL="0" rtl="0" algn="l">
              <a:lnSpc>
                <a:spcPct val="20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7"/>
          <p:cNvSpPr txBox="1"/>
          <p:nvPr/>
        </p:nvSpPr>
        <p:spPr>
          <a:xfrm>
            <a:off x="1420650" y="1853425"/>
            <a:ext cx="7225200" cy="13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Comfortaa"/>
                <a:ea typeface="Comfortaa"/>
                <a:cs typeface="Comfortaa"/>
                <a:sym typeface="Comfortaa"/>
              </a:rPr>
              <a:t>Testing Frameworks</a:t>
            </a:r>
            <a:endParaRPr b="1" sz="48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28"/>
          <p:cNvSpPr txBox="1"/>
          <p:nvPr/>
        </p:nvSpPr>
        <p:spPr>
          <a:xfrm>
            <a:off x="726150" y="705150"/>
            <a:ext cx="7691700" cy="40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Python Unit Test</a:t>
            </a:r>
            <a:endParaRPr b="1" sz="3000">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rPr lang="en">
                <a:latin typeface="Comfortaa"/>
                <a:ea typeface="Comfortaa"/>
                <a:cs typeface="Comfortaa"/>
                <a:sym typeface="Comfortaa"/>
              </a:rPr>
              <a:t>	</a:t>
            </a:r>
            <a:r>
              <a:rPr b="1" lang="en">
                <a:latin typeface="Comfortaa"/>
                <a:ea typeface="Comfortaa"/>
                <a:cs typeface="Comfortaa"/>
                <a:sym typeface="Comfortaa"/>
              </a:rPr>
              <a:t>Some Important Points</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 Every test class must be sub class of </a:t>
            </a:r>
            <a:r>
              <a:rPr b="1" lang="en">
                <a:latin typeface="Comfortaa"/>
                <a:ea typeface="Comfortaa"/>
                <a:cs typeface="Comfortaa"/>
                <a:sym typeface="Comfortaa"/>
              </a:rPr>
              <a:t>unittest.TestCase</a:t>
            </a:r>
            <a:r>
              <a:rPr lang="en">
                <a:latin typeface="Comfortaa"/>
                <a:ea typeface="Comfortaa"/>
                <a:cs typeface="Comfortaa"/>
                <a:sym typeface="Comfortaa"/>
              </a:rPr>
              <a:t>.</a:t>
            </a:r>
            <a:endParaRPr>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Every test function should start with test </a:t>
            </a:r>
            <a:r>
              <a:rPr b="1" lang="en">
                <a:latin typeface="Comfortaa"/>
                <a:ea typeface="Comfortaa"/>
                <a:cs typeface="Comfortaa"/>
                <a:sym typeface="Comfortaa"/>
              </a:rPr>
              <a:t>name. ( e.g: testProduct)</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To check for an expected result use </a:t>
            </a:r>
            <a:r>
              <a:rPr b="1" lang="en">
                <a:latin typeface="Comfortaa"/>
                <a:ea typeface="Comfortaa"/>
                <a:cs typeface="Comfortaa"/>
                <a:sym typeface="Comfortaa"/>
              </a:rPr>
              <a:t>assert </a:t>
            </a:r>
            <a:r>
              <a:rPr lang="en">
                <a:latin typeface="Comfortaa"/>
                <a:ea typeface="Comfortaa"/>
                <a:cs typeface="Comfortaa"/>
                <a:sym typeface="Comfortaa"/>
              </a:rPr>
              <a:t>functions.</a:t>
            </a:r>
            <a:endParaRPr>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The </a:t>
            </a:r>
            <a:r>
              <a:rPr b="1" lang="en">
                <a:latin typeface="Comfortaa"/>
                <a:ea typeface="Comfortaa"/>
                <a:cs typeface="Comfortaa"/>
                <a:sym typeface="Comfortaa"/>
              </a:rPr>
              <a:t>setUp()</a:t>
            </a:r>
            <a:r>
              <a:rPr lang="en">
                <a:latin typeface="Comfortaa"/>
                <a:ea typeface="Comfortaa"/>
                <a:cs typeface="Comfortaa"/>
                <a:sym typeface="Comfortaa"/>
              </a:rPr>
              <a:t> method define instructions that will be executed before test case.</a:t>
            </a:r>
            <a:endParaRPr>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Run Test with </a:t>
            </a:r>
            <a:r>
              <a:rPr b="1" lang="en">
                <a:latin typeface="Comfortaa"/>
                <a:ea typeface="Comfortaa"/>
                <a:cs typeface="Comfortaa"/>
                <a:sym typeface="Comfortaa"/>
              </a:rPr>
              <a:t>python -m unittest -v test_module</a:t>
            </a:r>
            <a:endParaRPr b="1">
              <a:latin typeface="Comfortaa"/>
              <a:ea typeface="Comfortaa"/>
              <a:cs typeface="Comfortaa"/>
              <a:sym typeface="Comfortaa"/>
            </a:endParaRPr>
          </a:p>
          <a:p>
            <a:pPr indent="-317500" lvl="0" marL="914400" rtl="0" algn="l">
              <a:lnSpc>
                <a:spcPct val="200000"/>
              </a:lnSpc>
              <a:spcBef>
                <a:spcPts val="0"/>
              </a:spcBef>
              <a:spcAft>
                <a:spcPts val="0"/>
              </a:spcAft>
              <a:buSzPts val="1400"/>
              <a:buFont typeface="Comfortaa"/>
              <a:buChar char="●"/>
            </a:pPr>
            <a:r>
              <a:rPr lang="en">
                <a:latin typeface="Comfortaa"/>
                <a:ea typeface="Comfortaa"/>
                <a:cs typeface="Comfortaa"/>
                <a:sym typeface="Comfortaa"/>
              </a:rPr>
              <a:t>Only test single part of code.</a:t>
            </a:r>
            <a:endParaRPr>
              <a:latin typeface="Comfortaa"/>
              <a:ea typeface="Comfortaa"/>
              <a:cs typeface="Comfortaa"/>
              <a:sym typeface="Comfortaa"/>
            </a:endParaRPr>
          </a:p>
          <a:p>
            <a:pPr indent="0" lvl="0" marL="457200" rtl="0" algn="l">
              <a:lnSpc>
                <a:spcPct val="200000"/>
              </a:lnSpc>
              <a:spcBef>
                <a:spcPts val="0"/>
              </a:spcBef>
              <a:spcAft>
                <a:spcPts val="0"/>
              </a:spcAft>
              <a:buNone/>
            </a:pPr>
            <a:r>
              <a:t/>
            </a:r>
            <a:endParaRPr>
              <a:latin typeface="Comfortaa"/>
              <a:ea typeface="Comfortaa"/>
              <a:cs typeface="Comfortaa"/>
              <a:sym typeface="Comfortaa"/>
            </a:endParaRPr>
          </a:p>
          <a:p>
            <a:pPr indent="0" lvl="0" marL="0" rtl="0" algn="l">
              <a:lnSpc>
                <a:spcPct val="200000"/>
              </a:lnSpc>
              <a:spcBef>
                <a:spcPts val="0"/>
              </a:spcBef>
              <a:spcAft>
                <a:spcPts val="0"/>
              </a:spcAft>
              <a:buNone/>
            </a:pPr>
            <a:r>
              <a:t/>
            </a:r>
            <a:endParaRPr>
              <a:latin typeface="Comfortaa"/>
              <a:ea typeface="Comfortaa"/>
              <a:cs typeface="Comfortaa"/>
              <a:sym typeface="Comfortaa"/>
            </a:endParaRPr>
          </a:p>
          <a:p>
            <a:pPr indent="0" lvl="0" marL="457200" rtl="0" algn="l">
              <a:lnSpc>
                <a:spcPct val="150000"/>
              </a:lnSpc>
              <a:spcBef>
                <a:spcPts val="0"/>
              </a:spcBef>
              <a:spcAft>
                <a:spcPts val="0"/>
              </a:spcAft>
              <a:buNone/>
            </a:pPr>
            <a:r>
              <a:t/>
            </a:r>
            <a:endParaRPr>
              <a:latin typeface="Comfortaa"/>
              <a:ea typeface="Comfortaa"/>
              <a:cs typeface="Comfortaa"/>
              <a:sym typeface="Comfortaa"/>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9"/>
          <p:cNvSpPr txBox="1"/>
          <p:nvPr/>
        </p:nvSpPr>
        <p:spPr>
          <a:xfrm>
            <a:off x="627525" y="427150"/>
            <a:ext cx="6261300" cy="10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Comfortaa"/>
                <a:ea typeface="Comfortaa"/>
                <a:cs typeface="Comfortaa"/>
                <a:sym typeface="Comfortaa"/>
              </a:rPr>
              <a:t>Unit Test Example</a:t>
            </a:r>
            <a:endParaRPr b="1" sz="3000">
              <a:latin typeface="Comfortaa"/>
              <a:ea typeface="Comfortaa"/>
              <a:cs typeface="Comfortaa"/>
              <a:sym typeface="Comfortaa"/>
            </a:endParaRPr>
          </a:p>
        </p:txBody>
      </p:sp>
      <p:pic>
        <p:nvPicPr>
          <p:cNvPr id="613" name="Google Shape;613;p29"/>
          <p:cNvPicPr preferRelativeResize="0"/>
          <p:nvPr/>
        </p:nvPicPr>
        <p:blipFill>
          <a:blip r:embed="rId3">
            <a:alphaModFix/>
          </a:blip>
          <a:stretch>
            <a:fillRect/>
          </a:stretch>
        </p:blipFill>
        <p:spPr>
          <a:xfrm>
            <a:off x="825100" y="1345325"/>
            <a:ext cx="6826351" cy="3324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