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2" r:id="rId8"/>
    <p:sldId id="261" r:id="rId9"/>
    <p:sldId id="260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D839D-9B0E-4C57-8469-5E6853D88720}" v="42" dt="2021-12-19T18:55:44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erejeira" userId="8d3edef7dd0b8dc3" providerId="LiveId" clId="{4C3D839D-9B0E-4C57-8469-5E6853D88720}"/>
    <pc:docChg chg="undo custSel modSld">
      <pc:chgData name="Pedro Cerejeira" userId="8d3edef7dd0b8dc3" providerId="LiveId" clId="{4C3D839D-9B0E-4C57-8469-5E6853D88720}" dt="2021-12-19T18:55:47.332" v="426" actId="1076"/>
      <pc:docMkLst>
        <pc:docMk/>
      </pc:docMkLst>
      <pc:sldChg chg="addSp delSp modSp mod">
        <pc:chgData name="Pedro Cerejeira" userId="8d3edef7dd0b8dc3" providerId="LiveId" clId="{4C3D839D-9B0E-4C57-8469-5E6853D88720}" dt="2021-12-19T18:55:28.640" v="424" actId="20577"/>
        <pc:sldMkLst>
          <pc:docMk/>
          <pc:sldMk cId="2050742745" sldId="260"/>
        </pc:sldMkLst>
        <pc:spChg chg="mod">
          <ac:chgData name="Pedro Cerejeira" userId="8d3edef7dd0b8dc3" providerId="LiveId" clId="{4C3D839D-9B0E-4C57-8469-5E6853D88720}" dt="2021-12-19T18:55:28.640" v="424" actId="20577"/>
          <ac:spMkLst>
            <pc:docMk/>
            <pc:sldMk cId="2050742745" sldId="260"/>
            <ac:spMk id="3" creationId="{85F8C973-E34A-4BB1-B4F7-B731E0A66CEF}"/>
          </ac:spMkLst>
        </pc:spChg>
        <pc:spChg chg="add mod">
          <ac:chgData name="Pedro Cerejeira" userId="8d3edef7dd0b8dc3" providerId="LiveId" clId="{4C3D839D-9B0E-4C57-8469-5E6853D88720}" dt="2021-12-19T18:55:24.859" v="423" actId="20577"/>
          <ac:spMkLst>
            <pc:docMk/>
            <pc:sldMk cId="2050742745" sldId="260"/>
            <ac:spMk id="9" creationId="{FAEE5E71-00E4-4AF8-AEA4-90B8C991837F}"/>
          </ac:spMkLst>
        </pc:spChg>
        <pc:spChg chg="add del">
          <ac:chgData name="Pedro Cerejeira" userId="8d3edef7dd0b8dc3" providerId="LiveId" clId="{4C3D839D-9B0E-4C57-8469-5E6853D88720}" dt="2021-12-19T18:44:53.979" v="175" actId="22"/>
          <ac:spMkLst>
            <pc:docMk/>
            <pc:sldMk cId="2050742745" sldId="260"/>
            <ac:spMk id="11" creationId="{3CDD7E9D-EF9E-4A3A-BB76-16565197C829}"/>
          </ac:spMkLst>
        </pc:spChg>
        <pc:graphicFrameChg chg="add del mod">
          <ac:chgData name="Pedro Cerejeira" userId="8d3edef7dd0b8dc3" providerId="LiveId" clId="{4C3D839D-9B0E-4C57-8469-5E6853D88720}" dt="2021-12-19T18:33:25.848" v="10"/>
          <ac:graphicFrameMkLst>
            <pc:docMk/>
            <pc:sldMk cId="2050742745" sldId="260"/>
            <ac:graphicFrameMk id="2" creationId="{28D87099-3F19-4B52-8522-909D15F49FEE}"/>
          </ac:graphicFrameMkLst>
        </pc:graphicFrameChg>
        <pc:graphicFrameChg chg="add del mod">
          <ac:chgData name="Pedro Cerejeira" userId="8d3edef7dd0b8dc3" providerId="LiveId" clId="{4C3D839D-9B0E-4C57-8469-5E6853D88720}" dt="2021-12-19T18:33:41.654" v="15"/>
          <ac:graphicFrameMkLst>
            <pc:docMk/>
            <pc:sldMk cId="2050742745" sldId="260"/>
            <ac:graphicFrameMk id="4" creationId="{08ADE454-0665-4BC8-82CA-877A65D376EB}"/>
          </ac:graphicFrameMkLst>
        </pc:graphicFrameChg>
        <pc:graphicFrameChg chg="add del mod">
          <ac:chgData name="Pedro Cerejeira" userId="8d3edef7dd0b8dc3" providerId="LiveId" clId="{4C3D839D-9B0E-4C57-8469-5E6853D88720}" dt="2021-12-19T18:35:02.623" v="34"/>
          <ac:graphicFrameMkLst>
            <pc:docMk/>
            <pc:sldMk cId="2050742745" sldId="260"/>
            <ac:graphicFrameMk id="7" creationId="{D7D03204-1733-4B2D-B49E-5840CE9592C6}"/>
          </ac:graphicFrameMkLst>
        </pc:graphicFrameChg>
        <pc:graphicFrameChg chg="add del mod">
          <ac:chgData name="Pedro Cerejeira" userId="8d3edef7dd0b8dc3" providerId="LiveId" clId="{4C3D839D-9B0E-4C57-8469-5E6853D88720}" dt="2021-12-19T18:35:31.763" v="49"/>
          <ac:graphicFrameMkLst>
            <pc:docMk/>
            <pc:sldMk cId="2050742745" sldId="260"/>
            <ac:graphicFrameMk id="8" creationId="{90BD25D0-AAE3-412C-8FE4-ECBA005473A0}"/>
          </ac:graphicFrameMkLst>
        </pc:graphicFrameChg>
      </pc:sldChg>
      <pc:sldChg chg="addSp modSp mod">
        <pc:chgData name="Pedro Cerejeira" userId="8d3edef7dd0b8dc3" providerId="LiveId" clId="{4C3D839D-9B0E-4C57-8469-5E6853D88720}" dt="2021-12-19T18:55:47.332" v="426" actId="1076"/>
        <pc:sldMkLst>
          <pc:docMk/>
          <pc:sldMk cId="3792130228" sldId="264"/>
        </pc:sldMkLst>
        <pc:spChg chg="mod">
          <ac:chgData name="Pedro Cerejeira" userId="8d3edef7dd0b8dc3" providerId="LiveId" clId="{4C3D839D-9B0E-4C57-8469-5E6853D88720}" dt="2021-12-19T18:48:46.828" v="261" actId="14100"/>
          <ac:spMkLst>
            <pc:docMk/>
            <pc:sldMk cId="3792130228" sldId="264"/>
            <ac:spMk id="3" creationId="{85F8C973-E34A-4BB1-B4F7-B731E0A66CEF}"/>
          </ac:spMkLst>
        </pc:spChg>
        <pc:spChg chg="add mod">
          <ac:chgData name="Pedro Cerejeira" userId="8d3edef7dd0b8dc3" providerId="LiveId" clId="{4C3D839D-9B0E-4C57-8469-5E6853D88720}" dt="2021-12-19T18:50:13.804" v="283" actId="20577"/>
          <ac:spMkLst>
            <pc:docMk/>
            <pc:sldMk cId="3792130228" sldId="264"/>
            <ac:spMk id="7" creationId="{79C3FD6F-6EC5-4979-83C1-302C2E358C47}"/>
          </ac:spMkLst>
        </pc:spChg>
        <pc:spChg chg="add mod">
          <ac:chgData name="Pedro Cerejeira" userId="8d3edef7dd0b8dc3" providerId="LiveId" clId="{4C3D839D-9B0E-4C57-8469-5E6853D88720}" dt="2021-12-19T18:55:47.332" v="426" actId="1076"/>
          <ac:spMkLst>
            <pc:docMk/>
            <pc:sldMk cId="3792130228" sldId="264"/>
            <ac:spMk id="8" creationId="{3CBEF040-64AE-48BF-994F-0BC093C94A59}"/>
          </ac:spMkLst>
        </pc:spChg>
        <pc:spChg chg="mod">
          <ac:chgData name="Pedro Cerejeira" userId="8d3edef7dd0b8dc3" providerId="LiveId" clId="{4C3D839D-9B0E-4C57-8469-5E6853D88720}" dt="2021-12-19T18:54:56.103" v="422" actId="20577"/>
          <ac:spMkLst>
            <pc:docMk/>
            <pc:sldMk cId="3792130228" sldId="264"/>
            <ac:spMk id="9" creationId="{FAEE5E71-00E4-4AF8-AEA4-90B8C99183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mgur.com/a/zXMal2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</a:rPr>
              <a:t>Airline Information Management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First group project for the Algorithms and Data Structures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Ribeiro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Ana Rocha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Rosaldo Rosetti 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 (G77)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Guilherme Magalhães (202005285)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Cerejeira (202007525)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677988"/>
            <a:ext cx="4395788" cy="86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Goal </a:t>
            </a:r>
            <a:r>
              <a:rPr lang="en-US" sz="2000" dirty="0"/>
              <a:t>Create a management system to support an airline in its daily operations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definition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7644-8773-4C02-872F-3EF01677F41A}"/>
              </a:ext>
            </a:extLst>
          </p:cNvPr>
          <p:cNvSpPr txBox="1">
            <a:spLocks/>
          </p:cNvSpPr>
          <p:nvPr/>
        </p:nvSpPr>
        <p:spPr>
          <a:xfrm>
            <a:off x="7079452" y="2476501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Simple and intuitive to use </a:t>
            </a:r>
            <a:r>
              <a:rPr lang="en-US" sz="2000" dirty="0"/>
              <a:t>It ought to be possible to interact with the project via console/text file/CSV without too much hassle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0AA758-51B9-40D1-8CDE-6E0CBCEB17B7}"/>
              </a:ext>
            </a:extLst>
          </p:cNvPr>
          <p:cNvSpPr txBox="1">
            <a:spLocks/>
          </p:cNvSpPr>
          <p:nvPr/>
        </p:nvSpPr>
        <p:spPr>
          <a:xfrm>
            <a:off x="1019175" y="2471738"/>
            <a:ext cx="4395788" cy="39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In order to achieve this, the project should be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778655-E53A-412D-8443-F11D006050B3}"/>
              </a:ext>
            </a:extLst>
          </p:cNvPr>
          <p:cNvCxnSpPr>
            <a:cxnSpLocks/>
          </p:cNvCxnSpPr>
          <p:nvPr/>
        </p:nvCxnSpPr>
        <p:spPr>
          <a:xfrm flipH="1">
            <a:off x="1019175" y="2308220"/>
            <a:ext cx="2" cy="3454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FFE2D-5012-4F03-9F45-AB409D8891EA}"/>
              </a:ext>
            </a:extLst>
          </p:cNvPr>
          <p:cNvCxnSpPr>
            <a:cxnSpLocks/>
          </p:cNvCxnSpPr>
          <p:nvPr/>
        </p:nvCxnSpPr>
        <p:spPr>
          <a:xfrm>
            <a:off x="1023933" y="2905124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44CF9C-3A7C-4920-8B97-F83D43D0A6CF}"/>
              </a:ext>
            </a:extLst>
          </p:cNvPr>
          <p:cNvSpPr txBox="1">
            <a:spLocks/>
          </p:cNvSpPr>
          <p:nvPr/>
        </p:nvSpPr>
        <p:spPr>
          <a:xfrm>
            <a:off x="1778766" y="3281356"/>
            <a:ext cx="5379271" cy="120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Readable and well documented </a:t>
            </a:r>
            <a:r>
              <a:rPr lang="en-US" sz="2000" dirty="0"/>
              <a:t>Aesthetics are to be prioritized over efficiency, so in the future other engineers have an easy time deciphering the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0A7FDF-AEBB-412C-AA28-8036DA572413}"/>
              </a:ext>
            </a:extLst>
          </p:cNvPr>
          <p:cNvCxnSpPr>
            <a:cxnSpLocks/>
          </p:cNvCxnSpPr>
          <p:nvPr/>
        </p:nvCxnSpPr>
        <p:spPr>
          <a:xfrm>
            <a:off x="1023933" y="3852851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9CC6381-EBD6-4B23-A904-D068261263DC}"/>
              </a:ext>
            </a:extLst>
          </p:cNvPr>
          <p:cNvSpPr txBox="1">
            <a:spLocks/>
          </p:cNvSpPr>
          <p:nvPr/>
        </p:nvSpPr>
        <p:spPr>
          <a:xfrm>
            <a:off x="7053263" y="4381514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Scalable and thoroughly tested </a:t>
            </a:r>
            <a:r>
              <a:rPr lang="en-US" sz="2000" dirty="0"/>
              <a:t>Data abstraction should be fanatically imposed and all classes must be exhaustively tested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ED2059-36D5-4BEF-B5B0-F84A7BB9736E}"/>
              </a:ext>
            </a:extLst>
          </p:cNvPr>
          <p:cNvCxnSpPr>
            <a:cxnSpLocks/>
          </p:cNvCxnSpPr>
          <p:nvPr/>
        </p:nvCxnSpPr>
        <p:spPr>
          <a:xfrm>
            <a:off x="997744" y="4810137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9D49E50-D7CF-4C3A-AFEA-FE95013B8917}"/>
              </a:ext>
            </a:extLst>
          </p:cNvPr>
          <p:cNvSpPr txBox="1">
            <a:spLocks/>
          </p:cNvSpPr>
          <p:nvPr/>
        </p:nvSpPr>
        <p:spPr>
          <a:xfrm>
            <a:off x="1778768" y="5295893"/>
            <a:ext cx="5379271" cy="95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Runnable in a normal computer </a:t>
            </a:r>
            <a:r>
              <a:rPr lang="en-US" sz="2000" dirty="0"/>
              <a:t>There’s no need to melt the airline’s CPUs, the code shouldn’t waste system resources for no reason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1BE99-5BAC-4D76-A4A6-083C1B57598F}"/>
              </a:ext>
            </a:extLst>
          </p:cNvPr>
          <p:cNvCxnSpPr>
            <a:cxnSpLocks/>
          </p:cNvCxnSpPr>
          <p:nvPr/>
        </p:nvCxnSpPr>
        <p:spPr>
          <a:xfrm>
            <a:off x="1023935" y="5762607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966" y="3021814"/>
            <a:ext cx="3675797" cy="145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Interface</a:t>
            </a:r>
          </a:p>
          <a:p>
            <a:pPr marL="0" indent="0">
              <a:buNone/>
            </a:pPr>
            <a:r>
              <a:rPr lang="en-US" sz="2000" dirty="0"/>
              <a:t>Connects all classes and allows user to interact with them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Solution description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E9AF4D-8AA4-4E96-AC7E-370F3720FB78}"/>
              </a:ext>
            </a:extLst>
          </p:cNvPr>
          <p:cNvSpPr txBox="1">
            <a:spLocks/>
          </p:cNvSpPr>
          <p:nvPr/>
        </p:nvSpPr>
        <p:spPr>
          <a:xfrm>
            <a:off x="426968" y="1733407"/>
            <a:ext cx="5335658" cy="145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Fun luggage problem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Assigns luggage to carriages in a car, maximizing the capacity usage (luggage weight/carriage capacity) of carriages in front</a:t>
            </a: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405F06-430C-4450-B13A-320AA06D4A2B}"/>
              </a:ext>
            </a:extLst>
          </p:cNvPr>
          <p:cNvSpPr txBox="1">
            <a:spLocks/>
          </p:cNvSpPr>
          <p:nvPr/>
        </p:nvSpPr>
        <p:spPr>
          <a:xfrm>
            <a:off x="350768" y="4470801"/>
            <a:ext cx="5335658" cy="145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HTML Map Creation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An original html map file (exported from Python) is altered by simple string manipulation</a:t>
            </a:r>
            <a:endParaRPr lang="en-US" sz="20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A07F23-CCA3-4DA5-89F3-F0F45998B793}"/>
              </a:ext>
            </a:extLst>
          </p:cNvPr>
          <p:cNvSpPr txBox="1">
            <a:spLocks/>
          </p:cNvSpPr>
          <p:nvPr/>
        </p:nvSpPr>
        <p:spPr>
          <a:xfrm>
            <a:off x="5999103" y="1728644"/>
            <a:ext cx="5335658" cy="145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Search luggage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Luggage is issued an ID so passengers can later find it</a:t>
            </a:r>
            <a:endParaRPr lang="en-US" sz="20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D23AA4-A594-48EB-815A-4EDBF1897B08}"/>
              </a:ext>
            </a:extLst>
          </p:cNvPr>
          <p:cNvSpPr txBox="1">
            <a:spLocks/>
          </p:cNvSpPr>
          <p:nvPr/>
        </p:nvSpPr>
        <p:spPr>
          <a:xfrm>
            <a:off x="6096000" y="4470801"/>
            <a:ext cx="5335658" cy="145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Class Inheritance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Inheritance was widely used to save time, reduce the possibility of errors and, specifically, allow for airports to be included as transit stops seamlessly </a:t>
            </a:r>
          </a:p>
        </p:txBody>
      </p:sp>
    </p:spTree>
    <p:extLst>
      <p:ext uri="{BB962C8B-B14F-4D97-AF65-F5344CB8AC3E}">
        <p14:creationId xmlns:p14="http://schemas.microsoft.com/office/powerpoint/2010/main" val="258378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Class Diagram</a:t>
            </a:r>
            <a:endParaRPr lang="en-US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F50358-172D-408F-ABA7-0365E69D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318" y="3577956"/>
            <a:ext cx="3640043" cy="411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Download the full diagram </a:t>
            </a:r>
            <a:r>
              <a:rPr lang="en-US" sz="2000" b="1" dirty="0">
                <a:hlinkClick r:id="rId3"/>
              </a:rPr>
              <a:t>here</a:t>
            </a:r>
            <a:endParaRPr lang="en-US" sz="2000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9D58235-EDDD-4763-B793-D44FC684F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9" y="1485105"/>
            <a:ext cx="5244872" cy="50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1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12" y="2898443"/>
            <a:ext cx="6048375" cy="1061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We only use .csv files.</a:t>
            </a:r>
          </a:p>
          <a:p>
            <a:pPr marL="0" indent="0" algn="ctr">
              <a:buNone/>
            </a:pPr>
            <a:r>
              <a:rPr lang="en-US" sz="2000" dirty="0"/>
              <a:t>Their structure is self explanatory, since columns are named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346369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ECDCAD-C17D-48EE-811D-566068D0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60" y="1718467"/>
            <a:ext cx="11371900" cy="4353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It is possible to, via the interface:</a:t>
            </a:r>
          </a:p>
          <a:p>
            <a:r>
              <a:rPr lang="pt-BR" sz="2000" dirty="0"/>
              <a:t>simulate flights, from the creation of planes to buying tickets</a:t>
            </a:r>
          </a:p>
          <a:p>
            <a:r>
              <a:rPr lang="pt-BR" sz="2000" dirty="0"/>
              <a:t>posibility of exporting a map with marked fligths or (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⊕</a:t>
            </a:r>
            <a:r>
              <a:rPr lang="pt-BR" sz="2000" dirty="0"/>
              <a:t>) the surroudings of an airport</a:t>
            </a:r>
          </a:p>
          <a:p>
            <a:r>
              <a:rPr lang="pt-BR" sz="2000" dirty="0"/>
              <a:t>run tests implemented for several parts of the program</a:t>
            </a:r>
          </a:p>
          <a:p>
            <a:r>
              <a:rPr lang="pt-BR" sz="2000" dirty="0"/>
              <a:t>import data (in .csv files) of airoports, planes, flights and transit stops</a:t>
            </a:r>
          </a:p>
          <a:p>
            <a:r>
              <a:rPr lang="pt-BR" sz="2000" dirty="0"/>
              <a:t>find a specific passenger’s luggage</a:t>
            </a:r>
          </a:p>
          <a:p>
            <a:pPr marL="0" indent="0">
              <a:buNone/>
            </a:pPr>
            <a:r>
              <a:rPr lang="en-US" sz="2000" dirty="0"/>
              <a:t>It’s also possible to get into the fun luggage problem´s wild ride (explained next slide).</a:t>
            </a:r>
          </a:p>
          <a:p>
            <a:pPr marL="0" indent="0">
              <a:buNone/>
            </a:pPr>
            <a:r>
              <a:rPr lang="en-US" sz="2000" dirty="0"/>
              <a:t>CRUD was implemented according to what seemed intuitive, for example:</a:t>
            </a:r>
          </a:p>
          <a:p>
            <a:r>
              <a:rPr lang="en-US" sz="2000" dirty="0"/>
              <a:t>Luggage is the only class with a specified delete functionality (we use dynamic memory allocation so a passenger can find their luggage)</a:t>
            </a:r>
          </a:p>
          <a:p>
            <a:r>
              <a:rPr lang="en-US" sz="2000" dirty="0"/>
              <a:t>Time classes have constant attributes, so they can’t be updated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5074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181" y="1515657"/>
            <a:ext cx="1157287" cy="450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Context</a:t>
            </a:r>
            <a:endParaRPr lang="en-US" sz="2000" dirty="0">
              <a:solidFill>
                <a:srgbClr val="993300"/>
              </a:solidFill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Fun Luggage Problem (Feature)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90EF48-283C-4645-9E2D-F85D6F8BABAD}"/>
              </a:ext>
            </a:extLst>
          </p:cNvPr>
          <p:cNvGrpSpPr/>
          <p:nvPr/>
        </p:nvGrpSpPr>
        <p:grpSpPr>
          <a:xfrm>
            <a:off x="704851" y="1740686"/>
            <a:ext cx="895350" cy="4852990"/>
            <a:chOff x="704851" y="1740686"/>
            <a:chExt cx="895350" cy="485299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F777172-E34A-4C55-8B6E-029C71DA839E}"/>
                </a:ext>
              </a:extLst>
            </p:cNvPr>
            <p:cNvSpPr/>
            <p:nvPr/>
          </p:nvSpPr>
          <p:spPr>
            <a:xfrm>
              <a:off x="704851" y="1740686"/>
              <a:ext cx="895350" cy="895350"/>
            </a:xfrm>
            <a:prstGeom prst="roundRect">
              <a:avLst/>
            </a:prstGeom>
            <a:solidFill>
              <a:srgbClr val="993300"/>
            </a:solidFill>
            <a:ln>
              <a:solidFill>
                <a:srgbClr val="9933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001">
              <a:schemeClr val="dk2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B2ABC5-5EF0-4ED2-82B7-3D08296E5D93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1152526" y="2636036"/>
              <a:ext cx="0" cy="585788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83A74B-2B2A-484A-A882-AD403AFAA5E4}"/>
                </a:ext>
              </a:extLst>
            </p:cNvPr>
            <p:cNvSpPr/>
            <p:nvPr/>
          </p:nvSpPr>
          <p:spPr>
            <a:xfrm>
              <a:off x="747714" y="3224206"/>
              <a:ext cx="809624" cy="13906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933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8BCC148-8413-4938-BC49-929560261469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6" y="4614856"/>
              <a:ext cx="0" cy="585788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11B007-E8F2-4DC9-91AA-DF877ABDC0D8}"/>
                </a:ext>
              </a:extLst>
            </p:cNvPr>
            <p:cNvSpPr/>
            <p:nvPr/>
          </p:nvSpPr>
          <p:spPr>
            <a:xfrm>
              <a:off x="747714" y="5203026"/>
              <a:ext cx="809624" cy="13906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933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829D4F5-3B94-477C-83DF-1B66BE7A675A}"/>
              </a:ext>
            </a:extLst>
          </p:cNvPr>
          <p:cNvSpPr/>
          <p:nvPr/>
        </p:nvSpPr>
        <p:spPr>
          <a:xfrm>
            <a:off x="1716882" y="5684830"/>
            <a:ext cx="923924" cy="50244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52911F-5421-44C2-92C7-941765785051}"/>
              </a:ext>
            </a:extLst>
          </p:cNvPr>
          <p:cNvSpPr txBox="1">
            <a:spLocks/>
          </p:cNvSpPr>
          <p:nvPr/>
        </p:nvSpPr>
        <p:spPr>
          <a:xfrm>
            <a:off x="2683668" y="5740392"/>
            <a:ext cx="3881438" cy="450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Carriages are added or remove through the back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CFA209-2A9E-4478-B08A-AD625D057D34}"/>
              </a:ext>
            </a:extLst>
          </p:cNvPr>
          <p:cNvSpPr txBox="1">
            <a:spLocks/>
          </p:cNvSpPr>
          <p:nvPr/>
        </p:nvSpPr>
        <p:spPr>
          <a:xfrm>
            <a:off x="3039665" y="4054169"/>
            <a:ext cx="3169444" cy="71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Used capacity of carriages in the front must be prioritized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873CE3-BA40-4374-BC65-604B65916EE3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614862" y="4652956"/>
            <a:ext cx="9525" cy="108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DF763FC-7EC5-4A6D-B80A-C404C6991FDA}"/>
              </a:ext>
            </a:extLst>
          </p:cNvPr>
          <p:cNvSpPr txBox="1">
            <a:spLocks/>
          </p:cNvSpPr>
          <p:nvPr/>
        </p:nvSpPr>
        <p:spPr>
          <a:xfrm>
            <a:off x="3490912" y="5039314"/>
            <a:ext cx="1266824" cy="327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therefore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D01DBD4-1071-48F5-BC82-A6BE77D9D52D}"/>
              </a:ext>
            </a:extLst>
          </p:cNvPr>
          <p:cNvSpPr txBox="1">
            <a:spLocks/>
          </p:cNvSpPr>
          <p:nvPr/>
        </p:nvSpPr>
        <p:spPr>
          <a:xfrm>
            <a:off x="1947863" y="2096287"/>
            <a:ext cx="4838700" cy="104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Luggage has weight, carriages have capacity: so </a:t>
            </a:r>
            <a:r>
              <a:rPr lang="en-US" sz="2000" b="1" dirty="0"/>
              <a:t>how do we distribute the weight throw the carriages in an efficient way</a:t>
            </a:r>
            <a:r>
              <a:rPr lang="en-US" sz="2000" dirty="0"/>
              <a:t>?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986F45F-0C3F-4312-88F4-9FA3F774D648}"/>
              </a:ext>
            </a:extLst>
          </p:cNvPr>
          <p:cNvSpPr txBox="1">
            <a:spLocks/>
          </p:cNvSpPr>
          <p:nvPr/>
        </p:nvSpPr>
        <p:spPr>
          <a:xfrm>
            <a:off x="9086850" y="1965715"/>
            <a:ext cx="1157287" cy="45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Solution</a:t>
            </a:r>
            <a:endParaRPr lang="en-US" sz="2000" dirty="0">
              <a:solidFill>
                <a:srgbClr val="9933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4B6A359-4027-4598-9713-F1E1C00F2828}"/>
              </a:ext>
            </a:extLst>
          </p:cNvPr>
          <p:cNvSpPr txBox="1">
            <a:spLocks/>
          </p:cNvSpPr>
          <p:nvPr/>
        </p:nvSpPr>
        <p:spPr>
          <a:xfrm>
            <a:off x="7249714" y="2362194"/>
            <a:ext cx="4689873" cy="430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Inputs: luggage list, carriage list, max carriage number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Every possible layout of luggage is analyzed iteratively and the one with the most efficient carriage capacity use is chosen and added to the car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Luggage and carriage is removed and iteration is repeated until the car is built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If it is impossible to solve the problem (for example: not enough carriages), an empty car is returned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 algorithm has one drawback: </a:t>
            </a:r>
            <a:r>
              <a:rPr lang="en-US" sz="2000" b="1" dirty="0"/>
              <a:t>there is a situation where it can’t find a solution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383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Adequate container’s choice (specially in fun luggage problem)</a:t>
            </a:r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/>
              <a:t>Test different containers for their efficiency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 difficulties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310F98-7E92-4CEE-BF07-75237C52E08A}"/>
              </a:ext>
            </a:extLst>
          </p:cNvPr>
          <p:cNvSpPr txBox="1">
            <a:spLocks/>
          </p:cNvSpPr>
          <p:nvPr/>
        </p:nvSpPr>
        <p:spPr>
          <a:xfrm>
            <a:off x="704851" y="347821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Guilherme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Getting used to and understanding better the use of pointers and references.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Experience solving problems that would arise.</a:t>
            </a: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FCEB8-3807-4C47-B9C8-3FE24DB718D8}"/>
              </a:ext>
            </a:extLst>
          </p:cNvPr>
          <p:cNvSpPr txBox="1">
            <a:spLocks/>
          </p:cNvSpPr>
          <p:nvPr/>
        </p:nvSpPr>
        <p:spPr>
          <a:xfrm>
            <a:off x="704850" y="510064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Pedro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Exception handling in tests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Expected equal of error message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09AE7-535F-41B3-B2F8-1628096C986E}"/>
              </a:ext>
            </a:extLst>
          </p:cNvPr>
          <p:cNvSpPr txBox="1"/>
          <p:nvPr/>
        </p:nvSpPr>
        <p:spPr>
          <a:xfrm>
            <a:off x="10734675" y="2143779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C0A5A-E9E0-4792-A04C-279C9FF8733F}"/>
              </a:ext>
            </a:extLst>
          </p:cNvPr>
          <p:cNvSpPr txBox="1"/>
          <p:nvPr/>
        </p:nvSpPr>
        <p:spPr>
          <a:xfrm>
            <a:off x="10734675" y="3739214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C3A47-AB11-450B-88E6-658C9036CEBC}"/>
              </a:ext>
            </a:extLst>
          </p:cNvPr>
          <p:cNvSpPr txBox="1"/>
          <p:nvPr/>
        </p:nvSpPr>
        <p:spPr>
          <a:xfrm>
            <a:off x="10729909" y="5534678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5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a47fcd35-67e3-4b66-9352-8d0db098ec5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631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Airline Information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Guilherme António Cerqueira Magalhães</cp:lastModifiedBy>
  <cp:revision>14</cp:revision>
  <dcterms:created xsi:type="dcterms:W3CDTF">2021-12-04T07:30:26Z</dcterms:created>
  <dcterms:modified xsi:type="dcterms:W3CDTF">2021-12-21T15:55:41Z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