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3" r:id="rId7"/>
    <p:sldId id="262" r:id="rId8"/>
    <p:sldId id="261" r:id="rId9"/>
    <p:sldId id="260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3D839D-9B0E-4C57-8469-5E6853D88720}" v="42" dt="2021-12-19T18:55:44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25" d="100"/>
          <a:sy n="125" d="100"/>
        </p:scale>
        <p:origin x="-1500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Cerejeira" userId="8d3edef7dd0b8dc3" providerId="LiveId" clId="{4C3D839D-9B0E-4C57-8469-5E6853D88720}"/>
    <pc:docChg chg="undo custSel modSld">
      <pc:chgData name="Pedro Cerejeira" userId="8d3edef7dd0b8dc3" providerId="LiveId" clId="{4C3D839D-9B0E-4C57-8469-5E6853D88720}" dt="2021-12-19T18:55:47.332" v="426" actId="1076"/>
      <pc:docMkLst>
        <pc:docMk/>
      </pc:docMkLst>
      <pc:sldChg chg="addSp delSp modSp mod">
        <pc:chgData name="Pedro Cerejeira" userId="8d3edef7dd0b8dc3" providerId="LiveId" clId="{4C3D839D-9B0E-4C57-8469-5E6853D88720}" dt="2021-12-19T18:55:28.640" v="424" actId="20577"/>
        <pc:sldMkLst>
          <pc:docMk/>
          <pc:sldMk cId="2050742745" sldId="260"/>
        </pc:sldMkLst>
        <pc:spChg chg="mod">
          <ac:chgData name="Pedro Cerejeira" userId="8d3edef7dd0b8dc3" providerId="LiveId" clId="{4C3D839D-9B0E-4C57-8469-5E6853D88720}" dt="2021-12-19T18:55:28.640" v="424" actId="20577"/>
          <ac:spMkLst>
            <pc:docMk/>
            <pc:sldMk cId="2050742745" sldId="260"/>
            <ac:spMk id="3" creationId="{85F8C973-E34A-4BB1-B4F7-B731E0A66CEF}"/>
          </ac:spMkLst>
        </pc:spChg>
        <pc:spChg chg="add mod">
          <ac:chgData name="Pedro Cerejeira" userId="8d3edef7dd0b8dc3" providerId="LiveId" clId="{4C3D839D-9B0E-4C57-8469-5E6853D88720}" dt="2021-12-19T18:55:24.859" v="423" actId="20577"/>
          <ac:spMkLst>
            <pc:docMk/>
            <pc:sldMk cId="2050742745" sldId="260"/>
            <ac:spMk id="9" creationId="{FAEE5E71-00E4-4AF8-AEA4-90B8C991837F}"/>
          </ac:spMkLst>
        </pc:spChg>
        <pc:spChg chg="add del">
          <ac:chgData name="Pedro Cerejeira" userId="8d3edef7dd0b8dc3" providerId="LiveId" clId="{4C3D839D-9B0E-4C57-8469-5E6853D88720}" dt="2021-12-19T18:44:53.979" v="175" actId="22"/>
          <ac:spMkLst>
            <pc:docMk/>
            <pc:sldMk cId="2050742745" sldId="260"/>
            <ac:spMk id="11" creationId="{3CDD7E9D-EF9E-4A3A-BB76-16565197C829}"/>
          </ac:spMkLst>
        </pc:spChg>
        <pc:graphicFrameChg chg="add del mod">
          <ac:chgData name="Pedro Cerejeira" userId="8d3edef7dd0b8dc3" providerId="LiveId" clId="{4C3D839D-9B0E-4C57-8469-5E6853D88720}" dt="2021-12-19T18:33:25.848" v="10"/>
          <ac:graphicFrameMkLst>
            <pc:docMk/>
            <pc:sldMk cId="2050742745" sldId="260"/>
            <ac:graphicFrameMk id="2" creationId="{28D87099-3F19-4B52-8522-909D15F49FEE}"/>
          </ac:graphicFrameMkLst>
        </pc:graphicFrameChg>
        <pc:graphicFrameChg chg="add del mod">
          <ac:chgData name="Pedro Cerejeira" userId="8d3edef7dd0b8dc3" providerId="LiveId" clId="{4C3D839D-9B0E-4C57-8469-5E6853D88720}" dt="2021-12-19T18:33:41.654" v="15"/>
          <ac:graphicFrameMkLst>
            <pc:docMk/>
            <pc:sldMk cId="2050742745" sldId="260"/>
            <ac:graphicFrameMk id="4" creationId="{08ADE454-0665-4BC8-82CA-877A65D376EB}"/>
          </ac:graphicFrameMkLst>
        </pc:graphicFrameChg>
        <pc:graphicFrameChg chg="add del mod">
          <ac:chgData name="Pedro Cerejeira" userId="8d3edef7dd0b8dc3" providerId="LiveId" clId="{4C3D839D-9B0E-4C57-8469-5E6853D88720}" dt="2021-12-19T18:35:02.623" v="34"/>
          <ac:graphicFrameMkLst>
            <pc:docMk/>
            <pc:sldMk cId="2050742745" sldId="260"/>
            <ac:graphicFrameMk id="7" creationId="{D7D03204-1733-4B2D-B49E-5840CE9592C6}"/>
          </ac:graphicFrameMkLst>
        </pc:graphicFrameChg>
        <pc:graphicFrameChg chg="add del mod">
          <ac:chgData name="Pedro Cerejeira" userId="8d3edef7dd0b8dc3" providerId="LiveId" clId="{4C3D839D-9B0E-4C57-8469-5E6853D88720}" dt="2021-12-19T18:35:31.763" v="49"/>
          <ac:graphicFrameMkLst>
            <pc:docMk/>
            <pc:sldMk cId="2050742745" sldId="260"/>
            <ac:graphicFrameMk id="8" creationId="{90BD25D0-AAE3-412C-8FE4-ECBA005473A0}"/>
          </ac:graphicFrameMkLst>
        </pc:graphicFrameChg>
      </pc:sldChg>
      <pc:sldChg chg="addSp modSp mod">
        <pc:chgData name="Pedro Cerejeira" userId="8d3edef7dd0b8dc3" providerId="LiveId" clId="{4C3D839D-9B0E-4C57-8469-5E6853D88720}" dt="2021-12-19T18:55:47.332" v="426" actId="1076"/>
        <pc:sldMkLst>
          <pc:docMk/>
          <pc:sldMk cId="3792130228" sldId="264"/>
        </pc:sldMkLst>
        <pc:spChg chg="mod">
          <ac:chgData name="Pedro Cerejeira" userId="8d3edef7dd0b8dc3" providerId="LiveId" clId="{4C3D839D-9B0E-4C57-8469-5E6853D88720}" dt="2021-12-19T18:48:46.828" v="261" actId="14100"/>
          <ac:spMkLst>
            <pc:docMk/>
            <pc:sldMk cId="3792130228" sldId="264"/>
            <ac:spMk id="3" creationId="{85F8C973-E34A-4BB1-B4F7-B731E0A66CEF}"/>
          </ac:spMkLst>
        </pc:spChg>
        <pc:spChg chg="add mod">
          <ac:chgData name="Pedro Cerejeira" userId="8d3edef7dd0b8dc3" providerId="LiveId" clId="{4C3D839D-9B0E-4C57-8469-5E6853D88720}" dt="2021-12-19T18:50:13.804" v="283" actId="20577"/>
          <ac:spMkLst>
            <pc:docMk/>
            <pc:sldMk cId="3792130228" sldId="264"/>
            <ac:spMk id="7" creationId="{79C3FD6F-6EC5-4979-83C1-302C2E358C47}"/>
          </ac:spMkLst>
        </pc:spChg>
        <pc:spChg chg="add mod">
          <ac:chgData name="Pedro Cerejeira" userId="8d3edef7dd0b8dc3" providerId="LiveId" clId="{4C3D839D-9B0E-4C57-8469-5E6853D88720}" dt="2021-12-19T18:55:47.332" v="426" actId="1076"/>
          <ac:spMkLst>
            <pc:docMk/>
            <pc:sldMk cId="3792130228" sldId="264"/>
            <ac:spMk id="8" creationId="{3CBEF040-64AE-48BF-994F-0BC093C94A59}"/>
          </ac:spMkLst>
        </pc:spChg>
        <pc:spChg chg="mod">
          <ac:chgData name="Pedro Cerejeira" userId="8d3edef7dd0b8dc3" providerId="LiveId" clId="{4C3D839D-9B0E-4C57-8469-5E6853D88720}" dt="2021-12-19T18:54:56.103" v="422" actId="20577"/>
          <ac:spMkLst>
            <pc:docMk/>
            <pc:sldMk cId="3792130228" sldId="264"/>
            <ac:spMk id="9" creationId="{FAEE5E71-00E4-4AF8-AEA4-90B8C99183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8107-B090-41FA-8E56-79BD04037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47F18-0E5A-4CD6-9CB6-0DFA32B0E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F12F7-FAD1-43EB-968E-B62A3B23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7253B-D578-427E-BAB0-11FCC7C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7790F-DD08-47FB-BE7E-212091B4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4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02CF-F5DD-4691-BA5B-CB56D98B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05349-8659-41B5-91FF-7E9CEA1FC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7E08-2A5A-44D3-9CDD-27249BB3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DBD86-B690-4B90-AA1E-2A76F459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F11CE-F5B2-4660-A332-D18EAE11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5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AF681-C8AA-4CA7-B9AF-79C15F4DD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74C53-6F24-4148-8A11-B81DA9EB9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AC0B8-6152-4175-A48C-38229370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EBC9F-8D4B-4134-9179-BBA8B50F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4C515-4DC8-4D46-A432-2B100CBA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5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1146-20BA-41CE-A538-402C8B92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2DB2B-F36A-40E7-91CF-524E40854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7D8F1-4B54-4DD6-A5E4-A3198F80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2B3E6-C0A2-4819-977F-2E41360D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E9E17-3F64-4981-8411-B0422193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9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C0F9-4C7D-4DF6-B8DA-A6D78A52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70CA2-C2DA-41E7-967D-2AEC5621F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BDB3-BA2E-4F02-93E8-BCEC20AD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F9819-B562-4A77-8CD5-14E02E7C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906B4-766D-4CB2-9B0E-7A8F4A75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4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2EC0-C4E7-4645-AEC9-B2F99410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E3802-8EEA-4550-9DA0-1934021A2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6F00F-90D5-4156-813B-07BB3AA14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00273-D529-4008-ADEF-155731FE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1BCFF-4A7A-43C4-93E3-126951C5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4F87C-1E8F-444C-9AD2-D2D78C6F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7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76F8-DAB2-4115-9D25-3725A300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3666B-BDEC-4365-9EEE-2BFD5553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3DAAD-742D-45C0-A228-C1F512109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6D6D4-1982-4C1A-B34F-70CA701CE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69AAE-CC83-403A-AB0F-FCA3B7EED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FC016-86D6-4D90-A5BE-68161C1F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DF0A0-7D8D-4461-B957-42FB42B3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0B28D-94C8-47D8-8CB1-4A5014B3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9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C90F-78BA-4CA1-A22E-14A41064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11F83-8645-4171-88E6-72B0543D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3E00E-6B03-4E91-9973-B1B8E678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E6027-D8B3-4FCD-93D6-BD5080B7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1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57399-04C1-4B9A-A96C-8A6226B3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18835-9E75-4880-A183-37534BBD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8A23C-E771-4DD8-98ED-F297AB7C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4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AC47-6AA0-48CA-B86B-DC1D34FD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B3807-1114-4179-B56B-0AEC51253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AE0C2-79F5-41E5-86AC-DEF4A0708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626D2-E5D8-4718-B8DA-33E25322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3F823-49EA-46E9-9F4C-5058DAC3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05EB4-E4A0-4179-8ABD-EE53374F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7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FEF6-3D56-4C06-B381-F29F3EA3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B44E0-B80C-468E-91FB-3C24DAF29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75EB4-8DC5-4338-8A61-421005CE2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E24BA-7062-4691-BF26-310E1503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BD59A-86DE-4472-8860-5C5CEEDC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B2E99-4BD1-4DF2-9F5A-99F9F9F7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3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34E05-EBBC-4B1D-9B44-F6F35CB8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A5E4F-81E9-4362-9C23-B0392529C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1B214-32F3-4809-B7BD-6D764D0FC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2C9F5-CE6F-4BEE-84C2-81E4985345A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FECE3-206F-4E00-9EDC-7BE043508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615C9-2DC2-4030-BA7E-6D04DC16A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3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mgur.com/a/zXMal2x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4CF2-C6EB-4C43-9864-6807B8792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chemeClr val="tx1"/>
                </a:solidFill>
              </a:rPr>
              <a:t>Airline Information Management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1D6DB8-A0E5-45E1-86D0-833BF1B62BC7}"/>
              </a:ext>
            </a:extLst>
          </p:cNvPr>
          <p:cNvSpPr txBox="1">
            <a:spLocks/>
          </p:cNvSpPr>
          <p:nvPr/>
        </p:nvSpPr>
        <p:spPr>
          <a:xfrm>
            <a:off x="762000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1800" dirty="0">
                <a:latin typeface="+mn-lt"/>
                <a:ea typeface="+mn-ea"/>
                <a:cs typeface="+mn-cs"/>
              </a:rPr>
              <a:t>First group project for the Algorithms and Data Structures class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Faculty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Pedro Ribeiro (lectures)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Ana Rocha (lectures)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Rosaldo Rosetti (recitations)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Students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Gonçalo Pinto (202004907)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Guilherme Magalhães (202005285)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Pedro Cerejeira (202007525)</a:t>
            </a:r>
            <a:endParaRPr lang="en-US" sz="1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9D2B19-5F73-4840-AABD-D3B313772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57" y="1810515"/>
            <a:ext cx="3796790" cy="14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08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" y="1677988"/>
            <a:ext cx="4395788" cy="865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Goal </a:t>
            </a:r>
            <a:r>
              <a:rPr lang="en-US" sz="2000" dirty="0"/>
              <a:t>Create a management system to support an airline in its daily operations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Problem definition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4A7644-8773-4C02-872F-3EF01677F41A}"/>
              </a:ext>
            </a:extLst>
          </p:cNvPr>
          <p:cNvSpPr txBox="1">
            <a:spLocks/>
          </p:cNvSpPr>
          <p:nvPr/>
        </p:nvSpPr>
        <p:spPr>
          <a:xfrm>
            <a:off x="7079452" y="2476501"/>
            <a:ext cx="5098258" cy="95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Simple and intuitive to use </a:t>
            </a:r>
            <a:r>
              <a:rPr lang="en-US" sz="2000" dirty="0"/>
              <a:t>It ought to be possible to interact with the project via console/text file/CSV without too much hassle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0AA758-51B9-40D1-8CDE-6E0CBCEB17B7}"/>
              </a:ext>
            </a:extLst>
          </p:cNvPr>
          <p:cNvSpPr txBox="1">
            <a:spLocks/>
          </p:cNvSpPr>
          <p:nvPr/>
        </p:nvSpPr>
        <p:spPr>
          <a:xfrm>
            <a:off x="1019175" y="2471738"/>
            <a:ext cx="4395788" cy="390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In order to achieve this, the project should be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778655-E53A-412D-8443-F11D006050B3}"/>
              </a:ext>
            </a:extLst>
          </p:cNvPr>
          <p:cNvCxnSpPr>
            <a:cxnSpLocks/>
          </p:cNvCxnSpPr>
          <p:nvPr/>
        </p:nvCxnSpPr>
        <p:spPr>
          <a:xfrm flipH="1">
            <a:off x="1019175" y="2308220"/>
            <a:ext cx="2" cy="3454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7FFE2D-5012-4F03-9F45-AB409D8891EA}"/>
              </a:ext>
            </a:extLst>
          </p:cNvPr>
          <p:cNvCxnSpPr>
            <a:cxnSpLocks/>
          </p:cNvCxnSpPr>
          <p:nvPr/>
        </p:nvCxnSpPr>
        <p:spPr>
          <a:xfrm>
            <a:off x="1023933" y="2905124"/>
            <a:ext cx="6029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E44CF9C-3A7C-4920-8B97-F83D43D0A6CF}"/>
              </a:ext>
            </a:extLst>
          </p:cNvPr>
          <p:cNvSpPr txBox="1">
            <a:spLocks/>
          </p:cNvSpPr>
          <p:nvPr/>
        </p:nvSpPr>
        <p:spPr>
          <a:xfrm>
            <a:off x="1778766" y="3281356"/>
            <a:ext cx="5379271" cy="120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Readable and well documented </a:t>
            </a:r>
            <a:r>
              <a:rPr lang="en-US" sz="2000" dirty="0"/>
              <a:t>Aesthetics are to be prioritized over efficiency, so in the future other engineers have an easy time deciphering the code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0A7FDF-AEBB-412C-AA28-8036DA572413}"/>
              </a:ext>
            </a:extLst>
          </p:cNvPr>
          <p:cNvCxnSpPr>
            <a:cxnSpLocks/>
          </p:cNvCxnSpPr>
          <p:nvPr/>
        </p:nvCxnSpPr>
        <p:spPr>
          <a:xfrm>
            <a:off x="1023933" y="3852851"/>
            <a:ext cx="68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9CC6381-EBD6-4B23-A904-D068261263DC}"/>
              </a:ext>
            </a:extLst>
          </p:cNvPr>
          <p:cNvSpPr txBox="1">
            <a:spLocks/>
          </p:cNvSpPr>
          <p:nvPr/>
        </p:nvSpPr>
        <p:spPr>
          <a:xfrm>
            <a:off x="7053263" y="4381514"/>
            <a:ext cx="5098258" cy="95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Scalable and thoroughly tested </a:t>
            </a:r>
            <a:r>
              <a:rPr lang="en-US" sz="2000" dirty="0"/>
              <a:t>Data abstraction should be fanatically imposed and all classes must be exhaustively tested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ED2059-36D5-4BEF-B5B0-F84A7BB9736E}"/>
              </a:ext>
            </a:extLst>
          </p:cNvPr>
          <p:cNvCxnSpPr>
            <a:cxnSpLocks/>
          </p:cNvCxnSpPr>
          <p:nvPr/>
        </p:nvCxnSpPr>
        <p:spPr>
          <a:xfrm>
            <a:off x="997744" y="4810137"/>
            <a:ext cx="6029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9D49E50-D7CF-4C3A-AFEA-FE95013B8917}"/>
              </a:ext>
            </a:extLst>
          </p:cNvPr>
          <p:cNvSpPr txBox="1">
            <a:spLocks/>
          </p:cNvSpPr>
          <p:nvPr/>
        </p:nvSpPr>
        <p:spPr>
          <a:xfrm>
            <a:off x="1778768" y="5295893"/>
            <a:ext cx="5379271" cy="957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Runnable in a normal computer </a:t>
            </a:r>
            <a:r>
              <a:rPr lang="en-US" sz="2000" dirty="0"/>
              <a:t>There’s no need to melt the airline’s CPUs, the code shouldn’t waste system resources for no reason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A1BE99-5BAC-4D76-A4A6-083C1B57598F}"/>
              </a:ext>
            </a:extLst>
          </p:cNvPr>
          <p:cNvCxnSpPr>
            <a:cxnSpLocks/>
          </p:cNvCxnSpPr>
          <p:nvPr/>
        </p:nvCxnSpPr>
        <p:spPr>
          <a:xfrm>
            <a:off x="1023935" y="5762607"/>
            <a:ext cx="68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03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4825" y="3187157"/>
            <a:ext cx="3305175" cy="1453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Interface</a:t>
            </a:r>
          </a:p>
          <a:p>
            <a:pPr marL="0" indent="0">
              <a:buNone/>
            </a:pPr>
            <a:r>
              <a:rPr lang="en-US" sz="2000" dirty="0"/>
              <a:t>Connects all classes and allows user to interact with them</a:t>
            </a:r>
            <a:endParaRPr lang="en-US" sz="2000" b="1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Solution description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E9AF4D-8AA4-4E96-AC7E-370F3720FB78}"/>
              </a:ext>
            </a:extLst>
          </p:cNvPr>
          <p:cNvSpPr txBox="1">
            <a:spLocks/>
          </p:cNvSpPr>
          <p:nvPr/>
        </p:nvSpPr>
        <p:spPr>
          <a:xfrm>
            <a:off x="426968" y="1733407"/>
            <a:ext cx="5335658" cy="1453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Fun luggage problem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Assigns luggage to carriages in a car, maximizing the capacity usage (luggage weight/carriage capacity) of carriages in front</a:t>
            </a:r>
            <a:endParaRPr lang="en-US" sz="20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405F06-430C-4450-B13A-320AA06D4A2B}"/>
              </a:ext>
            </a:extLst>
          </p:cNvPr>
          <p:cNvSpPr txBox="1">
            <a:spLocks/>
          </p:cNvSpPr>
          <p:nvPr/>
        </p:nvSpPr>
        <p:spPr>
          <a:xfrm>
            <a:off x="350768" y="4470801"/>
            <a:ext cx="5335658" cy="1453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HTML Map Creation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An original html map file (exported from Python) is altered by simple string manipulation</a:t>
            </a:r>
            <a:endParaRPr lang="en-US" sz="2000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7A07F23-CCA3-4DA5-89F3-F0F45998B793}"/>
              </a:ext>
            </a:extLst>
          </p:cNvPr>
          <p:cNvSpPr txBox="1">
            <a:spLocks/>
          </p:cNvSpPr>
          <p:nvPr/>
        </p:nvSpPr>
        <p:spPr>
          <a:xfrm>
            <a:off x="5999103" y="1728644"/>
            <a:ext cx="5335658" cy="1453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Search luggage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Luggage is issued an ID so passengers can later find it</a:t>
            </a:r>
            <a:endParaRPr lang="en-US" sz="2000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D23AA4-A594-48EB-815A-4EDBF1897B08}"/>
              </a:ext>
            </a:extLst>
          </p:cNvPr>
          <p:cNvSpPr txBox="1">
            <a:spLocks/>
          </p:cNvSpPr>
          <p:nvPr/>
        </p:nvSpPr>
        <p:spPr>
          <a:xfrm>
            <a:off x="6096000" y="4470801"/>
            <a:ext cx="5335658" cy="1453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Class Inheritance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Inheritance was widely used to save time, reduce the possibility of errors and, specifically, allow for airports to be included as transit stops seamlessly </a:t>
            </a:r>
          </a:p>
        </p:txBody>
      </p:sp>
    </p:spTree>
    <p:extLst>
      <p:ext uri="{BB962C8B-B14F-4D97-AF65-F5344CB8AC3E}">
        <p14:creationId xmlns:p14="http://schemas.microsoft.com/office/powerpoint/2010/main" val="258378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Class Diagram</a:t>
            </a:r>
            <a:endParaRPr lang="en-US" b="1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BF50358-172D-408F-ABA7-0365E69DC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3318" y="3577956"/>
            <a:ext cx="3640043" cy="411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Download the full diagram </a:t>
            </a:r>
            <a:r>
              <a:rPr lang="en-US" sz="2000" b="1" dirty="0">
                <a:hlinkClick r:id="rId3"/>
              </a:rPr>
              <a:t>here</a:t>
            </a:r>
            <a:endParaRPr lang="en-US" sz="2000" b="1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9D58235-EDDD-4763-B793-D44FC684F5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79" y="1485105"/>
            <a:ext cx="5244872" cy="501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1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812" y="3429000"/>
            <a:ext cx="6048375" cy="4556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Self explanatory, since columns are named</a:t>
            </a:r>
            <a:endParaRPr lang="en-US" sz="2000" b="1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File Structure</a:t>
            </a:r>
          </a:p>
        </p:txBody>
      </p:sp>
    </p:spTree>
    <p:extLst>
      <p:ext uri="{BB962C8B-B14F-4D97-AF65-F5344CB8AC3E}">
        <p14:creationId xmlns:p14="http://schemas.microsoft.com/office/powerpoint/2010/main" val="346369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Implemented Functionalities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ECDCAD-C17D-48EE-811D-566068D00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960" y="1718467"/>
            <a:ext cx="11371900" cy="4353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It is possible to, via the interface:</a:t>
            </a:r>
          </a:p>
          <a:p>
            <a:r>
              <a:rPr lang="pt-BR" sz="2000" dirty="0"/>
              <a:t>simulate flights, from the creation of planes to buying tickets</a:t>
            </a:r>
          </a:p>
          <a:p>
            <a:r>
              <a:rPr lang="pt-BR" sz="2000" dirty="0"/>
              <a:t>posibility of exporting a map with marked fligths or (</a:t>
            </a:r>
            <a:r>
              <a:rPr lang="en-US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⊕</a:t>
            </a:r>
            <a:r>
              <a:rPr lang="pt-BR" sz="2000" dirty="0"/>
              <a:t>) the surroudings of an airport</a:t>
            </a:r>
          </a:p>
          <a:p>
            <a:r>
              <a:rPr lang="pt-BR" sz="2000" dirty="0"/>
              <a:t>run tests implemented for several parts of the program</a:t>
            </a:r>
          </a:p>
          <a:p>
            <a:r>
              <a:rPr lang="pt-BR" sz="2000" dirty="0"/>
              <a:t>import data (in .csv files) of airoports, planes, flights and transit stops</a:t>
            </a:r>
          </a:p>
          <a:p>
            <a:r>
              <a:rPr lang="pt-BR" sz="2000" dirty="0"/>
              <a:t>find a specific passenger’s luggage</a:t>
            </a:r>
          </a:p>
          <a:p>
            <a:pPr marL="0" indent="0">
              <a:buNone/>
            </a:pPr>
            <a:r>
              <a:rPr lang="en-US" sz="2000" dirty="0"/>
              <a:t>It’s also possible to get into the fun luggage problem´s wild ride (explained next slide).</a:t>
            </a:r>
          </a:p>
          <a:p>
            <a:pPr marL="0" indent="0">
              <a:buNone/>
            </a:pPr>
            <a:r>
              <a:rPr lang="en-US" sz="2000" dirty="0"/>
              <a:t>CRUD was implemented according to what seemed intuitive, for example:</a:t>
            </a:r>
          </a:p>
          <a:p>
            <a:r>
              <a:rPr lang="en-US" sz="2000" dirty="0"/>
              <a:t>Luggage is the only class with a specified delete functionality (we use dynamic memory allocation so a passenger can find their luggage)</a:t>
            </a:r>
          </a:p>
          <a:p>
            <a:r>
              <a:rPr lang="en-US" sz="2000" dirty="0"/>
              <a:t>Time classes have constant attributes, so they can’t be updated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050742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181" y="1515657"/>
            <a:ext cx="1157287" cy="450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993300"/>
                </a:solidFill>
              </a:rPr>
              <a:t>Context</a:t>
            </a:r>
            <a:endParaRPr lang="en-US" sz="2000" dirty="0">
              <a:solidFill>
                <a:srgbClr val="993300"/>
              </a:solidFill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Fun Luggage Problem (Feature)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990EF48-283C-4645-9E2D-F85D6F8BABAD}"/>
              </a:ext>
            </a:extLst>
          </p:cNvPr>
          <p:cNvGrpSpPr/>
          <p:nvPr/>
        </p:nvGrpSpPr>
        <p:grpSpPr>
          <a:xfrm>
            <a:off x="704851" y="1740686"/>
            <a:ext cx="895350" cy="4852990"/>
            <a:chOff x="704851" y="1740686"/>
            <a:chExt cx="895350" cy="485299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F777172-E34A-4C55-8B6E-029C71DA839E}"/>
                </a:ext>
              </a:extLst>
            </p:cNvPr>
            <p:cNvSpPr/>
            <p:nvPr/>
          </p:nvSpPr>
          <p:spPr>
            <a:xfrm>
              <a:off x="704851" y="1740686"/>
              <a:ext cx="895350" cy="895350"/>
            </a:xfrm>
            <a:prstGeom prst="roundRect">
              <a:avLst/>
            </a:prstGeom>
            <a:solidFill>
              <a:srgbClr val="993300"/>
            </a:solidFill>
            <a:ln>
              <a:solidFill>
                <a:srgbClr val="9933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001">
              <a:schemeClr val="dk2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2B2ABC5-5EF0-4ED2-82B7-3D08296E5D93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1152526" y="2636036"/>
              <a:ext cx="0" cy="585788"/>
            </a:xfrm>
            <a:prstGeom prst="line">
              <a:avLst/>
            </a:prstGeom>
            <a:ln>
              <a:solidFill>
                <a:srgbClr val="99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683A74B-2B2A-484A-A882-AD403AFAA5E4}"/>
                </a:ext>
              </a:extLst>
            </p:cNvPr>
            <p:cNvSpPr/>
            <p:nvPr/>
          </p:nvSpPr>
          <p:spPr>
            <a:xfrm>
              <a:off x="747714" y="3224206"/>
              <a:ext cx="809624" cy="13906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933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8BCC148-8413-4938-BC49-929560261469}"/>
                </a:ext>
              </a:extLst>
            </p:cNvPr>
            <p:cNvCxnSpPr>
              <a:cxnSpLocks/>
            </p:cNvCxnSpPr>
            <p:nvPr/>
          </p:nvCxnSpPr>
          <p:spPr>
            <a:xfrm>
              <a:off x="1152526" y="4614856"/>
              <a:ext cx="0" cy="585788"/>
            </a:xfrm>
            <a:prstGeom prst="line">
              <a:avLst/>
            </a:prstGeom>
            <a:ln>
              <a:solidFill>
                <a:srgbClr val="99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11B007-E8F2-4DC9-91AA-DF877ABDC0D8}"/>
                </a:ext>
              </a:extLst>
            </p:cNvPr>
            <p:cNvSpPr/>
            <p:nvPr/>
          </p:nvSpPr>
          <p:spPr>
            <a:xfrm>
              <a:off x="747714" y="5203026"/>
              <a:ext cx="809624" cy="13906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933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Arrow: Left 11">
            <a:extLst>
              <a:ext uri="{FF2B5EF4-FFF2-40B4-BE49-F238E27FC236}">
                <a16:creationId xmlns:a16="http://schemas.microsoft.com/office/drawing/2014/main" id="{1829D4F5-3B94-477C-83DF-1B66BE7A675A}"/>
              </a:ext>
            </a:extLst>
          </p:cNvPr>
          <p:cNvSpPr/>
          <p:nvPr/>
        </p:nvSpPr>
        <p:spPr>
          <a:xfrm>
            <a:off x="1716882" y="5684830"/>
            <a:ext cx="923924" cy="50244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652911F-5421-44C2-92C7-941765785051}"/>
              </a:ext>
            </a:extLst>
          </p:cNvPr>
          <p:cNvSpPr txBox="1">
            <a:spLocks/>
          </p:cNvSpPr>
          <p:nvPr/>
        </p:nvSpPr>
        <p:spPr>
          <a:xfrm>
            <a:off x="2683668" y="5740392"/>
            <a:ext cx="3881438" cy="450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Carriages are added or remove through the back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ACFA209-2A9E-4478-B08A-AD625D057D34}"/>
              </a:ext>
            </a:extLst>
          </p:cNvPr>
          <p:cNvSpPr txBox="1">
            <a:spLocks/>
          </p:cNvSpPr>
          <p:nvPr/>
        </p:nvSpPr>
        <p:spPr>
          <a:xfrm>
            <a:off x="3039665" y="4054169"/>
            <a:ext cx="3169444" cy="719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Used capacity of carriages in the front must be prioritized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873CE3-BA40-4374-BC65-604B65916EE3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614862" y="4652956"/>
            <a:ext cx="9525" cy="1087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DF763FC-7EC5-4A6D-B80A-C404C6991FDA}"/>
              </a:ext>
            </a:extLst>
          </p:cNvPr>
          <p:cNvSpPr txBox="1">
            <a:spLocks/>
          </p:cNvSpPr>
          <p:nvPr/>
        </p:nvSpPr>
        <p:spPr>
          <a:xfrm>
            <a:off x="3490912" y="5039314"/>
            <a:ext cx="1266824" cy="3274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therefore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D01DBD4-1071-48F5-BC82-A6BE77D9D52D}"/>
              </a:ext>
            </a:extLst>
          </p:cNvPr>
          <p:cNvSpPr txBox="1">
            <a:spLocks/>
          </p:cNvSpPr>
          <p:nvPr/>
        </p:nvSpPr>
        <p:spPr>
          <a:xfrm>
            <a:off x="1947863" y="2096287"/>
            <a:ext cx="4838700" cy="1046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Luggage has weight, carriages have capacity: so </a:t>
            </a:r>
            <a:r>
              <a:rPr lang="en-US" sz="2000" b="1" dirty="0"/>
              <a:t>how do we distribute the weight throw the carriages in an efficient way</a:t>
            </a:r>
            <a:r>
              <a:rPr lang="en-US" sz="2000" dirty="0"/>
              <a:t>?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986F45F-0C3F-4312-88F4-9FA3F774D648}"/>
              </a:ext>
            </a:extLst>
          </p:cNvPr>
          <p:cNvSpPr txBox="1">
            <a:spLocks/>
          </p:cNvSpPr>
          <p:nvPr/>
        </p:nvSpPr>
        <p:spPr>
          <a:xfrm>
            <a:off x="9086850" y="1965715"/>
            <a:ext cx="1157287" cy="450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Solution</a:t>
            </a:r>
            <a:endParaRPr lang="en-US" sz="2000" dirty="0">
              <a:solidFill>
                <a:srgbClr val="993300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4B6A359-4027-4598-9713-F1E1C00F2828}"/>
              </a:ext>
            </a:extLst>
          </p:cNvPr>
          <p:cNvSpPr txBox="1">
            <a:spLocks/>
          </p:cNvSpPr>
          <p:nvPr/>
        </p:nvSpPr>
        <p:spPr>
          <a:xfrm>
            <a:off x="7249714" y="2362194"/>
            <a:ext cx="4689873" cy="4300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Inputs: luggage list, carriage list, max carriage number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Every possible layout of luggage is analyzed iteratively and the one with the most efficient carriage capacity use is chosen and added to the car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/>
              <a:t>Lugagge</a:t>
            </a:r>
            <a:r>
              <a:rPr lang="en-US" sz="2000" dirty="0"/>
              <a:t> and carriage is removed and iteration is repeated until the car is built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If it is impossible to solve the problem (for example: not enough carriages), an empty car is returned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The algorithm has one drawback: </a:t>
            </a:r>
            <a:r>
              <a:rPr lang="en-US" sz="2000" b="1" dirty="0"/>
              <a:t>there is a situation where it can’t find a solution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3836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835150"/>
            <a:ext cx="11184009" cy="1544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Gonçalo</a:t>
            </a:r>
          </a:p>
          <a:p>
            <a:pPr marL="0" indent="0">
              <a:buNone/>
            </a:pPr>
            <a:r>
              <a:rPr lang="en-US" sz="2000" b="1" dirty="0"/>
              <a:t>Difficulties: </a:t>
            </a:r>
            <a:r>
              <a:rPr lang="en-US" sz="2000" dirty="0"/>
              <a:t>Adequate container’s choice (specially in fun luggage problem)</a:t>
            </a:r>
          </a:p>
          <a:p>
            <a:pPr marL="0" indent="0">
              <a:buNone/>
            </a:pPr>
            <a:r>
              <a:rPr lang="en-US" sz="2000" b="1" dirty="0"/>
              <a:t>Solution: </a:t>
            </a:r>
            <a:r>
              <a:rPr lang="en-US" sz="2000" dirty="0"/>
              <a:t>Test different containers for their efficiency</a:t>
            </a:r>
            <a:endParaRPr lang="en-US" sz="2000" b="1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Main difficulties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310F98-7E92-4CEE-BF07-75237C52E08A}"/>
              </a:ext>
            </a:extLst>
          </p:cNvPr>
          <p:cNvSpPr txBox="1">
            <a:spLocks/>
          </p:cNvSpPr>
          <p:nvPr/>
        </p:nvSpPr>
        <p:spPr>
          <a:xfrm>
            <a:off x="704851" y="3478214"/>
            <a:ext cx="11184008" cy="1665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Guilherme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Difficulties: </a:t>
            </a:r>
            <a:r>
              <a:rPr lang="en-US" sz="2000" dirty="0"/>
              <a:t>Getting used to and understanding better the use of pointers and references.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Solution: </a:t>
            </a:r>
            <a:r>
              <a:rPr lang="en-US" sz="2000" dirty="0"/>
              <a:t>Experience solving problems that would arise.</a:t>
            </a:r>
            <a:endParaRPr lang="en-US" sz="20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BFCEB8-3807-4C47-B9C8-3FE24DB718D8}"/>
              </a:ext>
            </a:extLst>
          </p:cNvPr>
          <p:cNvSpPr txBox="1">
            <a:spLocks/>
          </p:cNvSpPr>
          <p:nvPr/>
        </p:nvSpPr>
        <p:spPr>
          <a:xfrm>
            <a:off x="704850" y="5100644"/>
            <a:ext cx="11184008" cy="1665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Pedro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Difficulties: </a:t>
            </a:r>
            <a:r>
              <a:rPr lang="en-US" sz="2000" dirty="0"/>
              <a:t>Exception handling in tests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Solution: </a:t>
            </a:r>
            <a:r>
              <a:rPr lang="en-US" sz="2000" dirty="0"/>
              <a:t>Expected equal of error message</a:t>
            </a:r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109AE7-535F-41B3-B2F8-1628096C986E}"/>
              </a:ext>
            </a:extLst>
          </p:cNvPr>
          <p:cNvSpPr txBox="1"/>
          <p:nvPr/>
        </p:nvSpPr>
        <p:spPr>
          <a:xfrm>
            <a:off x="10734675" y="2143779"/>
            <a:ext cx="947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93300"/>
                </a:solidFill>
              </a:rPr>
              <a:t>33%</a:t>
            </a:r>
            <a:endParaRPr lang="en-US" sz="2800" dirty="0">
              <a:solidFill>
                <a:srgbClr val="9933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BC0A5A-E9E0-4792-A04C-279C9FF8733F}"/>
              </a:ext>
            </a:extLst>
          </p:cNvPr>
          <p:cNvSpPr txBox="1"/>
          <p:nvPr/>
        </p:nvSpPr>
        <p:spPr>
          <a:xfrm>
            <a:off x="10734675" y="3739214"/>
            <a:ext cx="947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93300"/>
                </a:solidFill>
              </a:rPr>
              <a:t>33%</a:t>
            </a:r>
            <a:endParaRPr lang="en-US" sz="2800" dirty="0">
              <a:solidFill>
                <a:srgbClr val="9933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2C3A47-AB11-450B-88E6-658C9036CEBC}"/>
              </a:ext>
            </a:extLst>
          </p:cNvPr>
          <p:cNvSpPr txBox="1"/>
          <p:nvPr/>
        </p:nvSpPr>
        <p:spPr>
          <a:xfrm>
            <a:off x="10729909" y="5534678"/>
            <a:ext cx="947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93300"/>
                </a:solidFill>
              </a:rPr>
              <a:t>33%</a:t>
            </a:r>
            <a:endParaRPr lang="en-US" sz="2800" dirty="0">
              <a:solidFill>
                <a:srgbClr val="99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252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4BC32AFF3718747B5A2CE47A88F3C6A" ma:contentTypeVersion="2" ma:contentTypeDescription="Criar um novo documento." ma:contentTypeScope="" ma:versionID="fee3d826901bcb9451dce0bbc19dadc3">
  <xsd:schema xmlns:xsd="http://www.w3.org/2001/XMLSchema" xmlns:xs="http://www.w3.org/2001/XMLSchema" xmlns:p="http://schemas.microsoft.com/office/2006/metadata/properties" xmlns:ns3="a47fcd35-67e3-4b66-9352-8d0db098ec50" targetNamespace="http://schemas.microsoft.com/office/2006/metadata/properties" ma:root="true" ma:fieldsID="deb6b73c7f47f6e6612a6af669b62c39" ns3:_="">
    <xsd:import namespace="a47fcd35-67e3-4b66-9352-8d0db098ec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7fcd35-67e3-4b66-9352-8d0db098ec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E380B0-3793-4519-A034-114F335A5299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a47fcd35-67e3-4b66-9352-8d0db098ec50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6EE102A-C587-47D4-980D-6EF8035045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97E427-2E56-4B40-B661-233DAE44C3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7fcd35-67e3-4b66-9352-8d0db098ec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618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Airline Information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Information Management</dc:title>
  <dc:creator>Guilherme António Cerqueira Magalhães</dc:creator>
  <cp:lastModifiedBy>Gonçalo da Costa Sequeira Pinto</cp:lastModifiedBy>
  <cp:revision>12</cp:revision>
  <dcterms:created xsi:type="dcterms:W3CDTF">2021-12-04T07:30:26Z</dcterms:created>
  <dcterms:modified xsi:type="dcterms:W3CDTF">2021-12-21T13:11:06Z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0x01010014BC32AFF3718747B5A2CE47A88F3C6A</vt:lpwstr>
  </property>
</Properties>
</file>