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1" r:id="rId7"/>
    <p:sldId id="260" r:id="rId8"/>
    <p:sldId id="258" r:id="rId9"/>
    <p:sldId id="265" r:id="rId10"/>
    <p:sldId id="263" r:id="rId11"/>
    <p:sldId id="264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107-B090-41FA-8E56-79BD0403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7F18-0E5A-4CD6-9CB6-0DFA32B0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12F7-FAD1-43EB-968E-B62A3B23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253B-D578-427E-BAB0-11FCC7C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790F-DD08-47FB-BE7E-212091B4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02CF-F5DD-4691-BA5B-CB56D98B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5349-8659-41B5-91FF-7E9CEA1F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7E08-2A5A-44D3-9CDD-27249BB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BD86-B690-4B90-AA1E-2A76F459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11CE-F5B2-4660-A332-D18EAE11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AF681-C8AA-4CA7-B9AF-79C15F4DD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4C53-6F24-4148-8A11-B81DA9EB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C0B8-6152-4175-A48C-38229370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BC9F-8D4B-4134-9179-BBA8B50F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C515-4DC8-4D46-A432-2B100CBA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1146-20BA-41CE-A538-402C8B92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DB2B-F36A-40E7-91CF-524E4085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D8F1-4B54-4DD6-A5E4-A3198F80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B3E6-C0A2-4819-977F-2E41360D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9E17-3F64-4981-8411-B0422193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C0F9-4C7D-4DF6-B8DA-A6D78A52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CA2-C2DA-41E7-967D-2AEC5621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BDB3-BA2E-4F02-93E8-BCEC20AD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9819-B562-4A77-8CD5-14E02E7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06B4-766D-4CB2-9B0E-7A8F4A75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2EC0-C4E7-4645-AEC9-B2F9941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3802-8EEA-4550-9DA0-1934021A2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6F00F-90D5-4156-813B-07BB3AA14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0273-D529-4008-ADEF-155731FE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BCFF-4A7A-43C4-93E3-126951C5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F87C-1E8F-444C-9AD2-D2D78C6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76F8-DAB2-4115-9D25-3725A300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3666B-BDEC-4365-9EEE-2BFD5553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3DAAD-742D-45C0-A228-C1F512109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6D6D4-1982-4C1A-B34F-70CA701CE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69AAE-CC83-403A-AB0F-FCA3B7EE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FC016-86D6-4D90-A5BE-68161C1F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DF0A0-7D8D-4461-B957-42FB42B3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0B28D-94C8-47D8-8CB1-4A5014B3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90F-78BA-4CA1-A22E-14A4106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11F83-8645-4171-88E6-72B0543D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3E00E-6B03-4E91-9973-B1B8E678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E6027-D8B3-4FCD-93D6-BD5080B7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57399-04C1-4B9A-A96C-8A6226B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18835-9E75-4880-A183-37534BB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8A23C-E771-4DD8-98ED-F297AB7C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C47-6AA0-48CA-B86B-DC1D34F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3807-1114-4179-B56B-0AEC5125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AE0C2-79F5-41E5-86AC-DEF4A070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26D2-E5D8-4718-B8DA-33E25322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F823-49EA-46E9-9F4C-5058DAC3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05EB4-E4A0-4179-8ABD-EE53374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FEF6-3D56-4C06-B381-F29F3EA3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B44E0-B80C-468E-91FB-3C24DAF2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5EB4-8DC5-4338-8A61-421005CE2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E24BA-7062-4691-BF26-310E1503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BD59A-86DE-4472-8860-5C5CEEDC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B2E99-4BD1-4DF2-9F5A-99F9F9F7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4E05-EBBC-4B1D-9B44-F6F35CB8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A5E4F-81E9-4362-9C23-B0392529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B214-32F3-4809-B7BD-6D764D0F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C9F5-CE6F-4BEE-84C2-81E4985345A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ECE3-206F-4E00-9EDC-7BE043508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15C9-2DC2-4030-BA7E-6D04DC16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gur.com/a/QR7UL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4CF2-C6EB-4C43-9864-6807B879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</a:rPr>
              <a:t>Public Transit Navigation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1D6DB8-A0E5-45E1-86D0-833BF1B62BC7}"/>
              </a:ext>
            </a:extLst>
          </p:cNvPr>
          <p:cNvSpPr txBox="1">
            <a:spLocks/>
          </p:cNvSpPr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Second group project for the Algorithms and Data Structures class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Faculty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Pedro Ribeiro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Ana Rocha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Rosaldo Rossetti (recitations)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Students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Gonçalo Pinto (202004907)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Guilherme Magalhães (202005285)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Pedro Cerejeira (202007525)</a:t>
            </a:r>
            <a:endParaRPr lang="en-US" sz="1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9D2B19-5F73-4840-AABD-D3B31377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810515"/>
            <a:ext cx="3796790" cy="14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377E423E-4685-4568-AFF6-A505E374C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1" y="1475576"/>
            <a:ext cx="5450991" cy="5027351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Class Diagram</a:t>
            </a:r>
            <a:endParaRPr lang="en-US" b="1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BF50358-172D-408F-ABA7-0365E69D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3318" y="3577956"/>
            <a:ext cx="3640043" cy="411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Download the full diagram </a:t>
            </a:r>
            <a:r>
              <a:rPr lang="en-US" sz="2000" b="1" dirty="0">
                <a:hlinkClick r:id="rId4"/>
              </a:rPr>
              <a:t>here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8351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7986" y="3339040"/>
            <a:ext cx="4976814" cy="7807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The dataset is treated as a normal input, this will be elaborated in User Interface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Dataset Reading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CCB2DE-3C9A-4ACB-ABD9-E662BE508496}"/>
              </a:ext>
            </a:extLst>
          </p:cNvPr>
          <p:cNvSpPr txBox="1">
            <a:spLocks/>
          </p:cNvSpPr>
          <p:nvPr/>
        </p:nvSpPr>
        <p:spPr>
          <a:xfrm>
            <a:off x="1490675" y="3501625"/>
            <a:ext cx="1038225" cy="455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Input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3C64FE-A8DD-4DD3-A996-20070DF7137C}"/>
              </a:ext>
            </a:extLst>
          </p:cNvPr>
          <p:cNvSpPr txBox="1">
            <a:spLocks/>
          </p:cNvSpPr>
          <p:nvPr/>
        </p:nvSpPr>
        <p:spPr>
          <a:xfrm>
            <a:off x="1490675" y="2087167"/>
            <a:ext cx="1038225" cy="455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Dataset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A9BD1EF7-B175-4E9E-A35D-852D4C77DBF7}"/>
              </a:ext>
            </a:extLst>
          </p:cNvPr>
          <p:cNvSpPr/>
          <p:nvPr/>
        </p:nvSpPr>
        <p:spPr>
          <a:xfrm rot="16200000">
            <a:off x="1547825" y="2720185"/>
            <a:ext cx="923924" cy="50244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EE29B75-3E3A-42DC-845C-8BD8B231C3E3}"/>
              </a:ext>
            </a:extLst>
          </p:cNvPr>
          <p:cNvSpPr txBox="1">
            <a:spLocks/>
          </p:cNvSpPr>
          <p:nvPr/>
        </p:nvSpPr>
        <p:spPr>
          <a:xfrm>
            <a:off x="881074" y="4973231"/>
            <a:ext cx="2257426" cy="455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Persistent Memory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2F337BB9-9F70-4316-9ABC-DBFFA1E7C422}"/>
              </a:ext>
            </a:extLst>
          </p:cNvPr>
          <p:cNvSpPr/>
          <p:nvPr/>
        </p:nvSpPr>
        <p:spPr>
          <a:xfrm rot="16200000">
            <a:off x="1547825" y="4167977"/>
            <a:ext cx="923924" cy="50244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EA0DFE-AA9F-41C5-A223-00B9A043F063}"/>
              </a:ext>
            </a:extLst>
          </p:cNvPr>
          <p:cNvSpPr txBox="1">
            <a:spLocks/>
          </p:cNvSpPr>
          <p:nvPr/>
        </p:nvSpPr>
        <p:spPr>
          <a:xfrm>
            <a:off x="8248817" y="5881075"/>
            <a:ext cx="3887390" cy="103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Note</a:t>
            </a:r>
            <a:r>
              <a:rPr lang="en-US" sz="2000" dirty="0"/>
              <a:t> </a:t>
            </a:r>
            <a:r>
              <a:rPr lang="en-US" sz="2000" dirty="0" err="1"/>
              <a:t>Linecode</a:t>
            </a:r>
            <a:r>
              <a:rPr lang="en-US" sz="2000" dirty="0"/>
              <a:t> files will be stored in a specific folder, to avoid cluttering the persistent memory file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6369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Used graphs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81FA1DD6-7D0B-4A4B-B890-C820F2C4F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340" y="2804912"/>
            <a:ext cx="4801270" cy="28769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C61AD0-BC1E-4DA4-88B1-F2E24EF07EE5}"/>
              </a:ext>
            </a:extLst>
          </p:cNvPr>
          <p:cNvSpPr txBox="1">
            <a:spLocks/>
          </p:cNvSpPr>
          <p:nvPr/>
        </p:nvSpPr>
        <p:spPr>
          <a:xfrm>
            <a:off x="704851" y="2084789"/>
            <a:ext cx="5938837" cy="2163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We create one graph per run, which: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is always weighted (default weight is 1)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isn’t always complete (especially during the night shift)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is implemented according to the adjacency list provided by faculty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0E592-6926-4541-90AF-2763A3242CC3}"/>
              </a:ext>
            </a:extLst>
          </p:cNvPr>
          <p:cNvSpPr txBox="1">
            <a:spLocks/>
          </p:cNvSpPr>
          <p:nvPr/>
        </p:nvSpPr>
        <p:spPr>
          <a:xfrm>
            <a:off x="704851" y="4847834"/>
            <a:ext cx="5938837" cy="976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Different features are therefore not implemented by creating different kinds of graphs, but rather by using them in different ways (more on that later)</a:t>
            </a:r>
          </a:p>
        </p:txBody>
      </p:sp>
    </p:spTree>
    <p:extLst>
      <p:ext uri="{BB962C8B-B14F-4D97-AF65-F5344CB8AC3E}">
        <p14:creationId xmlns:p14="http://schemas.microsoft.com/office/powerpoint/2010/main" val="205074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1" y="2084789"/>
            <a:ext cx="6915150" cy="4077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Graph Selection Flow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1</a:t>
            </a:r>
            <a:r>
              <a:rPr lang="en-US" sz="2000" dirty="0">
                <a:solidFill>
                  <a:srgbClr val="993300"/>
                </a:solidFill>
              </a:rPr>
              <a:t> </a:t>
            </a:r>
            <a:r>
              <a:rPr lang="en-US" sz="2000" dirty="0"/>
              <a:t>Origin/destination, is the user interested in arriving in a bus stop or a location? Where?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2</a:t>
            </a:r>
            <a:r>
              <a:rPr lang="en-US" sz="2000" dirty="0">
                <a:solidFill>
                  <a:srgbClr val="993300"/>
                </a:solidFill>
              </a:rPr>
              <a:t> </a:t>
            </a:r>
            <a:r>
              <a:rPr lang="en-US" sz="2000" dirty="0"/>
              <a:t>Is the user willing to walk between stops to catch another bus? For how long? And if he chose a location as an origin/destination, how much is he willing to walk to arrive there?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3</a:t>
            </a:r>
            <a:r>
              <a:rPr lang="en-US" sz="2000" dirty="0">
                <a:solidFill>
                  <a:srgbClr val="993300"/>
                </a:solidFill>
              </a:rPr>
              <a:t> </a:t>
            </a:r>
            <a:r>
              <a:rPr lang="en-US" sz="2000" dirty="0"/>
              <a:t>What are his priorities in the trip (pay less, switch lines as little as possible, )?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Implemented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345383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1" y="2084789"/>
            <a:ext cx="6915150" cy="4077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Graph 1</a:t>
            </a:r>
          </a:p>
          <a:p>
            <a:pPr marL="0" indent="0">
              <a:buNone/>
            </a:pPr>
            <a:r>
              <a:rPr lang="en-US" sz="2000" dirty="0"/>
              <a:t>I do this!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Implemented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237490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User Interface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E19309-8560-4870-B444-686FB92253E4}"/>
              </a:ext>
            </a:extLst>
          </p:cNvPr>
          <p:cNvGrpSpPr/>
          <p:nvPr/>
        </p:nvGrpSpPr>
        <p:grpSpPr>
          <a:xfrm>
            <a:off x="209551" y="1922890"/>
            <a:ext cx="8827291" cy="4607942"/>
            <a:chOff x="209551" y="1922890"/>
            <a:chExt cx="8827291" cy="4607942"/>
          </a:xfrm>
        </p:grpSpPr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AD01DBD4-1071-48F5-BC82-A6BE77D9D52D}"/>
                </a:ext>
              </a:extLst>
            </p:cNvPr>
            <p:cNvSpPr txBox="1">
              <a:spLocks/>
            </p:cNvSpPr>
            <p:nvPr/>
          </p:nvSpPr>
          <p:spPr>
            <a:xfrm>
              <a:off x="6422229" y="4665976"/>
              <a:ext cx="2614613" cy="9564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2000" b="1" dirty="0"/>
                <a:t>HTML map </a:t>
              </a:r>
              <a:r>
                <a:rPr lang="en-US" sz="2000" dirty="0"/>
                <a:t>very similar to first project</a:t>
              </a:r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3986F45F-0C3F-4312-88F4-9FA3F774D648}"/>
                </a:ext>
              </a:extLst>
            </p:cNvPr>
            <p:cNvSpPr txBox="1">
              <a:spLocks/>
            </p:cNvSpPr>
            <p:nvPr/>
          </p:nvSpPr>
          <p:spPr>
            <a:xfrm>
              <a:off x="3783806" y="2353707"/>
              <a:ext cx="1157287" cy="4500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b="1" dirty="0">
                  <a:solidFill>
                    <a:srgbClr val="993300"/>
                  </a:solidFill>
                </a:rPr>
                <a:t>Terminal</a:t>
              </a:r>
              <a:endParaRPr lang="en-US" sz="2000" dirty="0">
                <a:solidFill>
                  <a:srgbClr val="993300"/>
                </a:solidFill>
              </a:endParaRPr>
            </a:p>
          </p:txBody>
        </p: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CC6A04F8-9953-45E8-8F68-B366524EEF9A}"/>
                </a:ext>
              </a:extLst>
            </p:cNvPr>
            <p:cNvSpPr txBox="1">
              <a:spLocks/>
            </p:cNvSpPr>
            <p:nvPr/>
          </p:nvSpPr>
          <p:spPr>
            <a:xfrm>
              <a:off x="1775224" y="4101224"/>
              <a:ext cx="604838" cy="4738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b="1" dirty="0">
                  <a:solidFill>
                    <a:srgbClr val="993300"/>
                  </a:solidFill>
                </a:rPr>
                <a:t>CSV</a:t>
              </a:r>
              <a:endParaRPr lang="en-US" sz="2000" dirty="0">
                <a:solidFill>
                  <a:srgbClr val="993300"/>
                </a:solidFill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F7A9415A-5528-412A-83C1-91B802D77108}"/>
                </a:ext>
              </a:extLst>
            </p:cNvPr>
            <p:cNvSpPr txBox="1">
              <a:spLocks/>
            </p:cNvSpPr>
            <p:nvPr/>
          </p:nvSpPr>
          <p:spPr>
            <a:xfrm>
              <a:off x="5800722" y="4134561"/>
              <a:ext cx="1966913" cy="4500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b="1" dirty="0">
                  <a:solidFill>
                    <a:srgbClr val="993300"/>
                  </a:solidFill>
                </a:rPr>
                <a:t>Visual interface</a:t>
              </a:r>
              <a:endParaRPr lang="en-US" sz="2000" dirty="0">
                <a:solidFill>
                  <a:srgbClr val="9933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632E208-9DA7-453E-B058-677A9B6563C9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2390181" y="2803765"/>
              <a:ext cx="1972269" cy="12974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9FC8A57-B4EB-40B0-99DB-2727341B692A}"/>
                </a:ext>
              </a:extLst>
            </p:cNvPr>
            <p:cNvCxnSpPr>
              <a:cxnSpLocks/>
            </p:cNvCxnSpPr>
            <p:nvPr/>
          </p:nvCxnSpPr>
          <p:spPr>
            <a:xfrm>
              <a:off x="4362449" y="2803765"/>
              <a:ext cx="1885951" cy="13307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9CAD6DD1-A7E3-4825-B978-1E73A1811EE9}"/>
                </a:ext>
              </a:extLst>
            </p:cNvPr>
            <p:cNvSpPr txBox="1">
              <a:spLocks/>
            </p:cNvSpPr>
            <p:nvPr/>
          </p:nvSpPr>
          <p:spPr>
            <a:xfrm>
              <a:off x="209551" y="4712342"/>
              <a:ext cx="2614613" cy="18184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2000" b="1" dirty="0"/>
                <a:t>Edit transit info </a:t>
              </a:r>
              <a:r>
                <a:rPr lang="en-US" sz="2000" dirty="0"/>
                <a:t>Users will receive model CSVs in output, which they can fill and deliver in input to update information</a:t>
              </a: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8BCA7F18-1161-49AA-BEC7-AEEDC7D444ED}"/>
                </a:ext>
              </a:extLst>
            </p:cNvPr>
            <p:cNvSpPr txBox="1">
              <a:spLocks/>
            </p:cNvSpPr>
            <p:nvPr/>
          </p:nvSpPr>
          <p:spPr>
            <a:xfrm>
              <a:off x="761702" y="2312973"/>
              <a:ext cx="2614613" cy="17120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2000" b="1" dirty="0"/>
                <a:t>Path finding result </a:t>
              </a:r>
              <a:r>
                <a:rPr lang="en-US" sz="2000" dirty="0"/>
                <a:t>Users can choose to receive results in the terminal or in output folder (CSV format)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0D67A33B-80A4-49CB-912C-79F52C8E587C}"/>
                </a:ext>
              </a:extLst>
            </p:cNvPr>
            <p:cNvSpPr txBox="1">
              <a:spLocks/>
            </p:cNvSpPr>
            <p:nvPr/>
          </p:nvSpPr>
          <p:spPr>
            <a:xfrm>
              <a:off x="5027412" y="1922890"/>
              <a:ext cx="2614613" cy="9088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2000" b="1" dirty="0"/>
                <a:t>Instruction handling </a:t>
              </a:r>
              <a:r>
                <a:rPr lang="en-US" sz="2000" dirty="0"/>
                <a:t>All instructions will be </a:t>
              </a:r>
              <a:r>
                <a:rPr lang="en-US" sz="2000" dirty="0" err="1"/>
                <a:t>inputed</a:t>
              </a:r>
              <a:r>
                <a:rPr lang="en-US" sz="2000" dirty="0"/>
                <a:t> in the terminal</a:t>
              </a:r>
            </a:p>
          </p:txBody>
        </p:sp>
      </p:grp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2346DE71-2B71-49C2-8611-33E37E4B8F0D}"/>
              </a:ext>
            </a:extLst>
          </p:cNvPr>
          <p:cNvSpPr txBox="1">
            <a:spLocks/>
          </p:cNvSpPr>
          <p:nvPr/>
        </p:nvSpPr>
        <p:spPr>
          <a:xfrm>
            <a:off x="9370222" y="2805645"/>
            <a:ext cx="2393157" cy="1742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CSV Folders: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Input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Persistent Memory</a:t>
            </a:r>
            <a:endParaRPr lang="en-US" sz="20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1045EF74-22F0-444C-9575-86DB7046E583}"/>
              </a:ext>
            </a:extLst>
          </p:cNvPr>
          <p:cNvSpPr txBox="1">
            <a:spLocks/>
          </p:cNvSpPr>
          <p:nvPr/>
        </p:nvSpPr>
        <p:spPr>
          <a:xfrm>
            <a:off x="9932195" y="4453573"/>
            <a:ext cx="2055021" cy="55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/>
              <a:t>self explanatory</a:t>
            </a:r>
          </a:p>
        </p:txBody>
      </p:sp>
    </p:spTree>
    <p:extLst>
      <p:ext uri="{BB962C8B-B14F-4D97-AF65-F5344CB8AC3E}">
        <p14:creationId xmlns:p14="http://schemas.microsoft.com/office/powerpoint/2010/main" val="391553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Best </a:t>
            </a:r>
            <a:r>
              <a:rPr lang="en-US" b="1" strike="sngStrike" dirty="0"/>
              <a:t>functionality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DD0D84-28DE-4C6C-9716-2C264EB3F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105" y="1284689"/>
            <a:ext cx="2076449" cy="486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implementation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247500-7BCE-46EF-B61B-4A46D68EAD41}"/>
              </a:ext>
            </a:extLst>
          </p:cNvPr>
          <p:cNvSpPr txBox="1">
            <a:spLocks/>
          </p:cNvSpPr>
          <p:nvPr/>
        </p:nvSpPr>
        <p:spPr>
          <a:xfrm>
            <a:off x="704851" y="2084790"/>
            <a:ext cx="5972174" cy="7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We didn’t focus on creating a great feature, but rather on perfectly integrating our existing ones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C38E82-59A4-4B69-8067-E66F8E0675FD}"/>
              </a:ext>
            </a:extLst>
          </p:cNvPr>
          <p:cNvSpPr txBox="1">
            <a:spLocks/>
          </p:cNvSpPr>
          <p:nvPr/>
        </p:nvSpPr>
        <p:spPr>
          <a:xfrm>
            <a:off x="5829301" y="4571552"/>
            <a:ext cx="981075" cy="51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Graph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4BC8D9-6952-4250-8381-86AF041BFBCA}"/>
              </a:ext>
            </a:extLst>
          </p:cNvPr>
          <p:cNvSpPr txBox="1">
            <a:spLocks/>
          </p:cNvSpPr>
          <p:nvPr/>
        </p:nvSpPr>
        <p:spPr>
          <a:xfrm>
            <a:off x="2914479" y="4523927"/>
            <a:ext cx="981075" cy="51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Graph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011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35150"/>
            <a:ext cx="11184009" cy="154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Gonçalo</a:t>
            </a:r>
          </a:p>
          <a:p>
            <a:pPr marL="0" indent="0">
              <a:buNone/>
            </a:pPr>
            <a:r>
              <a:rPr lang="en-US" sz="2000" b="1" dirty="0"/>
              <a:t>Difficulties: </a:t>
            </a:r>
            <a:r>
              <a:rPr lang="en-US" sz="2000" dirty="0"/>
              <a:t>None</a:t>
            </a:r>
          </a:p>
          <a:p>
            <a:pPr marL="0" indent="0">
              <a:buNone/>
            </a:pPr>
            <a:r>
              <a:rPr lang="en-US" sz="2000" b="1" dirty="0"/>
              <a:t>Solution:</a:t>
            </a:r>
            <a:r>
              <a:rPr lang="en-US" sz="2000" dirty="0"/>
              <a:t> Not applicable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Main difficulties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310F98-7E92-4CEE-BF07-75237C52E08A}"/>
              </a:ext>
            </a:extLst>
          </p:cNvPr>
          <p:cNvSpPr txBox="1">
            <a:spLocks/>
          </p:cNvSpPr>
          <p:nvPr/>
        </p:nvSpPr>
        <p:spPr>
          <a:xfrm>
            <a:off x="704851" y="3478214"/>
            <a:ext cx="11184008" cy="166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Guilherme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Difficulties</a:t>
            </a:r>
            <a:r>
              <a:rPr lang="en-US" sz="2000" b="1"/>
              <a:t>: 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Solution: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BFCEB8-3807-4C47-B9C8-3FE24DB718D8}"/>
              </a:ext>
            </a:extLst>
          </p:cNvPr>
          <p:cNvSpPr txBox="1">
            <a:spLocks/>
          </p:cNvSpPr>
          <p:nvPr/>
        </p:nvSpPr>
        <p:spPr>
          <a:xfrm>
            <a:off x="704850" y="5100644"/>
            <a:ext cx="11184008" cy="166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Pedro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Difficulties: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Solution: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109AE7-535F-41B3-B2F8-1628096C986E}"/>
              </a:ext>
            </a:extLst>
          </p:cNvPr>
          <p:cNvSpPr txBox="1"/>
          <p:nvPr/>
        </p:nvSpPr>
        <p:spPr>
          <a:xfrm>
            <a:off x="10734675" y="2143779"/>
            <a:ext cx="947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3300"/>
                </a:solidFill>
              </a:rPr>
              <a:t>33%</a:t>
            </a:r>
            <a:endParaRPr lang="en-US" sz="2800" dirty="0">
              <a:solidFill>
                <a:srgbClr val="9933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C0A5A-E9E0-4792-A04C-279C9FF8733F}"/>
              </a:ext>
            </a:extLst>
          </p:cNvPr>
          <p:cNvSpPr txBox="1"/>
          <p:nvPr/>
        </p:nvSpPr>
        <p:spPr>
          <a:xfrm>
            <a:off x="10734675" y="3739214"/>
            <a:ext cx="947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3300"/>
                </a:solidFill>
              </a:rPr>
              <a:t>33%</a:t>
            </a:r>
            <a:endParaRPr lang="en-US" sz="2800" dirty="0">
              <a:solidFill>
                <a:srgbClr val="9933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C3A47-AB11-450B-88E6-658C9036CEBC}"/>
              </a:ext>
            </a:extLst>
          </p:cNvPr>
          <p:cNvSpPr txBox="1"/>
          <p:nvPr/>
        </p:nvSpPr>
        <p:spPr>
          <a:xfrm>
            <a:off x="10729909" y="5534678"/>
            <a:ext cx="947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3300"/>
                </a:solidFill>
              </a:rPr>
              <a:t>33%</a:t>
            </a:r>
            <a:endParaRPr lang="en-US" sz="2800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25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BC32AFF3718747B5A2CE47A88F3C6A" ma:contentTypeVersion="2" ma:contentTypeDescription="Criar um novo documento." ma:contentTypeScope="" ma:versionID="fee3d826901bcb9451dce0bbc19dadc3">
  <xsd:schema xmlns:xsd="http://www.w3.org/2001/XMLSchema" xmlns:xs="http://www.w3.org/2001/XMLSchema" xmlns:p="http://schemas.microsoft.com/office/2006/metadata/properties" xmlns:ns3="a47fcd35-67e3-4b66-9352-8d0db098ec50" targetNamespace="http://schemas.microsoft.com/office/2006/metadata/properties" ma:root="true" ma:fieldsID="deb6b73c7f47f6e6612a6af669b62c39" ns3:_="">
    <xsd:import namespace="a47fcd35-67e3-4b66-9352-8d0db098ec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cd35-67e3-4b66-9352-8d0db098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E380B0-3793-4519-A034-114F335A5299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a47fcd35-67e3-4b66-9352-8d0db098ec50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6EE102A-C587-47D4-980D-6EF8035045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97E427-2E56-4B40-B661-233DAE44C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7fcd35-67e3-4b66-9352-8d0db098e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Airline_Information_Management</Template>
  <TotalTime>383</TotalTime>
  <Words>376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Public Transit Navigation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Information Management</dc:title>
  <dc:creator>Guilherme António Cerqueira Magalhães</dc:creator>
  <cp:lastModifiedBy>Guilherme António Cerqueira Magalhães</cp:lastModifiedBy>
  <cp:revision>4</cp:revision>
  <dcterms:created xsi:type="dcterms:W3CDTF">2022-01-27T05:03:51Z</dcterms:created>
  <dcterms:modified xsi:type="dcterms:W3CDTF">2022-01-29T12:48:27Z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0x01010014BC32AFF3718747B5A2CE47A88F3C6A</vt:lpwstr>
  </property>
</Properties>
</file>