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60" r:id="rId8"/>
    <p:sldId id="258" r:id="rId9"/>
    <p:sldId id="265" r:id="rId10"/>
    <p:sldId id="266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gur.com/a/4gQpgGb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Public Transit Navigation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Second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Integrating the HTML map with graphs</a:t>
            </a:r>
          </a:p>
          <a:p>
            <a:pPr marL="0" indent="0">
              <a:buNone/>
            </a:pPr>
            <a:r>
              <a:rPr lang="en-US" sz="2000" b="1" dirty="0"/>
              <a:t>Solution:</a:t>
            </a:r>
            <a:r>
              <a:rPr lang="en-US" sz="2000" dirty="0"/>
              <a:t> Debug and further testing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Difficulty implementing algorithms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Sketching how they would work on paper (a more theoretical approach)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Difficulty implementing algorithms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Redoing the recitations exercises (a more practical approach)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09AE7-535F-41B3-B2F8-1628096C986E}"/>
              </a:ext>
            </a:extLst>
          </p:cNvPr>
          <p:cNvSpPr txBox="1"/>
          <p:nvPr/>
        </p:nvSpPr>
        <p:spPr>
          <a:xfrm>
            <a:off x="10734675" y="2143779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0A5A-E9E0-4792-A04C-279C9FF8733F}"/>
              </a:ext>
            </a:extLst>
          </p:cNvPr>
          <p:cNvSpPr txBox="1"/>
          <p:nvPr/>
        </p:nvSpPr>
        <p:spPr>
          <a:xfrm>
            <a:off x="10734675" y="3739214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C3A47-AB11-450B-88E6-658C9036CEBC}"/>
              </a:ext>
            </a:extLst>
          </p:cNvPr>
          <p:cNvSpPr txBox="1"/>
          <p:nvPr/>
        </p:nvSpPr>
        <p:spPr>
          <a:xfrm>
            <a:off x="10729909" y="5534678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Class Diagram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F50358-172D-408F-ABA7-0365E69D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318" y="3577956"/>
            <a:ext cx="3640043" cy="411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Download the full diagram </a:t>
            </a:r>
            <a:r>
              <a:rPr lang="en-US" sz="2000" b="1" dirty="0">
                <a:hlinkClick r:id="rId3"/>
              </a:rPr>
              <a:t>here</a:t>
            </a:r>
            <a:endParaRPr lang="en-US" sz="2000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562FF94-E4F6-4C46-8D5D-D8B462F8D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1" y="1728644"/>
            <a:ext cx="5388769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Dataset Reading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EA0DFE-AA9F-41C5-A223-00B9A043F063}"/>
              </a:ext>
            </a:extLst>
          </p:cNvPr>
          <p:cNvSpPr txBox="1">
            <a:spLocks/>
          </p:cNvSpPr>
          <p:nvPr/>
        </p:nvSpPr>
        <p:spPr>
          <a:xfrm>
            <a:off x="8248817" y="5881075"/>
            <a:ext cx="3887390" cy="10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Note</a:t>
            </a:r>
            <a:r>
              <a:rPr lang="en-US" sz="2000" dirty="0"/>
              <a:t> </a:t>
            </a:r>
            <a:r>
              <a:rPr lang="en-US" sz="2000" dirty="0" err="1"/>
              <a:t>Linecode</a:t>
            </a:r>
            <a:r>
              <a:rPr lang="en-US" sz="2000" dirty="0"/>
              <a:t> files will be stored in a specific folder, to avoid cluttering the persistent memory file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F18FBDA-210A-4827-8B96-840951B4D7CA}"/>
              </a:ext>
            </a:extLst>
          </p:cNvPr>
          <p:cNvSpPr txBox="1">
            <a:spLocks/>
          </p:cNvSpPr>
          <p:nvPr/>
        </p:nvSpPr>
        <p:spPr>
          <a:xfrm>
            <a:off x="571500" y="2153446"/>
            <a:ext cx="2405063" cy="127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Data Interpretation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Nodes: stops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Edges: transit lines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C521BE9-B8D9-4A04-8645-57E5EB09934D}"/>
              </a:ext>
            </a:extLst>
          </p:cNvPr>
          <p:cNvSpPr txBox="1">
            <a:spLocks/>
          </p:cNvSpPr>
          <p:nvPr/>
        </p:nvSpPr>
        <p:spPr>
          <a:xfrm>
            <a:off x="6448425" y="2720182"/>
            <a:ext cx="3119438" cy="170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Additions to the dataset</a:t>
            </a:r>
            <a:endParaRPr lang="en-US" sz="2000" dirty="0"/>
          </a:p>
          <a:p>
            <a:pPr>
              <a:buClr>
                <a:srgbClr val="993300"/>
              </a:buClr>
            </a:pPr>
            <a:r>
              <a:rPr lang="en-US" sz="2000" dirty="0"/>
              <a:t>Some stops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A two-way line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A metropolitan line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1494763-0EDE-4595-92B2-EA00C59E879D}"/>
              </a:ext>
            </a:extLst>
          </p:cNvPr>
          <p:cNvSpPr txBox="1">
            <a:spLocks/>
          </p:cNvSpPr>
          <p:nvPr/>
        </p:nvSpPr>
        <p:spPr>
          <a:xfrm>
            <a:off x="1774031" y="4882541"/>
            <a:ext cx="4038600" cy="127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Data storage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Persistent Memory Directory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Used graphs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81FA1DD6-7D0B-4A4B-B890-C820F2C4F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40" y="2804912"/>
            <a:ext cx="4801270" cy="2876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C61AD0-BC1E-4DA4-88B1-F2E24EF07EE5}"/>
              </a:ext>
            </a:extLst>
          </p:cNvPr>
          <p:cNvSpPr txBox="1">
            <a:spLocks/>
          </p:cNvSpPr>
          <p:nvPr/>
        </p:nvSpPr>
        <p:spPr>
          <a:xfrm>
            <a:off x="704851" y="2084789"/>
            <a:ext cx="5938837" cy="2163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create one graph per run, which: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 always weighted (default weight is 1)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isn’t always complete (especially during the night shift)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 implemented according to the adjacency list provided by faculty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0E592-6926-4541-90AF-2763A3242CC3}"/>
              </a:ext>
            </a:extLst>
          </p:cNvPr>
          <p:cNvSpPr txBox="1">
            <a:spLocks/>
          </p:cNvSpPr>
          <p:nvPr/>
        </p:nvSpPr>
        <p:spPr>
          <a:xfrm>
            <a:off x="704851" y="4847834"/>
            <a:ext cx="5938837" cy="97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Different features are therefore not implemented by creating different kinds of graphs, but rather by using them in different ways 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2075263"/>
            <a:ext cx="6915150" cy="4077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Graph Selection Flow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1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What are his priorities in the trip (pay less, switch lines as little as possible, go through the least stops or ride for the lowest distance)?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2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Is the user travelling on day of night shift?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3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What is the origin and the destination? Is it already a stop or a location? Is the user willing to walk between stops to catch another bus? For how long? And if he chose a location as an origin/destination, how much is he willing to walk to arrive there?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32B354-76A8-4C83-AC65-C21CCB288FDB}"/>
              </a:ext>
            </a:extLst>
          </p:cNvPr>
          <p:cNvSpPr txBox="1">
            <a:spLocks/>
          </p:cNvSpPr>
          <p:nvPr/>
        </p:nvSpPr>
        <p:spPr>
          <a:xfrm>
            <a:off x="7753352" y="3919538"/>
            <a:ext cx="1571624" cy="457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Final details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124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 (1)</a:t>
            </a:r>
          </a:p>
          <a:p>
            <a:r>
              <a:rPr lang="en-US" b="1" dirty="0"/>
              <a:t>Searches using BFS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4731BD7-CF9C-465F-98F4-7478215C0398}"/>
              </a:ext>
            </a:extLst>
          </p:cNvPr>
          <p:cNvSpPr txBox="1">
            <a:spLocks/>
          </p:cNvSpPr>
          <p:nvPr/>
        </p:nvSpPr>
        <p:spPr>
          <a:xfrm>
            <a:off x="571500" y="2153446"/>
            <a:ext cx="11029950" cy="47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stop and ending at a location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n^3 )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location and ending at a stop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n^3 )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stops</a:t>
            </a:r>
          </a:p>
          <a:p>
            <a:pPr marL="0" indent="0">
              <a:buNone/>
            </a:pPr>
            <a:r>
              <a:rPr lang="en-US" sz="2000" dirty="0"/>
              <a:t>Time complexity: O( n^2 )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locations</a:t>
            </a:r>
          </a:p>
          <a:p>
            <a:pPr marL="0" indent="0">
              <a:buNone/>
            </a:pPr>
            <a:r>
              <a:rPr lang="en-US" sz="2000" dirty="0"/>
              <a:t>Time complexity: O( n^4 )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490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405687" cy="124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 (2)</a:t>
            </a:r>
          </a:p>
          <a:p>
            <a:r>
              <a:rPr lang="en-US" b="1" dirty="0"/>
              <a:t>Searches using Dijkstra's algorithm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4731BD7-CF9C-465F-98F4-7478215C0398}"/>
              </a:ext>
            </a:extLst>
          </p:cNvPr>
          <p:cNvSpPr txBox="1">
            <a:spLocks/>
          </p:cNvSpPr>
          <p:nvPr/>
        </p:nvSpPr>
        <p:spPr>
          <a:xfrm>
            <a:off x="571500" y="2153446"/>
            <a:ext cx="11029950" cy="47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stop and ending at a location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n^2*log(n)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993300"/>
                </a:solidFill>
              </a:rPr>
              <a:t>Path starting at a location and ending at a stop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Time complexity: O( n^2*log(n)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stops</a:t>
            </a:r>
          </a:p>
          <a:p>
            <a:pPr marL="0" indent="0">
              <a:buNone/>
            </a:pPr>
            <a:r>
              <a:rPr lang="en-US" sz="2000" dirty="0"/>
              <a:t>Time complexity: O( log(n)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Path between two locations</a:t>
            </a:r>
          </a:p>
          <a:p>
            <a:pPr marL="0" indent="0">
              <a:buNone/>
            </a:pPr>
            <a:r>
              <a:rPr lang="en-US" sz="2000" dirty="0"/>
              <a:t>Time complexity: O( n^3*log(n)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04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User Interface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19309-8560-4870-B444-686FB92253E4}"/>
              </a:ext>
            </a:extLst>
          </p:cNvPr>
          <p:cNvGrpSpPr/>
          <p:nvPr/>
        </p:nvGrpSpPr>
        <p:grpSpPr>
          <a:xfrm>
            <a:off x="204784" y="1922890"/>
            <a:ext cx="8827291" cy="4607942"/>
            <a:chOff x="209551" y="1922890"/>
            <a:chExt cx="8827291" cy="4607942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D01DBD4-1071-48F5-BC82-A6BE77D9D52D}"/>
                </a:ext>
              </a:extLst>
            </p:cNvPr>
            <p:cNvSpPr txBox="1">
              <a:spLocks/>
            </p:cNvSpPr>
            <p:nvPr/>
          </p:nvSpPr>
          <p:spPr>
            <a:xfrm>
              <a:off x="6422229" y="4665976"/>
              <a:ext cx="2614613" cy="9564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HTML map </a:t>
              </a:r>
              <a:r>
                <a:rPr lang="en-US" sz="2000" dirty="0"/>
                <a:t>very similar to first project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3986F45F-0C3F-4312-88F4-9FA3F774D648}"/>
                </a:ext>
              </a:extLst>
            </p:cNvPr>
            <p:cNvSpPr txBox="1">
              <a:spLocks/>
            </p:cNvSpPr>
            <p:nvPr/>
          </p:nvSpPr>
          <p:spPr>
            <a:xfrm>
              <a:off x="3783806" y="2353707"/>
              <a:ext cx="1157287" cy="4500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Terminal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CC6A04F8-9953-45E8-8F68-B366524EEF9A}"/>
                </a:ext>
              </a:extLst>
            </p:cNvPr>
            <p:cNvSpPr txBox="1">
              <a:spLocks/>
            </p:cNvSpPr>
            <p:nvPr/>
          </p:nvSpPr>
          <p:spPr>
            <a:xfrm>
              <a:off x="1775224" y="4101224"/>
              <a:ext cx="604838" cy="4738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CSV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F7A9415A-5528-412A-83C1-91B802D77108}"/>
                </a:ext>
              </a:extLst>
            </p:cNvPr>
            <p:cNvSpPr txBox="1">
              <a:spLocks/>
            </p:cNvSpPr>
            <p:nvPr/>
          </p:nvSpPr>
          <p:spPr>
            <a:xfrm>
              <a:off x="5800722" y="4134561"/>
              <a:ext cx="1966913" cy="4500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Visual interface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32E208-9DA7-453E-B058-677A9B6563C9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2390181" y="2803765"/>
              <a:ext cx="1972269" cy="129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9FC8A57-B4EB-40B0-99DB-2727341B692A}"/>
                </a:ext>
              </a:extLst>
            </p:cNvPr>
            <p:cNvCxnSpPr>
              <a:cxnSpLocks/>
            </p:cNvCxnSpPr>
            <p:nvPr/>
          </p:nvCxnSpPr>
          <p:spPr>
            <a:xfrm>
              <a:off x="4362449" y="2803765"/>
              <a:ext cx="1885951" cy="133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9CAD6DD1-A7E3-4825-B978-1E73A1811EE9}"/>
                </a:ext>
              </a:extLst>
            </p:cNvPr>
            <p:cNvSpPr txBox="1">
              <a:spLocks/>
            </p:cNvSpPr>
            <p:nvPr/>
          </p:nvSpPr>
          <p:spPr>
            <a:xfrm>
              <a:off x="209551" y="4712342"/>
              <a:ext cx="2614613" cy="18184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Edit transit info </a:t>
              </a:r>
              <a:r>
                <a:rPr lang="en-US" sz="2000" dirty="0"/>
                <a:t>Users will receive model CSVs in output, which they can fill and deliver in input to update information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BCA7F18-1161-49AA-BEC7-AEEDC7D444ED}"/>
                </a:ext>
              </a:extLst>
            </p:cNvPr>
            <p:cNvSpPr txBox="1">
              <a:spLocks/>
            </p:cNvSpPr>
            <p:nvPr/>
          </p:nvSpPr>
          <p:spPr>
            <a:xfrm>
              <a:off x="761702" y="2312973"/>
              <a:ext cx="2614613" cy="17120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Path finding result </a:t>
              </a:r>
              <a:r>
                <a:rPr lang="en-US" sz="2000" dirty="0"/>
                <a:t>Users can choose to receive results in the terminal or in output folder (CSV format)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D67A33B-80A4-49CB-912C-79F52C8E587C}"/>
                </a:ext>
              </a:extLst>
            </p:cNvPr>
            <p:cNvSpPr txBox="1">
              <a:spLocks/>
            </p:cNvSpPr>
            <p:nvPr/>
          </p:nvSpPr>
          <p:spPr>
            <a:xfrm>
              <a:off x="5027412" y="1922890"/>
              <a:ext cx="2614613" cy="9088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Instruction handling </a:t>
              </a:r>
              <a:r>
                <a:rPr lang="en-US" sz="2000" dirty="0"/>
                <a:t>All instructions will be </a:t>
              </a:r>
              <a:r>
                <a:rPr lang="en-US" sz="2000" dirty="0" err="1"/>
                <a:t>inputed</a:t>
              </a:r>
              <a:r>
                <a:rPr lang="en-US" sz="2000" dirty="0"/>
                <a:t> in the terminal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346DE71-2B71-49C2-8611-33E37E4B8F0D}"/>
              </a:ext>
            </a:extLst>
          </p:cNvPr>
          <p:cNvSpPr txBox="1">
            <a:spLocks/>
          </p:cNvSpPr>
          <p:nvPr/>
        </p:nvSpPr>
        <p:spPr>
          <a:xfrm>
            <a:off x="9370222" y="2805645"/>
            <a:ext cx="2393157" cy="174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CSV Folders: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Persistent Memory</a:t>
            </a:r>
            <a:endParaRPr lang="en-US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045EF74-22F0-444C-9575-86DB7046E583}"/>
              </a:ext>
            </a:extLst>
          </p:cNvPr>
          <p:cNvSpPr txBox="1">
            <a:spLocks/>
          </p:cNvSpPr>
          <p:nvPr/>
        </p:nvSpPr>
        <p:spPr>
          <a:xfrm>
            <a:off x="9936957" y="3993964"/>
            <a:ext cx="2055021" cy="55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self explanatory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78C474-6501-41E6-A834-D64DA48040DC}"/>
              </a:ext>
            </a:extLst>
          </p:cNvPr>
          <p:cNvSpPr txBox="1">
            <a:spLocks/>
          </p:cNvSpPr>
          <p:nvPr/>
        </p:nvSpPr>
        <p:spPr>
          <a:xfrm>
            <a:off x="7651554" y="6196203"/>
            <a:ext cx="4530161" cy="65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Note</a:t>
            </a:r>
            <a:r>
              <a:rPr lang="en-US" sz="2000" dirty="0"/>
              <a:t> It’s necessary to run the project at least once to get the output folder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553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Best </a:t>
            </a:r>
            <a:r>
              <a:rPr lang="en-US" b="1" strike="sngStrike" dirty="0"/>
              <a:t>functionality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DD0D84-28DE-4C6C-9716-2C264EB3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105" y="1284689"/>
            <a:ext cx="2076449" cy="486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implementation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247500-7BCE-46EF-B61B-4A46D68EAD41}"/>
              </a:ext>
            </a:extLst>
          </p:cNvPr>
          <p:cNvSpPr txBox="1">
            <a:spLocks/>
          </p:cNvSpPr>
          <p:nvPr/>
        </p:nvSpPr>
        <p:spPr>
          <a:xfrm>
            <a:off x="704851" y="2084790"/>
            <a:ext cx="5972174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didn’t focus on creating a great feature, but rather on perfectly integrating our existing ones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4BC8D9-6952-4250-8381-86AF041BFBCA}"/>
              </a:ext>
            </a:extLst>
          </p:cNvPr>
          <p:cNvSpPr txBox="1">
            <a:spLocks/>
          </p:cNvSpPr>
          <p:nvPr/>
        </p:nvSpPr>
        <p:spPr>
          <a:xfrm>
            <a:off x="2300117" y="4953006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Simple, direct, intuitive interface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94967D-5C64-441F-8493-BCE9EE8149C7}"/>
              </a:ext>
            </a:extLst>
          </p:cNvPr>
          <p:cNvSpPr txBox="1">
            <a:spLocks/>
          </p:cNvSpPr>
          <p:nvPr/>
        </p:nvSpPr>
        <p:spPr>
          <a:xfrm>
            <a:off x="704851" y="5130041"/>
            <a:ext cx="819148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User</a:t>
            </a: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0006AA8-11E8-47A6-BC50-F5E00769679D}"/>
              </a:ext>
            </a:extLst>
          </p:cNvPr>
          <p:cNvSpPr txBox="1">
            <a:spLocks/>
          </p:cNvSpPr>
          <p:nvPr/>
        </p:nvSpPr>
        <p:spPr>
          <a:xfrm>
            <a:off x="6096000" y="5130041"/>
            <a:ext cx="1009648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Graph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D2461C-711B-4843-94DC-3E58332ED05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1523999" y="5344124"/>
            <a:ext cx="7761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C2CF90-6B1A-4749-BA57-230BDCB544F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157788" y="5344124"/>
            <a:ext cx="938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F0107F-D3E3-4036-BFA3-99CF932FBABB}"/>
              </a:ext>
            </a:extLst>
          </p:cNvPr>
          <p:cNvCxnSpPr>
            <a:cxnSpLocks/>
          </p:cNvCxnSpPr>
          <p:nvPr/>
        </p:nvCxnSpPr>
        <p:spPr>
          <a:xfrm flipH="1" flipV="1">
            <a:off x="5876926" y="4276727"/>
            <a:ext cx="576262" cy="853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81B6590-509B-4560-83FC-B0AAA00941DA}"/>
              </a:ext>
            </a:extLst>
          </p:cNvPr>
          <p:cNvSpPr txBox="1">
            <a:spLocks/>
          </p:cNvSpPr>
          <p:nvPr/>
        </p:nvSpPr>
        <p:spPr>
          <a:xfrm>
            <a:off x="3547892" y="3769899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Options in choosing trip specifications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295E14D-5734-4A04-B350-5A1397018DB9}"/>
              </a:ext>
            </a:extLst>
          </p:cNvPr>
          <p:cNvSpPr txBox="1">
            <a:spLocks/>
          </p:cNvSpPr>
          <p:nvPr/>
        </p:nvSpPr>
        <p:spPr>
          <a:xfrm>
            <a:off x="930898" y="3852934"/>
            <a:ext cx="2219326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Visual  interface</a:t>
            </a:r>
            <a:endParaRPr lang="en-US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DFBD5B-2B18-4470-AB70-7BC4042CCB73}"/>
              </a:ext>
            </a:extLst>
          </p:cNvPr>
          <p:cNvCxnSpPr>
            <a:cxnSpLocks/>
          </p:cNvCxnSpPr>
          <p:nvPr/>
        </p:nvCxnSpPr>
        <p:spPr>
          <a:xfrm flipH="1" flipV="1">
            <a:off x="2700338" y="4276727"/>
            <a:ext cx="576050" cy="696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4026C4-78C9-4C55-99F8-2BDBF3822174}"/>
              </a:ext>
            </a:extLst>
          </p:cNvPr>
          <p:cNvCxnSpPr>
            <a:cxnSpLocks/>
          </p:cNvCxnSpPr>
          <p:nvPr/>
        </p:nvCxnSpPr>
        <p:spPr>
          <a:xfrm flipH="1">
            <a:off x="2898982" y="4043136"/>
            <a:ext cx="791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30FEDEF-F67C-46C1-82EC-5AD5DA07CE89}"/>
              </a:ext>
            </a:extLst>
          </p:cNvPr>
          <p:cNvSpPr txBox="1">
            <a:spLocks/>
          </p:cNvSpPr>
          <p:nvPr/>
        </p:nvSpPr>
        <p:spPr>
          <a:xfrm>
            <a:off x="7486822" y="4451763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Setup for processing metropolitan lines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76DA352-A7C1-4B96-9FAE-D83D6C04C4D8}"/>
              </a:ext>
            </a:extLst>
          </p:cNvPr>
          <p:cNvSpPr txBox="1">
            <a:spLocks/>
          </p:cNvSpPr>
          <p:nvPr/>
        </p:nvSpPr>
        <p:spPr>
          <a:xfrm>
            <a:off x="7619998" y="5558207"/>
            <a:ext cx="2857671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Night shift differentiation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74D628E-2983-4388-AF8C-0648D32FD953}"/>
              </a:ext>
            </a:extLst>
          </p:cNvPr>
          <p:cNvSpPr txBox="1">
            <a:spLocks/>
          </p:cNvSpPr>
          <p:nvPr/>
        </p:nvSpPr>
        <p:spPr>
          <a:xfrm>
            <a:off x="1271502" y="6130961"/>
            <a:ext cx="2857671" cy="42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CSV export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16F632-299C-4121-ACE6-A9DCFE1DD9DF}"/>
              </a:ext>
            </a:extLst>
          </p:cNvPr>
          <p:cNvCxnSpPr>
            <a:cxnSpLocks/>
          </p:cNvCxnSpPr>
          <p:nvPr/>
        </p:nvCxnSpPr>
        <p:spPr>
          <a:xfrm flipH="1">
            <a:off x="2857329" y="5584612"/>
            <a:ext cx="419059" cy="54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6FE8E8-1F85-4937-B10C-6532375A9DE1}"/>
              </a:ext>
            </a:extLst>
          </p:cNvPr>
          <p:cNvCxnSpPr>
            <a:cxnSpLocks/>
          </p:cNvCxnSpPr>
          <p:nvPr/>
        </p:nvCxnSpPr>
        <p:spPr>
          <a:xfrm>
            <a:off x="6953786" y="5480129"/>
            <a:ext cx="717527" cy="22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FF060E-1B97-482A-8275-7E53C38A0880}"/>
              </a:ext>
            </a:extLst>
          </p:cNvPr>
          <p:cNvCxnSpPr>
            <a:cxnSpLocks/>
          </p:cNvCxnSpPr>
          <p:nvPr/>
        </p:nvCxnSpPr>
        <p:spPr>
          <a:xfrm flipV="1">
            <a:off x="6914611" y="4804681"/>
            <a:ext cx="923925" cy="351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D25B13-3E40-44B2-8FC6-A743CC24FF90}"/>
              </a:ext>
            </a:extLst>
          </p:cNvPr>
          <p:cNvCxnSpPr>
            <a:cxnSpLocks/>
          </p:cNvCxnSpPr>
          <p:nvPr/>
        </p:nvCxnSpPr>
        <p:spPr>
          <a:xfrm>
            <a:off x="3181718" y="3769899"/>
            <a:ext cx="2880589" cy="20878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12FE23-E05B-488F-9EBD-E3DC25B0473B}"/>
              </a:ext>
            </a:extLst>
          </p:cNvPr>
          <p:cNvCxnSpPr>
            <a:cxnSpLocks/>
          </p:cNvCxnSpPr>
          <p:nvPr/>
        </p:nvCxnSpPr>
        <p:spPr>
          <a:xfrm>
            <a:off x="6291476" y="3671535"/>
            <a:ext cx="880850" cy="21053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80D9D1B1-57AC-48D5-A27E-21313FAC028A}"/>
              </a:ext>
            </a:extLst>
          </p:cNvPr>
          <p:cNvSpPr txBox="1">
            <a:spLocks/>
          </p:cNvSpPr>
          <p:nvPr/>
        </p:nvSpPr>
        <p:spPr>
          <a:xfrm>
            <a:off x="3395125" y="3183336"/>
            <a:ext cx="2481801" cy="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Project requirements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011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Airline_Information_Management</Template>
  <TotalTime>457</TotalTime>
  <Words>630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Public Transit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8</cp:revision>
  <dcterms:created xsi:type="dcterms:W3CDTF">2022-01-27T05:03:51Z</dcterms:created>
  <dcterms:modified xsi:type="dcterms:W3CDTF">2022-01-29T19:35:31Z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