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3"/>
  </p:notesMasterIdLst>
  <p:sldIdLst>
    <p:sldId id="261" r:id="rId5"/>
    <p:sldId id="262" r:id="rId6"/>
    <p:sldId id="27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5A6E6-4DCA-406E-AC1B-C2091AC1419A}" v="332" dt="2020-07-30T21:06:46.606"/>
    <p1510:client id="{1E2DA3B6-0F15-453D-92A4-0DDEF14B30EF}" v="397" dt="2020-07-30T21:18:25.423"/>
    <p1510:client id="{9ACD3FBD-5CDF-4368-9808-8F018358D5F4}" v="1355" dt="2020-07-30T22:08:14.132"/>
    <p1510:client id="{EB5BFA9A-2E52-4687-9475-A89B0E4D2CE9}" v="903" dt="2020-07-30T20:58:48.022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RODRIGUES DE ABREU" userId="S::bruno.rabreu1@senacsp.edu.br::51790059-94e6-43e3-b62b-f45041206b0d" providerId="AD" clId="Web-{1E2DA3B6-0F15-453D-92A4-0DDEF14B30EF}"/>
    <pc:docChg chg="modSld">
      <pc:chgData name="BRUNO RODRIGUES DE ABREU" userId="S::bruno.rabreu1@senacsp.edu.br::51790059-94e6-43e3-b62b-f45041206b0d" providerId="AD" clId="Web-{1E2DA3B6-0F15-453D-92A4-0DDEF14B30EF}" dt="2020-07-30T21:18:25.423" v="386"/>
      <pc:docMkLst>
        <pc:docMk/>
      </pc:docMkLst>
      <pc:sldChg chg="modSp">
        <pc:chgData name="BRUNO RODRIGUES DE ABREU" userId="S::bruno.rabreu1@senacsp.edu.br::51790059-94e6-43e3-b62b-f45041206b0d" providerId="AD" clId="Web-{1E2DA3B6-0F15-453D-92A4-0DDEF14B30EF}" dt="2020-07-30T21:10:50.157" v="73" actId="20577"/>
        <pc:sldMkLst>
          <pc:docMk/>
          <pc:sldMk cId="1079496181" sldId="262"/>
        </pc:sldMkLst>
        <pc:spChg chg="mod">
          <ac:chgData name="BRUNO RODRIGUES DE ABREU" userId="S::bruno.rabreu1@senacsp.edu.br::51790059-94e6-43e3-b62b-f45041206b0d" providerId="AD" clId="Web-{1E2DA3B6-0F15-453D-92A4-0DDEF14B30EF}" dt="2020-07-30T21:10:50.157" v="73" actId="20577"/>
          <ac:spMkLst>
            <pc:docMk/>
            <pc:sldMk cId="1079496181" sldId="262"/>
            <ac:spMk id="10243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1E2DA3B6-0F15-453D-92A4-0DDEF14B30EF}" dt="2020-07-30T21:10:20.094" v="71" actId="20577"/>
        <pc:sldMkLst>
          <pc:docMk/>
          <pc:sldMk cId="1976759543" sldId="264"/>
        </pc:sldMkLst>
        <pc:spChg chg="mod">
          <ac:chgData name="BRUNO RODRIGUES DE ABREU" userId="S::bruno.rabreu1@senacsp.edu.br::51790059-94e6-43e3-b62b-f45041206b0d" providerId="AD" clId="Web-{1E2DA3B6-0F15-453D-92A4-0DDEF14B30EF}" dt="2020-07-30T21:10:20.094" v="71" actId="20577"/>
          <ac:spMkLst>
            <pc:docMk/>
            <pc:sldMk cId="1976759543" sldId="264"/>
            <ac:spMk id="9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1E2DA3B6-0F15-453D-92A4-0DDEF14B30EF}" dt="2020-07-30T21:16:36.126" v="352" actId="20577"/>
        <pc:sldMkLst>
          <pc:docMk/>
          <pc:sldMk cId="954253902" sldId="265"/>
        </pc:sldMkLst>
        <pc:spChg chg="mod">
          <ac:chgData name="BRUNO RODRIGUES DE ABREU" userId="S::bruno.rabreu1@senacsp.edu.br::51790059-94e6-43e3-b62b-f45041206b0d" providerId="AD" clId="Web-{1E2DA3B6-0F15-453D-92A4-0DDEF14B30EF}" dt="2020-07-30T21:16:36.126" v="352" actId="20577"/>
          <ac:spMkLst>
            <pc:docMk/>
            <pc:sldMk cId="954253902" sldId="265"/>
            <ac:spMk id="9" creationId="{00000000-0000-0000-0000-000000000000}"/>
          </ac:spMkLst>
        </pc:spChg>
      </pc:sldChg>
      <pc:sldChg chg="delSp modSp">
        <pc:chgData name="BRUNO RODRIGUES DE ABREU" userId="S::bruno.rabreu1@senacsp.edu.br::51790059-94e6-43e3-b62b-f45041206b0d" providerId="AD" clId="Web-{1E2DA3B6-0F15-453D-92A4-0DDEF14B30EF}" dt="2020-07-30T21:18:25.423" v="386"/>
        <pc:sldMkLst>
          <pc:docMk/>
          <pc:sldMk cId="1436042675" sldId="266"/>
        </pc:sldMkLst>
        <pc:spChg chg="mod">
          <ac:chgData name="BRUNO RODRIGUES DE ABREU" userId="S::bruno.rabreu1@senacsp.edu.br::51790059-94e6-43e3-b62b-f45041206b0d" providerId="AD" clId="Web-{1E2DA3B6-0F15-453D-92A4-0DDEF14B30EF}" dt="2020-07-30T21:16:55.173" v="365" actId="20577"/>
          <ac:spMkLst>
            <pc:docMk/>
            <pc:sldMk cId="1436042675" sldId="266"/>
            <ac:spMk id="9" creationId="{00000000-0000-0000-0000-000000000000}"/>
          </ac:spMkLst>
        </pc:spChg>
        <pc:graphicFrameChg chg="del mod modGraphic">
          <ac:chgData name="BRUNO RODRIGUES DE ABREU" userId="S::bruno.rabreu1@senacsp.edu.br::51790059-94e6-43e3-b62b-f45041206b0d" providerId="AD" clId="Web-{1E2DA3B6-0F15-453D-92A4-0DDEF14B30EF}" dt="2020-07-30T21:18:25.423" v="386"/>
          <ac:graphicFrameMkLst>
            <pc:docMk/>
            <pc:sldMk cId="1436042675" sldId="266"/>
            <ac:graphicFrameMk id="8" creationId="{00000000-0000-0000-0000-000000000000}"/>
          </ac:graphicFrameMkLst>
        </pc:graphicFrameChg>
      </pc:sldChg>
    </pc:docChg>
  </pc:docChgLst>
  <pc:docChgLst>
    <pc:chgData name="BRUNO RODRIGUES DE ABREU" userId="S::bruno.rabreu1@senacsp.edu.br::51790059-94e6-43e3-b62b-f45041206b0d" providerId="AD" clId="Web-{9ACD3FBD-5CDF-4368-9808-8F018358D5F4}"/>
    <pc:docChg chg="modSld">
      <pc:chgData name="BRUNO RODRIGUES DE ABREU" userId="S::bruno.rabreu1@senacsp.edu.br::51790059-94e6-43e3-b62b-f45041206b0d" providerId="AD" clId="Web-{9ACD3FBD-5CDF-4368-9808-8F018358D5F4}" dt="2020-07-30T22:08:11.773" v="1247" actId="20577"/>
      <pc:docMkLst>
        <pc:docMk/>
      </pc:docMkLst>
      <pc:sldChg chg="addSp modSp">
        <pc:chgData name="BRUNO RODRIGUES DE ABREU" userId="S::bruno.rabreu1@senacsp.edu.br::51790059-94e6-43e3-b62b-f45041206b0d" providerId="AD" clId="Web-{9ACD3FBD-5CDF-4368-9808-8F018358D5F4}" dt="2020-07-30T21:26:41.217" v="494" actId="1076"/>
        <pc:sldMkLst>
          <pc:docMk/>
          <pc:sldMk cId="1436042675" sldId="266"/>
        </pc:sldMkLst>
        <pc:spChg chg="mod">
          <ac:chgData name="BRUNO RODRIGUES DE ABREU" userId="S::bruno.rabreu1@senacsp.edu.br::51790059-94e6-43e3-b62b-f45041206b0d" providerId="AD" clId="Web-{9ACD3FBD-5CDF-4368-9808-8F018358D5F4}" dt="2020-07-30T21:19:57.208" v="7" actId="20577"/>
          <ac:spMkLst>
            <pc:docMk/>
            <pc:sldMk cId="1436042675" sldId="266"/>
            <ac:spMk id="9" creationId="{00000000-0000-0000-0000-000000000000}"/>
          </ac:spMkLst>
        </pc:spChg>
        <pc:graphicFrameChg chg="add mod modGraphic">
          <ac:chgData name="BRUNO RODRIGUES DE ABREU" userId="S::bruno.rabreu1@senacsp.edu.br::51790059-94e6-43e3-b62b-f45041206b0d" providerId="AD" clId="Web-{9ACD3FBD-5CDF-4368-9808-8F018358D5F4}" dt="2020-07-30T21:26:41.217" v="494" actId="1076"/>
          <ac:graphicFrameMkLst>
            <pc:docMk/>
            <pc:sldMk cId="1436042675" sldId="266"/>
            <ac:graphicFrameMk id="3" creationId="{FB95E466-B1ED-4EF6-B24C-EC22940B70A7}"/>
          </ac:graphicFrameMkLst>
        </pc:graphicFrameChg>
      </pc:sldChg>
      <pc:sldChg chg="modSp">
        <pc:chgData name="BRUNO RODRIGUES DE ABREU" userId="S::bruno.rabreu1@senacsp.edu.br::51790059-94e6-43e3-b62b-f45041206b0d" providerId="AD" clId="Web-{9ACD3FBD-5CDF-4368-9808-8F018358D5F4}" dt="2020-07-30T21:30:18.746" v="601" actId="20577"/>
        <pc:sldMkLst>
          <pc:docMk/>
          <pc:sldMk cId="3683189600" sldId="267"/>
        </pc:sldMkLst>
        <pc:spChg chg="mod">
          <ac:chgData name="BRUNO RODRIGUES DE ABREU" userId="S::bruno.rabreu1@senacsp.edu.br::51790059-94e6-43e3-b62b-f45041206b0d" providerId="AD" clId="Web-{9ACD3FBD-5CDF-4368-9808-8F018358D5F4}" dt="2020-07-30T21:30:18.746" v="601" actId="20577"/>
          <ac:spMkLst>
            <pc:docMk/>
            <pc:sldMk cId="3683189600" sldId="267"/>
            <ac:spMk id="271363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32:22.300" v="694" actId="20577"/>
        <pc:sldMkLst>
          <pc:docMk/>
          <pc:sldMk cId="2563059831" sldId="268"/>
        </pc:sldMkLst>
        <pc:spChg chg="mod">
          <ac:chgData name="BRUNO RODRIGUES DE ABREU" userId="S::bruno.rabreu1@senacsp.edu.br::51790059-94e6-43e3-b62b-f45041206b0d" providerId="AD" clId="Web-{9ACD3FBD-5CDF-4368-9808-8F018358D5F4}" dt="2020-07-30T21:32:22.300" v="694" actId="20577"/>
          <ac:spMkLst>
            <pc:docMk/>
            <pc:sldMk cId="2563059831" sldId="268"/>
            <ac:spMk id="271363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39:21.762" v="748" actId="20577"/>
        <pc:sldMkLst>
          <pc:docMk/>
          <pc:sldMk cId="1944856321" sldId="269"/>
        </pc:sldMkLst>
        <pc:spChg chg="mod">
          <ac:chgData name="BRUNO RODRIGUES DE ABREU" userId="S::bruno.rabreu1@senacsp.edu.br::51790059-94e6-43e3-b62b-f45041206b0d" providerId="AD" clId="Web-{9ACD3FBD-5CDF-4368-9808-8F018358D5F4}" dt="2020-07-30T21:39:21.762" v="748" actId="20577"/>
          <ac:spMkLst>
            <pc:docMk/>
            <pc:sldMk cId="1944856321" sldId="269"/>
            <ac:spMk id="18436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44:23.593" v="888"/>
        <pc:sldMkLst>
          <pc:docMk/>
          <pc:sldMk cId="2416406223" sldId="270"/>
        </pc:sldMkLst>
        <pc:graphicFrameChg chg="mod modGraphic">
          <ac:chgData name="BRUNO RODRIGUES DE ABREU" userId="S::bruno.rabreu1@senacsp.edu.br::51790059-94e6-43e3-b62b-f45041206b0d" providerId="AD" clId="Web-{9ACD3FBD-5CDF-4368-9808-8F018358D5F4}" dt="2020-07-30T21:44:23.593" v="888"/>
          <ac:graphicFrameMkLst>
            <pc:docMk/>
            <pc:sldMk cId="2416406223" sldId="270"/>
            <ac:graphicFrameMk id="5" creationId="{00000000-0000-0000-0000-000000000000}"/>
          </ac:graphicFrameMkLst>
        </pc:graphicFrameChg>
      </pc:sldChg>
      <pc:sldChg chg="modSp">
        <pc:chgData name="BRUNO RODRIGUES DE ABREU" userId="S::bruno.rabreu1@senacsp.edu.br::51790059-94e6-43e3-b62b-f45041206b0d" providerId="AD" clId="Web-{9ACD3FBD-5CDF-4368-9808-8F018358D5F4}" dt="2020-07-30T21:47:00.165" v="900" actId="20577"/>
        <pc:sldMkLst>
          <pc:docMk/>
          <pc:sldMk cId="1465656448" sldId="271"/>
        </pc:sldMkLst>
        <pc:spChg chg="mod">
          <ac:chgData name="BRUNO RODRIGUES DE ABREU" userId="S::bruno.rabreu1@senacsp.edu.br::51790059-94e6-43e3-b62b-f45041206b0d" providerId="AD" clId="Web-{9ACD3FBD-5CDF-4368-9808-8F018358D5F4}" dt="2020-07-30T21:47:00.165" v="900" actId="20577"/>
          <ac:spMkLst>
            <pc:docMk/>
            <pc:sldMk cId="1465656448" sldId="271"/>
            <ac:spMk id="20484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52:43.404" v="997" actId="20577"/>
        <pc:sldMkLst>
          <pc:docMk/>
          <pc:sldMk cId="4033426397" sldId="272"/>
        </pc:sldMkLst>
        <pc:spChg chg="mod">
          <ac:chgData name="BRUNO RODRIGUES DE ABREU" userId="S::bruno.rabreu1@senacsp.edu.br::51790059-94e6-43e3-b62b-f45041206b0d" providerId="AD" clId="Web-{9ACD3FBD-5CDF-4368-9808-8F018358D5F4}" dt="2020-07-30T21:52:43.404" v="997" actId="20577"/>
          <ac:spMkLst>
            <pc:docMk/>
            <pc:sldMk cId="4033426397" sldId="272"/>
            <ac:spMk id="24580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56:13.401" v="1048" actId="20577"/>
        <pc:sldMkLst>
          <pc:docMk/>
          <pc:sldMk cId="2084728375" sldId="273"/>
        </pc:sldMkLst>
        <pc:spChg chg="mod">
          <ac:chgData name="BRUNO RODRIGUES DE ABREU" userId="S::bruno.rabreu1@senacsp.edu.br::51790059-94e6-43e3-b62b-f45041206b0d" providerId="AD" clId="Web-{9ACD3FBD-5CDF-4368-9808-8F018358D5F4}" dt="2020-07-30T21:56:13.401" v="1048" actId="20577"/>
          <ac:spMkLst>
            <pc:docMk/>
            <pc:sldMk cId="2084728375" sldId="273"/>
            <ac:spMk id="34820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1:59:34.007" v="1099"/>
        <pc:sldMkLst>
          <pc:docMk/>
          <pc:sldMk cId="385075204" sldId="274"/>
        </pc:sldMkLst>
        <pc:graphicFrameChg chg="mod modGraphic">
          <ac:chgData name="BRUNO RODRIGUES DE ABREU" userId="S::bruno.rabreu1@senacsp.edu.br::51790059-94e6-43e3-b62b-f45041206b0d" providerId="AD" clId="Web-{9ACD3FBD-5CDF-4368-9808-8F018358D5F4}" dt="2020-07-30T21:59:34.007" v="1099"/>
          <ac:graphicFrameMkLst>
            <pc:docMk/>
            <pc:sldMk cId="385075204" sldId="274"/>
            <ac:graphicFrameMk id="5" creationId="{00000000-0000-0000-0000-000000000000}"/>
          </ac:graphicFrameMkLst>
        </pc:graphicFrameChg>
      </pc:sldChg>
      <pc:sldChg chg="modSp">
        <pc:chgData name="BRUNO RODRIGUES DE ABREU" userId="S::bruno.rabreu1@senacsp.edu.br::51790059-94e6-43e3-b62b-f45041206b0d" providerId="AD" clId="Web-{9ACD3FBD-5CDF-4368-9808-8F018358D5F4}" dt="2020-07-30T22:06:23.641" v="1193" actId="20577"/>
        <pc:sldMkLst>
          <pc:docMk/>
          <pc:sldMk cId="2915766583" sldId="275"/>
        </pc:sldMkLst>
        <pc:spChg chg="mod">
          <ac:chgData name="BRUNO RODRIGUES DE ABREU" userId="S::bruno.rabreu1@senacsp.edu.br::51790059-94e6-43e3-b62b-f45041206b0d" providerId="AD" clId="Web-{9ACD3FBD-5CDF-4368-9808-8F018358D5F4}" dt="2020-07-30T22:06:23.641" v="1193" actId="20577"/>
          <ac:spMkLst>
            <pc:docMk/>
            <pc:sldMk cId="2915766583" sldId="275"/>
            <ac:spMk id="43012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2:07:39.974" v="1238" actId="20577"/>
        <pc:sldMkLst>
          <pc:docMk/>
          <pc:sldMk cId="559843780" sldId="276"/>
        </pc:sldMkLst>
        <pc:spChg chg="mod">
          <ac:chgData name="BRUNO RODRIGUES DE ABREU" userId="S::bruno.rabreu1@senacsp.edu.br::51790059-94e6-43e3-b62b-f45041206b0d" providerId="AD" clId="Web-{9ACD3FBD-5CDF-4368-9808-8F018358D5F4}" dt="2020-07-30T22:07:39.974" v="1238" actId="20577"/>
          <ac:spMkLst>
            <pc:docMk/>
            <pc:sldMk cId="559843780" sldId="276"/>
            <ac:spMk id="269315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9ACD3FBD-5CDF-4368-9808-8F018358D5F4}" dt="2020-07-30T22:08:11.288" v="1245" actId="20577"/>
        <pc:sldMkLst>
          <pc:docMk/>
          <pc:sldMk cId="1138172220" sldId="277"/>
        </pc:sldMkLst>
        <pc:spChg chg="mod">
          <ac:chgData name="BRUNO RODRIGUES DE ABREU" userId="S::bruno.rabreu1@senacsp.edu.br::51790059-94e6-43e3-b62b-f45041206b0d" providerId="AD" clId="Web-{9ACD3FBD-5CDF-4368-9808-8F018358D5F4}" dt="2020-07-30T22:08:11.288" v="1245" actId="20577"/>
          <ac:spMkLst>
            <pc:docMk/>
            <pc:sldMk cId="1138172220" sldId="277"/>
            <ac:spMk id="16386" creationId="{00000000-0000-0000-0000-000000000000}"/>
          </ac:spMkLst>
        </pc:spChg>
      </pc:sldChg>
    </pc:docChg>
  </pc:docChgLst>
  <pc:docChgLst>
    <pc:chgData name="ANDRE YAMAMOTO DE QUEIROZ" userId="S::andre.yqueiroz@senacsp.edu.br::9cc3a82d-29fd-40a5-8aa5-898cc5601574" providerId="AD" clId="Web-{EB5BFA9A-2E52-4687-9475-A89B0E4D2CE9}"/>
    <pc:docChg chg="modSld">
      <pc:chgData name="ANDRE YAMAMOTO DE QUEIROZ" userId="S::andre.yqueiroz@senacsp.edu.br::9cc3a82d-29fd-40a5-8aa5-898cc5601574" providerId="AD" clId="Web-{EB5BFA9A-2E52-4687-9475-A89B0E4D2CE9}" dt="2020-07-30T20:58:48.022" v="899" actId="20577"/>
      <pc:docMkLst>
        <pc:docMk/>
      </pc:docMkLst>
      <pc:sldChg chg="modSp">
        <pc:chgData name="ANDRE YAMAMOTO DE QUEIROZ" userId="S::andre.yqueiroz@senacsp.edu.br::9cc3a82d-29fd-40a5-8aa5-898cc5601574" providerId="AD" clId="Web-{EB5BFA9A-2E52-4687-9475-A89B0E4D2CE9}" dt="2020-07-30T20:38:24.689" v="49" actId="20577"/>
        <pc:sldMkLst>
          <pc:docMk/>
          <pc:sldMk cId="956464828" sldId="261"/>
        </pc:sldMkLst>
        <pc:spChg chg="mod">
          <ac:chgData name="ANDRE YAMAMOTO DE QUEIROZ" userId="S::andre.yqueiroz@senacsp.edu.br::9cc3a82d-29fd-40a5-8aa5-898cc5601574" providerId="AD" clId="Web-{EB5BFA9A-2E52-4687-9475-A89B0E4D2CE9}" dt="2020-07-30T20:38:24.689" v="49" actId="20577"/>
          <ac:spMkLst>
            <pc:docMk/>
            <pc:sldMk cId="956464828" sldId="261"/>
            <ac:spMk id="9218" creationId="{00000000-0000-0000-0000-000000000000}"/>
          </ac:spMkLst>
        </pc:spChg>
        <pc:spChg chg="mod">
          <ac:chgData name="ANDRE YAMAMOTO DE QUEIROZ" userId="S::andre.yqueiroz@senacsp.edu.br::9cc3a82d-29fd-40a5-8aa5-898cc5601574" providerId="AD" clId="Web-{EB5BFA9A-2E52-4687-9475-A89B0E4D2CE9}" dt="2020-07-30T20:38:04.563" v="35" actId="20577"/>
          <ac:spMkLst>
            <pc:docMk/>
            <pc:sldMk cId="956464828" sldId="261"/>
            <ac:spMk id="9219" creationId="{00000000-0000-0000-0000-000000000000}"/>
          </ac:spMkLst>
        </pc:spChg>
      </pc:sldChg>
      <pc:sldChg chg="modSp">
        <pc:chgData name="ANDRE YAMAMOTO DE QUEIROZ" userId="S::andre.yqueiroz@senacsp.edu.br::9cc3a82d-29fd-40a5-8aa5-898cc5601574" providerId="AD" clId="Web-{EB5BFA9A-2E52-4687-9475-A89B0E4D2CE9}" dt="2020-07-30T20:47:29.962" v="289" actId="20577"/>
        <pc:sldMkLst>
          <pc:docMk/>
          <pc:sldMk cId="1079496181" sldId="262"/>
        </pc:sldMkLst>
        <pc:spChg chg="mod">
          <ac:chgData name="ANDRE YAMAMOTO DE QUEIROZ" userId="S::andre.yqueiroz@senacsp.edu.br::9cc3a82d-29fd-40a5-8aa5-898cc5601574" providerId="AD" clId="Web-{EB5BFA9A-2E52-4687-9475-A89B0E4D2CE9}" dt="2020-07-30T20:47:29.962" v="289" actId="20577"/>
          <ac:spMkLst>
            <pc:docMk/>
            <pc:sldMk cId="1079496181" sldId="262"/>
            <ac:spMk id="10243" creationId="{00000000-0000-0000-0000-000000000000}"/>
          </ac:spMkLst>
        </pc:spChg>
      </pc:sldChg>
      <pc:sldChg chg="modSp">
        <pc:chgData name="ANDRE YAMAMOTO DE QUEIROZ" userId="S::andre.yqueiroz@senacsp.edu.br::9cc3a82d-29fd-40a5-8aa5-898cc5601574" providerId="AD" clId="Web-{EB5BFA9A-2E52-4687-9475-A89B0E4D2CE9}" dt="2020-07-30T20:58:48.022" v="899" actId="20577"/>
        <pc:sldMkLst>
          <pc:docMk/>
          <pc:sldMk cId="1603763615" sldId="263"/>
        </pc:sldMkLst>
        <pc:spChg chg="mod">
          <ac:chgData name="ANDRE YAMAMOTO DE QUEIROZ" userId="S::andre.yqueiroz@senacsp.edu.br::9cc3a82d-29fd-40a5-8aa5-898cc5601574" providerId="AD" clId="Web-{EB5BFA9A-2E52-4687-9475-A89B0E4D2CE9}" dt="2020-07-30T20:58:48.022" v="899" actId="20577"/>
          <ac:spMkLst>
            <pc:docMk/>
            <pc:sldMk cId="1603763615" sldId="263"/>
            <ac:spMk id="268291" creationId="{00000000-0000-0000-0000-000000000000}"/>
          </ac:spMkLst>
        </pc:spChg>
      </pc:sldChg>
      <pc:sldChg chg="modSp">
        <pc:chgData name="ANDRE YAMAMOTO DE QUEIROZ" userId="S::andre.yqueiroz@senacsp.edu.br::9cc3a82d-29fd-40a5-8aa5-898cc5601574" providerId="AD" clId="Web-{EB5BFA9A-2E52-4687-9475-A89B0E4D2CE9}" dt="2020-07-30T20:52:21.006" v="740" actId="20577"/>
        <pc:sldMkLst>
          <pc:docMk/>
          <pc:sldMk cId="4010721169" sldId="278"/>
        </pc:sldMkLst>
        <pc:spChg chg="mod">
          <ac:chgData name="ANDRE YAMAMOTO DE QUEIROZ" userId="S::andre.yqueiroz@senacsp.edu.br::9cc3a82d-29fd-40a5-8aa5-898cc5601574" providerId="AD" clId="Web-{EB5BFA9A-2E52-4687-9475-A89B0E4D2CE9}" dt="2020-07-30T20:52:21.006" v="740" actId="20577"/>
          <ac:spMkLst>
            <pc:docMk/>
            <pc:sldMk cId="4010721169" sldId="278"/>
            <ac:spMk id="2" creationId="{00000000-0000-0000-0000-000000000000}"/>
          </ac:spMkLst>
        </pc:spChg>
        <pc:picChg chg="mod">
          <ac:chgData name="ANDRE YAMAMOTO DE QUEIROZ" userId="S::andre.yqueiroz@senacsp.edu.br::9cc3a82d-29fd-40a5-8aa5-898cc5601574" providerId="AD" clId="Web-{EB5BFA9A-2E52-4687-9475-A89B0E4D2CE9}" dt="2020-07-30T20:49:11.920" v="292" actId="1076"/>
          <ac:picMkLst>
            <pc:docMk/>
            <pc:sldMk cId="4010721169" sldId="278"/>
            <ac:picMk id="6" creationId="{00000000-0000-0000-0000-000000000000}"/>
          </ac:picMkLst>
        </pc:picChg>
      </pc:sldChg>
    </pc:docChg>
  </pc:docChgLst>
  <pc:docChgLst>
    <pc:chgData name="BRUNO RODRIGUES DE ABREU" userId="S::bruno.rabreu1@senacsp.edu.br::51790059-94e6-43e3-b62b-f45041206b0d" providerId="AD" clId="Web-{03B5A6E6-4DCA-406E-AC1B-C2091AC1419A}"/>
    <pc:docChg chg="modSld">
      <pc:chgData name="BRUNO RODRIGUES DE ABREU" userId="S::bruno.rabreu1@senacsp.edu.br::51790059-94e6-43e3-b62b-f45041206b0d" providerId="AD" clId="Web-{03B5A6E6-4DCA-406E-AC1B-C2091AC1419A}" dt="2020-07-30T21:06:46.606" v="331" actId="20577"/>
      <pc:docMkLst>
        <pc:docMk/>
      </pc:docMkLst>
      <pc:sldChg chg="modSp">
        <pc:chgData name="BRUNO RODRIGUES DE ABREU" userId="S::bruno.rabreu1@senacsp.edu.br::51790059-94e6-43e3-b62b-f45041206b0d" providerId="AD" clId="Web-{03B5A6E6-4DCA-406E-AC1B-C2091AC1419A}" dt="2020-07-30T21:06:31.715" v="329" actId="20577"/>
        <pc:sldMkLst>
          <pc:docMk/>
          <pc:sldMk cId="1603763615" sldId="263"/>
        </pc:sldMkLst>
        <pc:spChg chg="mod">
          <ac:chgData name="BRUNO RODRIGUES DE ABREU" userId="S::bruno.rabreu1@senacsp.edu.br::51790059-94e6-43e3-b62b-f45041206b0d" providerId="AD" clId="Web-{03B5A6E6-4DCA-406E-AC1B-C2091AC1419A}" dt="2020-07-30T21:06:31.715" v="329" actId="20577"/>
          <ac:spMkLst>
            <pc:docMk/>
            <pc:sldMk cId="1603763615" sldId="263"/>
            <ac:spMk id="268291" creationId="{00000000-0000-0000-0000-000000000000}"/>
          </ac:spMkLst>
        </pc:spChg>
      </pc:sldChg>
      <pc:sldChg chg="modSp">
        <pc:chgData name="BRUNO RODRIGUES DE ABREU" userId="S::bruno.rabreu1@senacsp.edu.br::51790059-94e6-43e3-b62b-f45041206b0d" providerId="AD" clId="Web-{03B5A6E6-4DCA-406E-AC1B-C2091AC1419A}" dt="2020-07-30T21:06:46.606" v="331" actId="20577"/>
        <pc:sldMkLst>
          <pc:docMk/>
          <pc:sldMk cId="1976759543" sldId="264"/>
        </pc:sldMkLst>
        <pc:spChg chg="mod">
          <ac:chgData name="BRUNO RODRIGUES DE ABREU" userId="S::bruno.rabreu1@senacsp.edu.br::51790059-94e6-43e3-b62b-f45041206b0d" providerId="AD" clId="Web-{03B5A6E6-4DCA-406E-AC1B-C2091AC1419A}" dt="2020-07-30T21:06:46.606" v="331" actId="20577"/>
          <ac:spMkLst>
            <pc:docMk/>
            <pc:sldMk cId="1976759543" sldId="264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0F00-A68E-4FC3-BDEB-7AA5B16458E6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9D42-B851-4E45-A705-CB20739ED2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6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7B132-2B31-4BBC-B709-B85A0FD35DEC}" type="slidenum">
              <a:rPr lang="pt-BR">
                <a:solidFill>
                  <a:srgbClr val="000000"/>
                </a:solidFill>
              </a:rPr>
              <a:pPr/>
              <a:t>3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9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83DB0-4969-417F-80D7-CB2A0ACF105F}" type="slidenum">
              <a:rPr lang="en-US"/>
              <a:pPr/>
              <a:t>14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0DEB4-AA6E-4A20-8BAC-E3CC8A8C1C46}" type="slidenum">
              <a:rPr lang="en-US"/>
              <a:pPr/>
              <a:t>15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4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C0E85-F21A-41B9-A686-6EE4F1F4FF45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18</a:t>
            </a:fld>
            <a:endParaRPr lang="en-GB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 propósito ou justificativa do projeto detalhando objetivos mensuráveis e critérios de sucesso relacionados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8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a serem atendidos por</a:t>
            </a:r>
            <a:r>
              <a:rPr lang="pt-BR" sz="1200" kern="1200" baseline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produto</a:t>
            </a:r>
          </a:p>
          <a:p>
            <a:r>
              <a:rPr lang="pt-BR" sz="1200" kern="1200" baseline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Sempre que possível, gerar uma EAP/WBS para facilitar o entendimento do grupo</a:t>
            </a:r>
            <a:endParaRPr lang="pt-BR" sz="1200" kern="120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Sempre que possível gerar graficamente para facilitar o entendimento e discussão</a:t>
            </a:r>
          </a:p>
          <a:p>
            <a:r>
              <a:rPr lang="pt-BR"/>
              <a:t>Sugiro</a:t>
            </a:r>
            <a:r>
              <a:rPr lang="pt-BR" baseline="0"/>
              <a:t> gerar o cronograma com seus responsáveis e depois gerar usando o WBS Chart Pro a EAP com seus responsáveis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Descreva os requisitos do produto a serem atendidos Marcos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Previsão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pt-BR" sz="1200" kern="120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F4161-56F3-4665-8FCE-FD5B43FE23B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ADA36-494D-43F3-B02E-E27FA7D989E2}" type="slidenum">
              <a:rPr lang="en-US"/>
              <a:pPr/>
              <a:t>10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674ED0-E386-434C-83A5-2EC79709E138}" type="slidenum">
              <a:rPr lang="en-US"/>
              <a:pPr/>
              <a:t>11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2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62C9-7F47-4EB6-989A-14970CA6F1A4}" type="slidenum">
              <a:rPr lang="en-US"/>
              <a:pPr/>
              <a:t>12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5290-A7BD-4869-8186-59FD815F6BD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/>
          </a:p>
        </p:txBody>
      </p:sp>
      <p:sp>
        <p:nvSpPr>
          <p:cNvPr id="1032" name="Rectangle 22"/>
          <p:cNvSpPr>
            <a:spLocks noGrp="1" noChangeArrowheads="1"/>
          </p:cNvSpPr>
          <p:nvPr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2EFFCFE-3BED-4CAE-A310-42CDB2B28846}" type="datetime1">
              <a:rPr lang="pt-BR" altLang="pt-BR" sz="900" smtClean="0">
                <a:solidFill>
                  <a:srgbClr val="FFFFFF"/>
                </a:solidFill>
                <a:latin typeface="Arial" panose="020B0604020202020204" pitchFamily="34" charset="0"/>
              </a:rPr>
              <a:t>10/02/2021</a:t>
            </a:fld>
            <a:endParaRPr lang="en-US" altLang="pt-BR" sz="9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scritoriodeprojetos.com.br/component/jdownloads/send/8-modelos/132-dicionario-da-eap" TargetMode="External"/><Relationship Id="rId13" Type="http://schemas.openxmlformats.org/officeDocument/2006/relationships/hyperlink" Target="https://escritoriodeprojetos.com.br/plano-de-gerenciamento-dos-riscos" TargetMode="External"/><Relationship Id="rId18" Type="http://schemas.openxmlformats.org/officeDocument/2006/relationships/hyperlink" Target="https://escritoriodeprojetos.com.br/component/jdownloads/send/8-modelos/24-solicitacao-de-mudanca" TargetMode="External"/><Relationship Id="rId26" Type="http://schemas.openxmlformats.org/officeDocument/2006/relationships/hyperlink" Target="https://escritoriodeprojetos.com.br/component/jdownloads/send/8-modelos/9-termo-de-aceite-da-entrega" TargetMode="External"/><Relationship Id="rId3" Type="http://schemas.openxmlformats.org/officeDocument/2006/relationships/hyperlink" Target="https://escritoriodeprojetos.com.br/plano-de-gerenciamento-do-projeto" TargetMode="External"/><Relationship Id="rId21" Type="http://schemas.openxmlformats.org/officeDocument/2006/relationships/hyperlink" Target="https://escritoriodeprojetos.com.br/reunioes" TargetMode="External"/><Relationship Id="rId7" Type="http://schemas.openxmlformats.org/officeDocument/2006/relationships/hyperlink" Target="https://escritoriodeprojetos.com.br/dicionario-da-eap" TargetMode="External"/><Relationship Id="rId12" Type="http://schemas.openxmlformats.org/officeDocument/2006/relationships/hyperlink" Target="https://escritoriodeprojetos.com.br/component/jdownloads/send/8-modelos/5-cronograma-do-projeto" TargetMode="External"/><Relationship Id="rId17" Type="http://schemas.openxmlformats.org/officeDocument/2006/relationships/hyperlink" Target="https://escritoriodeprojetos.com.br/solicitacoes-de-mudanca" TargetMode="External"/><Relationship Id="rId25" Type="http://schemas.openxmlformats.org/officeDocument/2006/relationships/hyperlink" Target="https://escritoriodeprojetos.com.br/encerrar-o-projeto-ou-fase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escritoriodeprojetos.com.br/component/jdownloads/send/8-modelos/7-status-report" TargetMode="External"/><Relationship Id="rId20" Type="http://schemas.openxmlformats.org/officeDocument/2006/relationships/hyperlink" Target="https://escritoriodeprojetos.com.br/component/jdownloads/send/8-modelos/34-registro-das-solicitacoes-de-mudanc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critoriodeprojetos.com.br/component/jdownloads/send/8-modelos/19-declaracao-do-escopo-do-projeto" TargetMode="External"/><Relationship Id="rId11" Type="http://schemas.openxmlformats.org/officeDocument/2006/relationships/hyperlink" Target="https://escritoriodeprojetos.com.br/cronograma-do-projeto" TargetMode="External"/><Relationship Id="rId24" Type="http://schemas.openxmlformats.org/officeDocument/2006/relationships/hyperlink" Target="https://escritoriodeprojetos.com.br/component/jdownloads/send/8-modelos/144-issues-log" TargetMode="External"/><Relationship Id="rId5" Type="http://schemas.openxmlformats.org/officeDocument/2006/relationships/hyperlink" Target="https://escritoriodeprojetos.com.br/declaracao-do-escopo-do-projeto" TargetMode="External"/><Relationship Id="rId15" Type="http://schemas.openxmlformats.org/officeDocument/2006/relationships/hyperlink" Target="https://escritoriodeprojetos.com.br/relatorios-de-desempenho" TargetMode="External"/><Relationship Id="rId23" Type="http://schemas.openxmlformats.org/officeDocument/2006/relationships/hyperlink" Target="https://escritoriodeprojetos.com.br/registro-das-questoes" TargetMode="External"/><Relationship Id="rId10" Type="http://schemas.openxmlformats.org/officeDocument/2006/relationships/hyperlink" Target="https://escritoriodeprojetos.com.br/component/jdownloads/send/8-modelos/173-registro-e-plano-de-gerenciamento-das-partes-interessadas" TargetMode="External"/><Relationship Id="rId19" Type="http://schemas.openxmlformats.org/officeDocument/2006/relationships/hyperlink" Target="https://escritoriodeprojetos.com.br/registro-das-mudancas" TargetMode="External"/><Relationship Id="rId4" Type="http://schemas.openxmlformats.org/officeDocument/2006/relationships/hyperlink" Target="https://escritoriodeprojetos.com.br/component/jdownloads/send/8-modelos/4-plano-de-gerenciamento-do-projeto" TargetMode="External"/><Relationship Id="rId9" Type="http://schemas.openxmlformats.org/officeDocument/2006/relationships/hyperlink" Target="https://escritoriodeprojetos.com.br/plano-de-gerenciamento-das-partes-interessadas" TargetMode="External"/><Relationship Id="rId14" Type="http://schemas.openxmlformats.org/officeDocument/2006/relationships/hyperlink" Target="https://escritoriodeprojetos.com.br/component/jdownloads/send/8-modelos/6-plano-de-gerenciamento-dos-riscos" TargetMode="External"/><Relationship Id="rId22" Type="http://schemas.openxmlformats.org/officeDocument/2006/relationships/hyperlink" Target="https://escritoriodeprojetos.com.br/component/jdownloads/send/8-modelos/8-ata-de-reuniao" TargetMode="External"/><Relationship Id="rId27" Type="http://schemas.openxmlformats.org/officeDocument/2006/relationships/hyperlink" Target="https://escritoriodeprojetos.com.br/component/jdownloads/send/8-modelos/10-licoes-aprendida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critoriodeprojetos.com.br/registro-das-mudanca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critoriodeprojetos.com.br/registro-das-questoes" TargetMode="External"/><Relationship Id="rId4" Type="http://schemas.openxmlformats.org/officeDocument/2006/relationships/hyperlink" Target="https://escritoriodeprojetos.com.br/relatorios-de-desempenh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7" y="3141662"/>
            <a:ext cx="7763387" cy="1542879"/>
          </a:xfrm>
        </p:spPr>
        <p:txBody>
          <a:bodyPr/>
          <a:lstStyle/>
          <a:p>
            <a:pPr algn="ctr"/>
            <a:r>
              <a:rPr lang="en-US" dirty="0"/>
              <a:t>Kick-Off</a:t>
            </a:r>
            <a:r>
              <a:rPr lang="pt-BR" dirty="0"/>
              <a:t> do Projeto</a:t>
            </a:r>
            <a:br>
              <a:rPr lang="pt-BR" dirty="0"/>
            </a:br>
            <a:r>
              <a:rPr lang="pt-BR" dirty="0"/>
              <a:t>[Projeto de Controle de Estoque]</a:t>
            </a:r>
            <a:br>
              <a:rPr lang="pt-BR" dirty="0"/>
            </a:br>
            <a:r>
              <a:rPr lang="pt-BR" dirty="0"/>
              <a:t>[Cliente Controle de Estoque]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/>
              <a:t>[</a:t>
            </a:r>
            <a:r>
              <a:rPr lang="pt-BR" err="1"/>
              <a:t>Chevoux</a:t>
            </a:r>
            <a:r>
              <a:rPr lang="pt-BR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5646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Como o projeto será gerenciado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/>
              <a:t>Objetivo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pt-BR" sz="1800" dirty="0"/>
              <a:t>Garantir que os módulos sejam entregues conforme prazo</a:t>
            </a:r>
            <a:endParaRPr lang="pt-BR" sz="1800" dirty="0">
              <a:cs typeface="Arial"/>
            </a:endParaRPr>
          </a:p>
          <a:p>
            <a:pPr eaLnBrk="1" hangingPunct="1"/>
            <a:r>
              <a:rPr lang="pt-BR" sz="2000" b="1" dirty="0"/>
              <a:t>Como</a:t>
            </a:r>
            <a:r>
              <a:rPr lang="pt-BR" sz="1800" b="1" dirty="0"/>
              <a:t>: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Equipe de Projeto Eficiente </a:t>
            </a:r>
          </a:p>
          <a:p>
            <a:pPr lvl="1"/>
            <a:r>
              <a:rPr lang="pt-BR" sz="1800" dirty="0">
                <a:cs typeface="Arial"/>
              </a:rPr>
              <a:t>Equipe organizada em sociedade igualitária</a:t>
            </a:r>
          </a:p>
          <a:p>
            <a:pPr lvl="1"/>
            <a:endParaRPr lang="pt-BR" sz="1800" dirty="0">
              <a:cs typeface="Arial"/>
            </a:endParaRPr>
          </a:p>
          <a:p>
            <a:pPr lvl="1"/>
            <a:endParaRPr lang="pt-BR" sz="1800" dirty="0">
              <a:cs typeface="Arial"/>
            </a:endParaRPr>
          </a:p>
          <a:p>
            <a:pPr lvl="2"/>
            <a:endParaRPr lang="pt-BR" dirty="0">
              <a:cs typeface="Arial"/>
            </a:endParaRPr>
          </a:p>
          <a:p>
            <a:pPr lvl="1"/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485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/>
              <a:t>Documentos para gestão do projeto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850133"/>
              </p:ext>
            </p:extLst>
          </p:nvPr>
        </p:nvGraphicFramePr>
        <p:xfrm>
          <a:off x="-569" y="893603"/>
          <a:ext cx="9144569" cy="5415525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95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9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3"/>
                        </a:rPr>
                        <a:t>Plano de projeto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4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 plano de projeto guia á execução, controle e encerramento do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5"/>
                        </a:rPr>
                        <a:t>Declaração do escopo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6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Determina qual trabalho será realizado e quais entregas produzidas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u="sng" noProof="0" dirty="0">
                          <a:hlinkClick r:id="rId7"/>
                        </a:rPr>
                        <a:t>Dicionário</a:t>
                      </a:r>
                      <a:r>
                        <a:rPr lang="en-US" sz="1400" u="sng" dirty="0">
                          <a:hlinkClick r:id="rId7"/>
                        </a:rPr>
                        <a:t> da EAP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8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incluso</a:t>
                      </a:r>
                      <a:endParaRPr kumimoji="0" lang="pt-BR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9"/>
                        </a:rPr>
                        <a:t>Plano de gerenciamento das partes interessadas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0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Identifica as partes interessadas no projeto e define estratégias para ganhar suporte ou reduzir obstáculos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82333" marR="8233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11"/>
                        </a:rPr>
                        <a:t>Cronograma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2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foi determinado nenhuma data</a:t>
                      </a:r>
                      <a:endParaRPr kumimoji="0" lang="pt-BR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13"/>
                        </a:rPr>
                        <a:t>Gestão de Risco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4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Identifica riscos associados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hlinkClick r:id="rId15"/>
                        </a:rPr>
                        <a:t>Status Report</a:t>
                      </a:r>
                      <a:endParaRPr lang="pt-BR" sz="14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6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Divulga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400" dirty="0">
                          <a:hlinkClick r:id="rId17"/>
                        </a:rPr>
                        <a:t>Solicitação de mudança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18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pt-BR" sz="1600" dirty="0"/>
                        <a:t>Toda mudança solicitada deve ser avaliada pelo GP</a:t>
                      </a:r>
                      <a:endParaRPr kumimoji="0" lang="pt-BR" sz="1600" dirty="0"/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79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dirty="0">
                          <a:effectLst/>
                          <a:hlinkClick r:id="rId19"/>
                        </a:rPr>
                        <a:t>Registro das mudanças</a:t>
                      </a:r>
                      <a:endParaRPr lang="pt-BR" sz="1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 cada mudança solicitada e controla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79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400" kern="1200" dirty="0">
                          <a:hlinkClick r:id="rId21"/>
                        </a:rPr>
                        <a:t>Ata de reunião</a:t>
                      </a:r>
                      <a:endParaRPr lang="pt-BR" sz="14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2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Descreve as decisões importantes tomadas durante a reunião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400" dirty="0">
                          <a:hlinkClick r:id="rId23"/>
                        </a:rPr>
                        <a:t>Issues Log</a:t>
                      </a:r>
                      <a:endParaRPr lang="pt-BR" sz="14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4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Não foi efetuado um registro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25"/>
                        </a:rPr>
                        <a:t>Termo de Aceite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6"/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Documento de aceitação formal de entrega pelo cliente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  <a:hlinkClick r:id="rId25"/>
                        </a:rPr>
                        <a:t>Lições aprendidas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  <a:hlinkClick r:id="rId27"/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Sumariza lições aprendidas para evitar ocorrências em novos projetos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b="1" dirty="0"/>
              <a:t>Iniciação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908720"/>
            <a:ext cx="860425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pt-BR" sz="2000" b="1" dirty="0"/>
              <a:t>Objetivo:</a:t>
            </a:r>
            <a:endParaRPr lang="pt-BR" sz="1800" b="1" dirty="0"/>
          </a:p>
          <a:p>
            <a:pPr>
              <a:lnSpc>
                <a:spcPct val="90000"/>
              </a:lnSpc>
            </a:pPr>
            <a:r>
              <a:rPr lang="pt-BR" sz="1800" dirty="0"/>
              <a:t>Reunião para validar envolvidos e processos usados na gestão do projeto</a:t>
            </a:r>
          </a:p>
          <a:p>
            <a:pPr eaLnBrk="1" hangingPunct="1">
              <a:lnSpc>
                <a:spcPct val="90000"/>
              </a:lnSpc>
            </a:pPr>
            <a:r>
              <a:rPr lang="pt-BR" sz="1800" dirty="0"/>
              <a:t>Fatores Críticos de Sucesso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Definir com clareza o objetivo e a abrangência do projeto.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Identificar partes interessadas no projeto e definir estratégias para ganhar suporte ou reduzir obstáculos.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Identificação do gerente de projeto.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1800" dirty="0"/>
              <a:t>Reconhecer no ambiente externo, oportunidades e ameaças.</a:t>
            </a:r>
            <a:endParaRPr lang="pt-B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65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/>
              <a:t>Planejamento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pt-BR" sz="2000" b="1" dirty="0"/>
              <a:t>Objetivo:</a:t>
            </a:r>
            <a:r>
              <a:rPr lang="pt-BR" sz="2000" dirty="0"/>
              <a:t> 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Dar início ao projeto e atribuir requisitos e documentar todos os processos envolvidos</a:t>
            </a:r>
            <a:endParaRPr lang="pt-BR" sz="2000" dirty="0">
              <a:cs typeface="Arial"/>
            </a:endParaRPr>
          </a:p>
          <a:p>
            <a:pPr>
              <a:lnSpc>
                <a:spcPct val="80000"/>
              </a:lnSpc>
            </a:pPr>
            <a:r>
              <a:rPr lang="pt-BR" sz="2000" dirty="0"/>
              <a:t>Reunião para desenvolver o plano de projeto e seus planos complementares.</a:t>
            </a:r>
            <a:endParaRPr lang="pt-BR" sz="2000" dirty="0">
              <a:cs typeface="Arial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2000" b="1" dirty="0"/>
              <a:t>Pré-requisitos</a:t>
            </a:r>
            <a:endParaRPr lang="pt-BR" sz="2000" b="1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Termo de abertura aprovado</a:t>
            </a:r>
            <a:endParaRPr lang="pt-BR" sz="1800" dirty="0">
              <a:cs typeface="Arial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2000" b="1" dirty="0"/>
              <a:t>Fatores críticos de sucesso:</a:t>
            </a:r>
            <a:endParaRPr lang="pt-BR" sz="2000" b="1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 escopo e assegurar que as entregas estejam bem definidas;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equipe adequada as necessidades do projeto e assegurar que os recursos estejam disponíveis;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Avaliar os riscos e relatá-los;</a:t>
            </a:r>
            <a:endParaRPr lang="pt-BR" sz="1800" dirty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pt-BR" sz="1800" dirty="0"/>
              <a:t>Criar um mapeamento dos estoques, assim gerando uma melhor organização</a:t>
            </a:r>
            <a:endParaRPr lang="pt-B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4263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/>
              <a:t>Execução e Controle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b="1" dirty="0"/>
              <a:t>Objetivo:</a:t>
            </a:r>
            <a:r>
              <a:rPr lang="pt-BR" sz="1800" dirty="0"/>
              <a:t> </a:t>
            </a:r>
          </a:p>
          <a:p>
            <a:r>
              <a:rPr lang="pt-BR" sz="1800" dirty="0"/>
              <a:t>coordenar os recursos para realizar o que foi planejado e obter sucesso com o projeto</a:t>
            </a:r>
          </a:p>
          <a:p>
            <a:r>
              <a:rPr lang="pt-BR" sz="1800" dirty="0"/>
              <a:t>Não trabalhamos com prazo e custos previstos</a:t>
            </a:r>
            <a:endParaRPr lang="pt-BR" sz="1800" dirty="0">
              <a:cs typeface="Arial"/>
            </a:endParaRPr>
          </a:p>
          <a:p>
            <a:pPr eaLnBrk="1" hangingPunct="1"/>
            <a:r>
              <a:rPr lang="pt-BR" sz="1800" dirty="0"/>
              <a:t>GP: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Não há um GP</a:t>
            </a:r>
            <a:endParaRPr lang="pt-BR" sz="1800" dirty="0">
              <a:cs typeface="Arial"/>
            </a:endParaRPr>
          </a:p>
          <a:p>
            <a:r>
              <a:rPr lang="pt-BR" sz="1800" dirty="0"/>
              <a:t>Equipe do projeto executa suas atividades e relata o progresso à equipe</a:t>
            </a:r>
            <a:r>
              <a:rPr lang="pt-BR" sz="1800" dirty="0">
                <a:cs typeface="Arial"/>
              </a:rPr>
              <a:t> junto com projeto entregado.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847283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/>
              <a:t>Execução e Controle – Principais artefatos</a:t>
            </a:r>
          </a:p>
        </p:txBody>
      </p:sp>
      <p:graphicFrame>
        <p:nvGraphicFramePr>
          <p:cNvPr id="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452548"/>
              </p:ext>
            </p:extLst>
          </p:nvPr>
        </p:nvGraphicFramePr>
        <p:xfrm>
          <a:off x="563563" y="2081347"/>
          <a:ext cx="8076886" cy="232867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672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Que</a:t>
                      </a: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informação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ebdings" pitchFamily="18" charset="2"/>
                        <a:buNone/>
                      </a:pPr>
                      <a:r>
                        <a:rPr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Por que</a:t>
                      </a: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Qual propósito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Quem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  <a:b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Responsável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Quando</a:t>
                      </a: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Periodicidade</a:t>
                      </a: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lvl="1">
                        <a:lnSpc>
                          <a:spcPct val="90000"/>
                        </a:lnSpc>
                      </a:pPr>
                      <a:r>
                        <a:rPr lang="pt-BR" sz="1600" dirty="0">
                          <a:effectLst/>
                          <a:hlinkClick r:id="rId3"/>
                        </a:rPr>
                        <a:t>Registro das mudanças</a:t>
                      </a:r>
                      <a:endParaRPr lang="pt-BR" sz="16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Registrar cada mudança solicitada e controlar seu status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Equipe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Nova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solicitação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hlinkClick r:id="rId4"/>
                        </a:rPr>
                        <a:t>Status Report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Divulgar informações pertinentes ao projeto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None/>
                        <a:tabLst/>
                      </a:pPr>
                      <a:r>
                        <a:rPr lang="en-US" sz="16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/>
                        </a:rPr>
                        <a:t>Equipe</a:t>
                      </a:r>
                      <a:endParaRPr kumimoji="0" lang="pt-BR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Semanal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lang="pt-BR" sz="1600" dirty="0">
                          <a:hlinkClick r:id="rId5"/>
                        </a:rPr>
                        <a:t>Issues Log</a:t>
                      </a:r>
                      <a:endParaRPr lang="pt-BR" sz="1600" dirty="0">
                        <a:solidFill>
                          <a:schemeClr val="bg2"/>
                        </a:solidFill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Registrar problemas enfrentados no projeto e monitora sua solução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None/>
                        <a:tabLst/>
                      </a:pPr>
                      <a:r>
                        <a:rPr lang="en-US" sz="1600" b="0" i="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/>
                        </a:rPr>
                        <a:t>Administração</a:t>
                      </a:r>
                      <a:endParaRPr kumimoji="0" lang="pt-BR" dirty="0"/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Novo </a:t>
                      </a:r>
                      <a:r>
                        <a:rPr kumimoji="0" lang="pt-BR" sz="1600" u="none" strike="noStrike" cap="none" normalizeH="0" baseline="0" noProof="0" dirty="0">
                          <a:ln>
                            <a:noFill/>
                          </a:ln>
                          <a:effectLst/>
                        </a:rPr>
                        <a:t>problema</a:t>
                      </a:r>
                      <a:endParaRPr kumimoji="0" lang="pt-BR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520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b="1" dirty="0"/>
              <a:t>Encerramento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351692" y="998806"/>
            <a:ext cx="8553157" cy="507843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800" b="1" dirty="0"/>
              <a:t>Objetivos:</a:t>
            </a:r>
          </a:p>
          <a:p>
            <a:pPr lvl="1">
              <a:lnSpc>
                <a:spcPct val="80000"/>
              </a:lnSpc>
            </a:pPr>
            <a:r>
              <a:rPr lang="pt-BR" sz="1800" dirty="0"/>
              <a:t>Atender todos os requisitos proposto pelo setor do controle de estoque;</a:t>
            </a:r>
            <a:endParaRPr lang="pt-BR" sz="1800" dirty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pt-BR" sz="1800" dirty="0">
                <a:ea typeface="+mn-lt"/>
                <a:cs typeface="+mn-lt"/>
              </a:rPr>
              <a:t>Formalizar a aceitação final das entregas do projeto;</a:t>
            </a:r>
            <a:endParaRPr 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Arquivar a documentação necessária;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Analisar os problemas ocorridos no projeto para evitar que problemas similares ocorram em novos projetos;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Definir os responsáveis pela manutenção do sistema ou produto criado;</a:t>
            </a:r>
            <a:endParaRPr lang="pt-BR" sz="1800" dirty="0">
              <a:cs typeface="Arial"/>
            </a:endParaRPr>
          </a:p>
          <a:p>
            <a:pPr lvl="1">
              <a:lnSpc>
                <a:spcPct val="80000"/>
              </a:lnSpc>
            </a:pPr>
            <a:r>
              <a:rPr lang="pt-BR" sz="1800" dirty="0">
                <a:cs typeface="Arial"/>
              </a:rPr>
              <a:t>Treinamento realizado com sucesso.</a:t>
            </a:r>
            <a:endParaRPr lang="pt-BR" sz="1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800" b="1" dirty="0"/>
              <a:t>Pré-requisitos:</a:t>
            </a:r>
            <a:endParaRPr lang="pt-BR" sz="1800" b="1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Critérios de aceitação pré-definidos;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Processo de aceitação final pré-definido;</a:t>
            </a:r>
            <a:endParaRPr lang="pt-BR" sz="1800" dirty="0">
              <a:cs typeface="Arial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pt-BR" sz="1800" b="1" dirty="0"/>
              <a:t>Fatores críticos de sucesso:</a:t>
            </a:r>
            <a:endParaRPr lang="pt-BR" sz="1800" b="1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Aceitação do usuário final;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Objetivos do negócio e benefícios antecipados são alcançados;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Objetivos do projeto alcançados;</a:t>
            </a:r>
            <a:endParaRPr lang="pt-BR" sz="1800" dirty="0">
              <a:cs typeface="Arial"/>
            </a:endParaRPr>
          </a:p>
          <a:p>
            <a:pPr lvl="1" eaLnBrk="1" hangingPunct="1">
              <a:lnSpc>
                <a:spcPct val="80000"/>
              </a:lnSpc>
            </a:pPr>
            <a:r>
              <a:rPr lang="pt-BR" sz="1800" dirty="0"/>
              <a:t>Materiais do projeto são arquivados.</a:t>
            </a:r>
            <a:endParaRPr lang="pt-B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7665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Próximos</a:t>
            </a:r>
            <a:r>
              <a:rPr lang="en-US" b="1" dirty="0"/>
              <a:t> </a:t>
            </a:r>
            <a:r>
              <a:rPr lang="en-US" b="1" dirty="0" err="1"/>
              <a:t>Passos</a:t>
            </a:r>
            <a:endParaRPr lang="en-US" b="1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3" y="2726788"/>
            <a:ext cx="8137525" cy="5334000"/>
          </a:xfrm>
        </p:spPr>
        <p:txBody>
          <a:bodyPr/>
          <a:lstStyle/>
          <a:p>
            <a:r>
              <a:rPr lang="pt-BR" sz="1800" dirty="0"/>
              <a:t>Registar a reunião e aprovar o termo de abertura do projeto</a:t>
            </a:r>
          </a:p>
          <a:p>
            <a:r>
              <a:rPr lang="pt-BR" sz="1800" dirty="0">
                <a:cs typeface="Arial"/>
              </a:rPr>
              <a:t>Próxima reunião da finalização do projeto.</a:t>
            </a:r>
          </a:p>
          <a:p>
            <a:pPr marL="0" indent="0">
              <a:buNone/>
            </a:pPr>
            <a:endParaRPr lang="pt-BR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984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684989"/>
            <a:ext cx="8237538" cy="20642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err="1">
                <a:latin typeface="Tahoma"/>
                <a:ea typeface="Tahoma"/>
                <a:cs typeface="Tahoma"/>
              </a:rPr>
              <a:t>Obrigado</a:t>
            </a:r>
            <a:r>
              <a:rPr lang="en-GB" dirty="0">
                <a:latin typeface="Tahoma"/>
                <a:ea typeface="Tahoma"/>
                <a:cs typeface="Tahoma"/>
              </a:rPr>
              <a:t>! 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/>
                <a:ea typeface="Tahoma"/>
                <a:cs typeface="Tahoma"/>
              </a:rPr>
              <a:t>InfoTech</a:t>
            </a:r>
            <a:br>
              <a:rPr lang="en-GB" dirty="0">
                <a:latin typeface="Tahoma" pitchFamily="34" charset="0"/>
              </a:rPr>
            </a:br>
            <a:br>
              <a:rPr lang="en-GB" dirty="0">
                <a:latin typeface="Tahoma" pitchFamily="34" charset="0"/>
              </a:rPr>
            </a:br>
            <a:endParaRPr lang="en-GB" dirty="0">
              <a:latin typeface="Tahoma" pitchFamily="34" charset="0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38172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Agenda: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1800" dirty="0"/>
              <a:t>A importância de engajar no projeto agora!</a:t>
            </a:r>
          </a:p>
          <a:p>
            <a:r>
              <a:rPr lang="pt-BR" sz="1800" b="1" dirty="0"/>
              <a:t>O Projeto:</a:t>
            </a:r>
            <a:endParaRPr lang="pt-BR" sz="1800" b="1" dirty="0">
              <a:cs typeface="Arial"/>
            </a:endParaRPr>
          </a:p>
          <a:p>
            <a:pPr lvl="1"/>
            <a:r>
              <a:rPr lang="pt-BR" sz="1800" dirty="0"/>
              <a:t>Justificativa do Projeto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Premissas e Restrições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Escopo do projeto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Principais Pontos de Atenção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Marcos com orçamento macro</a:t>
            </a:r>
            <a:endParaRPr lang="pt-BR" sz="1800" dirty="0">
              <a:cs typeface="Arial"/>
            </a:endParaRPr>
          </a:p>
          <a:p>
            <a:r>
              <a:rPr lang="pt-BR" sz="1800" b="1" dirty="0"/>
              <a:t>Como o projeto será gerenciado:</a:t>
            </a:r>
            <a:endParaRPr lang="pt-BR" sz="1800" b="1" dirty="0">
              <a:cs typeface="Arial"/>
            </a:endParaRPr>
          </a:p>
          <a:p>
            <a:pPr lvl="1"/>
            <a:r>
              <a:rPr lang="pt-BR" sz="1800" dirty="0"/>
              <a:t>Iniciação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Planejamento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Execução e Controle</a:t>
            </a:r>
            <a:endParaRPr lang="pt-BR" sz="1800" dirty="0">
              <a:cs typeface="Arial"/>
            </a:endParaRPr>
          </a:p>
          <a:p>
            <a:pPr lvl="1"/>
            <a:r>
              <a:rPr lang="pt-BR" sz="1800" dirty="0"/>
              <a:t>Encerramento</a:t>
            </a:r>
            <a:endParaRPr lang="pt-BR" sz="1800" dirty="0">
              <a:cs typeface="Arial"/>
            </a:endParaRPr>
          </a:p>
          <a:p>
            <a:r>
              <a:rPr lang="pt-BR" sz="1800" b="1" dirty="0"/>
              <a:t>Próximos Passos:</a:t>
            </a:r>
            <a:endParaRPr lang="pt-BR" sz="1800" b="1" dirty="0">
              <a:cs typeface="Arial"/>
            </a:endParaRP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0794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691" y="83890"/>
            <a:ext cx="7744594" cy="735200"/>
          </a:xfrm>
        </p:spPr>
        <p:txBody>
          <a:bodyPr/>
          <a:lstStyle/>
          <a:p>
            <a:r>
              <a:rPr lang="pt-BR" b="1" dirty="0"/>
              <a:t>A importância de engajar no projeto agora</a:t>
            </a:r>
            <a:br>
              <a:rPr lang="pt-BR" b="1" kern="1200" dirty="0"/>
            </a:br>
            <a:r>
              <a:rPr lang="pt-BR" b="1" kern="1200" dirty="0"/>
              <a:t>Custo das mudanças e incerteza ao longo do tempo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066799"/>
            <a:ext cx="8393235" cy="552616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701834" y="5314147"/>
            <a:ext cx="7925543" cy="107721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+mn-lt"/>
                <a:cs typeface="Arial"/>
              </a:rPr>
              <a:t>A importância do engajamento imediato do projeto é o atendimento de todos</a:t>
            </a:r>
            <a:endParaRPr lang="pt-BR" sz="1600" dirty="0">
              <a:solidFill>
                <a:srgbClr val="000000"/>
              </a:solidFill>
              <a:latin typeface="+mn-lt"/>
              <a:cs typeface="Arial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+mn-lt"/>
                <a:cs typeface="Arial"/>
              </a:rPr>
              <a:t>Os requisitos pedidos pela empresa </a:t>
            </a:r>
            <a:r>
              <a:rPr lang="pt-BR" sz="1600" dirty="0" err="1">
                <a:solidFill>
                  <a:srgbClr val="000000"/>
                </a:solidFill>
                <a:latin typeface="+mn-lt"/>
                <a:cs typeface="Arial"/>
              </a:rPr>
              <a:t>Chevoux</a:t>
            </a:r>
            <a:r>
              <a:rPr lang="pt-BR" sz="1600" dirty="0">
                <a:solidFill>
                  <a:srgbClr val="000000"/>
                </a:solidFill>
                <a:latin typeface="+mn-lt"/>
                <a:cs typeface="Arial"/>
              </a:rPr>
              <a:t>, obter um planejamento estratégico com situação apresentada, realizar toda a preparação, apresentar mudanças visando sempre o melhor custo benefício a longo prazo e obter sucesso com o projeto.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90" y="1004368"/>
            <a:ext cx="7925543" cy="41401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70709" y="1035809"/>
            <a:ext cx="41383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+mj-lt"/>
                <a:cs typeface="Arial" charset="0"/>
              </a:rPr>
              <a:t>Fonte: Guia PMBOK Quinta Edição</a:t>
            </a:r>
            <a:endParaRPr lang="pt-B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72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 do Projeto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600" b="1" dirty="0"/>
              <a:t>Situação atual e justificativa do projeto</a:t>
            </a:r>
          </a:p>
          <a:p>
            <a:pPr marL="0" indent="0">
              <a:buNone/>
            </a:pPr>
            <a:endParaRPr lang="pt-BR" sz="1600" dirty="0">
              <a:cs typeface="Arial"/>
            </a:endParaRPr>
          </a:p>
          <a:p>
            <a:r>
              <a:rPr lang="pt-BR" sz="1600" dirty="0">
                <a:cs typeface="Arial"/>
              </a:rPr>
              <a:t>Todo trabalho é realizado de maneira manual com eventual erro humano envolvendo desordem com os produtos e atraso no despache dos produtos.</a:t>
            </a:r>
          </a:p>
          <a:p>
            <a:r>
              <a:rPr lang="pt-BR" sz="1600" dirty="0">
                <a:cs typeface="Arial"/>
              </a:rPr>
              <a:t>A justificativa do projeto foi desenvolver um sistema que diminua o trabalho manual, aumentando a organização do estoque e também a demanda para as lojas e ter uma virtualização e segurança  dos dados.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b="1" dirty="0"/>
              <a:t>Objetivos SMART e critérios de sucesso do projeto</a:t>
            </a:r>
            <a:endParaRPr lang="pt-BR" sz="1600" b="1" dirty="0">
              <a:cs typeface="Arial"/>
            </a:endParaRPr>
          </a:p>
          <a:p>
            <a:r>
              <a:rPr lang="pt-BR" sz="1600" dirty="0">
                <a:cs typeface="Arial"/>
              </a:rPr>
              <a:t>Facilitação do manuseio do estoque</a:t>
            </a:r>
          </a:p>
          <a:p>
            <a:r>
              <a:rPr lang="pt-BR" sz="1600" dirty="0">
                <a:cs typeface="Arial"/>
              </a:rPr>
              <a:t>Modernização do processo para organização do estoque</a:t>
            </a:r>
          </a:p>
          <a:p>
            <a:r>
              <a:rPr lang="pt-BR" sz="1600" dirty="0">
                <a:cs typeface="Arial"/>
              </a:rPr>
              <a:t>Ter uma organização adequada dos produtos em estoque</a:t>
            </a:r>
          </a:p>
          <a:p>
            <a:r>
              <a:rPr lang="pt-BR" sz="1600" dirty="0">
                <a:cs typeface="Arial"/>
              </a:rPr>
              <a:t>Eficiência de tempo para realização do processo</a:t>
            </a:r>
          </a:p>
          <a:p>
            <a:r>
              <a:rPr lang="pt-BR" sz="1600" dirty="0">
                <a:cs typeface="Arial"/>
              </a:rPr>
              <a:t>Automação no processo de reabastecimento</a:t>
            </a:r>
          </a:p>
          <a:p>
            <a:r>
              <a:rPr lang="pt-BR" sz="1600" dirty="0">
                <a:cs typeface="Arial"/>
              </a:rPr>
              <a:t>Ter tudo organizado o mais rápido após o início do projeto</a:t>
            </a:r>
          </a:p>
          <a:p>
            <a:endParaRPr lang="pt-BR" b="1" dirty="0">
              <a:cs typeface="Arial"/>
            </a:endParaRPr>
          </a:p>
          <a:p>
            <a:endParaRPr lang="pt-BR" b="1" dirty="0">
              <a:cs typeface="Arial"/>
            </a:endParaRPr>
          </a:p>
          <a:p>
            <a:endParaRPr lang="pt-BR" dirty="0">
              <a:cs typeface="Arial"/>
            </a:endParaRP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76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132471"/>
            <a:ext cx="7608887" cy="762000"/>
          </a:xfrm>
        </p:spPr>
        <p:txBody>
          <a:bodyPr/>
          <a:lstStyle/>
          <a:p>
            <a:r>
              <a:rPr lang="pt-BR" b="1" dirty="0"/>
              <a:t>Escopo</a:t>
            </a:r>
            <a:r>
              <a:rPr lang="en-US" b="1" dirty="0"/>
              <a:t>-</a:t>
            </a:r>
            <a:r>
              <a:rPr lang="pt-BR" b="1" dirty="0"/>
              <a:t>Produtos e principais requisitos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/>
              <a:t>Produtos</a:t>
            </a:r>
          </a:p>
          <a:p>
            <a:r>
              <a:rPr lang="pt-BR" sz="2000" dirty="0">
                <a:cs typeface="Arial"/>
              </a:rPr>
              <a:t>Produtos (Shampoo , Condicionador e sabonete) Para todos os tipos de cabelos, e peles. </a:t>
            </a:r>
          </a:p>
          <a:p>
            <a:endParaRPr lang="pt-BR" sz="2000" dirty="0">
              <a:cs typeface="Arial"/>
            </a:endParaRPr>
          </a:p>
          <a:p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Principais requisitos</a:t>
            </a:r>
            <a:endParaRPr lang="pt-BR" sz="2000" b="1" dirty="0">
              <a:cs typeface="Arial"/>
            </a:endParaRPr>
          </a:p>
          <a:p>
            <a:r>
              <a:rPr lang="pt-BR" sz="2000" dirty="0">
                <a:cs typeface="Arial"/>
              </a:rPr>
              <a:t>Não está incluso na nossa temática</a:t>
            </a:r>
          </a:p>
          <a:p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75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Estrutura Analítica do Projeto (EAP/WBS)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9BC58-A1F4-45A8-BF4E-B18BE1D64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62" y="1955408"/>
            <a:ext cx="8355355" cy="3854549"/>
          </a:xfrm>
        </p:spPr>
        <p:txBody>
          <a:bodyPr anchor="ctr"/>
          <a:lstStyle/>
          <a:p>
            <a:pPr marL="228600" lvl="0" indent="-228600">
              <a:buFont typeface="+mj-lt"/>
              <a:buAutoNum type="arabicPeriod"/>
              <a:tabLst>
                <a:tab pos="2743200" algn="ctr"/>
                <a:tab pos="5486400" algn="r"/>
              </a:tabLst>
            </a:pPr>
            <a:r>
              <a:rPr lang="pt-BR" sz="1400" b="1" dirty="0"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Utilizamos o ferramental extensivo do Visual Studio para o início do programa</a:t>
            </a:r>
            <a:r>
              <a:rPr lang="pt-BR" sz="1400" dirty="0"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1.1 usamos o </a:t>
            </a:r>
            <a:r>
              <a:rPr lang="pt-PT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ASPNET ado. framework C#  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pt-PT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utilizamos o MVC 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1.3 foram modelado um banco de dados utilizando o padrão de </a:t>
            </a:r>
            <a:r>
              <a:rPr lang="pt-PT" sz="1400" b="1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contas de usuário individual</a:t>
            </a:r>
            <a:r>
              <a:rPr lang="pt-PT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1.4 foram realizadas alterações no layout  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PT" sz="1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00" i="1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dirty="0">
                <a:ea typeface="Times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pt-BR" sz="1400" b="1" dirty="0"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Análise do Projeto</a:t>
            </a:r>
          </a:p>
          <a:p>
            <a:r>
              <a:rPr lang="pt-BR" sz="1400" dirty="0"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Aprovação do Projeto</a:t>
            </a:r>
          </a:p>
          <a:p>
            <a:pPr marL="0" indent="0">
              <a:buNone/>
              <a:tabLst>
                <a:tab pos="2743200" algn="ctr"/>
                <a:tab pos="5486400" algn="r"/>
              </a:tabLst>
            </a:pPr>
            <a:r>
              <a:rPr lang="pt-BR" sz="1400" dirty="0">
                <a:effectLst/>
                <a:ea typeface="Times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400" dirty="0"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2743200" algn="ctr"/>
                <a:tab pos="5486400" algn="r"/>
              </a:tabLst>
            </a:pPr>
            <a:r>
              <a:rPr lang="pt-BR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   </a:t>
            </a:r>
            <a:r>
              <a:rPr lang="pt-BR" sz="1400" b="1" dirty="0">
                <a:cs typeface="Times New Roman" panose="02020603050405020304" pitchFamily="18" charset="0"/>
              </a:rPr>
              <a:t>Inicialização</a:t>
            </a:r>
            <a:r>
              <a:rPr lang="pt-BR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do Projeto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cadastro do usuário 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cadastro do produto 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Organização do Estoque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Contagem dos Produtos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Catalogação dos Produtos 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Saída dos Produtos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Fornecimento para Comércio</a:t>
            </a:r>
          </a:p>
          <a:p>
            <a:pPr marL="0" indent="0">
              <a:buNone/>
            </a:pP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dirty="0">
                <a:ea typeface="Calibri" panose="020F0502020204030204" pitchFamily="34" charset="0"/>
                <a:cs typeface="Times New Roman" panose="02020603050405020304" pitchFamily="18" charset="0"/>
              </a:rPr>
              <a:t>4.     </a:t>
            </a:r>
            <a:r>
              <a:rPr lang="pt-BR" sz="1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Reabastecimento</a:t>
            </a:r>
          </a:p>
          <a:p>
            <a:r>
              <a:rPr lang="pt-BR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Automação do Reabastecimento</a:t>
            </a:r>
          </a:p>
          <a:p>
            <a:pPr marL="0" indent="0">
              <a:buNone/>
            </a:pP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    </a:t>
            </a:r>
            <a:r>
              <a:rPr lang="pt-BR" sz="1400" b="1" dirty="0">
                <a:cs typeface="Times New Roman" panose="02020603050405020304" pitchFamily="18" charset="0"/>
              </a:rPr>
              <a:t>Documentação</a:t>
            </a:r>
            <a:r>
              <a:rPr lang="pt-BR" sz="14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542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Marcos / </a:t>
            </a:r>
            <a:r>
              <a:rPr lang="pt-BR" b="1" dirty="0"/>
              <a:t>Orçamento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750" y="1066800"/>
            <a:ext cx="8137525" cy="2722240"/>
          </a:xfrm>
        </p:spPr>
        <p:txBody>
          <a:bodyPr/>
          <a:lstStyle/>
          <a:p>
            <a:r>
              <a:rPr lang="pt-BR" sz="1800" b="1" dirty="0">
                <a:cs typeface="Arial"/>
              </a:rPr>
              <a:t>Não possui orçamento estabelecido</a:t>
            </a:r>
          </a:p>
          <a:p>
            <a:pPr marL="0" indent="0">
              <a:buNone/>
            </a:pPr>
            <a:endParaRPr lang="pt-BR" sz="1800" b="1" dirty="0">
              <a:cs typeface="Arial"/>
            </a:endParaRPr>
          </a:p>
          <a:p>
            <a:endParaRPr lang="pt-BR" sz="1800" b="1" dirty="0">
              <a:cs typeface="Arial"/>
            </a:endParaRPr>
          </a:p>
          <a:p>
            <a:endParaRPr lang="pt-BR" sz="1800" b="1" dirty="0">
              <a:cs typeface="Arial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B95E466-B1ED-4EF6-B24C-EC22940B7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45381"/>
              </p:ext>
            </p:extLst>
          </p:nvPr>
        </p:nvGraphicFramePr>
        <p:xfrm>
          <a:off x="563563" y="1660911"/>
          <a:ext cx="825688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440">
                  <a:extLst>
                    <a:ext uri="{9D8B030D-6E8A-4147-A177-3AD203B41FA5}">
                      <a16:colId xmlns:a16="http://schemas.microsoft.com/office/drawing/2014/main" val="3601608376"/>
                    </a:ext>
                  </a:extLst>
                </a:gridCol>
                <a:gridCol w="4128440">
                  <a:extLst>
                    <a:ext uri="{9D8B030D-6E8A-4147-A177-3AD203B41FA5}">
                      <a16:colId xmlns:a16="http://schemas.microsoft.com/office/drawing/2014/main" val="911978906"/>
                    </a:ext>
                  </a:extLst>
                </a:gridCol>
              </a:tblGrid>
              <a:tr h="330695">
                <a:tc>
                  <a:txBody>
                    <a:bodyPr/>
                    <a:lstStyle/>
                    <a:p>
                      <a:r>
                        <a:rPr lang="pt-BR" dirty="0"/>
                        <a:t>Fases do 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85671"/>
                  </a:ext>
                </a:extLst>
              </a:tr>
              <a:tr h="330695">
                <a:tc>
                  <a:txBody>
                    <a:bodyPr/>
                    <a:lstStyle/>
                    <a:p>
                      <a:r>
                        <a:rPr lang="pt-BR" dirty="0"/>
                        <a:t>Iniciação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Projeto 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33955"/>
                  </a:ext>
                </a:extLst>
              </a:tr>
              <a:tr h="578717">
                <a:tc>
                  <a:txBody>
                    <a:bodyPr/>
                    <a:lstStyle/>
                    <a:p>
                      <a:r>
                        <a:rPr lang="pt-BR" dirty="0"/>
                        <a:t>Planejamento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Plano de gerenciamento do projeto aprovado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44670"/>
                  </a:ext>
                </a:extLst>
              </a:tr>
              <a:tr h="578717">
                <a:tc>
                  <a:txBody>
                    <a:bodyPr/>
                    <a:lstStyle/>
                    <a:p>
                      <a:r>
                        <a:rPr lang="pt-BR" dirty="0"/>
                        <a:t>Implantação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Inicialização da implementação do sistema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34045"/>
                  </a:ext>
                </a:extLst>
              </a:tr>
              <a:tr h="578717">
                <a:tc>
                  <a:txBody>
                    <a:bodyPr/>
                    <a:lstStyle/>
                    <a:p>
                      <a:r>
                        <a:rPr lang="pt-BR" dirty="0"/>
                        <a:t>Testagem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Teste do funcionamento do sistema e equipamentos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50954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r>
                        <a:rPr lang="pt-BR" dirty="0"/>
                        <a:t>Treinamento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Instrução aos funcionários de acordo com o manual fornecido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49242"/>
                  </a:ext>
                </a:extLst>
              </a:tr>
              <a:tr h="332675">
                <a:tc>
                  <a:txBody>
                    <a:bodyPr/>
                    <a:lstStyle/>
                    <a:p>
                      <a:r>
                        <a:rPr lang="pt-BR" dirty="0"/>
                        <a:t>Encerramento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Projeto entregue e encerrado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199429"/>
                  </a:ext>
                </a:extLst>
              </a:tr>
              <a:tr h="3306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Contrato encerrado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93956"/>
                  </a:ext>
                </a:extLst>
              </a:tr>
              <a:tr h="57871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Transição do projeto para operação concluída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2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04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Premissas</a:t>
            </a:r>
            <a:r>
              <a:rPr lang="en-US" b="1"/>
              <a:t> / </a:t>
            </a:r>
            <a:r>
              <a:rPr lang="pt-BR" b="1"/>
              <a:t>Restrições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>
                <a:latin typeface="+mj-lt"/>
                <a:cs typeface="Arial"/>
              </a:rPr>
              <a:t>Premissas:</a:t>
            </a:r>
            <a:endParaRPr lang="pt-BR" sz="2000" b="1" dirty="0">
              <a:latin typeface="+mj-lt"/>
            </a:endParaRPr>
          </a:p>
          <a:p>
            <a:r>
              <a:rPr lang="pt-BR" sz="1800" dirty="0">
                <a:latin typeface="+mj-lt"/>
                <a:cs typeface="Arial"/>
              </a:rPr>
              <a:t>Economia de tempo de trabalho.</a:t>
            </a:r>
          </a:p>
          <a:p>
            <a:r>
              <a:rPr lang="pt-BR" sz="1800" dirty="0">
                <a:latin typeface="+mj-lt"/>
                <a:cs typeface="Arial"/>
              </a:rPr>
              <a:t>Melhor organização dos produtos.</a:t>
            </a:r>
          </a:p>
          <a:p>
            <a:r>
              <a:rPr lang="pt-BR" sz="1800" dirty="0">
                <a:latin typeface="+mj-lt"/>
                <a:cs typeface="Arial"/>
              </a:rPr>
              <a:t>Velocidade de reabastecimento.</a:t>
            </a:r>
          </a:p>
          <a:p>
            <a:r>
              <a:rPr lang="pt-BR" sz="1800" dirty="0">
                <a:latin typeface="+mj-lt"/>
                <a:cs typeface="Arial"/>
              </a:rPr>
              <a:t>Aumento de demanda para as lojas.</a:t>
            </a:r>
          </a:p>
          <a:p>
            <a:r>
              <a:rPr lang="pt-BR" sz="1800" dirty="0">
                <a:latin typeface="+mj-lt"/>
                <a:cs typeface="Arial"/>
              </a:rPr>
              <a:t>Organização e segurança dos dados.</a:t>
            </a:r>
          </a:p>
          <a:p>
            <a:pPr marL="0" indent="0">
              <a:buNone/>
            </a:pPr>
            <a:r>
              <a:rPr lang="pt-BR" sz="2000" b="1" dirty="0">
                <a:latin typeface="+mj-lt"/>
                <a:cs typeface="Arial"/>
              </a:rPr>
              <a:t>Restrições:</a:t>
            </a:r>
          </a:p>
          <a:p>
            <a:r>
              <a:rPr lang="pt-BR" sz="1800" dirty="0">
                <a:latin typeface="+mj-lt"/>
                <a:cs typeface="Arial"/>
              </a:rPr>
              <a:t>Vendas em lotes em números redondos, Ex:10, 20, 30..</a:t>
            </a:r>
          </a:p>
          <a:p>
            <a:r>
              <a:rPr lang="pt-BR" sz="1800" dirty="0">
                <a:latin typeface="+mj-lt"/>
                <a:cs typeface="Arial"/>
              </a:rPr>
              <a:t>Sem restrições orçamentárias previstas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Necessidade de internet para manuseio do programa 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O programa e restrito a usuários não registrados/autorizados 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Ao realizar o cadastro , a senha deverá ter padrões pré-estabelecidos ( símbolos @#$! , letra minúscula , letra maiúscula e números .)</a:t>
            </a:r>
            <a:endParaRPr lang="pt-BR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18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Principais Pontos de Atenção / Riscos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b="1" dirty="0">
                <a:cs typeface="Arial"/>
              </a:rPr>
              <a:t>Pontos de Atenção/ Riscos:</a:t>
            </a:r>
          </a:p>
          <a:p>
            <a:r>
              <a:rPr lang="pt-BR" sz="1800" dirty="0">
                <a:cs typeface="Arial"/>
              </a:rPr>
              <a:t>Falha no funcionamento do sistema </a:t>
            </a:r>
          </a:p>
          <a:p>
            <a:r>
              <a:rPr lang="pt-BR" sz="1800" dirty="0">
                <a:cs typeface="Arial"/>
              </a:rPr>
              <a:t>Organização dos despachos </a:t>
            </a:r>
          </a:p>
          <a:p>
            <a:r>
              <a:rPr lang="pt-BR" sz="1800" dirty="0">
                <a:cs typeface="Arial"/>
              </a:rPr>
              <a:t>Organização dos funcionários com sistema implantado</a:t>
            </a:r>
          </a:p>
          <a:p>
            <a:r>
              <a:rPr lang="pt-BR" sz="1800" dirty="0">
                <a:cs typeface="Arial"/>
              </a:rPr>
              <a:t>Contratempos com os produtos e/ou despachos</a:t>
            </a:r>
          </a:p>
          <a:p>
            <a:r>
              <a:rPr lang="pt-BR" sz="1800" dirty="0">
                <a:cs typeface="Arial"/>
              </a:rPr>
              <a:t>Erro humano com desrespeito a organização ou manuseio dos produtos e serviços prestados</a:t>
            </a:r>
          </a:p>
        </p:txBody>
      </p:sp>
    </p:spTree>
    <p:extLst>
      <p:ext uri="{BB962C8B-B14F-4D97-AF65-F5344CB8AC3E}">
        <p14:creationId xmlns:p14="http://schemas.microsoft.com/office/powerpoint/2010/main" val="2563059831"/>
      </p:ext>
    </p:extLst>
  </p:cSld>
  <p:clrMapOvr>
    <a:masterClrMapping/>
  </p:clrMapOvr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40FD53E4-991B-4B70-BE34-3663CA208080}" vid="{1F17F8CB-801B-42E4-ABF5-1F5BE40B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316E9EC031A448B6DFA8F45A8D2B79" ma:contentTypeVersion="2" ma:contentTypeDescription="Crie um novo documento." ma:contentTypeScope="" ma:versionID="0bd29e911f0e4030147709856e749a6c">
  <xsd:schema xmlns:xsd="http://www.w3.org/2001/XMLSchema" xmlns:xs="http://www.w3.org/2001/XMLSchema" xmlns:p="http://schemas.microsoft.com/office/2006/metadata/properties" xmlns:ns2="0ce296e2-47e3-4200-82ea-d1fbef3913f4" targetNamespace="http://schemas.microsoft.com/office/2006/metadata/properties" ma:root="true" ma:fieldsID="33ddf96ba7ef6d8b10ce997d5ff8ffa1" ns2:_="">
    <xsd:import namespace="0ce296e2-47e3-4200-82ea-d1fbef391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296e2-47e3-4200-82ea-d1fbef391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DC4B9D-CE58-4228-8ECF-A67E8A55CB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673A1B-CB28-4200-BC12-7FDD707CC3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B53858A-99AF-4E65-B963-907F643F7F9F}">
  <ds:schemaRefs>
    <ds:schemaRef ds:uri="0ce296e2-47e3-4200-82ea-d1fbef3913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48</TotalTime>
  <Words>1252</Words>
  <Application>Microsoft Office PowerPoint</Application>
  <PresentationFormat>Apresentação na tela (4:3)</PresentationFormat>
  <Paragraphs>248</Paragraphs>
  <Slides>18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Symbol</vt:lpstr>
      <vt:lpstr>Tahoma</vt:lpstr>
      <vt:lpstr>Times</vt:lpstr>
      <vt:lpstr>Webdings</vt:lpstr>
      <vt:lpstr>PMO_PowerPoint</vt:lpstr>
      <vt:lpstr>Kick-Off do Projeto [Projeto de Controle de Estoque] [Cliente Controle de Estoque]</vt:lpstr>
      <vt:lpstr>Agenda: </vt:lpstr>
      <vt:lpstr>A importância de engajar no projeto agora Custo das mudanças e incerteza ao longo do tempo</vt:lpstr>
      <vt:lpstr>Justificativa do Projeto</vt:lpstr>
      <vt:lpstr>Escopo-Produtos e principais requisitos</vt:lpstr>
      <vt:lpstr>Estrutura Analítica do Projeto (EAP/WBS)</vt:lpstr>
      <vt:lpstr>Marcos / Orçamento</vt:lpstr>
      <vt:lpstr>Premissas / Restrições</vt:lpstr>
      <vt:lpstr>Principais Pontos de Atenção / Riscos</vt:lpstr>
      <vt:lpstr>Como o projeto será gerenciado</vt:lpstr>
      <vt:lpstr>Documentos para gestão do projeto</vt:lpstr>
      <vt:lpstr>Iniciação</vt:lpstr>
      <vt:lpstr>Planejamento</vt:lpstr>
      <vt:lpstr>Execução e Controle</vt:lpstr>
      <vt:lpstr>Execução e Controle – Principais artefatos</vt:lpstr>
      <vt:lpstr>Encerramento</vt:lpstr>
      <vt:lpstr>Próximos Passos</vt:lpstr>
      <vt:lpstr>Obrigado!  InfoTech  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Kick-Off do Projeto</dc:title>
  <dc:creator>Eduardo Montes</dc:creator>
  <dc:description>http://www.escritoriodeprojetos.com.br</dc:description>
  <cp:lastModifiedBy>Jessica Vitoria</cp:lastModifiedBy>
  <cp:revision>453</cp:revision>
  <dcterms:created xsi:type="dcterms:W3CDTF">2014-11-28T20:02:52Z</dcterms:created>
  <dcterms:modified xsi:type="dcterms:W3CDTF">2021-02-10T18:59:33Z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0x0101006B316E9EC031A448B6DFA8F45A8D2B79</vt:lpwstr>
  </property>
</Properties>
</file>