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993D-7E75-4279-A724-A24FB679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1D60F-EB02-4949-9C9A-EB82A297E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3D6EE-B83E-4152-9DA7-45CE1DE0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3EB84-E87C-4159-BE6E-F3AB5955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E4E70-C1D7-421C-A72F-F476312B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6B66-5A02-4136-A659-AF7BEA9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A1B87-6059-4F92-BED1-F2B80280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40563-D4FB-44B8-BBD3-D1D962F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162E0-A67C-4A7A-B770-E5B3A6ED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A7CFB-BF95-4E0C-8458-635D8398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3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6364E3-18DF-43A6-805B-46D352A0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4566F-9005-4D17-BC3F-9F375834C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758F3-A2DC-47E5-982F-9034755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068C3-BBCB-4D2B-A6CF-F9DDA89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71EF3-57E0-438F-82C6-2D941355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4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234C3-2043-4E80-BCCE-8A4ED15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E56B3-CA43-494D-AC17-915B7073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BC509-296D-43DD-8A32-7BBBDEF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101CB-5394-4D01-BC5F-DD32159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D0FF6-6363-4733-8BAF-D634D4DB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E4DFB-04C2-4CB8-8171-E44FD764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E080C-6F12-4B1A-BC35-83E81835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9ADAA-1753-44F7-AB7A-920F8A4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7626B-F8D5-4570-99DB-8819B9E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FAD37-3F4F-4C34-BAB7-4771A82D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4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89FF-9082-4AD2-9CED-4D956295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5193-5371-4C65-8253-C5E737F84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A1B3F5-9D1D-44D5-A9FF-547703B5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83DA2-08D5-4066-9170-A184899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54574-34B2-4DE0-AB87-F547B40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70A9C-519C-4A44-A385-EBF7F6F6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1B8A-DBC8-4618-BCAB-E15F6839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19D2A-7DA4-4087-B53A-D49EBB32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5BED8F-8ABF-4FD5-B07D-E70B4F51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79797D-94E2-4F85-9CDF-04C0AFA1D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8E7AE8-4183-4F8E-B316-57ECE8B5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9675DE-E6B8-428E-9E41-410078E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D2948B-D9AB-46A0-9017-34C3D5E3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32F1B-0965-48B3-8904-1DA89748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3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2396-8F0E-49D7-B2CC-5E60E683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0C5D79-5863-4D8F-8F90-3A71C818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6953A8-FA8C-43E6-91E3-F55B5A4E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6930D-070E-4924-8FF8-D73AE438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32064C-C41F-4905-96FD-2E1E9480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D4FD28-0300-4652-8DA0-30791A7B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540936-C8D4-4E6D-8D76-73E752FF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8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F83D-06B7-42C0-B153-0E8E0285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DA5F6-F548-47A1-8AC7-03BA58E6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EA53C-524E-48C5-9AF4-65BAB903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60628-5CD6-4671-AD1A-B698C190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34340-083C-47AC-9948-9155029B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5AB2D-F111-4F88-9B0F-0B65F76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2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CB79-D488-4B75-A019-E9392159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ACEB84-FA86-46B5-8B00-CA97D7E7C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A7F6BD-5F48-4186-8B03-80D0BBDE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CFF4A-C319-410C-9FFC-01675C04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1F392A-AADE-49FC-9823-6AF789D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1D42F-F452-45AD-B9D1-6604842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3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2FA4A8-8154-434D-9050-89C3C06B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6D394-56DF-4A8A-80E0-5772234B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4410C-8E91-4E77-823A-49EFE60F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B549-5748-475B-B651-42788813F321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F95B4-DC6F-42D2-8E58-0A753581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D9C1E-E54B-4E92-92B6-8A81F2AB2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09A9B715-684D-488F-A389-C6E2C125D5FF}"/>
              </a:ext>
            </a:extLst>
          </p:cNvPr>
          <p:cNvSpPr/>
          <p:nvPr/>
        </p:nvSpPr>
        <p:spPr>
          <a:xfrm>
            <a:off x="704850" y="2274332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0000000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09BDA6-2BB2-46C9-B8F3-9A327FE88F58}"/>
              </a:ext>
            </a:extLst>
          </p:cNvPr>
          <p:cNvSpPr txBox="1"/>
          <p:nvPr/>
        </p:nvSpPr>
        <p:spPr>
          <a:xfrm>
            <a:off x="1143000" y="155043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GÉNESIS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C3F64D20-53A8-42D3-84C6-DB95DCA649FB}"/>
              </a:ext>
            </a:extLst>
          </p:cNvPr>
          <p:cNvSpPr/>
          <p:nvPr/>
        </p:nvSpPr>
        <p:spPr>
          <a:xfrm>
            <a:off x="704851" y="4769882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Génesis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43194E49-42B2-42E3-B9DC-952B7C1EA8FC}"/>
              </a:ext>
            </a:extLst>
          </p:cNvPr>
          <p:cNvSpPr/>
          <p:nvPr/>
        </p:nvSpPr>
        <p:spPr>
          <a:xfrm>
            <a:off x="4276725" y="2274332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Hash Bloque Génesis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27C7B8-DFD8-43CB-AE9E-DA4D147DDC8E}"/>
              </a:ext>
            </a:extLst>
          </p:cNvPr>
          <p:cNvSpPr txBox="1"/>
          <p:nvPr/>
        </p:nvSpPr>
        <p:spPr>
          <a:xfrm>
            <a:off x="4905375" y="1557814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1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DE9E00C3-03DD-42E4-8D2A-E1BBC3A82D87}"/>
              </a:ext>
            </a:extLst>
          </p:cNvPr>
          <p:cNvSpPr/>
          <p:nvPr/>
        </p:nvSpPr>
        <p:spPr>
          <a:xfrm>
            <a:off x="4276726" y="4769882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1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2E84B731-EB6B-4A51-995D-DD739FBFF915}"/>
              </a:ext>
            </a:extLst>
          </p:cNvPr>
          <p:cNvSpPr/>
          <p:nvPr/>
        </p:nvSpPr>
        <p:spPr>
          <a:xfrm>
            <a:off x="7848600" y="2266950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Hash Bloque 1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977BF1-6AD6-43A7-ADCB-5533F62B0BEC}"/>
              </a:ext>
            </a:extLst>
          </p:cNvPr>
          <p:cNvSpPr txBox="1"/>
          <p:nvPr/>
        </p:nvSpPr>
        <p:spPr>
          <a:xfrm>
            <a:off x="8477250" y="155043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2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C5AAC94-481D-424F-B5B4-0698B2C86317}"/>
              </a:ext>
            </a:extLst>
          </p:cNvPr>
          <p:cNvSpPr/>
          <p:nvPr/>
        </p:nvSpPr>
        <p:spPr>
          <a:xfrm>
            <a:off x="7848601" y="4762500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2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91E7499-E5D9-4C56-8CA2-EDECB07972E9}"/>
              </a:ext>
            </a:extLst>
          </p:cNvPr>
          <p:cNvCxnSpPr>
            <a:stCxn id="7" idx="5"/>
            <a:endCxn id="8" idx="2"/>
          </p:cNvCxnSpPr>
          <p:nvPr/>
        </p:nvCxnSpPr>
        <p:spPr>
          <a:xfrm flipV="1">
            <a:off x="2838451" y="3726895"/>
            <a:ext cx="1438274" cy="12930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FDFFAB6-E5A8-4175-9170-D3261206D7FF}"/>
              </a:ext>
            </a:extLst>
          </p:cNvPr>
          <p:cNvCxnSpPr>
            <a:stCxn id="10" idx="5"/>
            <a:endCxn id="14" idx="2"/>
          </p:cNvCxnSpPr>
          <p:nvPr/>
        </p:nvCxnSpPr>
        <p:spPr>
          <a:xfrm flipV="1">
            <a:off x="6410326" y="3719513"/>
            <a:ext cx="1438274" cy="1300400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8D358C-76CE-49AF-8979-8665E756F4E9}"/>
              </a:ext>
            </a:extLst>
          </p:cNvPr>
          <p:cNvSpPr txBox="1"/>
          <p:nvPr/>
        </p:nvSpPr>
        <p:spPr>
          <a:xfrm>
            <a:off x="10663237" y="3160931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…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531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9ACFD5C0-2B33-4781-96DF-25CC8015B9D4}"/>
              </a:ext>
            </a:extLst>
          </p:cNvPr>
          <p:cNvSpPr/>
          <p:nvPr/>
        </p:nvSpPr>
        <p:spPr>
          <a:xfrm>
            <a:off x="3257550" y="1057275"/>
            <a:ext cx="5676900" cy="42100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“El </a:t>
            </a:r>
            <a:r>
              <a:rPr lang="es-ES" sz="2400" dirty="0" err="1"/>
              <a:t>Trilema</a:t>
            </a:r>
            <a:r>
              <a:rPr lang="es-ES" sz="2400" dirty="0"/>
              <a:t>” de Blockchain</a:t>
            </a:r>
          </a:p>
        </p:txBody>
      </p:sp>
      <p:sp>
        <p:nvSpPr>
          <p:cNvPr id="6" name="Diagrama de flujo: preparación 5">
            <a:extLst>
              <a:ext uri="{FF2B5EF4-FFF2-40B4-BE49-F238E27FC236}">
                <a16:creationId xmlns:a16="http://schemas.microsoft.com/office/drawing/2014/main" id="{CD35F7A9-E36F-41F0-A3FB-686686F29B31}"/>
              </a:ext>
            </a:extLst>
          </p:cNvPr>
          <p:cNvSpPr/>
          <p:nvPr/>
        </p:nvSpPr>
        <p:spPr>
          <a:xfrm>
            <a:off x="8086725" y="4829175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Descentralización</a:t>
            </a:r>
          </a:p>
        </p:txBody>
      </p:sp>
      <p:sp>
        <p:nvSpPr>
          <p:cNvPr id="7" name="Diagrama de flujo: preparación 6">
            <a:extLst>
              <a:ext uri="{FF2B5EF4-FFF2-40B4-BE49-F238E27FC236}">
                <a16:creationId xmlns:a16="http://schemas.microsoft.com/office/drawing/2014/main" id="{2E0E0DF3-F88F-4C47-9FA6-D4E4937B9FBF}"/>
              </a:ext>
            </a:extLst>
          </p:cNvPr>
          <p:cNvSpPr/>
          <p:nvPr/>
        </p:nvSpPr>
        <p:spPr>
          <a:xfrm>
            <a:off x="942975" y="4829174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Seguridad</a:t>
            </a:r>
          </a:p>
        </p:txBody>
      </p:sp>
      <p:sp>
        <p:nvSpPr>
          <p:cNvPr id="8" name="Diagrama de flujo: preparación 7">
            <a:extLst>
              <a:ext uri="{FF2B5EF4-FFF2-40B4-BE49-F238E27FC236}">
                <a16:creationId xmlns:a16="http://schemas.microsoft.com/office/drawing/2014/main" id="{C6442113-365F-4712-8A2E-52096AFB9C7D}"/>
              </a:ext>
            </a:extLst>
          </p:cNvPr>
          <p:cNvSpPr/>
          <p:nvPr/>
        </p:nvSpPr>
        <p:spPr>
          <a:xfrm>
            <a:off x="4514849" y="804862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Escalabilidad</a:t>
            </a:r>
          </a:p>
        </p:txBody>
      </p:sp>
      <p:pic>
        <p:nvPicPr>
          <p:cNvPr id="1026" name="Picture 2" descr="Resultado de imagen de bitcoin png">
            <a:extLst>
              <a:ext uri="{FF2B5EF4-FFF2-40B4-BE49-F238E27FC236}">
                <a16:creationId xmlns:a16="http://schemas.microsoft.com/office/drawing/2014/main" id="{6631FF2E-156D-4880-B3C1-296446F7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5588792"/>
            <a:ext cx="1483121" cy="3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ethereum png">
            <a:extLst>
              <a:ext uri="{FF2B5EF4-FFF2-40B4-BE49-F238E27FC236}">
                <a16:creationId xmlns:a16="http://schemas.microsoft.com/office/drawing/2014/main" id="{B54A4540-3DB6-4137-9D26-C3CC3BEE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57" y="5519738"/>
            <a:ext cx="2009879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lastria png">
            <a:extLst>
              <a:ext uri="{FF2B5EF4-FFF2-40B4-BE49-F238E27FC236}">
                <a16:creationId xmlns:a16="http://schemas.microsoft.com/office/drawing/2014/main" id="{921102BA-B1F2-49E2-99B3-4B58B4C3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3038475"/>
            <a:ext cx="2433637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hyperledger fabric png">
            <a:extLst>
              <a:ext uri="{FF2B5EF4-FFF2-40B4-BE49-F238E27FC236}">
                <a16:creationId xmlns:a16="http://schemas.microsoft.com/office/drawing/2014/main" id="{2411A48B-72A5-499B-8920-E6A25EB7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28826"/>
            <a:ext cx="2057400" cy="5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be 19">
            <a:extLst>
              <a:ext uri="{FF2B5EF4-FFF2-40B4-BE49-F238E27FC236}">
                <a16:creationId xmlns:a16="http://schemas.microsoft.com/office/drawing/2014/main" id="{93676D03-0CC3-4FE7-8B0F-53FFA512D015}"/>
              </a:ext>
            </a:extLst>
          </p:cNvPr>
          <p:cNvSpPr/>
          <p:nvPr/>
        </p:nvSpPr>
        <p:spPr>
          <a:xfrm>
            <a:off x="3811896" y="2562128"/>
            <a:ext cx="3219450" cy="207225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BE698872-0255-4849-9856-E4C7C4AC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0" b="18194"/>
          <a:stretch/>
        </p:blipFill>
        <p:spPr>
          <a:xfrm>
            <a:off x="4504505" y="2954568"/>
            <a:ext cx="1581928" cy="108846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01B6E6D-4F77-4DE4-BC03-E76BD2B40AC8}"/>
              </a:ext>
            </a:extLst>
          </p:cNvPr>
          <p:cNvSpPr/>
          <p:nvPr/>
        </p:nvSpPr>
        <p:spPr>
          <a:xfrm>
            <a:off x="1905000" y="3195637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AF6FA2-F520-4617-A402-556076730A23}"/>
              </a:ext>
            </a:extLst>
          </p:cNvPr>
          <p:cNvSpPr/>
          <p:nvPr/>
        </p:nvSpPr>
        <p:spPr>
          <a:xfrm>
            <a:off x="1905000" y="3924300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8A5CEA3-AEBF-4039-BDF6-D169FE236D75}"/>
              </a:ext>
            </a:extLst>
          </p:cNvPr>
          <p:cNvSpPr/>
          <p:nvPr/>
        </p:nvSpPr>
        <p:spPr>
          <a:xfrm>
            <a:off x="1905000" y="4652963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Hypervisor</a:t>
            </a:r>
            <a:endParaRPr lang="es-ES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9F1A1C5-2222-48B2-8EDE-83BD0FC596AC}"/>
              </a:ext>
            </a:extLst>
          </p:cNvPr>
          <p:cNvSpPr/>
          <p:nvPr/>
        </p:nvSpPr>
        <p:spPr>
          <a:xfrm>
            <a:off x="1905000" y="5381626"/>
            <a:ext cx="2390775" cy="581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 </a:t>
            </a:r>
            <a:r>
              <a:rPr lang="es-ES" dirty="0" err="1"/>
              <a:t>Trusted</a:t>
            </a:r>
            <a:r>
              <a:rPr lang="es-ES" dirty="0"/>
              <a:t> Firmware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8D806CC-C851-412F-A39C-E4234EF22C78}"/>
              </a:ext>
            </a:extLst>
          </p:cNvPr>
          <p:cNvSpPr/>
          <p:nvPr/>
        </p:nvSpPr>
        <p:spPr>
          <a:xfrm>
            <a:off x="3180080" y="3195637"/>
            <a:ext cx="1115695" cy="6333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Trusted</a:t>
            </a:r>
            <a:r>
              <a:rPr lang="es-ES" dirty="0"/>
              <a:t> Apps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9035378-905B-42C2-A4FE-59C3A399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02" y="3077427"/>
            <a:ext cx="579802" cy="7515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8AF718-0E5F-48F5-AA17-8A091757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53" y="2278571"/>
            <a:ext cx="590760" cy="7900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4198D3-E7BC-490E-9029-DD7CAC47D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5" y="3671561"/>
            <a:ext cx="590760" cy="790004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3D6872F-E5DF-4AC0-8E39-A4AD31AA9D29}"/>
              </a:ext>
            </a:extLst>
          </p:cNvPr>
          <p:cNvSpPr/>
          <p:nvPr/>
        </p:nvSpPr>
        <p:spPr>
          <a:xfrm>
            <a:off x="3180080" y="3919660"/>
            <a:ext cx="1115695" cy="13712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Trusted</a:t>
            </a:r>
            <a:r>
              <a:rPr lang="es-ES" dirty="0"/>
              <a:t> 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29A8203-EF47-49F2-A5CC-853770C56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52" y="5015569"/>
            <a:ext cx="1011878" cy="102324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A0781E5-11C2-400C-A038-1AD54A6E1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00" y="3203255"/>
            <a:ext cx="590760" cy="79000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E8BAC8-5132-416F-9E9F-718BF7014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33" y="4967944"/>
            <a:ext cx="1011878" cy="10232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CAEBCC8-1388-4429-839B-916A0DECE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69" y="4270188"/>
            <a:ext cx="1011878" cy="1023247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690B5A4-770B-47D9-8612-1B3A88369E96}"/>
              </a:ext>
            </a:extLst>
          </p:cNvPr>
          <p:cNvCxnSpPr>
            <a:cxnSpLocks/>
          </p:cNvCxnSpPr>
          <p:nvPr/>
        </p:nvCxnSpPr>
        <p:spPr>
          <a:xfrm flipH="1" flipV="1">
            <a:off x="5082915" y="4700190"/>
            <a:ext cx="324588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F740A3-3597-41B2-9375-954EE8710900}"/>
              </a:ext>
            </a:extLst>
          </p:cNvPr>
          <p:cNvCxnSpPr>
            <a:cxnSpLocks/>
          </p:cNvCxnSpPr>
          <p:nvPr/>
        </p:nvCxnSpPr>
        <p:spPr>
          <a:xfrm flipH="1" flipV="1">
            <a:off x="6048667" y="4557630"/>
            <a:ext cx="163738" cy="2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B5E2BA1-DA36-42D9-9ED5-29E1387A1584}"/>
              </a:ext>
            </a:extLst>
          </p:cNvPr>
          <p:cNvCxnSpPr>
            <a:cxnSpLocks/>
          </p:cNvCxnSpPr>
          <p:nvPr/>
        </p:nvCxnSpPr>
        <p:spPr>
          <a:xfrm flipH="1" flipV="1">
            <a:off x="6679091" y="4066563"/>
            <a:ext cx="163738" cy="2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8DA5114F-3DA7-4E15-ACA5-69946B0F7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3" y="1728359"/>
            <a:ext cx="4188303" cy="1284304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91EB8457-08FB-44E5-B20B-7FC1A4CC1178}"/>
              </a:ext>
            </a:extLst>
          </p:cNvPr>
          <p:cNvSpPr/>
          <p:nvPr/>
        </p:nvSpPr>
        <p:spPr>
          <a:xfrm>
            <a:off x="4707747" y="3919660"/>
            <a:ext cx="767314" cy="39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CGGTTS</a:t>
            </a:r>
            <a:endParaRPr lang="es-ES" b="1" dirty="0"/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22218F82-648C-49AB-8CF9-8563F2345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05" y="3796940"/>
            <a:ext cx="405344" cy="4053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18F67B-A5AE-4337-B38A-249207085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7" y="4738819"/>
            <a:ext cx="1377806" cy="773349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E8C10B7-B0AE-4961-AF80-D90A7FF32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57" y="4149011"/>
            <a:ext cx="405344" cy="405344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60C970C3-0ADB-4FFE-92DF-47B63BC60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36" y="2797115"/>
            <a:ext cx="405344" cy="405344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B34FC26C-F9F0-4C76-93E9-55FE9F51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57" y="2473012"/>
            <a:ext cx="1088376" cy="7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01B6E6D-4F77-4DE4-BC03-E76BD2B40AC8}"/>
              </a:ext>
            </a:extLst>
          </p:cNvPr>
          <p:cNvSpPr/>
          <p:nvPr/>
        </p:nvSpPr>
        <p:spPr>
          <a:xfrm>
            <a:off x="1905000" y="3195637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AF6FA2-F520-4617-A402-556076730A23}"/>
              </a:ext>
            </a:extLst>
          </p:cNvPr>
          <p:cNvSpPr/>
          <p:nvPr/>
        </p:nvSpPr>
        <p:spPr>
          <a:xfrm>
            <a:off x="1905000" y="3924300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8A5CEA3-AEBF-4039-BDF6-D169FE236D75}"/>
              </a:ext>
            </a:extLst>
          </p:cNvPr>
          <p:cNvSpPr/>
          <p:nvPr/>
        </p:nvSpPr>
        <p:spPr>
          <a:xfrm>
            <a:off x="1905000" y="4652963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Hypervisor</a:t>
            </a:r>
            <a:endParaRPr lang="es-ES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9F1A1C5-2222-48B2-8EDE-83BD0FC596AC}"/>
              </a:ext>
            </a:extLst>
          </p:cNvPr>
          <p:cNvSpPr/>
          <p:nvPr/>
        </p:nvSpPr>
        <p:spPr>
          <a:xfrm>
            <a:off x="1905000" y="5381626"/>
            <a:ext cx="2390775" cy="581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 </a:t>
            </a:r>
            <a:r>
              <a:rPr lang="es-ES" dirty="0" err="1"/>
              <a:t>Trusted</a:t>
            </a:r>
            <a:r>
              <a:rPr lang="es-ES" dirty="0"/>
              <a:t> Firmware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8D806CC-C851-412F-A39C-E4234EF22C78}"/>
              </a:ext>
            </a:extLst>
          </p:cNvPr>
          <p:cNvSpPr/>
          <p:nvPr/>
        </p:nvSpPr>
        <p:spPr>
          <a:xfrm>
            <a:off x="3180080" y="3195637"/>
            <a:ext cx="1115695" cy="6333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Trusted</a:t>
            </a:r>
            <a:r>
              <a:rPr lang="es-ES" dirty="0"/>
              <a:t> Apps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3D6872F-E5DF-4AC0-8E39-A4AD31AA9D29}"/>
              </a:ext>
            </a:extLst>
          </p:cNvPr>
          <p:cNvSpPr/>
          <p:nvPr/>
        </p:nvSpPr>
        <p:spPr>
          <a:xfrm>
            <a:off x="3180080" y="3919660"/>
            <a:ext cx="1115695" cy="13712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Trusted</a:t>
            </a:r>
            <a:r>
              <a:rPr lang="es-ES" dirty="0"/>
              <a:t> 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A0781E5-11C2-400C-A038-1AD54A6E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562225"/>
            <a:ext cx="413421" cy="55285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22218F82-648C-49AB-8CF9-8563F234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13" y="2519997"/>
            <a:ext cx="405344" cy="4053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18F67B-A5AE-4337-B38A-249207085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7" y="4738819"/>
            <a:ext cx="1377806" cy="773349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B34FC26C-F9F0-4C76-93E9-55FE9F513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27" y="2514897"/>
            <a:ext cx="872173" cy="6330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4C95C2E-2336-4DEA-A9EC-60379D1C9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04" y="2630674"/>
            <a:ext cx="1105707" cy="552854"/>
          </a:xfrm>
          <a:prstGeom prst="rect">
            <a:avLst/>
          </a:prstGeom>
        </p:spPr>
      </p:pic>
      <p:sp>
        <p:nvSpPr>
          <p:cNvPr id="10" name="Cubo 9">
            <a:extLst>
              <a:ext uri="{FF2B5EF4-FFF2-40B4-BE49-F238E27FC236}">
                <a16:creationId xmlns:a16="http://schemas.microsoft.com/office/drawing/2014/main" id="{9BE1185D-E0F7-4AB0-99C2-BBE18C5212F1}"/>
              </a:ext>
            </a:extLst>
          </p:cNvPr>
          <p:cNvSpPr/>
          <p:nvPr/>
        </p:nvSpPr>
        <p:spPr>
          <a:xfrm>
            <a:off x="2791049" y="2085933"/>
            <a:ext cx="474980" cy="42862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BAA805DD-09D8-41C7-8ED8-DB2C7C47A47E}"/>
              </a:ext>
            </a:extLst>
          </p:cNvPr>
          <p:cNvSpPr/>
          <p:nvPr/>
        </p:nvSpPr>
        <p:spPr>
          <a:xfrm>
            <a:off x="2322426" y="2248808"/>
            <a:ext cx="304800" cy="3238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Flecha: doblada 32">
            <a:extLst>
              <a:ext uri="{FF2B5EF4-FFF2-40B4-BE49-F238E27FC236}">
                <a16:creationId xmlns:a16="http://schemas.microsoft.com/office/drawing/2014/main" id="{277366C3-6463-44C0-8048-E0899A13557C}"/>
              </a:ext>
            </a:extLst>
          </p:cNvPr>
          <p:cNvSpPr/>
          <p:nvPr/>
        </p:nvSpPr>
        <p:spPr>
          <a:xfrm rot="5400000">
            <a:off x="3418630" y="2269414"/>
            <a:ext cx="304800" cy="3238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2364D7B3-672B-4940-AF9E-240ABE299E78}"/>
              </a:ext>
            </a:extLst>
          </p:cNvPr>
          <p:cNvSpPr/>
          <p:nvPr/>
        </p:nvSpPr>
        <p:spPr>
          <a:xfrm>
            <a:off x="4886549" y="3297989"/>
            <a:ext cx="474980" cy="42862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315EB9FD-7F50-4B48-B8BA-0C92B463E3A5}"/>
              </a:ext>
            </a:extLst>
          </p:cNvPr>
          <p:cNvSpPr/>
          <p:nvPr/>
        </p:nvSpPr>
        <p:spPr>
          <a:xfrm>
            <a:off x="4455160" y="3429000"/>
            <a:ext cx="27876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0C576FE-5868-4E7C-A531-D03434AD2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05" y="3410360"/>
            <a:ext cx="316254" cy="316254"/>
          </a:xfrm>
          <a:prstGeom prst="rect">
            <a:avLst/>
          </a:prstGeom>
        </p:spPr>
      </p:pic>
      <p:sp>
        <p:nvSpPr>
          <p:cNvPr id="19" name="Cubo 18">
            <a:extLst>
              <a:ext uri="{FF2B5EF4-FFF2-40B4-BE49-F238E27FC236}">
                <a16:creationId xmlns:a16="http://schemas.microsoft.com/office/drawing/2014/main" id="{FCAFBD23-E98A-4117-8270-2D743F03291B}"/>
              </a:ext>
            </a:extLst>
          </p:cNvPr>
          <p:cNvSpPr/>
          <p:nvPr/>
        </p:nvSpPr>
        <p:spPr>
          <a:xfrm>
            <a:off x="4886549" y="3838985"/>
            <a:ext cx="474980" cy="42862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CEAC52D-1F1D-4AE1-947D-60571C33B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05" y="3951356"/>
            <a:ext cx="316254" cy="316254"/>
          </a:xfrm>
          <a:prstGeom prst="rect">
            <a:avLst/>
          </a:prstGeom>
        </p:spPr>
      </p:pic>
      <p:sp>
        <p:nvSpPr>
          <p:cNvPr id="22" name="Cubo 21">
            <a:extLst>
              <a:ext uri="{FF2B5EF4-FFF2-40B4-BE49-F238E27FC236}">
                <a16:creationId xmlns:a16="http://schemas.microsoft.com/office/drawing/2014/main" id="{561D51E0-52D2-4F0C-A293-B5DF5D299072}"/>
              </a:ext>
            </a:extLst>
          </p:cNvPr>
          <p:cNvSpPr/>
          <p:nvPr/>
        </p:nvSpPr>
        <p:spPr>
          <a:xfrm>
            <a:off x="4897905" y="4382465"/>
            <a:ext cx="474980" cy="42862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C4714D0-256D-4DDD-A2CE-3FF966F31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61" y="4494836"/>
            <a:ext cx="316254" cy="316254"/>
          </a:xfrm>
          <a:prstGeom prst="rect">
            <a:avLst/>
          </a:prstGeom>
        </p:spPr>
      </p:pic>
      <p:sp>
        <p:nvSpPr>
          <p:cNvPr id="24" name="Cubo 23">
            <a:extLst>
              <a:ext uri="{FF2B5EF4-FFF2-40B4-BE49-F238E27FC236}">
                <a16:creationId xmlns:a16="http://schemas.microsoft.com/office/drawing/2014/main" id="{EA691397-037F-40F5-B3F9-7303C0024017}"/>
              </a:ext>
            </a:extLst>
          </p:cNvPr>
          <p:cNvSpPr/>
          <p:nvPr/>
        </p:nvSpPr>
        <p:spPr>
          <a:xfrm>
            <a:off x="4886549" y="4924261"/>
            <a:ext cx="474980" cy="42862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8ED628F-F3EC-47BA-97BC-5404A0A7F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05" y="5036632"/>
            <a:ext cx="316254" cy="3162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1FF0751-71D5-49C3-929C-576D19371F66}"/>
              </a:ext>
            </a:extLst>
          </p:cNvPr>
          <p:cNvSpPr txBox="1"/>
          <p:nvPr/>
        </p:nvSpPr>
        <p:spPr>
          <a:xfrm rot="16200000">
            <a:off x="4019844" y="4883249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BLOCKCHAIN</a:t>
            </a:r>
            <a:endParaRPr lang="es-ES" b="1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1BE4F86-6A98-4C3E-9F54-1F6AC9058C08}"/>
              </a:ext>
            </a:extLst>
          </p:cNvPr>
          <p:cNvSpPr/>
          <p:nvPr/>
        </p:nvSpPr>
        <p:spPr>
          <a:xfrm rot="16200000">
            <a:off x="4400151" y="4205404"/>
            <a:ext cx="509385" cy="71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AC956BAE-A817-4315-B4FB-066602AF464B}"/>
              </a:ext>
            </a:extLst>
          </p:cNvPr>
          <p:cNvSpPr/>
          <p:nvPr/>
        </p:nvSpPr>
        <p:spPr>
          <a:xfrm>
            <a:off x="4886549" y="5484143"/>
            <a:ext cx="474980" cy="428625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EA1BC40-E26D-4A2D-BDA7-F3FE53B29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05" y="5596514"/>
            <a:ext cx="316254" cy="3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559A63B-4950-43FA-8159-6AC63FC5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5102"/>
              </p:ext>
            </p:extLst>
          </p:nvPr>
        </p:nvGraphicFramePr>
        <p:xfrm>
          <a:off x="962025" y="587375"/>
          <a:ext cx="7429500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3312803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9392202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89025033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5606036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03463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Nombre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Tecnología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Pública/permisionada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Algoritmo de consenso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Transacciones por segundo (tx/s)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431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Bitcoin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Proof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Work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2-4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42491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Ethereum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Work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5-7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39565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Fabric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Permisionada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Byzantine Fault Tolerance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3.500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5513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Sawtooth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Elapsed Time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2408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Alastria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Instambul BFT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97039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IOTA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Tangle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Markov Chain Monte Carlo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1.000.000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4509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Hedera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Hashgraph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Gossip Protocol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250.000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99363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9544FEA-230C-4BE6-B0E2-58C5630F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00109"/>
              </p:ext>
            </p:extLst>
          </p:nvPr>
        </p:nvGraphicFramePr>
        <p:xfrm>
          <a:off x="2381250" y="2692400"/>
          <a:ext cx="7429500" cy="147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1070493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2201849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30428522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5057523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175205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Nombre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Tecnología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Pública/permisionada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Algoritmo de consenso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Transacciones por segundo (tx/s)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973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Bitcoin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Work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2-4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3419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Ethereum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Work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5-7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73331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Fabric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Byzantine Fault Tolerance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602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Sawtooth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Permisionada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Elapsed Time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0807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Alastria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Instambul BFT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61991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IOTA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Tangle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Markov Chain Monte Carlo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1.000.000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0962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Hedera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Hashgraph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Gossip Protocol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250.000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3897922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CD76D41-F061-4117-B2BE-0B492765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39588"/>
              </p:ext>
            </p:extLst>
          </p:nvPr>
        </p:nvGraphicFramePr>
        <p:xfrm>
          <a:off x="1235074" y="4533900"/>
          <a:ext cx="8575675" cy="1879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5801">
                  <a:extLst>
                    <a:ext uri="{9D8B030D-6E8A-4147-A177-3AD203B41FA5}">
                      <a16:colId xmlns:a16="http://schemas.microsoft.com/office/drawing/2014/main" val="30535773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6555883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18237282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486277172"/>
                    </a:ext>
                  </a:extLst>
                </a:gridCol>
                <a:gridCol w="1895474">
                  <a:extLst>
                    <a:ext uri="{9D8B030D-6E8A-4147-A177-3AD203B41FA5}">
                      <a16:colId xmlns:a16="http://schemas.microsoft.com/office/drawing/2014/main" val="1782789714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Nombre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Tecnología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Pública/permisionada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Algoritmo de consenso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Transacciones/segundo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084756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Bitcoin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Proof of Work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2-4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816489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Ethereum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Proof of Work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5-7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17347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Hyperledger Fabric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Byzantine Fault Tolerance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3.500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521317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Hyperledger Sawtooth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Proof of Elapsed Time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100x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698925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Alastria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Instambul BFT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100x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473315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IOTA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Tangle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Markov Chain Monte Carlo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1.000.000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222594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Hedera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Hashgraph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Gossip Protocol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250.000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288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199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268</Words>
  <Application>Microsoft Office PowerPoint</Application>
  <PresentationFormat>Panorámica</PresentationFormat>
  <Paragraphs>160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Pérez Alba</dc:creator>
  <cp:lastModifiedBy>Guillermo Pérez Alba</cp:lastModifiedBy>
  <cp:revision>22</cp:revision>
  <dcterms:created xsi:type="dcterms:W3CDTF">2019-01-01T16:45:13Z</dcterms:created>
  <dcterms:modified xsi:type="dcterms:W3CDTF">2019-01-28T10:24:56Z</dcterms:modified>
</cp:coreProperties>
</file>