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7"/>
  </p:notesMasterIdLst>
  <p:sldIdLst>
    <p:sldId id="256" r:id="rId5"/>
    <p:sldId id="259" r:id="rId6"/>
    <p:sldId id="304" r:id="rId7"/>
    <p:sldId id="323" r:id="rId8"/>
    <p:sldId id="293" r:id="rId9"/>
    <p:sldId id="344" r:id="rId10"/>
    <p:sldId id="345" r:id="rId11"/>
    <p:sldId id="346" r:id="rId12"/>
    <p:sldId id="347" r:id="rId13"/>
    <p:sldId id="324" r:id="rId14"/>
    <p:sldId id="294" r:id="rId15"/>
    <p:sldId id="348" r:id="rId16"/>
    <p:sldId id="311" r:id="rId17"/>
    <p:sldId id="332" r:id="rId18"/>
    <p:sldId id="356" r:id="rId19"/>
    <p:sldId id="325" r:id="rId20"/>
    <p:sldId id="354" r:id="rId21"/>
    <p:sldId id="355" r:id="rId22"/>
    <p:sldId id="340" r:id="rId23"/>
    <p:sldId id="343" r:id="rId24"/>
    <p:sldId id="349" r:id="rId25"/>
    <p:sldId id="350" r:id="rId26"/>
    <p:sldId id="351" r:id="rId27"/>
    <p:sldId id="326" r:id="rId28"/>
    <p:sldId id="320" r:id="rId29"/>
    <p:sldId id="327" r:id="rId30"/>
    <p:sldId id="316" r:id="rId31"/>
    <p:sldId id="328" r:id="rId32"/>
    <p:sldId id="353" r:id="rId33"/>
    <p:sldId id="352" r:id="rId34"/>
    <p:sldId id="288" r:id="rId35"/>
    <p:sldId id="287" r:id="rId3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5E02B3-C233-9098-50CA-9C01394B3703}" name="Gregorio Perez Bernal" initials="GP" userId="S::gperezb1@eafit.edu.co::48bcdaf4-b969-47ec-a40a-2318dd601b6d" providerId="AD"/>
  <p188:author id="{D14EA4EF-5698-94B4-1C60-889A7D80FD44}" name="Nicolas Guarin Zapata" initials="NG" userId="S::nguarinz@eafit.edu.co::514e7ece-ff60-4179-900b-94090e3de7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A9E0"/>
    <a:srgbClr val="000000"/>
    <a:srgbClr val="005570"/>
    <a:srgbClr val="CC6600"/>
    <a:srgbClr val="FAE3CC"/>
    <a:srgbClr val="007FA8"/>
    <a:srgbClr val="332825"/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72648-4605-4410-B821-BF0E8AC911BD}" v="2" dt="2025-02-06T16:06:0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CC62B-E4F2-435E-9A7B-3B20E7C534C2}" type="datetimeFigureOut">
              <a:rPr lang="es-CO" smtClean="0"/>
              <a:t>9/02/2025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BF85-F2B7-462D-888B-8255CBB7C6C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622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71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222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58C7-A156-BA5A-921F-20D408F2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73A97A-76DC-6910-4A5C-5D9F30B53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26AC6E-D3A9-196B-D783-4023F1240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446336-4BD1-5093-B306-0E6010AF7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30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417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59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4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11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D8B5A-D787-423C-F939-7342D74F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24A717E-F6E8-4BD5-195A-408190D0A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84FECD-B5E1-118C-111B-58A733AD8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9DF08F-0F4E-E904-B477-3FA63AC4B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61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738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54050-1684-D557-6C48-981E717F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311559-5AD9-9863-5893-485ABCCBD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DC8E66-367C-780B-3767-6950B9F9F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5A2A0E-8482-3DED-31A7-8FB18B395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001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747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BF85-F2B7-462D-888B-8255CBB7C6C4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028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Antetítulo</a:t>
            </a:r>
            <a:endParaRPr lang="es-CO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Cifras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221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15500</a:t>
            </a:r>
            <a:endParaRPr lang="es-CO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10%</a:t>
            </a:r>
            <a:endParaRPr lang="es-CO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</a:t>
            </a:r>
            <a:endParaRPr lang="es-CO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/>
              <a:t>“</a:t>
            </a:r>
            <a:r>
              <a:rPr lang="es-CO" sz="4000" b="1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13">
            <a:extLst>
              <a:ext uri="{FF2B5EF4-FFF2-40B4-BE49-F238E27FC236}">
                <a16:creationId xmlns:a16="http://schemas.microsoft.com/office/drawing/2014/main" id="{75FF2955-B93C-40D8-8336-2900E088C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0" y="0"/>
            <a:ext cx="8667750" cy="5116513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17AED114-2A71-4AC3-A6FF-B1D9B4EED3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0438" y="0"/>
            <a:ext cx="8691562" cy="5116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 gráfico</a:t>
            </a:r>
            <a:endParaRPr lang="es-CO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Tabla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B</a:t>
            </a:r>
            <a:endParaRPr lang="es-C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C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</a:t>
            </a:r>
            <a:endParaRPr lang="es-CO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err="1"/>
              <a:t>Entretítulo</a:t>
            </a:r>
            <a:endParaRPr lang="es-CO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</a:t>
            </a:r>
            <a:endParaRPr lang="es-CO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Conoce al equipo</a:t>
            </a:r>
            <a:endParaRPr lang="es-CO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Nombre</a:t>
            </a:r>
            <a:endParaRPr lang="es-CO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/>
              <a:t>Cargo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Línea de tiempo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Subtítulo</a:t>
            </a:r>
            <a:endParaRPr lang="es-CO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2005</a:t>
            </a:r>
            <a:endParaRPr lang="es-CO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2008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2010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/>
              <a:t>Punto 1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2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3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4</a:t>
            </a:r>
          </a:p>
          <a:p>
            <a:pPr lvl="0"/>
            <a:endParaRPr lang="es-ES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/>
              <a:t>Punto 1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2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3</a:t>
            </a:r>
          </a:p>
          <a:p>
            <a:pPr lvl="0"/>
            <a:endParaRPr lang="es-E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Punto 4</a:t>
            </a:r>
          </a:p>
          <a:p>
            <a:pPr lvl="0"/>
            <a:endParaRPr lang="es-ES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Índice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Línea de tiempo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2004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r>
              <a:rPr lang="es-ES"/>
              <a:t>2010</a:t>
            </a:r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2015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</a:p>
          <a:p>
            <a:pPr lvl="0"/>
            <a:endParaRPr lang="es-ES"/>
          </a:p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/>
              <a:t>2017</a:t>
            </a:r>
          </a:p>
          <a:p>
            <a:pPr marL="0" lvl="0" indent="0">
              <a:buNone/>
            </a:pPr>
            <a:endParaRPr lang="es-ES"/>
          </a:p>
          <a:p>
            <a:pPr marL="0" lvl="0" indent="0">
              <a:buNone/>
            </a:pPr>
            <a:r>
              <a:rPr lang="es-ES"/>
              <a:t>2024</a:t>
            </a:r>
          </a:p>
          <a:p>
            <a:pPr marL="0" lv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/>
              <a:t>¡Gracias!</a:t>
            </a:r>
            <a:endParaRPr lang="es-CO" sz="1000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/>
              <a:t>Punto 1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Subtítulo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8900</a:t>
            </a:r>
            <a:endParaRPr lang="es-CO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Título aquí</a:t>
            </a:r>
            <a:endParaRPr lang="es-CO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Desarrollo información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Textos y contenidos de la diapositiva</a:t>
            </a:r>
            <a:endParaRPr lang="es-CO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br>
              <a:rPr lang="es-ES"/>
            </a:br>
            <a:r>
              <a:rPr lang="es-ES"/>
              <a:t>principal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/>
              <a:t>Antetítulo</a:t>
            </a:r>
            <a:endParaRPr lang="es-CO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/>
              <a:t>Textos y contenidos de la diapositiva distribuidos en dos columnas</a:t>
            </a:r>
          </a:p>
          <a:p>
            <a:pPr lvl="0"/>
            <a:endParaRPr lang="es-CO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/>
              <a:t>Título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/>
              <a:t>Mapa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/>
              <a:t>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D78-0836-474F-AF2E-8E53759C22B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10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Objetivos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08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OBJETIVOS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341152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89E9E4AF-0890-AA08-2DCD-977BAFC13400}"/>
              </a:ext>
            </a:extLst>
          </p:cNvPr>
          <p:cNvSpPr txBox="1">
            <a:spLocks/>
          </p:cNvSpPr>
          <p:nvPr/>
        </p:nvSpPr>
        <p:spPr>
          <a:xfrm>
            <a:off x="303063" y="1183204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accent4">
                    <a:lumMod val="50000"/>
                  </a:schemeClr>
                </a:solidFill>
              </a:rPr>
              <a:t>Objetivo</a:t>
            </a:r>
            <a:r>
              <a:rPr lang="en-US" sz="3600" dirty="0">
                <a:solidFill>
                  <a:schemeClr val="accent4">
                    <a:lumMod val="50000"/>
                  </a:schemeClr>
                </a:solidFill>
              </a:rPr>
              <a:t> General</a:t>
            </a:r>
            <a:endParaRPr lang="es-CO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9A25C-6B6A-E9F6-A073-C25B8F38804C}"/>
              </a:ext>
            </a:extLst>
          </p:cNvPr>
          <p:cNvSpPr txBox="1"/>
          <p:nvPr/>
        </p:nvSpPr>
        <p:spPr>
          <a:xfrm>
            <a:off x="734313" y="1901209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Comparar el desempeño de una red de </a:t>
            </a:r>
            <a:r>
              <a:rPr lang="es-CO" dirty="0" err="1"/>
              <a:t>Kolmogorov</a:t>
            </a:r>
            <a:r>
              <a:rPr lang="es-CO" dirty="0"/>
              <a:t>-Arnold informada por la física y una red neuronal informada por la física para resolver el problema inverso de la ecuación de Poisson. </a:t>
            </a:r>
            <a:endParaRPr lang="es-CO" sz="2000" dirty="0"/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F97EF6D-4C7E-D112-300D-8E5CBD99BB2B}"/>
              </a:ext>
            </a:extLst>
          </p:cNvPr>
          <p:cNvSpPr txBox="1">
            <a:spLocks/>
          </p:cNvSpPr>
          <p:nvPr/>
        </p:nvSpPr>
        <p:spPr>
          <a:xfrm>
            <a:off x="303063" y="2839610"/>
            <a:ext cx="6420635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dirty="0">
                <a:solidFill>
                  <a:schemeClr val="accent4">
                    <a:lumMod val="50000"/>
                  </a:schemeClr>
                </a:solidFill>
              </a:rPr>
              <a:t>Objetivos Específicos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48DAE2-196B-49DC-FDF7-7F34F6D5A344}"/>
              </a:ext>
            </a:extLst>
          </p:cNvPr>
          <p:cNvSpPr txBox="1"/>
          <p:nvPr/>
        </p:nvSpPr>
        <p:spPr>
          <a:xfrm>
            <a:off x="734313" y="3872743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Implementar redes neuronales con una función de costo informada por la física para resolver problemas inversos. 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FE03A4C-EA63-F7CF-1986-31EE3F10D76A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11</a:t>
            </a:r>
            <a:endParaRPr lang="es-C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D2EA-2937-72C5-F233-CFD670736552}"/>
              </a:ext>
            </a:extLst>
          </p:cNvPr>
          <p:cNvSpPr txBox="1"/>
          <p:nvPr/>
        </p:nvSpPr>
        <p:spPr>
          <a:xfrm>
            <a:off x="734312" y="4825020"/>
            <a:ext cx="10723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Evaluar la capacidad de generalización de la red al introducir datos de entrada con ruido, midiendo su desempeño en términos del error relativo en comparación con una solución conocida.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A21C5-6C94-E1BC-FA69-E3BFB1E58629}"/>
              </a:ext>
            </a:extLst>
          </p:cNvPr>
          <p:cNvSpPr txBox="1"/>
          <p:nvPr/>
        </p:nvSpPr>
        <p:spPr>
          <a:xfrm>
            <a:off x="734312" y="5656818"/>
            <a:ext cx="1072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Optimizar el rendimiento de la red mediante la variación de los </a:t>
            </a:r>
            <a:r>
              <a:rPr lang="es-CO" dirty="0" err="1"/>
              <a:t>hiperparámetros</a:t>
            </a:r>
            <a:r>
              <a:rPr lang="es-CO" dirty="0"/>
              <a:t> de esta. </a:t>
            </a:r>
          </a:p>
        </p:txBody>
      </p:sp>
    </p:spTree>
    <p:extLst>
      <p:ext uri="{BB962C8B-B14F-4D97-AF65-F5344CB8AC3E}">
        <p14:creationId xmlns:p14="http://schemas.microsoft.com/office/powerpoint/2010/main" val="94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40E4-705F-69AF-5979-11CD6BBF4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1E856E05-B277-E9A8-6AB7-1A5833C941AC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12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E23BDB33-0AAA-6ED9-AA1F-027113C2A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4DDCB529-8F02-3768-297E-6817709089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37FADC4-D1BA-B86E-A0E9-332811103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Justificación</a:t>
            </a:r>
            <a:b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Alcance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13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55169212-CD99-F51E-0454-BC57B9475401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Justificación</a:t>
            </a:r>
            <a:endParaRPr lang="es-CO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8D12A-593C-1E97-8250-BB7F90153717}"/>
              </a:ext>
            </a:extLst>
          </p:cNvPr>
          <p:cNvSpPr txBox="1"/>
          <p:nvPr/>
        </p:nvSpPr>
        <p:spPr>
          <a:xfrm>
            <a:off x="695160" y="1008019"/>
            <a:ext cx="1080167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51A191-39B7-0DA9-6CCB-DBCC8B810120}"/>
              </a:ext>
            </a:extLst>
          </p:cNvPr>
          <p:cNvSpPr/>
          <p:nvPr/>
        </p:nvSpPr>
        <p:spPr>
          <a:xfrm>
            <a:off x="695160" y="1282447"/>
            <a:ext cx="10801679" cy="2548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73C3AC-D260-F4FF-DC6E-F1EF21A7519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28449" y="4106867"/>
            <a:ext cx="10595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28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Conocimientos</a:t>
            </a:r>
            <a:endParaRPr kumimoji="0" lang="es-CO" altLang="es-CO" sz="2800" b="1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6E1C36-B856-B423-2802-3CA1B5F3F270}"/>
              </a:ext>
            </a:extLst>
          </p:cNvPr>
          <p:cNvSpPr/>
          <p:nvPr/>
        </p:nvSpPr>
        <p:spPr>
          <a:xfrm>
            <a:off x="2050725" y="4906380"/>
            <a:ext cx="1780236" cy="10835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diferenciales</a:t>
            </a:r>
            <a:endParaRPr lang="es-CO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6C7E2C-0D2B-5FBC-050C-D064197054B7}"/>
              </a:ext>
            </a:extLst>
          </p:cNvPr>
          <p:cNvSpPr/>
          <p:nvPr/>
        </p:nvSpPr>
        <p:spPr>
          <a:xfrm>
            <a:off x="5042454" y="4906380"/>
            <a:ext cx="1780236" cy="10835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s-CO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4283DD-BAC1-7D8B-123B-F8F193F80B8F}"/>
              </a:ext>
            </a:extLst>
          </p:cNvPr>
          <p:cNvSpPr/>
          <p:nvPr/>
        </p:nvSpPr>
        <p:spPr>
          <a:xfrm>
            <a:off x="8293555" y="4906380"/>
            <a:ext cx="1780236" cy="10835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Inteligencia</a:t>
            </a:r>
            <a:r>
              <a:rPr lang="en-US" dirty="0"/>
              <a:t> artificial</a:t>
            </a:r>
            <a:endParaRPr lang="es-C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714E11-65FD-3C3B-D2C3-CA2B23CC38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98936" y="1596971"/>
            <a:ext cx="105950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Potencial</a:t>
            </a:r>
            <a:r>
              <a:rPr lang="es-CO" altLang="es-CO" sz="2400" dirty="0">
                <a:latin typeface="Arial" panose="020B0604020202020204" pitchFamily="34" charset="0"/>
              </a:rPr>
              <a:t> y </a:t>
            </a:r>
            <a:r>
              <a:rPr lang="es-CO" altLang="es-CO" sz="2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novedad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la comprensión y aplicación de fenómenos físicos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CO" altLang="es-CO" sz="2400" dirty="0"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2400" dirty="0">
                <a:latin typeface="Arial" panose="020B0604020202020204" pitchFamily="34" charset="0"/>
              </a:rPr>
              <a:t>S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uperar limitaciones de métodos numéricos clásicos.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9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F18D-B8E1-1D56-5511-E3ECBE98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EB1EE4-D778-0B9C-B806-4B26159AA336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E38D405-5FDC-BEA6-04B1-0592356C7F02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14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AF3A4AA8-0255-D897-024B-613CCD1D5150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Alcance</a:t>
            </a:r>
            <a:endParaRPr lang="es-CO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1DE6B1-9D8B-37AD-4FCB-058E0F69C4E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8977" y="1884285"/>
            <a:ext cx="1080167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dirty="0">
                <a:solidFill>
                  <a:schemeClr val="tx2"/>
                </a:solidFill>
              </a:rPr>
              <a:t> Desarrollo de soluciones únicamente algorítmicas basadas en modelación matemática.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400" dirty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dirty="0">
                <a:solidFill>
                  <a:schemeClr val="tx2"/>
                </a:solidFill>
              </a:rPr>
              <a:t> Enfoque exclusivo en redes neuronales y técnicas relacionadas, sin uso de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2400" dirty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dirty="0">
                <a:solidFill>
                  <a:schemeClr val="tx2"/>
                </a:solidFill>
              </a:rPr>
              <a:t> No se realizarán comparaciones exhaustivas con métodos numéricos tradicionales como el método de elementos finitos. </a:t>
            </a:r>
          </a:p>
        </p:txBody>
      </p:sp>
    </p:spTree>
    <p:extLst>
      <p:ext uri="{BB962C8B-B14F-4D97-AF65-F5344CB8AC3E}">
        <p14:creationId xmlns:p14="http://schemas.microsoft.com/office/powerpoint/2010/main" val="178120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FD33-F287-D6A1-AAD1-C7EA18C4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EC72BCF-C1CC-4BAF-F4AE-941305240826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47704851-DF62-FF63-FD26-9FFD7750CD91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15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DF85B190-567A-B3C8-B60F-851EFE5C7176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Métricas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de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</a:rPr>
              <a:t>comparación</a:t>
            </a:r>
            <a:endParaRPr lang="es-CO" sz="3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F94E1-EB53-2EB2-A564-BD7D9B5AE36B}"/>
              </a:ext>
            </a:extLst>
          </p:cNvPr>
          <p:cNvSpPr txBox="1"/>
          <p:nvPr/>
        </p:nvSpPr>
        <p:spPr>
          <a:xfrm>
            <a:off x="695160" y="1008019"/>
            <a:ext cx="1080167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El objetivo general se cumplirá aplicando las siguientes métricas de desempeño</a:t>
            </a:r>
          </a:p>
          <a:p>
            <a:endParaRPr lang="es-CO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s-CO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B11038-0D0E-253B-61F5-278C4683DC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60" y="2233406"/>
            <a:ext cx="1080167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b="1" dirty="0">
                <a:solidFill>
                  <a:schemeClr val="tx2"/>
                </a:solidFill>
              </a:rPr>
              <a:t> Tiempo de entrenamiento de la red: </a:t>
            </a:r>
            <a:r>
              <a:rPr lang="es-CO" altLang="es-CO" sz="2400" dirty="0">
                <a:solidFill>
                  <a:schemeClr val="tx2"/>
                </a:solidFill>
              </a:rPr>
              <a:t>Tiempo en el que una red neuronal realiza el algoritmo de </a:t>
            </a:r>
            <a:r>
              <a:rPr lang="es-CO" altLang="es-CO" sz="2400" dirty="0" err="1">
                <a:solidFill>
                  <a:schemeClr val="tx2"/>
                </a:solidFill>
              </a:rPr>
              <a:t>backpropagation</a:t>
            </a:r>
            <a:r>
              <a:rPr lang="es-CO" altLang="es-CO" sz="2400" dirty="0">
                <a:solidFill>
                  <a:schemeClr val="tx2"/>
                </a:solidFill>
              </a:rPr>
              <a:t> por un número determinado de épocas hasta llegar a cierta convergencia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9DDD7E-1E07-6E5B-4A03-9C8168368F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60" y="4697154"/>
            <a:ext cx="108016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400" b="1" dirty="0">
                <a:solidFill>
                  <a:schemeClr val="tx2"/>
                </a:solidFill>
              </a:rPr>
              <a:t> Error de aproximación de la red: </a:t>
            </a:r>
            <a:r>
              <a:rPr lang="es-CO" altLang="es-CO" sz="2400" dirty="0">
                <a:solidFill>
                  <a:schemeClr val="tx2"/>
                </a:solidFill>
              </a:rPr>
              <a:t>Error cuadrático medio entre una solución aproximada dada y una solución analítica conocida</a:t>
            </a:r>
          </a:p>
        </p:txBody>
      </p:sp>
    </p:spTree>
    <p:extLst>
      <p:ext uri="{BB962C8B-B14F-4D97-AF65-F5344CB8AC3E}">
        <p14:creationId xmlns:p14="http://schemas.microsoft.com/office/powerpoint/2010/main" val="38740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16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879"/>
            <a:ext cx="10398034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Antecedentes</a:t>
            </a:r>
            <a:endParaRPr lang="es-CO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41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65C2-A108-A326-60D7-4BB4C839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5BE4F4AE-B7D2-8B8E-6F8A-F939A9D63959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5330A89-5D6B-7245-247F-3AC9811E31AE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17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59F2076C-C795-6CCD-A559-C4303F069797}"/>
              </a:ext>
            </a:extLst>
          </p:cNvPr>
          <p:cNvSpPr txBox="1">
            <a:spLocks/>
          </p:cNvSpPr>
          <p:nvPr/>
        </p:nvSpPr>
        <p:spPr>
          <a:xfrm>
            <a:off x="101860" y="328921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b="0" i="0" dirty="0" err="1">
                <a:solidFill>
                  <a:schemeClr val="accent4">
                    <a:lumMod val="75000"/>
                  </a:schemeClr>
                </a:solidFill>
                <a:effectLst/>
              </a:rPr>
              <a:t>Raissi</a:t>
            </a:r>
            <a:r>
              <a:rPr lang="en-US" sz="3200" b="1" dirty="0">
                <a:solidFill>
                  <a:srgbClr val="002060"/>
                </a:solidFill>
              </a:rPr>
              <a:t> et al (2022)</a:t>
            </a:r>
            <a:endParaRPr lang="es-CO" sz="3200" b="1" dirty="0">
              <a:solidFill>
                <a:srgbClr val="00206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D079AB-1203-D127-8D52-31274984F56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0863" y="972459"/>
            <a:ext cx="10801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Identificación</a:t>
            </a:r>
            <a:r>
              <a:rPr lang="en-US" dirty="0"/>
              <a:t> de </a:t>
            </a:r>
            <a:r>
              <a:rPr lang="en-US" dirty="0" err="1"/>
              <a:t>parámetros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Navier Stokes</a:t>
            </a:r>
            <a:endParaRPr kumimoji="0" lang="es-CO" altLang="es-CO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diagram of a pressure and pressure&#10;&#10;AI-generated content may be incorrect.">
            <a:extLst>
              <a:ext uri="{FF2B5EF4-FFF2-40B4-BE49-F238E27FC236}">
                <a16:creationId xmlns:a16="http://schemas.microsoft.com/office/drawing/2014/main" id="{9C6C5A0A-4EFA-573C-EA7B-DF95497FC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89" y="1985328"/>
            <a:ext cx="7834226" cy="382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49EA-5AD2-1D02-32C5-D675E488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5BE1DB4-EBF3-231B-278F-021C36D61F82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8FA0E62-F6EA-4B25-C984-5A11A7568EB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18</a:t>
            </a:r>
            <a:endParaRPr lang="es-CO" sz="2400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945710C7-CC8E-B28C-A6C0-8517BDC59F5A}"/>
              </a:ext>
            </a:extLst>
          </p:cNvPr>
          <p:cNvSpPr txBox="1">
            <a:spLocks/>
          </p:cNvSpPr>
          <p:nvPr/>
        </p:nvSpPr>
        <p:spPr>
          <a:xfrm>
            <a:off x="101860" y="328922"/>
            <a:ext cx="9444812" cy="165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</a:rPr>
              <a:t>Spectral Bias</a:t>
            </a:r>
            <a:endParaRPr lang="es-CO" sz="3200" b="1" dirty="0">
              <a:solidFill>
                <a:srgbClr val="00206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685BF2-6055-A053-B3E6-32EDEBC8AC3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5160" y="911876"/>
            <a:ext cx="108016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2000" dirty="0"/>
              <a:t>Se ha visto, en trabajos anteriores, que las KAN superan de cierta manera el </a:t>
            </a:r>
            <a:r>
              <a:rPr lang="es-CO" sz="2000" b="1" i="1" dirty="0" err="1"/>
              <a:t>spectral</a:t>
            </a:r>
            <a:r>
              <a:rPr lang="es-CO" sz="2000" b="1" i="1" dirty="0"/>
              <a:t> </a:t>
            </a:r>
            <a:r>
              <a:rPr lang="es-CO" sz="2000" b="1" i="1" dirty="0" err="1"/>
              <a:t>bias</a:t>
            </a: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1281F-1821-9B1C-BAAD-D8AB5ACF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94" y="2794592"/>
            <a:ext cx="4558672" cy="360767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0679863-4438-1308-1614-4C0BA47851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0935" y="2524483"/>
            <a:ext cx="46905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sz="2000" dirty="0">
                <a:solidFill>
                  <a:schemeClr val="accent5">
                    <a:lumMod val="75000"/>
                  </a:schemeClr>
                </a:solidFill>
              </a:rPr>
              <a:t>Aproximando usando redes neuronales</a:t>
            </a:r>
            <a:endParaRPr kumimoji="0" lang="es-CO" altLang="es-CO" sz="20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DD7CBD-0F17-8FD0-6732-1580B0C2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76" y="1384624"/>
            <a:ext cx="3999372" cy="25227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DBAB65-C868-7B00-F40A-4986C3B76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18" y="3980034"/>
            <a:ext cx="3999372" cy="266834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7CE5A3C-0EA9-6FFD-77DB-EA92C5A1229C}"/>
              </a:ext>
            </a:extLst>
          </p:cNvPr>
          <p:cNvSpPr/>
          <p:nvPr/>
        </p:nvSpPr>
        <p:spPr>
          <a:xfrm>
            <a:off x="5097466" y="3906315"/>
            <a:ext cx="1409352" cy="3359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FE42B9C-7F94-D359-0020-F9D8EFBCB9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02275" y="3669942"/>
            <a:ext cx="46905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CO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</a:t>
            </a:r>
          </a:p>
        </p:txBody>
      </p:sp>
    </p:spTree>
    <p:extLst>
      <p:ext uri="{BB962C8B-B14F-4D97-AF65-F5344CB8AC3E}">
        <p14:creationId xmlns:p14="http://schemas.microsoft.com/office/powerpoint/2010/main" val="18575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BDC9-FACD-4C50-268E-628C8192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9964593A-D2A2-599A-9396-6AB892399E4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19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89E9B859-FBF5-E51E-0EB0-5FAFAE4D4F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37E8D3F-FECC-D02C-B5A7-78E51BE2BE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14B9F50-B1DB-3733-C236-BC2179397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738879"/>
            <a:ext cx="12324522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Metodología</a:t>
            </a:r>
            <a:endParaRPr lang="es-CO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1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39EE81-E612-47D6-B11D-617B48E9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83" y="622598"/>
            <a:ext cx="8541693" cy="1658016"/>
          </a:xfrm>
        </p:spPr>
        <p:txBody>
          <a:bodyPr/>
          <a:lstStyle/>
          <a:p>
            <a:pPr marL="0" marR="0" indent="180340">
              <a:lnSpc>
                <a:spcPct val="150000"/>
              </a:lnSpc>
              <a:spcAft>
                <a:spcPts val="6600"/>
              </a:spcAft>
            </a:pPr>
            <a:br>
              <a:rPr lang="es-CO" sz="3600" b="1" kern="1400" spc="-50" dirty="0">
                <a:solidFill>
                  <a:schemeClr val="bg2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es-CO" sz="2800" b="1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SOLUCIÓN DE PROBLEMAS INVERSOS USANDO REDES NEURONALES INFORMADAS POR LA FÍSICA </a:t>
            </a:r>
            <a:endParaRPr lang="es-CO" sz="3600" b="1" kern="1400" spc="-50" dirty="0">
              <a:solidFill>
                <a:schemeClr val="bg2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DD9AD-B4D3-E7A0-D0CA-DFF82313CCF1}"/>
              </a:ext>
            </a:extLst>
          </p:cNvPr>
          <p:cNvSpPr txBox="1"/>
          <p:nvPr/>
        </p:nvSpPr>
        <p:spPr>
          <a:xfrm>
            <a:off x="229083" y="3733800"/>
            <a:ext cx="558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6">
                    <a:lumMod val="25000"/>
                  </a:schemeClr>
                </a:solidFill>
                <a:latin typeface="Inter"/>
                <a:cs typeface="Arial" panose="020B0604020202020204" pitchFamily="34" charset="0"/>
              </a:rPr>
              <a:t>Gregorio Pérez Bernal</a:t>
            </a:r>
            <a:endParaRPr lang="es-CO" sz="3600" b="1" dirty="0">
              <a:solidFill>
                <a:schemeClr val="accent6">
                  <a:lumMod val="25000"/>
                </a:schemeClr>
              </a:solidFill>
              <a:latin typeface="Inter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325FD-7BA6-7F20-57A8-488E41BF5E2F}"/>
              </a:ext>
            </a:extLst>
          </p:cNvPr>
          <p:cNvSpPr txBox="1"/>
          <p:nvPr/>
        </p:nvSpPr>
        <p:spPr>
          <a:xfrm>
            <a:off x="229083" y="4809419"/>
            <a:ext cx="7533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Asesor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Nicolás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Guarín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Zapata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31AA2-4CC1-C0DC-00A7-4288905381DD}"/>
              </a:ext>
            </a:extLst>
          </p:cNvPr>
          <p:cNvSpPr txBox="1"/>
          <p:nvPr/>
        </p:nvSpPr>
        <p:spPr>
          <a:xfrm>
            <a:off x="229083" y="5527516"/>
            <a:ext cx="7533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Febrero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  <a:endParaRPr lang="es-CO" sz="20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2</a:t>
            </a:r>
            <a:endParaRPr lang="es-CO" sz="240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D8A97F3-6981-F35F-4C4D-3765DD7533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562B-569C-EA3E-5382-44E4869F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D5570-9D6B-5F4B-3441-269CDF1C725E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9ACCA11-FB05-7F47-F71A-1ECAF3BB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Revisión</a:t>
            </a:r>
            <a:r>
              <a:rPr lang="en-US" dirty="0">
                <a:solidFill>
                  <a:srgbClr val="005570"/>
                </a:solidFill>
              </a:rPr>
              <a:t> y </a:t>
            </a:r>
            <a:r>
              <a:rPr lang="en-US" dirty="0" err="1">
                <a:solidFill>
                  <a:srgbClr val="005570"/>
                </a:solidFill>
              </a:rPr>
              <a:t>apropiación</a:t>
            </a:r>
            <a:r>
              <a:rPr lang="en-US" dirty="0">
                <a:solidFill>
                  <a:srgbClr val="005570"/>
                </a:solidFill>
              </a:rPr>
              <a:t> </a:t>
            </a:r>
            <a:r>
              <a:rPr lang="en-US" dirty="0" err="1">
                <a:solidFill>
                  <a:srgbClr val="005570"/>
                </a:solidFill>
              </a:rPr>
              <a:t>matemática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75FDD216-FE03-4D13-D678-9D294EB35FEF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DF2A8C8C-2DE9-45A1-FDFC-27136007350E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20</a:t>
            </a:r>
            <a:endParaRPr lang="es-CO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CE6A6F-30E5-4336-252F-4F4CD7B3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8" y="1642522"/>
            <a:ext cx="120901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Revisión de bibliografía sobre problemas inversos y aprendizaje automático.</a:t>
            </a: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Estudio de conceptos en la ecuació</a:t>
            </a:r>
            <a:r>
              <a:rPr lang="es-CO" altLang="es-CO" sz="2000" dirty="0">
                <a:latin typeface="Arial" panose="020B0604020202020204" pitchFamily="34" charset="0"/>
              </a:rPr>
              <a:t>n de Poisson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Uso de revistas académicas, artículos y libros para completar la fase. </a:t>
            </a:r>
          </a:p>
        </p:txBody>
      </p:sp>
    </p:spTree>
    <p:extLst>
      <p:ext uri="{BB962C8B-B14F-4D97-AF65-F5344CB8AC3E}">
        <p14:creationId xmlns:p14="http://schemas.microsoft.com/office/powerpoint/2010/main" val="20526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1558-589C-A65A-5A4F-DC53F236A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E60D3C-5FC3-CBEF-09E0-2EBBD9A0038E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3D26DEE-D443-0DC8-AC9F-8A1E7484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882749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Formulación</a:t>
            </a:r>
            <a:r>
              <a:rPr lang="en-US" dirty="0">
                <a:solidFill>
                  <a:srgbClr val="005570"/>
                </a:solidFill>
              </a:rPr>
              <a:t> </a:t>
            </a:r>
            <a:r>
              <a:rPr lang="en-US" dirty="0" err="1">
                <a:solidFill>
                  <a:srgbClr val="005570"/>
                </a:solidFill>
              </a:rPr>
              <a:t>computacional</a:t>
            </a:r>
            <a:r>
              <a:rPr lang="en-US" dirty="0">
                <a:solidFill>
                  <a:srgbClr val="005570"/>
                </a:solidFill>
              </a:rPr>
              <a:t> del </a:t>
            </a:r>
            <a:r>
              <a:rPr lang="en-US" dirty="0" err="1">
                <a:solidFill>
                  <a:srgbClr val="005570"/>
                </a:solidFill>
              </a:rPr>
              <a:t>problema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70693E2B-61CD-2CAB-B4AF-BF317606C00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69F9A783-24F2-0292-C8ED-E7138EFF43B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21</a:t>
            </a:r>
            <a:endParaRPr lang="es-CO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2C089D-B655-8916-F762-1A5AC521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39" y="1426128"/>
            <a:ext cx="120901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 Selección, modelado matemático e implementación del modelo del problema.</a:t>
            </a:r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 Uso de datos de problemas sintéticos para la construcción de la red.</a:t>
            </a:r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 Entrenamiento de la red con el residual de la ecuación y los datos sintéticos.</a:t>
            </a:r>
          </a:p>
        </p:txBody>
      </p:sp>
    </p:spTree>
    <p:extLst>
      <p:ext uri="{BB962C8B-B14F-4D97-AF65-F5344CB8AC3E}">
        <p14:creationId xmlns:p14="http://schemas.microsoft.com/office/powerpoint/2010/main" val="43450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9AF1-51BC-3081-FD7D-26941345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B2605-0715-AE1F-89F8-3CB895F6F3C3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B7E2A9E-82BC-4E5C-533B-7211D9C8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Obtención</a:t>
            </a:r>
            <a:r>
              <a:rPr lang="en-US" dirty="0">
                <a:solidFill>
                  <a:srgbClr val="005570"/>
                </a:solidFill>
              </a:rPr>
              <a:t> de </a:t>
            </a:r>
            <a:r>
              <a:rPr lang="en-US" dirty="0" err="1">
                <a:solidFill>
                  <a:srgbClr val="005570"/>
                </a:solidFill>
              </a:rPr>
              <a:t>resultados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29E8FBD8-9314-0CD8-2460-44F5F03A1D15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31DB2D92-CFA3-452B-B810-D1130E375D35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22</a:t>
            </a:r>
            <a:endParaRPr lang="es-CO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98EE6-A8A4-0DF0-9B87-849AB88F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8" y="2565851"/>
            <a:ext cx="12090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A11F72-93A4-C286-49D0-7411F824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52" y="1950029"/>
            <a:ext cx="674575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Validación de la estructura de la red con datos reales.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000" dirty="0">
                <a:latin typeface="Arial" panose="020B0604020202020204" pitchFamily="34" charset="0"/>
              </a:rPr>
              <a:t> Comparación y análisis de los modelos de aproximación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22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E776-8F5D-9981-7830-5C6AF26EC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EB1693-A52B-CDF6-C120-A5843FD522E0}"/>
              </a:ext>
            </a:extLst>
          </p:cNvPr>
          <p:cNvSpPr/>
          <p:nvPr/>
        </p:nvSpPr>
        <p:spPr>
          <a:xfrm>
            <a:off x="589996" y="1426128"/>
            <a:ext cx="10542639" cy="36161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C0BD139-7169-C667-E864-58BF96E4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882749" cy="1018488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5570"/>
                </a:solidFill>
              </a:rPr>
              <a:t>Documentación</a:t>
            </a:r>
            <a:endParaRPr lang="es-CO" dirty="0">
              <a:solidFill>
                <a:srgbClr val="005570"/>
              </a:solidFill>
            </a:endParaRP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9C11D73C-1019-E52F-14AD-BFA658C9BCF4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4479471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10C130D5-5A65-595C-0E25-5F7657F49CD4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23</a:t>
            </a:r>
            <a:endParaRPr lang="es-CO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40185A-B31D-D50E-7DC8-8789A6C2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65" y="1804820"/>
            <a:ext cx="93778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Documentación continua con entregas intermedias y redacción del informe final.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Publicación en un repositorio de GitHub para accesibilidad y reproducibilidad.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Garantía de un registro completo del desarrollo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35276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24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Cronograma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3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Cronograma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25</a:t>
            </a:r>
          </a:p>
          <a:p>
            <a:pPr marL="0" indent="0">
              <a:buNone/>
            </a:pPr>
            <a:endParaRPr lang="es-CO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3D8964-964B-2F81-6A6E-286759EE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1431300"/>
            <a:ext cx="10530980" cy="44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8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26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Presupuesto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6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01860" y="842909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918E37A-9803-C563-2E54-CD9250E9BD37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27</a:t>
            </a:r>
            <a:endParaRPr lang="es-CO" sz="2400" dirty="0"/>
          </a:p>
        </p:txBody>
      </p:sp>
      <p:sp>
        <p:nvSpPr>
          <p:cNvPr id="13" name="Título 4">
            <a:extLst>
              <a:ext uri="{FF2B5EF4-FFF2-40B4-BE49-F238E27FC236}">
                <a16:creationId xmlns:a16="http://schemas.microsoft.com/office/drawing/2014/main" id="{F9C05E83-EAB8-32EA-BE84-2C0E0F6B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Presupuesto</a:t>
            </a:r>
            <a:endParaRPr lang="es-C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48959-0472-4935-C005-05553D3B5151}"/>
              </a:ext>
            </a:extLst>
          </p:cNvPr>
          <p:cNvSpPr txBox="1"/>
          <p:nvPr/>
        </p:nvSpPr>
        <p:spPr>
          <a:xfrm>
            <a:off x="1156497" y="1538231"/>
            <a:ext cx="982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 pueden ver adjuntos los costos asociados a este trabajo de grado. Estos costos no representan costos desembolsables para el estudiante.</a:t>
            </a:r>
            <a:endParaRPr lang="es-C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0C75C2-15DF-B743-A6DA-2A917FFB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" y="2846054"/>
            <a:ext cx="11562826" cy="232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28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1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Propiedad</a:t>
            </a:r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intelectual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0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B48FB-D376-D4B9-A4EA-56BD66C6C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2DCC496C-8B16-C68F-363A-6436BA7072EE}"/>
              </a:ext>
            </a:extLst>
          </p:cNvPr>
          <p:cNvCxnSpPr>
            <a:cxnSpLocks/>
          </p:cNvCxnSpPr>
          <p:nvPr/>
        </p:nvCxnSpPr>
        <p:spPr>
          <a:xfrm>
            <a:off x="101860" y="868076"/>
            <a:ext cx="5994140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974487B0-847C-55EC-29A0-F8F4472C0A6E}"/>
              </a:ext>
            </a:extLst>
          </p:cNvPr>
          <p:cNvSpPr txBox="1">
            <a:spLocks/>
          </p:cNvSpPr>
          <p:nvPr/>
        </p:nvSpPr>
        <p:spPr>
          <a:xfrm>
            <a:off x="11710733" y="6402263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29</a:t>
            </a:r>
            <a:endParaRPr lang="es-CO" sz="2400" dirty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383572B8-7043-C8D0-8996-CAC79651B734}"/>
              </a:ext>
            </a:extLst>
          </p:cNvPr>
          <p:cNvSpPr txBox="1">
            <a:spLocks/>
          </p:cNvSpPr>
          <p:nvPr/>
        </p:nvSpPr>
        <p:spPr>
          <a:xfrm>
            <a:off x="1115694" y="1224690"/>
            <a:ext cx="10804722" cy="1577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3126DA23-55C7-D788-0AC3-BBB455F7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" y="0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intelectual</a:t>
            </a: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D7871-292F-69F4-3C75-D3264891DA41}"/>
              </a:ext>
            </a:extLst>
          </p:cNvPr>
          <p:cNvSpPr txBox="1"/>
          <p:nvPr/>
        </p:nvSpPr>
        <p:spPr>
          <a:xfrm>
            <a:off x="768991" y="1516593"/>
            <a:ext cx="9026554" cy="2045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Aft>
                <a:spcPts val="1200"/>
              </a:spcAft>
            </a:pPr>
            <a:r>
              <a:rPr lang="es-CO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Estos productos y otros que pudieran surgir en el curso del proyecto se publicarán de acuerdo con lineamientos de ciencia abierta</a:t>
            </a:r>
            <a:r>
              <a:rPr lang="es-CO" sz="2000" baseline="30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28600" marR="0" algn="just">
              <a:lnSpc>
                <a:spcPct val="150000"/>
              </a:lnSpc>
              <a:spcAft>
                <a:spcPts val="1200"/>
              </a:spcAft>
            </a:pPr>
            <a:endParaRPr lang="es-CO" sz="2000" baseline="30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algn="just"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CO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B062F-983D-EAC7-6761-5D87F2BE7B48}"/>
              </a:ext>
            </a:extLst>
          </p:cNvPr>
          <p:cNvSpPr txBox="1"/>
          <p:nvPr/>
        </p:nvSpPr>
        <p:spPr>
          <a:xfrm>
            <a:off x="2189951" y="3499838"/>
            <a:ext cx="86562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baseline="30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Este trabajo de grado hace parte del proyecto de investigación “Modelación directa e inversa de propagación de ondas combinando enfoques clásicos y de aprendizaje automático" en donde los productos se publicarán bajo lineamientos de ciencia abierta.</a:t>
            </a:r>
            <a:endParaRPr lang="es-CO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8273EC-6B59-4730-8D79-7AC834F7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695" y="352535"/>
            <a:ext cx="7060114" cy="953406"/>
          </a:xfrm>
        </p:spPr>
        <p:txBody>
          <a:bodyPr/>
          <a:lstStyle/>
          <a:p>
            <a:r>
              <a:rPr lang="en-US" dirty="0" err="1"/>
              <a:t>Contenido</a:t>
            </a:r>
            <a:endParaRPr lang="es-C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5FA37-5CEB-4400-9601-799F49B656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2695" y="1640368"/>
            <a:ext cx="4528458" cy="38199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Planteamiento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Objetivos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Justificación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US" sz="2400" dirty="0" err="1"/>
              <a:t>Alcance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AutoNum type="arabicPeriod"/>
            </a:pPr>
            <a:r>
              <a:rPr lang="en-US" sz="2400" dirty="0" err="1"/>
              <a:t>Antecedentes</a:t>
            </a:r>
            <a:endParaRPr lang="en-US" sz="2400" dirty="0"/>
          </a:p>
          <a:p>
            <a:pPr marL="342900" indent="-342900">
              <a:lnSpc>
                <a:spcPct val="170000"/>
              </a:lnSpc>
              <a:buAutoNum type="arabicPeriod"/>
            </a:pPr>
            <a:endParaRPr lang="en-US" sz="2400" dirty="0"/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E919BCE-FF93-A9BC-59B4-737DBD06BD7B}"/>
              </a:ext>
            </a:extLst>
          </p:cNvPr>
          <p:cNvSpPr txBox="1">
            <a:spLocks/>
          </p:cNvSpPr>
          <p:nvPr/>
        </p:nvSpPr>
        <p:spPr>
          <a:xfrm>
            <a:off x="8241293" y="1640368"/>
            <a:ext cx="6986588" cy="36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400" dirty="0"/>
              <a:t>6. </a:t>
            </a:r>
            <a:r>
              <a:rPr lang="en-US" sz="2400" dirty="0" err="1"/>
              <a:t>Metodología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7. </a:t>
            </a:r>
            <a:r>
              <a:rPr lang="en-US" sz="2400" dirty="0" err="1"/>
              <a:t>Calendario</a:t>
            </a:r>
            <a:endParaRPr lang="es-CO" sz="2400" dirty="0"/>
          </a:p>
          <a:p>
            <a:pPr>
              <a:lnSpc>
                <a:spcPct val="170000"/>
              </a:lnSpc>
            </a:pPr>
            <a:r>
              <a:rPr lang="es-CO" sz="2400" dirty="0"/>
              <a:t>8. Presupuesto</a:t>
            </a:r>
          </a:p>
          <a:p>
            <a:pPr>
              <a:lnSpc>
                <a:spcPct val="170000"/>
              </a:lnSpc>
            </a:pPr>
            <a:r>
              <a:rPr lang="es-CO" sz="2400" dirty="0"/>
              <a:t>9. Propiedad intelectual</a:t>
            </a:r>
          </a:p>
          <a:p>
            <a:pPr>
              <a:lnSpc>
                <a:spcPct val="170000"/>
              </a:lnSpc>
            </a:pPr>
            <a:r>
              <a:rPr lang="es-CO" sz="2400" dirty="0"/>
              <a:t>10. Bibliografía</a:t>
            </a:r>
            <a:endParaRPr lang="en-US" sz="24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0C752496-3B9E-D2E0-8D31-304041368C15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3</a:t>
            </a:r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520846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67731-81A7-7BC2-D744-0EFAF639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EE8489E7-4A4F-0C07-A557-8E62BF6B8A4B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30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D13F852-9C34-47A2-4D94-C52F3CF05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A0AEE792-D1E8-0CB7-1865-C2CF49A042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A66D15A-25A9-27E3-1DEF-4EEAF754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81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Bibliografía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2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770920-5496-FCE7-650B-CF80D822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4" y="93306"/>
            <a:ext cx="3554065" cy="858416"/>
          </a:xfrm>
        </p:spPr>
        <p:txBody>
          <a:bodyPr/>
          <a:lstStyle/>
          <a:p>
            <a:r>
              <a:rPr lang="en-US" dirty="0" err="1"/>
              <a:t>Bibliografía</a:t>
            </a:r>
            <a:endParaRPr lang="es-C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603E2-8DF0-BBF3-977C-6B892732C3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412" y="1338286"/>
            <a:ext cx="10771025" cy="53408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sz="1900" dirty="0"/>
          </a:p>
          <a:p>
            <a:endParaRPr lang="en-US" sz="1100" dirty="0"/>
          </a:p>
          <a:p>
            <a:endParaRPr lang="en-US" sz="1100" dirty="0"/>
          </a:p>
          <a:p>
            <a:endParaRPr lang="es-CO" sz="1100" dirty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74DAFF57-4BEB-1537-B2E7-600B058DC650}"/>
              </a:ext>
            </a:extLst>
          </p:cNvPr>
          <p:cNvSpPr txBox="1">
            <a:spLocks/>
          </p:cNvSpPr>
          <p:nvPr/>
        </p:nvSpPr>
        <p:spPr>
          <a:xfrm>
            <a:off x="11687274" y="6381225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31</a:t>
            </a:r>
            <a:endParaRPr lang="es-CO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DE800-4691-4FFA-59F7-2B0BA824F334}"/>
              </a:ext>
            </a:extLst>
          </p:cNvPr>
          <p:cNvSpPr txBox="1"/>
          <p:nvPr/>
        </p:nvSpPr>
        <p:spPr>
          <a:xfrm>
            <a:off x="302532" y="2910592"/>
            <a:ext cx="52258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Para acceder a la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bibliografía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ir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al QR</a:t>
            </a:r>
            <a:endParaRPr lang="es-CO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843F86E-C2FA-7E5D-C60F-0817F125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59" y="1194878"/>
            <a:ext cx="4468243" cy="44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3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517DE2-9B6E-42FA-BFC9-416518FDA2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04769" y="1737765"/>
            <a:ext cx="8132209" cy="4253722"/>
          </a:xfrm>
        </p:spPr>
        <p:txBody>
          <a:bodyPr>
            <a:normAutofit/>
          </a:bodyPr>
          <a:lstStyle/>
          <a:p>
            <a:r>
              <a:rPr lang="en-US" sz="4800" b="1"/>
              <a:t>MUCHAS GRACIAS</a:t>
            </a:r>
          </a:p>
          <a:p>
            <a:endParaRPr lang="en-US" sz="4800"/>
          </a:p>
          <a:p>
            <a:r>
              <a:rPr lang="en-US" sz="4800" b="1"/>
              <a:t>¿ALGUNA PREGUNTA?</a:t>
            </a:r>
            <a:endParaRPr lang="es-CO" sz="4800" b="1"/>
          </a:p>
        </p:txBody>
      </p:sp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6E98BF0A-ECD7-489B-8609-478D617AE517}"/>
              </a:ext>
            </a:extLst>
          </p:cNvPr>
          <p:cNvCxnSpPr>
            <a:cxnSpLocks/>
          </p:cNvCxnSpPr>
          <p:nvPr/>
        </p:nvCxnSpPr>
        <p:spPr>
          <a:xfrm>
            <a:off x="1108443" y="-318052"/>
            <a:ext cx="0" cy="2055817"/>
          </a:xfrm>
          <a:prstGeom prst="line">
            <a:avLst/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3EF412AD-1259-4555-A24D-5EB0C2635B47}"/>
              </a:ext>
            </a:extLst>
          </p:cNvPr>
          <p:cNvSpPr/>
          <p:nvPr/>
        </p:nvSpPr>
        <p:spPr bwMode="auto">
          <a:xfrm>
            <a:off x="1055558" y="1704425"/>
            <a:ext cx="105769" cy="1057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36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0D2607A1-579F-D4E9-30F4-F5406CF03A6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</a:t>
            </a:r>
            <a:endParaRPr lang="es-CO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3432B3B-1539-376F-B875-D39D3B429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820160" cy="382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Picture 12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8E38EA07-80D4-1CE0-49CC-263A1A879C4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35" y="261258"/>
            <a:ext cx="2907982" cy="638937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FDC92C-4F71-60EF-B2B9-84530156E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6" y="4209142"/>
            <a:ext cx="9144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Planteamiento</a:t>
            </a:r>
            <a: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del </a:t>
            </a:r>
            <a:r>
              <a:rPr lang="en-US" sz="66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problema</a:t>
            </a:r>
            <a:endParaRPr lang="es-CO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4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inversos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>
            <a:cxnSpLocks/>
          </p:cNvCxnSpPr>
          <p:nvPr/>
        </p:nvCxnSpPr>
        <p:spPr>
          <a:xfrm>
            <a:off x="13666" y="86775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C11C1DDB-CBB7-8B4A-A9FD-F2FC1F8EDBC3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5</a:t>
            </a:r>
            <a:endParaRPr lang="es-CO" sz="24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214779C-8AAF-D6F8-9010-8C9E779E1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64" y="2114813"/>
            <a:ext cx="4476336" cy="1068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601CB-9602-C979-B2B1-F92BA6A15CB3}"/>
              </a:ext>
            </a:extLst>
          </p:cNvPr>
          <p:cNvSpPr txBox="1"/>
          <p:nvPr/>
        </p:nvSpPr>
        <p:spPr>
          <a:xfrm>
            <a:off x="7206238" y="1677936"/>
            <a:ext cx="10723373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CO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/>
              <a:t>Reglas (modelo)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rgbClr val="00CC99"/>
                </a:solidFill>
              </a:rPr>
              <a:t>Datos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5428B-1DA0-1FA5-5546-5D7A41F4018A}"/>
              </a:ext>
            </a:extLst>
          </p:cNvPr>
          <p:cNvSpPr txBox="1"/>
          <p:nvPr/>
        </p:nvSpPr>
        <p:spPr>
          <a:xfrm>
            <a:off x="350814" y="1073006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Imaginemos un modelo escrito en su forma más general…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154B8-FE2E-EBC5-D1BC-E7D67633B120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BD5D3-E05D-7B78-FD74-06A86FDC694E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D664438-8B6B-5404-1798-9D34A038B4BF}"/>
              </a:ext>
            </a:extLst>
          </p:cNvPr>
          <p:cNvSpPr/>
          <p:nvPr/>
        </p:nvSpPr>
        <p:spPr>
          <a:xfrm>
            <a:off x="3369835" y="3398066"/>
            <a:ext cx="330200" cy="1375204"/>
          </a:xfrm>
          <a:prstGeom prst="downArrow">
            <a:avLst>
              <a:gd name="adj1" fmla="val 50000"/>
              <a:gd name="adj2" fmla="val 96154"/>
            </a:avLst>
          </a:prstGeom>
          <a:solidFill>
            <a:srgbClr val="00A9E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B2C34D-4609-D8F5-8424-DDB8D6C01DA9}"/>
              </a:ext>
            </a:extLst>
          </p:cNvPr>
          <p:cNvSpPr txBox="1"/>
          <p:nvPr/>
        </p:nvSpPr>
        <p:spPr>
          <a:xfrm>
            <a:off x="3760995" y="3624371"/>
            <a:ext cx="32145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Traducción</a:t>
            </a:r>
            <a:r>
              <a:rPr lang="en-US" sz="2000" dirty="0">
                <a:solidFill>
                  <a:schemeClr val="tx2"/>
                </a:solidFill>
              </a:rPr>
              <a:t> a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ecuaciones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diferenciales</a:t>
            </a:r>
            <a:endParaRPr lang="es-CO" sz="2000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E281EA-738C-660B-3E95-6F150481F57C}"/>
              </a:ext>
            </a:extLst>
          </p:cNvPr>
          <p:cNvSpPr txBox="1"/>
          <p:nvPr/>
        </p:nvSpPr>
        <p:spPr>
          <a:xfrm>
            <a:off x="1557042" y="5762184"/>
            <a:ext cx="434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Ecuación</a:t>
            </a:r>
            <a:r>
              <a:rPr lang="en-US" b="1" dirty="0">
                <a:solidFill>
                  <a:schemeClr val="tx2"/>
                </a:solidFill>
              </a:rPr>
              <a:t> De Poisson</a:t>
            </a:r>
            <a:endParaRPr lang="es-CO" b="1" dirty="0">
              <a:solidFill>
                <a:schemeClr val="tx2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458E1D-BCEB-EF45-9A3A-91685C40A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9664" y="4976953"/>
            <a:ext cx="4755010" cy="7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B3FE-9C3A-9A58-A3E1-14FDDA55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D5BBC9-F799-A18B-468B-38ACBD5A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inversos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439D400-75E6-DFD6-0AED-95CFCE4D0214}"/>
              </a:ext>
            </a:extLst>
          </p:cNvPr>
          <p:cNvCxnSpPr>
            <a:cxnSpLocks/>
          </p:cNvCxnSpPr>
          <p:nvPr/>
        </p:nvCxnSpPr>
        <p:spPr>
          <a:xfrm>
            <a:off x="13666" y="86775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09AC9C9F-B3B7-66C4-54B1-1E9F03BCB622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6</a:t>
            </a:r>
            <a:endParaRPr lang="es-C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04E6C-3184-F078-0B1D-6F3819779E77}"/>
              </a:ext>
            </a:extLst>
          </p:cNvPr>
          <p:cNvSpPr txBox="1"/>
          <p:nvPr/>
        </p:nvSpPr>
        <p:spPr>
          <a:xfrm>
            <a:off x="385648" y="1310860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Dadas las reglas y datos de un modelo, </a:t>
            </a:r>
            <a:r>
              <a:rPr lang="es-CO" sz="2400" dirty="0">
                <a:solidFill>
                  <a:schemeClr val="accent4">
                    <a:lumMod val="75000"/>
                  </a:schemeClr>
                </a:solidFill>
              </a:rPr>
              <a:t>encontrar sus parámetros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67C40-F798-B477-48A7-63AC40BD1EAD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A3864F7-CF94-4C63-ADE1-A2E689DAF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9570" y="2180865"/>
            <a:ext cx="3862660" cy="900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877562-3BC8-ABD0-F0B1-7914897B98CE}"/>
              </a:ext>
            </a:extLst>
          </p:cNvPr>
          <p:cNvSpPr txBox="1"/>
          <p:nvPr/>
        </p:nvSpPr>
        <p:spPr>
          <a:xfrm>
            <a:off x="3612175" y="3238361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esto se le llama un </a:t>
            </a:r>
            <a:r>
              <a:rPr lang="es-CO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problema inverso</a:t>
            </a:r>
            <a:endParaRPr lang="es-CO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8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8DFF-FE0A-5D8F-57AE-E2988DB73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34E511-9855-804F-A8F1-0DD15F92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Ecuación</a:t>
            </a:r>
            <a:r>
              <a:rPr lang="en-US" dirty="0"/>
              <a:t> de Poisson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54A9BFDB-AE63-BC3F-761D-30C34475E15D}"/>
              </a:ext>
            </a:extLst>
          </p:cNvPr>
          <p:cNvCxnSpPr>
            <a:cxnSpLocks/>
          </p:cNvCxnSpPr>
          <p:nvPr/>
        </p:nvCxnSpPr>
        <p:spPr>
          <a:xfrm>
            <a:off x="13666" y="86775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3C969EB5-0208-B506-366C-4910EDDEA27A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7</a:t>
            </a:r>
            <a:endParaRPr lang="es-C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E2937-2C73-8A36-88D3-EE62F43B6D48}"/>
              </a:ext>
            </a:extLst>
          </p:cNvPr>
          <p:cNvSpPr txBox="1"/>
          <p:nvPr/>
        </p:nvSpPr>
        <p:spPr>
          <a:xfrm>
            <a:off x="360973" y="1219318"/>
            <a:ext cx="107233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 una ecuación diferencial </a:t>
            </a:r>
            <a:r>
              <a:rPr lang="es-CO" sz="2400" i="1" dirty="0">
                <a:solidFill>
                  <a:schemeClr val="accent1">
                    <a:lumMod val="75000"/>
                  </a:schemeClr>
                </a:solidFill>
              </a:rPr>
              <a:t>simple</a:t>
            </a:r>
            <a:r>
              <a:rPr lang="es-CO" sz="2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usada en:</a:t>
            </a:r>
          </a:p>
          <a:p>
            <a:endParaRPr lang="es-CO" sz="2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Electrostática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Mecánica de fluidos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Gravitación universal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s-CO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B41A86D-65C2-03C1-407A-D0296304B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563" y="306885"/>
            <a:ext cx="3388193" cy="559518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9F797433-5C9D-0E33-F177-D1289C589D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20" y="2265029"/>
            <a:ext cx="3754426" cy="40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D748F-BA98-8EB8-74F0-FBC624F49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9C173B5B-272E-E085-54E6-B565F9E6CF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43" y="1073006"/>
            <a:ext cx="10256178" cy="57691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7197E48B-E9CB-442F-46F8-B58CBA3E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abordar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?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4E9F9319-5A01-AC98-258B-4C5882CCAF77}"/>
              </a:ext>
            </a:extLst>
          </p:cNvPr>
          <p:cNvCxnSpPr>
            <a:cxnSpLocks/>
          </p:cNvCxnSpPr>
          <p:nvPr/>
        </p:nvCxnSpPr>
        <p:spPr>
          <a:xfrm>
            <a:off x="13666" y="89090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24A41DCA-C9C7-292E-39A0-49759ECA5A4B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8</a:t>
            </a:r>
            <a:endParaRPr lang="es-CO" sz="2400" dirty="0"/>
          </a:p>
        </p:txBody>
      </p:sp>
      <p:pic>
        <p:nvPicPr>
          <p:cNvPr id="21" name="Picture 20" descr="A diagram of a network&#10;&#10;Description automatically generated">
            <a:extLst>
              <a:ext uri="{FF2B5EF4-FFF2-40B4-BE49-F238E27FC236}">
                <a16:creationId xmlns:a16="http://schemas.microsoft.com/office/drawing/2014/main" id="{481B6AF6-9D4D-61E1-0E7B-3E24DF69B4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43" y="1115470"/>
            <a:ext cx="10247744" cy="5764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DD5359-0F72-93A8-F129-4AD531DE2733}"/>
              </a:ext>
            </a:extLst>
          </p:cNvPr>
          <p:cNvSpPr txBox="1"/>
          <p:nvPr/>
        </p:nvSpPr>
        <p:spPr>
          <a:xfrm>
            <a:off x="382032" y="986633"/>
            <a:ext cx="10723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s-CO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onstruir</a:t>
            </a:r>
            <a:r>
              <a:rPr lang="es-CO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una red neuronal </a:t>
            </a:r>
            <a:r>
              <a:rPr lang="es-CO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informada por la física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 aproximador de funciones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5A13E-74F4-BC23-F706-9AA3E897EAA1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55029-97A3-5DDE-724C-F79F158C5BFD}"/>
              </a:ext>
            </a:extLst>
          </p:cNvPr>
          <p:cNvSpPr txBox="1"/>
          <p:nvPr/>
        </p:nvSpPr>
        <p:spPr>
          <a:xfrm>
            <a:off x="3220656" y="3322463"/>
            <a:ext cx="678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29CCBDB-7DED-7F9B-4748-2A2385DA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618562" cy="478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F01F3-70F1-C258-F522-4971F3E29B79}"/>
              </a:ext>
            </a:extLst>
          </p:cNvPr>
          <p:cNvSpPr txBox="1"/>
          <p:nvPr/>
        </p:nvSpPr>
        <p:spPr>
          <a:xfrm>
            <a:off x="734313" y="2046527"/>
            <a:ext cx="10723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Arquitecturas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a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</a:rPr>
              <a:t>considerar</a:t>
            </a:r>
            <a:endParaRPr lang="es-CO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EF1A-0414-7CBE-E192-A7BFC093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DA1536-B11D-438C-17CA-093410B7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" y="54518"/>
            <a:ext cx="8187941" cy="1018488"/>
          </a:xfrm>
        </p:spPr>
        <p:txBody>
          <a:bodyPr>
            <a:noAutofit/>
          </a:bodyPr>
          <a:lstStyle/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lleva</a:t>
            </a:r>
            <a:r>
              <a:rPr lang="en-US" dirty="0"/>
              <a:t> a la </a:t>
            </a:r>
            <a:r>
              <a:rPr lang="en-US" dirty="0" err="1"/>
              <a:t>pregunta</a:t>
            </a:r>
            <a:r>
              <a:rPr lang="en-US" dirty="0"/>
              <a:t>…</a:t>
            </a:r>
            <a:endParaRPr lang="es-CO" dirty="0"/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5FFC77D-9972-B967-08E4-748FA937A8F7}"/>
              </a:ext>
            </a:extLst>
          </p:cNvPr>
          <p:cNvCxnSpPr>
            <a:cxnSpLocks/>
          </p:cNvCxnSpPr>
          <p:nvPr/>
        </p:nvCxnSpPr>
        <p:spPr>
          <a:xfrm>
            <a:off x="13666" y="890900"/>
            <a:ext cx="3686369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ED61B9D3-41C1-29F4-5D4D-AE0DB4159A0E}"/>
              </a:ext>
            </a:extLst>
          </p:cNvPr>
          <p:cNvSpPr txBox="1">
            <a:spLocks/>
          </p:cNvSpPr>
          <p:nvPr/>
        </p:nvSpPr>
        <p:spPr>
          <a:xfrm>
            <a:off x="11734587" y="6457922"/>
            <a:ext cx="589935" cy="5167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9</a:t>
            </a:r>
            <a:endParaRPr lang="es-CO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163B9-B8BC-20E6-785E-4A1CFE1E89AE}"/>
              </a:ext>
            </a:extLst>
          </p:cNvPr>
          <p:cNvSpPr txBox="1"/>
          <p:nvPr/>
        </p:nvSpPr>
        <p:spPr>
          <a:xfrm>
            <a:off x="734313" y="2660743"/>
            <a:ext cx="107233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¿Pueden las redes de </a:t>
            </a:r>
            <a:r>
              <a:rPr lang="es-CO" sz="3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Kolmogorov</a:t>
            </a:r>
            <a:r>
              <a:rPr lang="es-CO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-Arnold informadas por la física mejorar la aproximación numérica del problema inverso de Poisson en comparación a las </a:t>
            </a:r>
            <a:r>
              <a:rPr lang="es-CO" sz="32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PINNs</a:t>
            </a:r>
            <a:r>
              <a:rPr lang="es-CO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s-CO" sz="5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D8289-07F1-D5B9-A4C4-8272249F19AC}"/>
              </a:ext>
            </a:extLst>
          </p:cNvPr>
          <p:cNvSpPr txBox="1"/>
          <p:nvPr/>
        </p:nvSpPr>
        <p:spPr>
          <a:xfrm>
            <a:off x="4353560" y="3330694"/>
            <a:ext cx="905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400B7-743D-C91E-0B75-80EB69527AD8}"/>
              </a:ext>
            </a:extLst>
          </p:cNvPr>
          <p:cNvSpPr txBox="1"/>
          <p:nvPr/>
        </p:nvSpPr>
        <p:spPr>
          <a:xfrm>
            <a:off x="3220656" y="3322463"/>
            <a:ext cx="678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O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079ECF1-C8E1-98DE-C9C8-EA56DA1CA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9618562" cy="478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706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048CEEA230F14796749F6DFD5F5263" ma:contentTypeVersion="4" ma:contentTypeDescription="Crear nuevo documento." ma:contentTypeScope="" ma:versionID="d6c4cfcafc612646c52fb7be5612c34c">
  <xsd:schema xmlns:xsd="http://www.w3.org/2001/XMLSchema" xmlns:xs="http://www.w3.org/2001/XMLSchema" xmlns:p="http://schemas.microsoft.com/office/2006/metadata/properties" xmlns:ns2="96457c7a-bdfc-427e-9d05-5faa5ab5244b" targetNamespace="http://schemas.microsoft.com/office/2006/metadata/properties" ma:root="true" ma:fieldsID="a27e0269fbbb88148f01961ca1ad54cd" ns2:_="">
    <xsd:import namespace="96457c7a-bdfc-427e-9d05-5faa5ab52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57c7a-bdfc-427e-9d05-5faa5ab52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274F15-2B00-4746-A12F-FEE7F1B3A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457c7a-bdfc-427e-9d05-5faa5ab524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6F2BEA-1A88-4682-93A6-79A5C3BEC7A4}">
  <ds:schemaRefs>
    <ds:schemaRef ds:uri="http://purl.org/dc/dcmitype/"/>
    <ds:schemaRef ds:uri="http://schemas.microsoft.com/office/2006/documentManagement/types"/>
    <ds:schemaRef ds:uri="96457c7a-bdfc-427e-9d05-5faa5ab5244b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2974</TotalTime>
  <Words>744</Words>
  <Application>Microsoft Office PowerPoint</Application>
  <PresentationFormat>Widescreen</PresentationFormat>
  <Paragraphs>179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Arial</vt:lpstr>
      <vt:lpstr>Arial Black</vt:lpstr>
      <vt:lpstr>Calibri</vt:lpstr>
      <vt:lpstr>Calibri Light</vt:lpstr>
      <vt:lpstr>Inter</vt:lpstr>
      <vt:lpstr>Titillium Light</vt:lpstr>
      <vt:lpstr>Tema de Office</vt:lpstr>
      <vt:lpstr>PowerPoint Presentation</vt:lpstr>
      <vt:lpstr> SOLUCIÓN DE PROBLEMAS INVERSOS USANDO REDES NEURONALES INFORMADAS POR LA FÍSICA </vt:lpstr>
      <vt:lpstr>Contenido</vt:lpstr>
      <vt:lpstr>Planteamiento del problema</vt:lpstr>
      <vt:lpstr>Problemas inversos</vt:lpstr>
      <vt:lpstr>Problemas inversos</vt:lpstr>
      <vt:lpstr>Ecuación de Poisson</vt:lpstr>
      <vt:lpstr>¿Cómo abordar el problema?</vt:lpstr>
      <vt:lpstr>Esto nos lleva a la pregunta…</vt:lpstr>
      <vt:lpstr>Objetivos</vt:lpstr>
      <vt:lpstr>OBJETIVOS</vt:lpstr>
      <vt:lpstr>Justificación Alcance</vt:lpstr>
      <vt:lpstr>PowerPoint Presentation</vt:lpstr>
      <vt:lpstr>PowerPoint Presentation</vt:lpstr>
      <vt:lpstr>PowerPoint Presentation</vt:lpstr>
      <vt:lpstr>Antecedentes</vt:lpstr>
      <vt:lpstr>PowerPoint Presentation</vt:lpstr>
      <vt:lpstr>PowerPoint Presentation</vt:lpstr>
      <vt:lpstr>Metodología</vt:lpstr>
      <vt:lpstr>Revisión y apropiación matemática</vt:lpstr>
      <vt:lpstr>Formulación computacional del problema</vt:lpstr>
      <vt:lpstr>Obtención de resultados</vt:lpstr>
      <vt:lpstr>Documentación</vt:lpstr>
      <vt:lpstr>Cronograma</vt:lpstr>
      <vt:lpstr>Cronograma</vt:lpstr>
      <vt:lpstr>Presupuesto</vt:lpstr>
      <vt:lpstr>Presupuesto</vt:lpstr>
      <vt:lpstr>Propiedad intelectual</vt:lpstr>
      <vt:lpstr>Propiedad intelectual</vt:lpstr>
      <vt:lpstr>Bibliografía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Gregorio Perez Bernal</cp:lastModifiedBy>
  <cp:revision>30</cp:revision>
  <dcterms:created xsi:type="dcterms:W3CDTF">2024-01-10T20:13:24Z</dcterms:created>
  <dcterms:modified xsi:type="dcterms:W3CDTF">2025-02-10T00:22:05Z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0x01010009048CEEA230F14796749F6DFD5F5263</vt:lpwstr>
  </property>
  <property fmtid="{D5CDD505-2E9C-101B-9397-08002B2CF9AE}" pid="3" name="MediaServiceImageTags">
    <vt:lpwstr/>
  </property>
</Properties>
</file>