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6" r:id="rId5"/>
    <p:sldId id="259" r:id="rId6"/>
    <p:sldId id="304" r:id="rId7"/>
    <p:sldId id="323" r:id="rId8"/>
    <p:sldId id="293" r:id="rId9"/>
    <p:sldId id="344" r:id="rId10"/>
    <p:sldId id="345" r:id="rId11"/>
    <p:sldId id="346" r:id="rId12"/>
    <p:sldId id="347" r:id="rId13"/>
    <p:sldId id="324" r:id="rId14"/>
    <p:sldId id="294" r:id="rId15"/>
    <p:sldId id="348" r:id="rId16"/>
    <p:sldId id="311" r:id="rId17"/>
    <p:sldId id="332" r:id="rId18"/>
    <p:sldId id="325" r:id="rId19"/>
    <p:sldId id="354" r:id="rId20"/>
    <p:sldId id="355" r:id="rId21"/>
    <p:sldId id="340" r:id="rId22"/>
    <p:sldId id="343" r:id="rId23"/>
    <p:sldId id="349" r:id="rId24"/>
    <p:sldId id="350" r:id="rId25"/>
    <p:sldId id="351" r:id="rId26"/>
    <p:sldId id="326" r:id="rId27"/>
    <p:sldId id="320" r:id="rId28"/>
    <p:sldId id="327" r:id="rId29"/>
    <p:sldId id="316" r:id="rId30"/>
    <p:sldId id="328" r:id="rId31"/>
    <p:sldId id="330" r:id="rId32"/>
    <p:sldId id="353" r:id="rId33"/>
    <p:sldId id="352" r:id="rId34"/>
    <p:sldId id="288" r:id="rId35"/>
    <p:sldId id="287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5E02B3-C233-9098-50CA-9C01394B3703}" name="Gregorio Perez Bernal" initials="GP" userId="S::gperezb1@eafit.edu.co::48bcdaf4-b969-47ec-a40a-2318dd601b6d" providerId="AD"/>
  <p188:author id="{D14EA4EF-5698-94B4-1C60-889A7D80FD44}" name="Nicolas Guarin Zapata" initials="NG" userId="S::nguarinz@eafit.edu.co::514e7ece-ff60-4179-900b-94090e3de7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A9E0"/>
    <a:srgbClr val="000000"/>
    <a:srgbClr val="005570"/>
    <a:srgbClr val="CC6600"/>
    <a:srgbClr val="FAE3CC"/>
    <a:srgbClr val="007FA8"/>
    <a:srgbClr val="332825"/>
    <a:srgbClr val="00B2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72648-4605-4410-B821-BF0E8AC911BD}" v="2" dt="2025-02-06T16:06:04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CC62B-E4F2-435E-9A7B-3B20E7C534C2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BF85-F2B7-462D-888B-8255CBB7C6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22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71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222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58C7-A156-BA5A-921F-20D408F2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73A97A-76DC-6910-4A5C-5D9F30B53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26AC6E-D3A9-196B-D783-4023F1240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446336-4BD1-5093-B306-0E6010AF7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17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59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4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11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D8B5A-D787-423C-F939-7342D74FF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24A717E-F6E8-4BD5-195A-408190D0A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84FECD-B5E1-118C-111B-58A733AD8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9DF08F-0F4E-E904-B477-3FA63AC4B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61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38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54050-1684-D557-6C48-981E717F8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311559-5AD9-9863-5893-485ABCCBD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DC8E66-367C-780B-3767-6950B9F9F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5A2A0E-8482-3DED-31A7-8FB18B395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01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74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28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Antetítulo</a:t>
            </a:r>
            <a:endParaRPr lang="es-CO"/>
          </a:p>
        </p:txBody>
      </p:sp>
      <p:pic>
        <p:nvPicPr>
          <p:cNvPr id="17" name="Marcador de posición de imagen 7">
            <a:extLst>
              <a:ext uri="{FF2B5EF4-FFF2-40B4-BE49-F238E27FC236}">
                <a16:creationId xmlns:a16="http://schemas.microsoft.com/office/drawing/2014/main" id="{CF2BB7C7-035A-4D0E-AABB-306F01581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 userDrawn="1"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A9D7B-3E86-450B-9559-E6FB939AE29D}"/>
              </a:ext>
            </a:extLst>
          </p:cNvPr>
          <p:cNvGrpSpPr/>
          <p:nvPr userDrawn="1"/>
        </p:nvGrpSpPr>
        <p:grpSpPr>
          <a:xfrm>
            <a:off x="1801090" y="4955504"/>
            <a:ext cx="3121094" cy="2460780"/>
            <a:chOff x="1801090" y="4955504"/>
            <a:chExt cx="3121094" cy="246078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FD2A1B0-6F17-4749-9997-3D7920E77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1090" y="4955504"/>
              <a:ext cx="1572721" cy="246077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4EDFFA1-B819-4A6E-9C8A-4526651F6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9463" y="4955505"/>
              <a:ext cx="1572721" cy="2460779"/>
            </a:xfrm>
            <a:prstGeom prst="rect">
              <a:avLst/>
            </a:prstGeom>
          </p:spPr>
        </p:pic>
      </p:grp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0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19">
            <a:extLst>
              <a:ext uri="{FF2B5EF4-FFF2-40B4-BE49-F238E27FC236}">
                <a16:creationId xmlns:a16="http://schemas.microsoft.com/office/drawing/2014/main" id="{548239C1-870E-4F90-A0B6-F1550B5F5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1727591-4325-4127-AC7A-08F5222DC7E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3B4DF42-81F0-434B-B84B-281A1A3209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1886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3" name="Título 11">
            <a:extLst>
              <a:ext uri="{FF2B5EF4-FFF2-40B4-BE49-F238E27FC236}">
                <a16:creationId xmlns:a16="http://schemas.microsoft.com/office/drawing/2014/main" id="{0869C450-5086-49E0-B1B5-12DF72C16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886" y="4435343"/>
            <a:ext cx="2823130" cy="469351"/>
          </a:xfrm>
        </p:spPr>
        <p:txBody>
          <a:bodyPr>
            <a:normAutofit/>
          </a:bodyPr>
          <a:lstStyle>
            <a:lvl1pPr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D65894DB-0D5B-463D-8D5C-90616DD68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165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AEC86C6E-344E-4579-A85F-6FC4B7236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0395" y="4978822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510BBFA5-5C0D-4D7C-B60F-5C08AB81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70394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/>
              <a:t>Título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44F6E19-B3FB-4B4C-B88F-3E16D1F73C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9166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3D69D1-C5D4-45EF-A2A9-4C976B4B82B3}"/>
              </a:ext>
            </a:extLst>
          </p:cNvPr>
          <p:cNvSpPr/>
          <p:nvPr userDrawn="1"/>
        </p:nvSpPr>
        <p:spPr bwMode="auto">
          <a:xfrm>
            <a:off x="8564410" y="2793413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345A7A3-B8B5-41B2-A3A3-B813A4CA8450}"/>
              </a:ext>
            </a:extLst>
          </p:cNvPr>
          <p:cNvSpPr/>
          <p:nvPr userDrawn="1"/>
        </p:nvSpPr>
        <p:spPr>
          <a:xfrm>
            <a:off x="8915400" y="228600"/>
            <a:ext cx="3151414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4647EA8-295A-4BD9-B6FA-4AB9D0F367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s-CO"/>
              <a:t>Clic en el ícono para 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787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 userDrawn="1"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/>
              <a:t>Clic en el ícono para insertar video</a:t>
            </a:r>
          </a:p>
        </p:txBody>
      </p:sp>
    </p:spTree>
    <p:extLst>
      <p:ext uri="{BB962C8B-B14F-4D97-AF65-F5344CB8AC3E}">
        <p14:creationId xmlns:p14="http://schemas.microsoft.com/office/powerpoint/2010/main" val="98365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0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on cifr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 userDrawn="1"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Cifras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221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15500</a:t>
            </a:r>
            <a:endParaRPr lang="es-CO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10%</a:t>
            </a:r>
            <a:endParaRPr lang="es-CO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0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464E4D44-05EB-4613-8336-8F541EC0D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2" name="Marcador de posición de imagen 13">
            <a:extLst>
              <a:ext uri="{FF2B5EF4-FFF2-40B4-BE49-F238E27FC236}">
                <a16:creationId xmlns:a16="http://schemas.microsoft.com/office/drawing/2014/main" id="{99C323CD-5ADD-4CE2-B09A-1718BF1CC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E3D7E01D-E687-49EF-B9CB-8E806E79E0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16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 1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26EAFCDC-7B6E-4BB2-8ADF-5B99F79A6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15049"/>
            <a:ext cx="6096000" cy="34046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 2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B34EF51B-7568-405A-9DCE-CDC93474A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0785" y="391850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</a:t>
            </a:r>
            <a:endParaRPr lang="es-CO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06E1DA4-4D2B-4DAB-B492-CFA17271E6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785" y="4328594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A2F8F7-9790-4872-BF59-BE6A11A109AD}"/>
              </a:ext>
            </a:extLst>
          </p:cNvPr>
          <p:cNvSpPr/>
          <p:nvPr userDrawn="1"/>
        </p:nvSpPr>
        <p:spPr>
          <a:xfrm>
            <a:off x="8784771" y="244928"/>
            <a:ext cx="3407229" cy="89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BD173542-F7A9-47BD-98B8-07744D226D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0785" y="595056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7FAE6986-C0F8-43D0-B017-2E21459A82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0785" y="1005148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1">
            <a:extLst>
              <a:ext uri="{FF2B5EF4-FFF2-40B4-BE49-F238E27FC236}">
                <a16:creationId xmlns:a16="http://schemas.microsoft.com/office/drawing/2014/main" id="{5D65C184-421B-46AA-A854-0B105AFDF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254" y="3429000"/>
            <a:ext cx="9020313" cy="1453239"/>
          </a:xfrm>
        </p:spPr>
        <p:txBody>
          <a:bodyPr>
            <a:normAutofit/>
          </a:bodyPr>
          <a:lstStyle>
            <a:lvl1pPr algn="l">
              <a:defRPr lang="es-CO" sz="4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MX"/>
              <a:t>“</a:t>
            </a:r>
            <a:r>
              <a:rPr lang="es-CO" sz="4000" b="1">
                <a:solidFill>
                  <a:srgbClr val="000000"/>
                </a:solidFill>
                <a:ea typeface="Titillium Light" charset="0"/>
                <a:cs typeface="Titillium Light" charset="0"/>
              </a:rPr>
              <a:t>Si no disfrutas lo que haces, es porque lo estás haciendo mal”</a:t>
            </a:r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BAE245-9201-49FE-99ED-560AB5A71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276" y="373485"/>
            <a:ext cx="4463078" cy="2923024"/>
          </a:xfrm>
          <a:prstGeom prst="rect">
            <a:avLst/>
          </a:prstGeom>
        </p:spPr>
      </p:pic>
      <p:sp>
        <p:nvSpPr>
          <p:cNvPr id="16" name="Marcador de posición de imagen 30">
            <a:extLst>
              <a:ext uri="{FF2B5EF4-FFF2-40B4-BE49-F238E27FC236}">
                <a16:creationId xmlns:a16="http://schemas.microsoft.com/office/drawing/2014/main" id="{35F07973-975C-4692-B60F-4842596818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542" y="714374"/>
            <a:ext cx="2325600" cy="232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E62C80E6-3080-4349-B966-F1BA73ED7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8254" y="5271265"/>
            <a:ext cx="3362589" cy="5090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36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076" y="1690553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de barras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81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inici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13">
            <a:extLst>
              <a:ext uri="{FF2B5EF4-FFF2-40B4-BE49-F238E27FC236}">
                <a16:creationId xmlns:a16="http://schemas.microsoft.com/office/drawing/2014/main" id="{75FF2955-B93C-40D8-8336-2900E088C3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0" y="0"/>
            <a:ext cx="8667750" cy="5116513"/>
          </a:xfrm>
          <a:prstGeom prst="rect">
            <a:avLst/>
          </a:prstGeom>
        </p:spPr>
      </p:pic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E25BCB7-76F4-48CA-B56C-DF2889B2C8B8}"/>
              </a:ext>
            </a:extLst>
          </p:cNvPr>
          <p:cNvCxnSpPr/>
          <p:nvPr userDrawn="1"/>
        </p:nvCxnSpPr>
        <p:spPr>
          <a:xfrm>
            <a:off x="2926624" y="3710894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953CD95-37E7-45B9-B4F7-D206731E9343}"/>
              </a:ext>
            </a:extLst>
          </p:cNvPr>
          <p:cNvSpPr/>
          <p:nvPr userDrawn="1"/>
        </p:nvSpPr>
        <p:spPr bwMode="auto">
          <a:xfrm>
            <a:off x="8823960" y="5116513"/>
            <a:ext cx="3368040" cy="1067117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899C2D-4F4E-4AEA-A9C6-DB51FEC3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095" y="3590259"/>
            <a:ext cx="4845882" cy="38113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BC2985F-0DB0-4040-9007-978A1BFB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960" y="1488123"/>
            <a:ext cx="6477000" cy="2387600"/>
          </a:xfrm>
        </p:spPr>
        <p:txBody>
          <a:bodyPr anchor="b">
            <a:noAutofit/>
          </a:bodyPr>
          <a:lstStyle>
            <a:lvl1pPr algn="l">
              <a:defRPr sz="15000">
                <a:latin typeface="Arial Black" panose="020B0A04020102020204" pitchFamily="34" charset="0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17AED114-2A71-4AC3-A6FF-B1D9B4EED3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0438" y="0"/>
            <a:ext cx="8691562" cy="51165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66CF90-DB45-405E-B4BE-6D00A7AC5B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04160" y="3967798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86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0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Tabla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22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61D1FAEC-364B-4063-82B4-8E926D07BF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392" y="2952249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B</a:t>
            </a:r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BFE7D3-3100-46E5-BA55-C58D68996BB8}"/>
              </a:ext>
            </a:extLst>
          </p:cNvPr>
          <p:cNvSpPr/>
          <p:nvPr userDrawn="1"/>
        </p:nvSpPr>
        <p:spPr>
          <a:xfrm>
            <a:off x="8852738" y="244929"/>
            <a:ext cx="3339262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F200E6B5-4F9E-4544-8B2E-CA4D39E40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0867" y="4514745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C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D0F69C04-2906-4A64-B8B0-33CB612194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10867" y="1389752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</a:t>
            </a:r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5CDE3D-508C-4982-B412-222ABCB3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68070" y="2036237"/>
            <a:ext cx="2071028" cy="1628898"/>
          </a:xfrm>
          <a:prstGeom prst="rect">
            <a:avLst/>
          </a:prstGeom>
        </p:spPr>
      </p:pic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BBEBCA4-C076-42CF-A502-9EE50F2B29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9" y="373263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B9C3985-CEB0-40B8-AE73-67274EC4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1492" y="1061624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926B03F-7580-467B-B616-FA43BDFBD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9" y="2700899"/>
            <a:ext cx="3400290" cy="702384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A5E74FD4-9421-4295-90DB-24D31AADF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603" y="1566886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1EB07ACD-D4FB-422A-B9C9-BBDBF6F95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1572" y="3091077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42D34266-750E-4FEF-87B5-630308B77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77683" y="3596339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81FEB1F2-6E5C-4AD1-8414-F5D5E47CCC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080" y="4892130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6AE9405F-83B9-47ED-9860-7D2B9E06F0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191" y="5397392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0398158-1043-4BEC-BBC6-881A4DFFEB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8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43B4FCA-27C6-4C66-84D1-D3DA4CFDD92D}"/>
              </a:ext>
            </a:extLst>
          </p:cNvPr>
          <p:cNvSpPr/>
          <p:nvPr userDrawn="1"/>
        </p:nvSpPr>
        <p:spPr bwMode="auto">
          <a:xfrm>
            <a:off x="1276351" y="1081938"/>
            <a:ext cx="10160683" cy="531886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FC9C7B-0447-43D8-A3C1-9530A5B1F71E}"/>
              </a:ext>
            </a:extLst>
          </p:cNvPr>
          <p:cNvSpPr/>
          <p:nvPr userDrawn="1"/>
        </p:nvSpPr>
        <p:spPr bwMode="auto">
          <a:xfrm>
            <a:off x="0" y="1081938"/>
            <a:ext cx="1276351" cy="956575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7AA263E-4880-4895-839E-93A4F9287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720" y="1228179"/>
            <a:ext cx="8438560" cy="547688"/>
          </a:xfrm>
        </p:spPr>
        <p:txBody>
          <a:bodyPr/>
          <a:lstStyle>
            <a:lvl1pPr marL="0" indent="0" algn="ctr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Conoce al equipo</a:t>
            </a:r>
            <a:endParaRPr lang="es-CO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9E3E83-B49B-432D-A357-3D6193DE2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5772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84399CE-7DA5-4FCE-BB38-5822C4025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5773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8E329C-63E5-484A-A95A-97A7359C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5773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B2387554-29AF-42B4-A36B-18D337F9D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533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F0170EAD-2A85-4199-9432-ECF82B3C31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5534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2AD0C65-DD64-495B-99AE-8B6D21B7B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5534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6" name="Marcador de posición de imagen 9">
            <a:extLst>
              <a:ext uri="{FF2B5EF4-FFF2-40B4-BE49-F238E27FC236}">
                <a16:creationId xmlns:a16="http://schemas.microsoft.com/office/drawing/2014/main" id="{1B7AED07-C104-407D-8EF4-812EAA4E5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6884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9A59B5E9-E58C-47F6-B5B3-79F02A1CE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6885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CF2F4791-654B-45AA-84D6-05A4AC9A1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6885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4A672771-6CD9-4243-9F0F-D9389D7114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658235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FD8FCBF2-B123-41F3-A9D2-CEBD4D1DC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58236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9314752-99DA-48CD-8CAE-E8DA04652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8236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2" name="Marcador de posición de imagen 9">
            <a:extLst>
              <a:ext uri="{FF2B5EF4-FFF2-40B4-BE49-F238E27FC236}">
                <a16:creationId xmlns:a16="http://schemas.microsoft.com/office/drawing/2014/main" id="{8F8EA700-8965-4978-BE2C-C1BF98968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09586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3" name="Marcador de texto 15">
            <a:extLst>
              <a:ext uri="{FF2B5EF4-FFF2-40B4-BE49-F238E27FC236}">
                <a16:creationId xmlns:a16="http://schemas.microsoft.com/office/drawing/2014/main" id="{55F019C4-E63E-417D-BD42-BB0AD97352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9587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4" name="Marcador de texto 15">
            <a:extLst>
              <a:ext uri="{FF2B5EF4-FFF2-40B4-BE49-F238E27FC236}">
                <a16:creationId xmlns:a16="http://schemas.microsoft.com/office/drawing/2014/main" id="{736D0E94-D3A8-4AF8-9125-F20DF2BF4B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9587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5" name="Marcador de posición de imagen 9">
            <a:extLst>
              <a:ext uri="{FF2B5EF4-FFF2-40B4-BE49-F238E27FC236}">
                <a16:creationId xmlns:a16="http://schemas.microsoft.com/office/drawing/2014/main" id="{208FA3C0-2FC9-41FB-8CA0-4E507DED69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05772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6" name="Marcador de texto 15">
            <a:extLst>
              <a:ext uri="{FF2B5EF4-FFF2-40B4-BE49-F238E27FC236}">
                <a16:creationId xmlns:a16="http://schemas.microsoft.com/office/drawing/2014/main" id="{36DD0786-1ABB-4AEC-8518-56DE9FFCD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05773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7" name="Marcador de texto 15">
            <a:extLst>
              <a:ext uri="{FF2B5EF4-FFF2-40B4-BE49-F238E27FC236}">
                <a16:creationId xmlns:a16="http://schemas.microsoft.com/office/drawing/2014/main" id="{DE84BF23-5A46-4AD9-A472-ACD591ACA7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5773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E296D412-9AF4-4BC4-8CCE-B6A6FA07863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55533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FC235A20-7E46-45D8-BCCD-96771CB7B0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5534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9C983990-DE8F-476F-B1A1-4D6C65EB79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5534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FBA70C01-9556-409D-88C8-928CCC71B3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06884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2" name="Marcador de texto 15">
            <a:extLst>
              <a:ext uri="{FF2B5EF4-FFF2-40B4-BE49-F238E27FC236}">
                <a16:creationId xmlns:a16="http://schemas.microsoft.com/office/drawing/2014/main" id="{03FF168F-D19F-40D3-A08D-22A675404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06885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8F8BCC83-145D-4FBB-A21B-4FE7764350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06885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36F7029-37DB-4C78-93F8-7268AA1E7B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8235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5" name="Marcador de texto 15">
            <a:extLst>
              <a:ext uri="{FF2B5EF4-FFF2-40B4-BE49-F238E27FC236}">
                <a16:creationId xmlns:a16="http://schemas.microsoft.com/office/drawing/2014/main" id="{95C8CD12-B94B-445B-AEFB-8B97C1D119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58236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F90AA8B7-CCAC-44CD-BEBB-3ED63BE1898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236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257159F1-6EBA-4BDB-821F-E16ACE8D08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09586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8" name="Marcador de texto 15">
            <a:extLst>
              <a:ext uri="{FF2B5EF4-FFF2-40B4-BE49-F238E27FC236}">
                <a16:creationId xmlns:a16="http://schemas.microsoft.com/office/drawing/2014/main" id="{AA89AF54-A951-4C66-A993-B781C53C5B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587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7A768996-FE25-4427-915E-6D48510D34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587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16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A73EA4C-2127-41AB-86D3-D82161EF6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499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6FB925C9-24C5-4B4A-A76D-A0B4EBA870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950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8783C909-2EC5-48C0-B37A-4A8D7F4747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500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77F5A078-774C-434A-A815-E8F9106F09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500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4D96538-F274-4083-BE86-0756AE280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6182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3497CABD-66EF-45C7-B4C6-56D071A606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2633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5905934F-C9EE-4E68-B814-54351C3D44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7183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3B7951A5-5E94-4C11-B6C9-D1467005E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7183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61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ADA91-37C0-4661-B650-87DD7DC96FFF}"/>
              </a:ext>
            </a:extLst>
          </p:cNvPr>
          <p:cNvSpPr/>
          <p:nvPr userDrawn="1"/>
        </p:nvSpPr>
        <p:spPr bwMode="auto">
          <a:xfrm>
            <a:off x="8480124" y="308677"/>
            <a:ext cx="3627590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CBAADD65-5FE8-4AFC-8639-51C5C14AB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8" cy="34591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6" name="Marcador de posición de imagen 24">
            <a:extLst>
              <a:ext uri="{FF2B5EF4-FFF2-40B4-BE49-F238E27FC236}">
                <a16:creationId xmlns:a16="http://schemas.microsoft.com/office/drawing/2014/main" id="{D3CF003B-C8E9-4B92-A883-7F48498B1F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0"/>
            <a:ext cx="6095998" cy="3459163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5889111-F3AC-4686-968F-02E929DFBC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6377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7F54311-CE19-4B49-8905-83CE065B5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7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4E474151-3488-4009-8E64-F09C004E0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4315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8DFF19C5-3000-4DBD-B40B-227D7E056B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4315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38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0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0844F96-8815-4D0E-8951-2AC9CF0DE6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85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F29EC8A-E5C2-4353-8148-6E3678DE6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185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EC439C6B-7736-44D4-ACCF-41AB536D1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666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8230909B-3692-48A7-A91E-AA1594848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666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2D56898-65EE-4A53-AA94-62A5FF2767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466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1F3EB1B4-AFBE-41B2-90AB-BD1E525AEE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71466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EB32A227-EB74-4155-8EED-F92E31DD41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627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0D079F2B-EEB3-435E-8982-B43F2D1E0D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627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B58843BD-9DD6-4369-B101-E2861FB78B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107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4FB7C9F8-0E28-48F6-826C-2D1D046D9F1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107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2" name="Picture Placeholder 13">
            <a:extLst>
              <a:ext uri="{FF2B5EF4-FFF2-40B4-BE49-F238E27FC236}">
                <a16:creationId xmlns:a16="http://schemas.microsoft.com/office/drawing/2014/main" id="{9D7591E4-1667-49DA-8212-A5A742FFA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05883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0CDF6143-7199-42F8-BE5E-EFFC6A384C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205883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4" name="Picture Placeholder 1">
            <a:extLst>
              <a:ext uri="{FF2B5EF4-FFF2-40B4-BE49-F238E27FC236}">
                <a16:creationId xmlns:a16="http://schemas.microsoft.com/office/drawing/2014/main" id="{7A21E6ED-45C3-42E5-B5A1-32E6F5B1FD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062952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F72765C5-AF20-4DFB-AE1D-B6410F5F80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062952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16396105-7FC9-4AA5-982B-4E60E6DE78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070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69" name="Marcador de texto 4">
            <a:extLst>
              <a:ext uri="{FF2B5EF4-FFF2-40B4-BE49-F238E27FC236}">
                <a16:creationId xmlns:a16="http://schemas.microsoft.com/office/drawing/2014/main" id="{C3AC6ABD-314A-4EF7-9F1C-8C30756A8F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070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70" name="Marcador de texto 4">
            <a:extLst>
              <a:ext uri="{FF2B5EF4-FFF2-40B4-BE49-F238E27FC236}">
                <a16:creationId xmlns:a16="http://schemas.microsoft.com/office/drawing/2014/main" id="{C5E2EE9E-201C-4D69-B45B-F73005AA16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77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71" name="Marcador de texto 4">
            <a:extLst>
              <a:ext uri="{FF2B5EF4-FFF2-40B4-BE49-F238E27FC236}">
                <a16:creationId xmlns:a16="http://schemas.microsoft.com/office/drawing/2014/main" id="{937D8289-428D-4337-80B8-2EEEB4CFD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977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83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1195EA97-5CBF-41B7-90E3-D240710DD4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F556DF69-C4C7-4106-9586-F5B948487C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524" y="3877741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3E48ACC5-2614-4789-A25E-83F0D1735C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9375" y="313483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85BAE-B85A-4EB2-A32A-FF4A58B100F2}"/>
              </a:ext>
            </a:extLst>
          </p:cNvPr>
          <p:cNvSpPr/>
          <p:nvPr userDrawn="1"/>
        </p:nvSpPr>
        <p:spPr bwMode="auto">
          <a:xfrm>
            <a:off x="0" y="708956"/>
            <a:ext cx="4944533" cy="91651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C6BD362-0CBC-48DC-A87A-1DAD0DFE68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0013" y="946407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Línea de tiempo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79206E0-0DA3-4306-BAFE-FD9573C49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752" y="3085741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42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Subtítulo</a:t>
            </a:r>
            <a:endParaRPr lang="es-CO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2005</a:t>
            </a:r>
            <a:endParaRPr lang="es-CO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2008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22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EB6D6D9-E73B-469B-8B84-4EB8FC9499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8AA72E0B-F43D-44DA-9367-487C7264F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10" y="4120834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B05FBC92-8208-4B44-8D68-78D57842E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1316" y="3461932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FA3EFD3-12E4-470C-8B84-F5302E8E2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3118720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2010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 userDrawn="1"/>
        </p:nvSpPr>
        <p:spPr bwMode="auto">
          <a:xfrm>
            <a:off x="1141080" y="1352550"/>
            <a:ext cx="2217708" cy="2076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/>
              <a:t>Punto 1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2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3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4</a:t>
            </a:r>
          </a:p>
          <a:p>
            <a:pPr lvl="0"/>
            <a:endParaRPr lang="es-ES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/>
              <a:t>Punto 1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2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3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4</a:t>
            </a:r>
          </a:p>
          <a:p>
            <a:pPr lvl="0"/>
            <a:endParaRPr lang="es-ES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Índice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801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Línea de tiempo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2004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r>
              <a:rPr lang="es-ES"/>
              <a:t>2010</a:t>
            </a:r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58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90B6BB5-1063-4BB9-A92E-B69BAC1504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425186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83176ECD-3D15-49C6-A236-59A464D782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484265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2015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60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2017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r>
              <a:rPr lang="es-ES"/>
              <a:t>2024</a:t>
            </a:r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95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talla fin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 userDrawn="1"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/>
              <a:t>¡Gracias!</a:t>
            </a:r>
            <a:endParaRPr lang="es-CO" sz="100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48FBAC7-8B2A-418D-824A-215EF8611468}"/>
              </a:ext>
            </a:extLst>
          </p:cNvPr>
          <p:cNvGrpSpPr/>
          <p:nvPr userDrawn="1"/>
        </p:nvGrpSpPr>
        <p:grpSpPr>
          <a:xfrm>
            <a:off x="1947196" y="4127462"/>
            <a:ext cx="5532196" cy="338554"/>
            <a:chOff x="1204656" y="5693202"/>
            <a:chExt cx="5532196" cy="338554"/>
          </a:xfrm>
        </p:grpSpPr>
        <p:sp>
          <p:nvSpPr>
            <p:cNvPr id="18" name="10 Rectángulo">
              <a:extLst>
                <a:ext uri="{FF2B5EF4-FFF2-40B4-BE49-F238E27FC236}">
                  <a16:creationId xmlns:a16="http://schemas.microsoft.com/office/drawing/2014/main" id="{2C0016DA-47AC-4EEF-BB1E-4F298A8F566A}"/>
                </a:ext>
              </a:extLst>
            </p:cNvPr>
            <p:cNvSpPr/>
            <p:nvPr/>
          </p:nvSpPr>
          <p:spPr>
            <a:xfrm>
              <a:off x="1491977" y="5693202"/>
              <a:ext cx="2789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kern="700" spc="0" baseline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</a:t>
              </a:r>
              <a:r>
                <a:rPr lang="es-ES" sz="1600" b="1" kern="700" spc="0" baseline="0" err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CienciasIngenieriaEAFIT</a:t>
              </a:r>
              <a:endParaRPr lang="es-ES" sz="1600" b="1" kern="700" spc="0" baseline="0">
                <a:solidFill>
                  <a:schemeClr val="bg1"/>
                </a:solidFill>
                <a:latin typeface="+mj-lt"/>
                <a:ea typeface="Inter SemiBold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10 Rectángulo">
              <a:extLst>
                <a:ext uri="{FF2B5EF4-FFF2-40B4-BE49-F238E27FC236}">
                  <a16:creationId xmlns:a16="http://schemas.microsoft.com/office/drawing/2014/main" id="{73C7A561-1840-4234-8B45-9FC53B32A442}"/>
                </a:ext>
              </a:extLst>
            </p:cNvPr>
            <p:cNvSpPr/>
            <p:nvPr/>
          </p:nvSpPr>
          <p:spPr>
            <a:xfrm>
              <a:off x="5157574" y="5693202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@CAEI_EAFIT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2822DBC-F3F1-4A01-BDD7-3A8EEBF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656" y="5718479"/>
              <a:ext cx="288000" cy="288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3551364-FF0D-40EF-8B4C-A9AC1666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2524" y="5718479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 userDrawn="1"/>
        </p:nvSpPr>
        <p:spPr bwMode="auto">
          <a:xfrm>
            <a:off x="0" y="5255172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1271" y="2949510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/>
              <a:t>Punto 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7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E9AA74C-4266-4539-BB65-44827276B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615" y="3183441"/>
            <a:ext cx="7060114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pic>
        <p:nvPicPr>
          <p:cNvPr id="11" name="Marcador de posición de imagen 9">
            <a:extLst>
              <a:ext uri="{FF2B5EF4-FFF2-40B4-BE49-F238E27FC236}">
                <a16:creationId xmlns:a16="http://schemas.microsoft.com/office/drawing/2014/main" id="{66811F63-6F1A-496E-9C7A-D6BC89BA0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F93C0A-ADCF-4F11-B81E-92ED432E46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80A8B-62B6-4564-AF8A-B00E8FC3C4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5675" y="4177259"/>
            <a:ext cx="6986588" cy="461963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D8986-19CE-4080-BA67-AE9A07D5D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675" y="4715737"/>
            <a:ext cx="6986588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8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A770EB6-91A1-4501-9F8E-F0A913F46533}"/>
              </a:ext>
            </a:extLst>
          </p:cNvPr>
          <p:cNvSpPr/>
          <p:nvPr userDrawn="1"/>
        </p:nvSpPr>
        <p:spPr bwMode="auto">
          <a:xfrm>
            <a:off x="7467600" y="1376854"/>
            <a:ext cx="4724398" cy="548114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C3384A7B-BBC5-49ED-BF23-CE35C0BBB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4015" y="1794568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3671C24-964E-4C8B-9E18-B0BBFB726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698" y="2883808"/>
            <a:ext cx="4426179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1" name="Título 11">
            <a:extLst>
              <a:ext uri="{FF2B5EF4-FFF2-40B4-BE49-F238E27FC236}">
                <a16:creationId xmlns:a16="http://schemas.microsoft.com/office/drawing/2014/main" id="{FAD9653B-D7D1-452B-A78D-044E0B9F0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35" y="1771554"/>
            <a:ext cx="443114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775DD-E92A-4DA3-A6CA-F985522BC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234" y="4580797"/>
            <a:ext cx="2188052" cy="1433031"/>
          </a:xfrm>
          <a:prstGeom prst="rect">
            <a:avLst/>
          </a:prstGeom>
        </p:spPr>
      </p:pic>
      <p:pic>
        <p:nvPicPr>
          <p:cNvPr id="7" name="Marcador de posición de imagen 30">
            <a:extLst>
              <a:ext uri="{FF2B5EF4-FFF2-40B4-BE49-F238E27FC236}">
                <a16:creationId xmlns:a16="http://schemas.microsoft.com/office/drawing/2014/main" id="{D6219389-738E-4200-BFDB-0C073A2B77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1376363"/>
            <a:ext cx="2057400" cy="3387725"/>
          </a:xfrm>
          <a:prstGeom prst="rect">
            <a:avLst/>
          </a:prstGeom>
        </p:spPr>
      </p:pic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460C408-16F3-43AD-87D9-504504415A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0200" y="1376363"/>
            <a:ext cx="2057400" cy="3387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BA18FA38-947A-4820-9CF3-91B11A23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4015" y="243377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DB48E6D-7706-4C87-8F38-AA1F5C4C8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4015" y="277058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C9964282-64FB-4C3D-9AED-BE6DC7CD1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4015" y="3449199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0173B495-8B1E-471F-920A-29D4718F5D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4015" y="408840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71C073FB-AB6E-4576-A38C-578B664B75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015" y="442521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15AC6CCD-62FF-47BB-B29B-96047F5AAB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4015" y="5063941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0479C403-C639-4064-8B6E-7D615E1A7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4015" y="570314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BA4F93D2-5E9B-460D-B70C-4375C909A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4015" y="603995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9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F210B0-94FD-456A-B1BB-1CF0339B10ED}"/>
              </a:ext>
            </a:extLst>
          </p:cNvPr>
          <p:cNvSpPr/>
          <p:nvPr userDrawn="1"/>
        </p:nvSpPr>
        <p:spPr bwMode="auto">
          <a:xfrm>
            <a:off x="0" y="2830295"/>
            <a:ext cx="4080440" cy="1201773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6C09B93-F0BF-42F6-982E-F3BC9BD04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9369" y="2638206"/>
            <a:ext cx="3396174" cy="32792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pic>
        <p:nvPicPr>
          <p:cNvPr id="12" name="Marcador de posición de imagen 9">
            <a:extLst>
              <a:ext uri="{FF2B5EF4-FFF2-40B4-BE49-F238E27FC236}">
                <a16:creationId xmlns:a16="http://schemas.microsoft.com/office/drawing/2014/main" id="{3F86D040-48CB-4602-8592-E31490A53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6292" y="0"/>
            <a:ext cx="3245708" cy="6857999"/>
          </a:xfrm>
          <a:prstGeom prst="rect">
            <a:avLst/>
          </a:prstGeom>
        </p:spPr>
      </p:pic>
      <p:sp>
        <p:nvSpPr>
          <p:cNvPr id="14" name="Título 11">
            <a:extLst>
              <a:ext uri="{FF2B5EF4-FFF2-40B4-BE49-F238E27FC236}">
                <a16:creationId xmlns:a16="http://schemas.microsoft.com/office/drawing/2014/main" id="{C47A4BDB-4652-412D-B3B9-FE2AAEF84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4858" y="2970260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CF6C8EF4-B9F0-4BB0-994E-25B089F0C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858" y="2389305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Antetítulo</a:t>
            </a:r>
            <a:endParaRPr lang="es-CO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856B0020-06C5-40FB-B573-33C8951646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45563" y="0"/>
            <a:ext cx="3246437" cy="6858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23CCF-80AB-4E41-9E81-FF7A43F4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103207" y="-380109"/>
            <a:ext cx="2071028" cy="16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 userDrawn="1"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 userDrawn="1"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Textos y contenidos de la diapositiva distribuidos en dos columnas</a:t>
            </a:r>
          </a:p>
          <a:p>
            <a:pPr lvl="0"/>
            <a:endParaRPr lang="es-CO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4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 userDrawn="1"/>
        </p:nvSpPr>
        <p:spPr bwMode="auto">
          <a:xfrm>
            <a:off x="-1634" y="382890"/>
            <a:ext cx="4465350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DA445-BBC0-4FA4-8622-2542EE300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4263" y="561975"/>
            <a:ext cx="3055937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Mapa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1D78-0836-474F-AF2E-8E53759C22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3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5" r:id="rId8"/>
    <p:sldLayoutId id="2147483689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90" r:id="rId21"/>
    <p:sldLayoutId id="2147483677" r:id="rId22"/>
    <p:sldLayoutId id="2147483691" r:id="rId23"/>
    <p:sldLayoutId id="2147483692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7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Objetivos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8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/>
              <a:t>OBJETIVOS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41152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89E9E4AF-0890-AA08-2DCD-977BAFC13400}"/>
              </a:ext>
            </a:extLst>
          </p:cNvPr>
          <p:cNvSpPr txBox="1">
            <a:spLocks/>
          </p:cNvSpPr>
          <p:nvPr/>
        </p:nvSpPr>
        <p:spPr>
          <a:xfrm>
            <a:off x="303063" y="1183204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Objetivo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General</a:t>
            </a:r>
            <a:endParaRPr lang="es-CO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9A25C-6B6A-E9F6-A073-C25B8F38804C}"/>
              </a:ext>
            </a:extLst>
          </p:cNvPr>
          <p:cNvSpPr txBox="1"/>
          <p:nvPr/>
        </p:nvSpPr>
        <p:spPr>
          <a:xfrm>
            <a:off x="734313" y="1901209"/>
            <a:ext cx="10723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/>
              <a:t>Diseñar e implementar un algoritmo basado en técnicas de aprendizaje automático para la reconstrucción del campo de velocidades de una onda mecánica a partir de datos observados, aplicado en geociencias.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F97EF6D-4C7E-D112-300D-8E5CBD99BB2B}"/>
              </a:ext>
            </a:extLst>
          </p:cNvPr>
          <p:cNvSpPr txBox="1">
            <a:spLocks/>
          </p:cNvSpPr>
          <p:nvPr/>
        </p:nvSpPr>
        <p:spPr>
          <a:xfrm>
            <a:off x="303063" y="3044540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accent4">
                    <a:lumMod val="50000"/>
                  </a:schemeClr>
                </a:solidFill>
              </a:rPr>
              <a:t>Objetivos Específicos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8DAE2-196B-49DC-FDF7-7F34F6D5A344}"/>
              </a:ext>
            </a:extLst>
          </p:cNvPr>
          <p:cNvSpPr txBox="1"/>
          <p:nvPr/>
        </p:nvSpPr>
        <p:spPr>
          <a:xfrm>
            <a:off x="734313" y="3872743"/>
            <a:ext cx="10723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Modelar matemáticamente el problema planteado, utilizando la formulación de problemas inversos para garantizar una representación adecuada de las condiciones geofísicas.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FE03A4C-EA63-F7CF-1986-31EE3F10D76A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6</a:t>
            </a:r>
            <a:endParaRPr lang="es-CO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D2EA-2937-72C5-F233-CFD670736552}"/>
              </a:ext>
            </a:extLst>
          </p:cNvPr>
          <p:cNvSpPr txBox="1"/>
          <p:nvPr/>
        </p:nvSpPr>
        <p:spPr>
          <a:xfrm>
            <a:off x="734312" y="4825020"/>
            <a:ext cx="10723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Construir una función de pérdida informada por la física que permita aproximar el problema planteado.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A21C5-6C94-E1BC-FA69-E3BFB1E58629}"/>
              </a:ext>
            </a:extLst>
          </p:cNvPr>
          <p:cNvSpPr txBox="1"/>
          <p:nvPr/>
        </p:nvSpPr>
        <p:spPr>
          <a:xfrm>
            <a:off x="734312" y="5656818"/>
            <a:ext cx="1072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Validar el desempeño del algoritmo implementado mediante la aplicación a datos reales o sintéticos, evaluando su precisión y respuesta ante diferentes condiciones de entrenamiento. </a:t>
            </a:r>
          </a:p>
        </p:txBody>
      </p:sp>
    </p:spTree>
    <p:extLst>
      <p:ext uri="{BB962C8B-B14F-4D97-AF65-F5344CB8AC3E}">
        <p14:creationId xmlns:p14="http://schemas.microsoft.com/office/powerpoint/2010/main" val="94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40E4-705F-69AF-5979-11CD6BBF4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1E856E05-B277-E9A8-6AB7-1A5833C941AC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7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E23BDB33-0AAA-6ED9-AA1F-027113C2A2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4DDCB529-8F02-3768-297E-6817709089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37FADC4-D1BA-B86E-A0E9-332811103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Justificación</a:t>
            </a:r>
            <a:b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Alcance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8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55169212-CD99-F51E-0454-BC57B9475401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Justificación</a:t>
            </a:r>
            <a:endParaRPr lang="es-CO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8D12A-593C-1E97-8250-BB7F90153717}"/>
              </a:ext>
            </a:extLst>
          </p:cNvPr>
          <p:cNvSpPr txBox="1"/>
          <p:nvPr/>
        </p:nvSpPr>
        <p:spPr>
          <a:xfrm>
            <a:off x="695160" y="1008019"/>
            <a:ext cx="1080167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51A191-39B7-0DA9-6CCB-DBCC8B810120}"/>
              </a:ext>
            </a:extLst>
          </p:cNvPr>
          <p:cNvSpPr/>
          <p:nvPr/>
        </p:nvSpPr>
        <p:spPr>
          <a:xfrm>
            <a:off x="695160" y="1282447"/>
            <a:ext cx="10801679" cy="1381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20D5503B-DAAA-2A05-CF9B-61AAA56FBB62}"/>
              </a:ext>
            </a:extLst>
          </p:cNvPr>
          <p:cNvSpPr txBox="1">
            <a:spLocks/>
          </p:cNvSpPr>
          <p:nvPr/>
        </p:nvSpPr>
        <p:spPr>
          <a:xfrm>
            <a:off x="1106377" y="1466575"/>
            <a:ext cx="9979243" cy="1242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accent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Área de territorios y ciudades: </a:t>
            </a:r>
            <a:r>
              <a:rPr lang="es-CO" sz="3200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s-CO" sz="3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aracterización geológica y geotécnica de algunas estructuras en Ciudad Perdida </a:t>
            </a:r>
            <a:endParaRPr lang="es-CO" sz="44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73C3AC-D260-F4FF-DC6E-F1EF21A7519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28449" y="4106867"/>
            <a:ext cx="10595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Conocimientos</a:t>
            </a:r>
            <a:endParaRPr kumimoji="0" lang="es-CO" altLang="es-CO" sz="2800" b="1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6E1C36-B856-B423-2802-3CA1B5F3F270}"/>
              </a:ext>
            </a:extLst>
          </p:cNvPr>
          <p:cNvSpPr/>
          <p:nvPr/>
        </p:nvSpPr>
        <p:spPr>
          <a:xfrm>
            <a:off x="2050725" y="4906380"/>
            <a:ext cx="1780236" cy="108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diferenciales</a:t>
            </a:r>
            <a:endParaRPr lang="es-CO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6C7E2C-0D2B-5FBC-050C-D064197054B7}"/>
              </a:ext>
            </a:extLst>
          </p:cNvPr>
          <p:cNvSpPr/>
          <p:nvPr/>
        </p:nvSpPr>
        <p:spPr>
          <a:xfrm>
            <a:off x="5042454" y="4906380"/>
            <a:ext cx="1780236" cy="10835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s-CO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4283DD-BAC1-7D8B-123B-F8F193F80B8F}"/>
              </a:ext>
            </a:extLst>
          </p:cNvPr>
          <p:cNvSpPr/>
          <p:nvPr/>
        </p:nvSpPr>
        <p:spPr>
          <a:xfrm>
            <a:off x="8293555" y="4906380"/>
            <a:ext cx="1780236" cy="108354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Inteligencia</a:t>
            </a:r>
            <a:r>
              <a:rPr lang="en-US" dirty="0"/>
              <a:t> artificial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639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F18D-B8E1-1D56-5511-E3ECBE98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EB1EE4-D778-0B9C-B806-4B26159AA336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E38D405-5FDC-BEA6-04B1-0592356C7F02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9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AF3A4AA8-0255-D897-024B-613CCD1D5150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Alcance</a:t>
            </a:r>
            <a:endParaRPr lang="es-CO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BA6B2-D05B-180C-9706-478386A0333D}"/>
              </a:ext>
            </a:extLst>
          </p:cNvPr>
          <p:cNvSpPr txBox="1"/>
          <p:nvPr/>
        </p:nvSpPr>
        <p:spPr>
          <a:xfrm>
            <a:off x="695160" y="1008019"/>
            <a:ext cx="1080167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1DE6B1-9D8B-37AD-4FCB-058E0F69C4E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8977" y="1884285"/>
            <a:ext cx="1080167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dirty="0">
                <a:solidFill>
                  <a:schemeClr val="tx2"/>
                </a:solidFill>
              </a:rPr>
              <a:t> Desarrollo de soluciones únicamente algorítmicas basadas en modelación matemática.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400" dirty="0">
              <a:solidFill>
                <a:schemeClr val="tx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dirty="0">
                <a:solidFill>
                  <a:schemeClr val="tx2"/>
                </a:solidFill>
              </a:rPr>
              <a:t> Enfoque exclusivo en redes neuronales y técnicas relacionadas, sin uso de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2400" dirty="0">
              <a:solidFill>
                <a:schemeClr val="tx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dirty="0">
                <a:solidFill>
                  <a:schemeClr val="tx2"/>
                </a:solidFill>
              </a:rPr>
              <a:t> No se realizarán comparaciones exhaustivas con métodos numéricos tradicionales como el método de elementos finitos. </a:t>
            </a:r>
          </a:p>
        </p:txBody>
      </p:sp>
    </p:spTree>
    <p:extLst>
      <p:ext uri="{BB962C8B-B14F-4D97-AF65-F5344CB8AC3E}">
        <p14:creationId xmlns:p14="http://schemas.microsoft.com/office/powerpoint/2010/main" val="178120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16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879"/>
            <a:ext cx="10398034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Antecedentes</a:t>
            </a:r>
            <a:endParaRPr lang="es-CO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65C2-A108-A326-60D7-4BB4C839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5BE4F4AE-B7D2-8B8E-6F8A-F939A9D63959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5330A89-5D6B-7245-247F-3AC9811E31AE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9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59F2076C-C795-6CCD-A559-C4303F069797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rgbClr val="002060"/>
                </a:solidFill>
              </a:rPr>
              <a:t>Rasht</a:t>
            </a:r>
            <a:r>
              <a:rPr lang="en-US" sz="3200" b="1" dirty="0">
                <a:solidFill>
                  <a:srgbClr val="002060"/>
                </a:solidFill>
              </a:rPr>
              <a:t> et al (2022)</a:t>
            </a:r>
            <a:endParaRPr lang="es-CO" sz="3200" b="1" dirty="0">
              <a:solidFill>
                <a:srgbClr val="00206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D079AB-1203-D127-8D52-31274984F56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0863" y="972459"/>
            <a:ext cx="10801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Physics-Informed Neural Networks (PINNs) for Wave Propagation and </a:t>
            </a:r>
            <a:r>
              <a:rPr lang="en-US" b="1" dirty="0">
                <a:solidFill>
                  <a:schemeClr val="accent4"/>
                </a:solidFill>
              </a:rPr>
              <a:t>Full Waveform Inversions</a:t>
            </a:r>
            <a:endParaRPr kumimoji="0" lang="es-CO" altLang="es-CO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0AC7A-DF05-279B-690E-5B60EA74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" y="2114401"/>
            <a:ext cx="4965090" cy="3398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39DFC-DD39-246D-AD0A-B81664DAD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51" y="2114401"/>
            <a:ext cx="4670791" cy="340270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301323A-2FBC-7878-AEC1-4F3288FF4031}"/>
              </a:ext>
            </a:extLst>
          </p:cNvPr>
          <p:cNvSpPr/>
          <p:nvPr/>
        </p:nvSpPr>
        <p:spPr>
          <a:xfrm rot="16200000">
            <a:off x="5589452" y="3125891"/>
            <a:ext cx="330200" cy="1375204"/>
          </a:xfrm>
          <a:prstGeom prst="downArrow">
            <a:avLst>
              <a:gd name="adj1" fmla="val 50000"/>
              <a:gd name="adj2" fmla="val 96154"/>
            </a:avLst>
          </a:prstGeom>
          <a:solidFill>
            <a:srgbClr val="00A9E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B0E73291-4A5C-C689-CE1C-4F3FB9A42A63}"/>
              </a:ext>
            </a:extLst>
          </p:cNvPr>
          <p:cNvSpPr txBox="1">
            <a:spLocks/>
          </p:cNvSpPr>
          <p:nvPr/>
        </p:nvSpPr>
        <p:spPr>
          <a:xfrm>
            <a:off x="5041381" y="317791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</a:rPr>
              <a:t>PINNS</a:t>
            </a:r>
            <a:endParaRPr lang="es-CO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49EA-5AD2-1D02-32C5-D675E488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5BE1DB4-EBF3-231B-278F-021C36D61F82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8FA0E62-F6EA-4B25-C984-5A11A7568EB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9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945710C7-CC8E-B28C-A6C0-8517BDC59F5A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rgbClr val="002060"/>
                </a:solidFill>
              </a:rPr>
              <a:t>Ren</a:t>
            </a:r>
            <a:r>
              <a:rPr lang="en-US" sz="3200" b="1" dirty="0">
                <a:solidFill>
                  <a:srgbClr val="002060"/>
                </a:solidFill>
              </a:rPr>
              <a:t> et al (2022)</a:t>
            </a:r>
            <a:endParaRPr lang="es-CO" sz="32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67349-C5D0-9B67-7481-16D11B20A934}"/>
              </a:ext>
            </a:extLst>
          </p:cNvPr>
          <p:cNvSpPr txBox="1"/>
          <p:nvPr/>
        </p:nvSpPr>
        <p:spPr>
          <a:xfrm>
            <a:off x="695160" y="1008019"/>
            <a:ext cx="1080167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685BF2-6055-A053-B3E6-32EDEBC8AC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0861" y="1171346"/>
            <a:ext cx="108016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2000" dirty="0" err="1"/>
              <a:t>SeismicNet</a:t>
            </a:r>
            <a:r>
              <a:rPr lang="es-CO" sz="2000" dirty="0"/>
              <a:t>: </a:t>
            </a:r>
            <a:r>
              <a:rPr lang="es-CO" sz="2000" dirty="0" err="1"/>
              <a:t>Physics-informed</a:t>
            </a:r>
            <a:r>
              <a:rPr lang="es-CO" sz="2000" dirty="0"/>
              <a:t> neural </a:t>
            </a:r>
            <a:r>
              <a:rPr lang="es-CO" sz="2000" dirty="0" err="1"/>
              <a:t>networks</a:t>
            </a:r>
            <a:r>
              <a:rPr lang="es-CO" sz="2000" dirty="0"/>
              <a:t> </a:t>
            </a:r>
            <a:r>
              <a:rPr lang="es-CO" sz="2000" dirty="0" err="1"/>
              <a:t>for</a:t>
            </a:r>
            <a:r>
              <a:rPr lang="es-CO" sz="2000" dirty="0"/>
              <a:t> </a:t>
            </a:r>
            <a:r>
              <a:rPr lang="es-CO" sz="2000" dirty="0" err="1"/>
              <a:t>seismic</a:t>
            </a:r>
            <a:r>
              <a:rPr lang="es-CO" sz="2000" dirty="0"/>
              <a:t> wave </a:t>
            </a:r>
            <a:r>
              <a:rPr lang="es-CO" sz="2000" dirty="0" err="1"/>
              <a:t>modeling</a:t>
            </a:r>
            <a:r>
              <a:rPr lang="es-CO" sz="2000" dirty="0"/>
              <a:t> in </a:t>
            </a:r>
            <a:r>
              <a:rPr lang="es-CO" sz="2000" b="1" dirty="0" err="1">
                <a:solidFill>
                  <a:schemeClr val="accent4"/>
                </a:solidFill>
              </a:rPr>
              <a:t>semi-infinite</a:t>
            </a:r>
            <a:r>
              <a:rPr lang="es-CO" sz="2000" b="1" dirty="0">
                <a:solidFill>
                  <a:schemeClr val="accent4"/>
                </a:solidFill>
              </a:rPr>
              <a:t> </a:t>
            </a:r>
            <a:r>
              <a:rPr lang="es-CO" sz="2000" b="1" dirty="0" err="1">
                <a:solidFill>
                  <a:schemeClr val="accent4"/>
                </a:solidFill>
              </a:rPr>
              <a:t>domain</a:t>
            </a:r>
            <a:endParaRPr kumimoji="0" lang="es-CO" altLang="es-CO" sz="20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4D258-B3CE-C6EA-7856-2C92AE44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2" y="2293810"/>
            <a:ext cx="1020269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8BDC9-FACD-4C50-268E-628C8192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9964593A-D2A2-599A-9396-6AB892399E4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21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9E9B859-FBF5-E51E-0EB0-5FAFAE4D4F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37E8D3F-FECC-D02C-B5A7-78E51BE2BE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14B9F50-B1DB-3733-C236-BC2179397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879"/>
            <a:ext cx="12324522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Metodología</a:t>
            </a:r>
            <a:endParaRPr lang="es-CO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1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562B-569C-EA3E-5382-44E4869F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D5570-9D6B-5F4B-3441-269CDF1C725E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9ACCA11-FB05-7F47-F71A-1ECAF3BB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Revisión</a:t>
            </a:r>
            <a:r>
              <a:rPr lang="en-US" dirty="0">
                <a:solidFill>
                  <a:srgbClr val="005570"/>
                </a:solidFill>
              </a:rPr>
              <a:t> y </a:t>
            </a:r>
            <a:r>
              <a:rPr lang="en-US" dirty="0" err="1">
                <a:solidFill>
                  <a:srgbClr val="005570"/>
                </a:solidFill>
              </a:rPr>
              <a:t>apropiación</a:t>
            </a:r>
            <a:r>
              <a:rPr lang="en-US" dirty="0">
                <a:solidFill>
                  <a:srgbClr val="005570"/>
                </a:solidFill>
              </a:rPr>
              <a:t> </a:t>
            </a:r>
            <a:r>
              <a:rPr lang="en-US" dirty="0" err="1">
                <a:solidFill>
                  <a:srgbClr val="005570"/>
                </a:solidFill>
              </a:rPr>
              <a:t>matemática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75FDD216-FE03-4D13-D678-9D294EB35FEF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F2A8C8C-2DE9-45A1-FDFC-27136007350E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22</a:t>
            </a:r>
            <a:endParaRPr lang="es-CO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E6A6F-30E5-4336-252F-4F4CD7B3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8" y="1642522"/>
            <a:ext cx="120901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Revisión de bibliografía sobre problemas inversos y aprendizaje automático.</a:t>
            </a: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Estudio de conceptos en geofísica relevantes para el problema.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Uso de revistas académicas, artículos y libros para completar la fase. </a:t>
            </a:r>
          </a:p>
        </p:txBody>
      </p:sp>
    </p:spTree>
    <p:extLst>
      <p:ext uri="{BB962C8B-B14F-4D97-AF65-F5344CB8AC3E}">
        <p14:creationId xmlns:p14="http://schemas.microsoft.com/office/powerpoint/2010/main" val="20526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39EE81-E612-47D6-B11D-617B48E9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83" y="328112"/>
            <a:ext cx="8541693" cy="1658016"/>
          </a:xfrm>
        </p:spPr>
        <p:txBody>
          <a:bodyPr/>
          <a:lstStyle/>
          <a:p>
            <a:pPr marL="0" marR="0" indent="180340">
              <a:lnSpc>
                <a:spcPct val="150000"/>
              </a:lnSpc>
              <a:spcAft>
                <a:spcPts val="6600"/>
              </a:spcAft>
            </a:pPr>
            <a:br>
              <a:rPr lang="es-CO" sz="2400" b="1" kern="1400" spc="-50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es-CO" sz="2400" b="1" kern="1400" spc="-50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TÉCNICAS DE APRENDIZAJE AUTOMÁTICO PARA RESOLVER PROBLEMAS    INVERSOS DE ONDAS ACÚSTICAS CON APLICACIONES EN GEOFÍSICA</a:t>
            </a:r>
            <a:endParaRPr lang="es-CO" sz="2400" kern="1400" spc="-5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DD9AD-B4D3-E7A0-D0CA-DFF82313CCF1}"/>
              </a:ext>
            </a:extLst>
          </p:cNvPr>
          <p:cNvSpPr txBox="1"/>
          <p:nvPr/>
        </p:nvSpPr>
        <p:spPr>
          <a:xfrm>
            <a:off x="229083" y="3733800"/>
            <a:ext cx="558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25000"/>
                  </a:schemeClr>
                </a:solidFill>
                <a:latin typeface="Inter"/>
                <a:cs typeface="Arial" panose="020B0604020202020204" pitchFamily="34" charset="0"/>
              </a:rPr>
              <a:t>Gregorio Pérez Bernal</a:t>
            </a:r>
            <a:endParaRPr lang="es-CO" sz="3600" b="1" dirty="0">
              <a:solidFill>
                <a:schemeClr val="accent6">
                  <a:lumMod val="25000"/>
                </a:schemeClr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325FD-7BA6-7F20-57A8-488E41BF5E2F}"/>
              </a:ext>
            </a:extLst>
          </p:cNvPr>
          <p:cNvSpPr txBox="1"/>
          <p:nvPr/>
        </p:nvSpPr>
        <p:spPr>
          <a:xfrm>
            <a:off x="229083" y="4517930"/>
            <a:ext cx="7533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Nicolás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Guarín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Zapata</a:t>
            </a:r>
          </a:p>
          <a:p>
            <a:pPr algn="l"/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Coasesor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Oscar Rincón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Cardeño</a:t>
            </a:r>
            <a:endParaRPr lang="es-CO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31AA2-4CC1-C0DC-00A7-4288905381DD}"/>
              </a:ext>
            </a:extLst>
          </p:cNvPr>
          <p:cNvSpPr txBox="1"/>
          <p:nvPr/>
        </p:nvSpPr>
        <p:spPr>
          <a:xfrm>
            <a:off x="229083" y="5527516"/>
            <a:ext cx="7533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Febrero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  <a:endParaRPr lang="es-CO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2</a:t>
            </a:r>
            <a:endParaRPr lang="es-CO" sz="240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8A97F3-6981-F35F-4C4D-3765DD7533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1558-589C-A65A-5A4F-DC53F236A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E60D3C-5FC3-CBEF-09E0-2EBBD9A0038E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3D26DEE-D443-0DC8-AC9F-8A1E7484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882749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Formulación</a:t>
            </a:r>
            <a:r>
              <a:rPr lang="en-US" dirty="0">
                <a:solidFill>
                  <a:srgbClr val="005570"/>
                </a:solidFill>
              </a:rPr>
              <a:t> </a:t>
            </a:r>
            <a:r>
              <a:rPr lang="en-US" dirty="0" err="1">
                <a:solidFill>
                  <a:srgbClr val="005570"/>
                </a:solidFill>
              </a:rPr>
              <a:t>computacional</a:t>
            </a:r>
            <a:r>
              <a:rPr lang="en-US" dirty="0">
                <a:solidFill>
                  <a:srgbClr val="005570"/>
                </a:solidFill>
              </a:rPr>
              <a:t> del </a:t>
            </a:r>
            <a:r>
              <a:rPr lang="en-US" dirty="0" err="1">
                <a:solidFill>
                  <a:srgbClr val="005570"/>
                </a:solidFill>
              </a:rPr>
              <a:t>problema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70693E2B-61CD-2CAB-B4AF-BF317606C00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69F9A783-24F2-0292-C8ED-E7138EFF43B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22</a:t>
            </a:r>
            <a:endParaRPr lang="es-CO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2C089D-B655-8916-F762-1A5AC521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39" y="1426128"/>
            <a:ext cx="120901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/>
              <a:t> Selección, modelado matemático e implementación del modelo del problema.</a:t>
            </a:r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/>
              <a:t> Uso de datos de problemas sintéticos para la construcción de la red.</a:t>
            </a:r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/>
              <a:t> Entrenamiento de la red con el residual de la ecuación y los datos sintéticos.</a:t>
            </a:r>
          </a:p>
        </p:txBody>
      </p:sp>
    </p:spTree>
    <p:extLst>
      <p:ext uri="{BB962C8B-B14F-4D97-AF65-F5344CB8AC3E}">
        <p14:creationId xmlns:p14="http://schemas.microsoft.com/office/powerpoint/2010/main" val="43450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9AF1-51BC-3081-FD7D-26941345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B2605-0715-AE1F-89F8-3CB895F6F3C3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B7E2A9E-82BC-4E5C-533B-7211D9C8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Obtención</a:t>
            </a:r>
            <a:r>
              <a:rPr lang="en-US" dirty="0">
                <a:solidFill>
                  <a:srgbClr val="005570"/>
                </a:solidFill>
              </a:rPr>
              <a:t> de </a:t>
            </a:r>
            <a:r>
              <a:rPr lang="en-US" dirty="0" err="1">
                <a:solidFill>
                  <a:srgbClr val="005570"/>
                </a:solidFill>
              </a:rPr>
              <a:t>resultados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29E8FBD8-9314-0CD8-2460-44F5F03A1D15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31DB2D92-CFA3-452B-B810-D1130E375D35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22</a:t>
            </a:r>
            <a:endParaRPr lang="es-CO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98EE6-A8A4-0DF0-9B87-849AB88F5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8" y="2565851"/>
            <a:ext cx="12090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A11F72-93A4-C286-49D0-7411F824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92" y="1833811"/>
            <a:ext cx="806663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Búsqueda de datos reales de geófonos en superficies reconstruidas.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Validación de la estructura de la red con datos reales.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Uso de repositorios especializados para obtener los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2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E776-8F5D-9981-7830-5C6AF26EC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EB1693-A52B-CDF6-C120-A5843FD522E0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0BD139-7169-C667-E864-58BF96E4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882749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Documentación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9C11D73C-1019-E52F-14AD-BFA658C9BCF4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10C130D5-5A65-595C-0E25-5F7657F49CD4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22</a:t>
            </a:r>
            <a:endParaRPr lang="es-CO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40185A-B31D-D50E-7DC8-8789A6C2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65" y="1804820"/>
            <a:ext cx="937788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Documentación continua con entregas intermedias y redacción del informe final.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Publicación en un repositorio de GitHub para accesibilidad y reproducibilidad.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Garantía de un registro completo del desarrollo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352766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25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Cronograma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3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Cronograma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599414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28</a:t>
            </a:r>
          </a:p>
          <a:p>
            <a:pPr marL="0" indent="0">
              <a:buNone/>
            </a:pPr>
            <a:endParaRPr lang="es-CO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489430-E9AC-E6B3-E98B-5B070C49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2675"/>
              </p:ext>
            </p:extLst>
          </p:nvPr>
        </p:nvGraphicFramePr>
        <p:xfrm>
          <a:off x="1644648" y="1546640"/>
          <a:ext cx="8902703" cy="4305300"/>
        </p:xfrm>
        <a:graphic>
          <a:graphicData uri="http://schemas.openxmlformats.org/drawingml/2006/table">
            <a:tbl>
              <a:tblPr/>
              <a:tblGrid>
                <a:gridCol w="5039787">
                  <a:extLst>
                    <a:ext uri="{9D8B030D-6E8A-4147-A177-3AD203B41FA5}">
                      <a16:colId xmlns:a16="http://schemas.microsoft.com/office/drawing/2014/main" val="646747584"/>
                    </a:ext>
                  </a:extLst>
                </a:gridCol>
                <a:gridCol w="623051">
                  <a:extLst>
                    <a:ext uri="{9D8B030D-6E8A-4147-A177-3AD203B41FA5}">
                      <a16:colId xmlns:a16="http://schemas.microsoft.com/office/drawing/2014/main" val="1995853876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605843519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3995566902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1802836219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1107554207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2641703809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2305937010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560591082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970356382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814738306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2138092680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287707489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3667979104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4152907250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3489448535"/>
                    </a:ext>
                  </a:extLst>
                </a:gridCol>
                <a:gridCol w="215991">
                  <a:extLst>
                    <a:ext uri="{9D8B030D-6E8A-4147-A177-3AD203B41FA5}">
                      <a16:colId xmlns:a16="http://schemas.microsoft.com/office/drawing/2014/main" val="327353444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Actividad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Estado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Semama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059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547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Revisión y apropiación matemática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4346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Revisión de bibliografía de geofísica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8718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Estudio de la ecuación de Helmholtz y del problema inverso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073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Realización del anteproyecto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44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Formulación computacional del problema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378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Selección e implementación del modelo matemático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156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Creación de datos sintéticos para entrenar una red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927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Construcción de una PINN que resuelva el problema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76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Obtención y análisis de resultados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441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Montaje de una red para resolver el problema específico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71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Optimización de hiperparametros para la red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834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de resultados con métricas apropiadas y datos reales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98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Análisis y discusión de resultados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9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Documentación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4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Entregas intermedias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1845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Redacción informe final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84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Documentación en repositorios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5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68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27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Presupuesto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6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42909"/>
            <a:ext cx="599414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26</a:t>
            </a:r>
            <a:endParaRPr lang="es-CO" sz="2400" dirty="0"/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F9C05E83-EAB8-32EA-BE84-2C0E0F6B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Presupuesto</a:t>
            </a:r>
            <a:endParaRPr lang="es-CO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8383EDC-35E6-A33D-FBDA-51358B9F7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164449"/>
              </p:ext>
            </p:extLst>
          </p:nvPr>
        </p:nvGraphicFramePr>
        <p:xfrm>
          <a:off x="1215221" y="3522937"/>
          <a:ext cx="9761558" cy="221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25575" imgH="1409637" progId="Excel.Sheet.12">
                  <p:embed/>
                </p:oleObj>
              </mc:Choice>
              <mc:Fallback>
                <p:oleObj name="Worksheet" r:id="rId2" imgW="6225575" imgH="1409637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C8383EDC-35E6-A33D-FBDA-51358B9F70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5221" y="3522937"/>
                        <a:ext cx="9761558" cy="2210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6948959-0472-4935-C005-05553D3B5151}"/>
              </a:ext>
            </a:extLst>
          </p:cNvPr>
          <p:cNvSpPr txBox="1"/>
          <p:nvPr/>
        </p:nvSpPr>
        <p:spPr>
          <a:xfrm>
            <a:off x="1156497" y="1538231"/>
            <a:ext cx="982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 pueden ver adjuntos los costos asociados a este trabajo de grado. Estos costos no representan costos desembolsables para el estudiante.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65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29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1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Propiedad</a:t>
            </a:r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intelectual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01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599414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30</a:t>
            </a:r>
            <a:endParaRPr lang="es-CO" sz="2400" dirty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6B4096C4-1E25-5F7A-C51A-6341A5B0B5CA}"/>
              </a:ext>
            </a:extLst>
          </p:cNvPr>
          <p:cNvSpPr txBox="1">
            <a:spLocks/>
          </p:cNvSpPr>
          <p:nvPr/>
        </p:nvSpPr>
        <p:spPr>
          <a:xfrm>
            <a:off x="1115694" y="1224690"/>
            <a:ext cx="10804722" cy="1577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EE4A72F9-144C-BABA-FCFF-0EFD8F82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Productos</a:t>
            </a: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CCF7F-707A-D48D-80BC-D351972E0BBE}"/>
              </a:ext>
            </a:extLst>
          </p:cNvPr>
          <p:cNvSpPr txBox="1"/>
          <p:nvPr/>
        </p:nvSpPr>
        <p:spPr>
          <a:xfrm>
            <a:off x="1582723" y="1902236"/>
            <a:ext cx="9026554" cy="305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 presente proyecto se esperan los siguientes productos: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final del trabajo de grado.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Repositorio en línea con el código desarrollado en el proyecto.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Artículo de revisión de literatura sobre las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PINNs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realizar problemas directos o inversos.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2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B48FB-D376-D4B9-A4EA-56BD66C6C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2DCC496C-8B16-C68F-363A-6436BA7072E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599414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974487B0-847C-55EC-29A0-F8F4472C0A6E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30</a:t>
            </a:r>
            <a:endParaRPr lang="es-CO" sz="2400" dirty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383572B8-7043-C8D0-8996-CAC79651B734}"/>
              </a:ext>
            </a:extLst>
          </p:cNvPr>
          <p:cNvSpPr txBox="1">
            <a:spLocks/>
          </p:cNvSpPr>
          <p:nvPr/>
        </p:nvSpPr>
        <p:spPr>
          <a:xfrm>
            <a:off x="1115694" y="1224690"/>
            <a:ext cx="10804722" cy="1577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3126DA23-55C7-D788-0AC3-BBB455F7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intelectual</a:t>
            </a: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D7871-292F-69F4-3C75-D3264891DA41}"/>
              </a:ext>
            </a:extLst>
          </p:cNvPr>
          <p:cNvSpPr txBox="1"/>
          <p:nvPr/>
        </p:nvSpPr>
        <p:spPr>
          <a:xfrm>
            <a:off x="768991" y="1516593"/>
            <a:ext cx="9026554" cy="204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just">
              <a:lnSpc>
                <a:spcPct val="150000"/>
              </a:lnSpc>
              <a:spcAft>
                <a:spcPts val="1200"/>
              </a:spcAft>
            </a:pPr>
            <a:r>
              <a:rPr lang="es-CO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Estos productos y otros que pudieran surgir en el curso del proyecto se publicarán de acuerdo con lineamientos de ciencia abierta</a:t>
            </a:r>
            <a:r>
              <a:rPr lang="es-CO" sz="2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marR="0" algn="just">
              <a:lnSpc>
                <a:spcPct val="150000"/>
              </a:lnSpc>
              <a:spcAft>
                <a:spcPts val="1200"/>
              </a:spcAft>
            </a:pPr>
            <a:endParaRPr lang="es-CO" sz="2000" baseline="30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CO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B062F-983D-EAC7-6761-5D87F2BE7B48}"/>
              </a:ext>
            </a:extLst>
          </p:cNvPr>
          <p:cNvSpPr txBox="1"/>
          <p:nvPr/>
        </p:nvSpPr>
        <p:spPr>
          <a:xfrm>
            <a:off x="2189951" y="3499838"/>
            <a:ext cx="86562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baseline="30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Este trabajo de grado hace parte del proyecto de investigación “Modelación directa e inversa de propagación de ondas combinando enfoques clásicos y de aprendizaje automático" en donde los productos se publicarán bajo lineamientos de ciencia abierta.</a:t>
            </a:r>
            <a:endParaRPr lang="es-CO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8273EC-6B59-4730-8D79-7AC834F7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695" y="352535"/>
            <a:ext cx="7060114" cy="953406"/>
          </a:xfrm>
        </p:spPr>
        <p:txBody>
          <a:bodyPr/>
          <a:lstStyle/>
          <a:p>
            <a:r>
              <a:rPr lang="en-US" dirty="0" err="1"/>
              <a:t>Contenido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D5FA37-5CEB-4400-9601-799F49B656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2695" y="1640368"/>
            <a:ext cx="4528458" cy="3819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Planteamiento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Objetivos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Justificación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Alcance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2400" dirty="0" err="1"/>
              <a:t>Antecedentes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sz="2400" dirty="0"/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E919BCE-FF93-A9BC-59B4-737DBD06BD7B}"/>
              </a:ext>
            </a:extLst>
          </p:cNvPr>
          <p:cNvSpPr txBox="1">
            <a:spLocks/>
          </p:cNvSpPr>
          <p:nvPr/>
        </p:nvSpPr>
        <p:spPr>
          <a:xfrm>
            <a:off x="8241293" y="1640368"/>
            <a:ext cx="6986588" cy="36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400" dirty="0"/>
              <a:t>6. </a:t>
            </a:r>
            <a:r>
              <a:rPr lang="en-US" sz="2400" dirty="0" err="1"/>
              <a:t>Metodología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7. </a:t>
            </a:r>
            <a:r>
              <a:rPr lang="en-US" sz="2400" dirty="0" err="1"/>
              <a:t>Calendario</a:t>
            </a:r>
            <a:endParaRPr lang="es-CO" sz="2400" dirty="0"/>
          </a:p>
          <a:p>
            <a:pPr>
              <a:lnSpc>
                <a:spcPct val="170000"/>
              </a:lnSpc>
            </a:pPr>
            <a:r>
              <a:rPr lang="es-CO" sz="2400" dirty="0"/>
              <a:t>8. Presupuesto</a:t>
            </a:r>
          </a:p>
          <a:p>
            <a:pPr>
              <a:lnSpc>
                <a:spcPct val="170000"/>
              </a:lnSpc>
            </a:pPr>
            <a:r>
              <a:rPr lang="es-CO" sz="2400" dirty="0"/>
              <a:t>9. Propiedad intelectual</a:t>
            </a:r>
          </a:p>
          <a:p>
            <a:pPr>
              <a:lnSpc>
                <a:spcPct val="170000"/>
              </a:lnSpc>
            </a:pPr>
            <a:r>
              <a:rPr lang="es-CO" sz="2400" dirty="0"/>
              <a:t>10. Bibliografía</a:t>
            </a:r>
            <a:endParaRPr lang="en-US" sz="24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0C752496-3B9E-D2E0-8D31-304041368C15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3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520846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67731-81A7-7BC2-D744-0EFAF639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EE8489E7-4A4F-0C07-A557-8E62BF6B8A4B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29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D13F852-9C34-47A2-4D94-C52F3CF05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A0AEE792-D1E8-0CB7-1865-C2CF49A042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A66D15A-25A9-27E3-1DEF-4EEAF754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1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Bibliografía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2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770920-5496-FCE7-650B-CF80D822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4" y="93306"/>
            <a:ext cx="3554065" cy="858416"/>
          </a:xfrm>
        </p:spPr>
        <p:txBody>
          <a:bodyPr/>
          <a:lstStyle/>
          <a:p>
            <a:r>
              <a:rPr lang="en-US" dirty="0" err="1"/>
              <a:t>Bibliografía</a:t>
            </a:r>
            <a:endParaRPr lang="es-C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603E2-8DF0-BBF3-977C-6B892732C3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412" y="1338286"/>
            <a:ext cx="10771025" cy="53408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1900" dirty="0"/>
          </a:p>
          <a:p>
            <a:endParaRPr lang="en-US" sz="1100" dirty="0"/>
          </a:p>
          <a:p>
            <a:endParaRPr lang="en-US" sz="1100" dirty="0"/>
          </a:p>
          <a:p>
            <a:endParaRPr lang="es-CO" sz="11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74DAFF57-4BEB-1537-B2E7-600B058DC650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32</a:t>
            </a:r>
            <a:endParaRPr lang="es-C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E800-4691-4FFA-59F7-2B0BA824F334}"/>
              </a:ext>
            </a:extLst>
          </p:cNvPr>
          <p:cNvSpPr txBox="1"/>
          <p:nvPr/>
        </p:nvSpPr>
        <p:spPr>
          <a:xfrm>
            <a:off x="302532" y="2910592"/>
            <a:ext cx="5225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Para acceder a la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bibliografía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ir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al QR</a:t>
            </a:r>
            <a:endParaRPr lang="es-CO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77537CF6-6A01-7976-4647-8E142B353E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54" y="866403"/>
            <a:ext cx="5042483" cy="50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17DE2-9B6E-42FA-BFC9-416518FDA2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04769" y="1737765"/>
            <a:ext cx="8132209" cy="4253722"/>
          </a:xfrm>
        </p:spPr>
        <p:txBody>
          <a:bodyPr>
            <a:normAutofit/>
          </a:bodyPr>
          <a:lstStyle/>
          <a:p>
            <a:r>
              <a:rPr lang="en-US" sz="4800" b="1"/>
              <a:t>MUCHAS GRACIAS</a:t>
            </a:r>
          </a:p>
          <a:p>
            <a:endParaRPr lang="en-US" sz="4800"/>
          </a:p>
          <a:p>
            <a:r>
              <a:rPr lang="en-US" sz="4800" b="1"/>
              <a:t>¿ALGUNA PREGUNTA?</a:t>
            </a:r>
            <a:endParaRPr lang="es-CO" sz="4800" b="1"/>
          </a:p>
        </p:txBody>
      </p:sp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6E98BF0A-ECD7-489B-8609-478D617AE517}"/>
              </a:ext>
            </a:extLst>
          </p:cNvPr>
          <p:cNvCxnSpPr>
            <a:cxnSpLocks/>
          </p:cNvCxnSpPr>
          <p:nvPr/>
        </p:nvCxnSpPr>
        <p:spPr>
          <a:xfrm>
            <a:off x="1108443" y="-318052"/>
            <a:ext cx="0" cy="2055817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3EF412AD-1259-4555-A24D-5EB0C2635B47}"/>
              </a:ext>
            </a:extLst>
          </p:cNvPr>
          <p:cNvSpPr/>
          <p:nvPr/>
        </p:nvSpPr>
        <p:spPr bwMode="auto">
          <a:xfrm>
            <a:off x="1055558" y="1704425"/>
            <a:ext cx="105769" cy="1057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6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Planteamiento</a:t>
            </a:r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del </a:t>
            </a: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problema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inversos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3666" y="86775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C11C1DDB-CBB7-8B4A-A9FD-F2FC1F8EDBC3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</a:t>
            </a:r>
            <a:endParaRPr lang="es-C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214779C-8AAF-D6F8-9010-8C9E779E1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64" y="2114813"/>
            <a:ext cx="4476336" cy="1068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601CB-9602-C979-B2B1-F92BA6A15CB3}"/>
              </a:ext>
            </a:extLst>
          </p:cNvPr>
          <p:cNvSpPr txBox="1"/>
          <p:nvPr/>
        </p:nvSpPr>
        <p:spPr>
          <a:xfrm>
            <a:off x="7206238" y="1677936"/>
            <a:ext cx="10723373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/>
              <a:t>Reglas (modelo)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00CC99"/>
                </a:solidFill>
              </a:rPr>
              <a:t>Datos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5428B-1DA0-1FA5-5546-5D7A41F4018A}"/>
              </a:ext>
            </a:extLst>
          </p:cNvPr>
          <p:cNvSpPr txBox="1"/>
          <p:nvPr/>
        </p:nvSpPr>
        <p:spPr>
          <a:xfrm>
            <a:off x="350814" y="1073006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Imaginemos un modelo escrito en su forma más general…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C37B1BC-8B3F-DC57-F763-455582220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042" y="4773270"/>
            <a:ext cx="5101188" cy="8501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5154B8-FE2E-EBC5-D1BC-E7D67633B120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BD5D3-E05D-7B78-FD74-06A86FDC694E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D664438-8B6B-5404-1798-9D34A038B4BF}"/>
              </a:ext>
            </a:extLst>
          </p:cNvPr>
          <p:cNvSpPr/>
          <p:nvPr/>
        </p:nvSpPr>
        <p:spPr>
          <a:xfrm>
            <a:off x="3369835" y="3398066"/>
            <a:ext cx="330200" cy="1375204"/>
          </a:xfrm>
          <a:prstGeom prst="downArrow">
            <a:avLst>
              <a:gd name="adj1" fmla="val 50000"/>
              <a:gd name="adj2" fmla="val 96154"/>
            </a:avLst>
          </a:prstGeom>
          <a:solidFill>
            <a:srgbClr val="00A9E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2C34D-4609-D8F5-8424-DDB8D6C01DA9}"/>
              </a:ext>
            </a:extLst>
          </p:cNvPr>
          <p:cNvSpPr txBox="1"/>
          <p:nvPr/>
        </p:nvSpPr>
        <p:spPr>
          <a:xfrm>
            <a:off x="3760995" y="3624371"/>
            <a:ext cx="32145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Traducción</a:t>
            </a:r>
            <a:r>
              <a:rPr lang="en-US" sz="2000" dirty="0">
                <a:solidFill>
                  <a:schemeClr val="tx2"/>
                </a:solidFill>
              </a:rPr>
              <a:t> a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ecuaciones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diferenciales</a:t>
            </a:r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281EA-738C-660B-3E95-6F150481F57C}"/>
              </a:ext>
            </a:extLst>
          </p:cNvPr>
          <p:cNvSpPr txBox="1"/>
          <p:nvPr/>
        </p:nvSpPr>
        <p:spPr>
          <a:xfrm>
            <a:off x="1557042" y="5762184"/>
            <a:ext cx="434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Ecuación</a:t>
            </a:r>
            <a:r>
              <a:rPr lang="en-US" b="1" dirty="0">
                <a:solidFill>
                  <a:schemeClr val="tx2"/>
                </a:solidFill>
              </a:rPr>
              <a:t> De </a:t>
            </a:r>
            <a:r>
              <a:rPr lang="en-US" b="1" dirty="0" err="1">
                <a:solidFill>
                  <a:schemeClr val="tx2"/>
                </a:solidFill>
              </a:rPr>
              <a:t>Helmoltz</a:t>
            </a:r>
            <a:endParaRPr lang="es-CO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B3FE-9C3A-9A58-A3E1-14FDDA55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D5BBC9-F799-A18B-468B-38ACBD5A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inversos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439D400-75E6-DFD6-0AED-95CFCE4D0214}"/>
              </a:ext>
            </a:extLst>
          </p:cNvPr>
          <p:cNvCxnSpPr>
            <a:cxnSpLocks/>
          </p:cNvCxnSpPr>
          <p:nvPr/>
        </p:nvCxnSpPr>
        <p:spPr>
          <a:xfrm>
            <a:off x="13666" y="86775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09AC9C9F-B3B7-66C4-54B1-1E9F03BCB622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</a:t>
            </a:r>
            <a:endParaRPr lang="es-C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04E6C-3184-F078-0B1D-6F3819779E77}"/>
              </a:ext>
            </a:extLst>
          </p:cNvPr>
          <p:cNvSpPr txBox="1"/>
          <p:nvPr/>
        </p:nvSpPr>
        <p:spPr>
          <a:xfrm>
            <a:off x="385648" y="1310860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Dadas las reglas y datos de un modelo, </a:t>
            </a:r>
            <a:r>
              <a:rPr lang="es-CO" sz="2400" dirty="0">
                <a:solidFill>
                  <a:schemeClr val="accent4">
                    <a:lumMod val="75000"/>
                  </a:schemeClr>
                </a:solidFill>
              </a:rPr>
              <a:t>encontrar sus parámetros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7C40-F798-B477-48A7-63AC40BD1EAD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A3864F7-CF94-4C63-ADE1-A2E689DAF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570" y="2180865"/>
            <a:ext cx="3862660" cy="900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877562-3BC8-ABD0-F0B1-7914897B98CE}"/>
              </a:ext>
            </a:extLst>
          </p:cNvPr>
          <p:cNvSpPr txBox="1"/>
          <p:nvPr/>
        </p:nvSpPr>
        <p:spPr>
          <a:xfrm>
            <a:off x="3612175" y="3238361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esto se le llama un </a:t>
            </a:r>
            <a:r>
              <a:rPr lang="es-CO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problema inverso</a:t>
            </a:r>
            <a:endParaRPr lang="es-CO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8DFF-FE0A-5D8F-57AE-E2988DB73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artoon of a cross section of a dirt ground with bones&#10;&#10;Description automatically generated">
            <a:extLst>
              <a:ext uri="{FF2B5EF4-FFF2-40B4-BE49-F238E27FC236}">
                <a16:creationId xmlns:a16="http://schemas.microsoft.com/office/drawing/2014/main" id="{B7E2153B-64EF-4EED-B529-B3182362D3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50150"/>
            <a:ext cx="9631680" cy="541782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D34E511-9855-804F-A8F1-0DD15F92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Aplicaciones</a:t>
            </a:r>
            <a:r>
              <a:rPr lang="en-US" dirty="0"/>
              <a:t> – </a:t>
            </a:r>
            <a:r>
              <a:rPr lang="en-US" dirty="0" err="1"/>
              <a:t>técnicas</a:t>
            </a:r>
            <a:r>
              <a:rPr lang="en-US" dirty="0"/>
              <a:t> no </a:t>
            </a:r>
            <a:r>
              <a:rPr lang="en-US" dirty="0" err="1"/>
              <a:t>invasivas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54A9BFDB-AE63-BC3F-761D-30C34475E15D}"/>
              </a:ext>
            </a:extLst>
          </p:cNvPr>
          <p:cNvCxnSpPr>
            <a:cxnSpLocks/>
          </p:cNvCxnSpPr>
          <p:nvPr/>
        </p:nvCxnSpPr>
        <p:spPr>
          <a:xfrm>
            <a:off x="13666" y="86775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3C969EB5-0208-B506-366C-4910EDDEA27A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</a:t>
            </a:r>
            <a:endParaRPr lang="es-CO" sz="2400" dirty="0"/>
          </a:p>
        </p:txBody>
      </p:sp>
      <p:pic>
        <p:nvPicPr>
          <p:cNvPr id="15" name="Picture 14" descr="A cartoon of bones in water&#10;&#10;Description automatically generated">
            <a:extLst>
              <a:ext uri="{FF2B5EF4-FFF2-40B4-BE49-F238E27FC236}">
                <a16:creationId xmlns:a16="http://schemas.microsoft.com/office/drawing/2014/main" id="{27EDF594-6C05-070F-75E8-E742694D77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40179"/>
            <a:ext cx="9631682" cy="54178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8E2937-2C73-8A36-88D3-EE62F43B6D48}"/>
              </a:ext>
            </a:extLst>
          </p:cNvPr>
          <p:cNvSpPr txBox="1"/>
          <p:nvPr/>
        </p:nvSpPr>
        <p:spPr>
          <a:xfrm>
            <a:off x="360973" y="1219318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Mapeo del subsuelo con emisión de ondas acústicas</a:t>
            </a:r>
            <a:endParaRPr lang="es-CO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 descr="A graph showing a wave of time&#10;&#10;Description automatically generated with medium confidence">
            <a:extLst>
              <a:ext uri="{FF2B5EF4-FFF2-40B4-BE49-F238E27FC236}">
                <a16:creationId xmlns:a16="http://schemas.microsoft.com/office/drawing/2014/main" id="{9EEFDECD-B8C2-6254-CAA7-04AAB30419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58" y="1827295"/>
            <a:ext cx="3385144" cy="169257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8A7CB-F9C6-77C5-0875-42A2FE951AA4}"/>
              </a:ext>
            </a:extLst>
          </p:cNvPr>
          <p:cNvCxnSpPr/>
          <p:nvPr/>
        </p:nvCxnSpPr>
        <p:spPr>
          <a:xfrm flipH="1" flipV="1">
            <a:off x="5349240" y="3359155"/>
            <a:ext cx="23876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AB0323-3ADD-8C87-81D8-8C432C0ABCE7}"/>
              </a:ext>
            </a:extLst>
          </p:cNvPr>
          <p:cNvSpPr txBox="1"/>
          <p:nvPr/>
        </p:nvSpPr>
        <p:spPr>
          <a:xfrm>
            <a:off x="7615156" y="1690954"/>
            <a:ext cx="3705602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/>
              <a:t>Reglas (modelo)</a:t>
            </a:r>
            <a:endParaRPr lang="es-CO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00CC99"/>
                </a:solidFill>
              </a:rPr>
              <a:t>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Parámetros ?</a:t>
            </a:r>
            <a:endParaRPr lang="es-CO" sz="2400" b="1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D748F-BA98-8EB8-74F0-FBC624F49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network&#10;&#10;Description automatically generated">
            <a:extLst>
              <a:ext uri="{FF2B5EF4-FFF2-40B4-BE49-F238E27FC236}">
                <a16:creationId xmlns:a16="http://schemas.microsoft.com/office/drawing/2014/main" id="{9C173B5B-272E-E085-54E6-B565F9E6CF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43" y="1073006"/>
            <a:ext cx="10256178" cy="57691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7197E48B-E9CB-442F-46F8-B58CBA3E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abordar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?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4E9F9319-5A01-AC98-258B-4C5882CCAF77}"/>
              </a:ext>
            </a:extLst>
          </p:cNvPr>
          <p:cNvCxnSpPr>
            <a:cxnSpLocks/>
          </p:cNvCxnSpPr>
          <p:nvPr/>
        </p:nvCxnSpPr>
        <p:spPr>
          <a:xfrm>
            <a:off x="13666" y="89090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24A41DCA-C9C7-292E-39A0-49759ECA5A4B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</a:t>
            </a:r>
            <a:endParaRPr lang="es-CO" sz="2400" dirty="0"/>
          </a:p>
        </p:txBody>
      </p:sp>
      <p:pic>
        <p:nvPicPr>
          <p:cNvPr id="21" name="Picture 20" descr="A diagram of a network&#10;&#10;Description automatically generated">
            <a:extLst>
              <a:ext uri="{FF2B5EF4-FFF2-40B4-BE49-F238E27FC236}">
                <a16:creationId xmlns:a16="http://schemas.microsoft.com/office/drawing/2014/main" id="{481B6AF6-9D4D-61E1-0E7B-3E24DF69B4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43" y="1115470"/>
            <a:ext cx="10247744" cy="5764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DD5359-0F72-93A8-F129-4AD531DE2733}"/>
              </a:ext>
            </a:extLst>
          </p:cNvPr>
          <p:cNvSpPr txBox="1"/>
          <p:nvPr/>
        </p:nvSpPr>
        <p:spPr>
          <a:xfrm>
            <a:off x="385648" y="1081237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s-CO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onstruir</a:t>
            </a:r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una red neuronal </a:t>
            </a:r>
            <a:r>
              <a:rPr lang="es-CO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informada por la física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5A13E-74F4-BC23-F706-9AA3E897EAA1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55029-97A3-5DDE-724C-F79F158C5BFD}"/>
              </a:ext>
            </a:extLst>
          </p:cNvPr>
          <p:cNvSpPr txBox="1"/>
          <p:nvPr/>
        </p:nvSpPr>
        <p:spPr>
          <a:xfrm>
            <a:off x="3220656" y="3322463"/>
            <a:ext cx="678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29CCBDB-7DED-7F9B-4748-2A2385DA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618562" cy="478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F01F3-70F1-C258-F522-4971F3E29B79}"/>
              </a:ext>
            </a:extLst>
          </p:cNvPr>
          <p:cNvSpPr txBox="1"/>
          <p:nvPr/>
        </p:nvSpPr>
        <p:spPr>
          <a:xfrm>
            <a:off x="734313" y="1549849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Arquitecturas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considerar</a:t>
            </a:r>
            <a:endParaRPr lang="es-CO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EF1A-0414-7CBE-E192-A7BFC093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DDA1536-B11D-438C-17CA-093410B7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lleva</a:t>
            </a:r>
            <a:r>
              <a:rPr lang="en-US" dirty="0"/>
              <a:t> a la </a:t>
            </a:r>
            <a:r>
              <a:rPr lang="en-US" dirty="0" err="1"/>
              <a:t>pregunta</a:t>
            </a:r>
            <a:r>
              <a:rPr lang="en-US" dirty="0"/>
              <a:t>…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5FFC77D-9972-B967-08E4-748FA937A8F7}"/>
              </a:ext>
            </a:extLst>
          </p:cNvPr>
          <p:cNvCxnSpPr>
            <a:cxnSpLocks/>
          </p:cNvCxnSpPr>
          <p:nvPr/>
        </p:nvCxnSpPr>
        <p:spPr>
          <a:xfrm>
            <a:off x="13666" y="89090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ED61B9D3-41C1-29F4-5D4D-AE0DB4159A0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</a:t>
            </a:r>
            <a:endParaRPr lang="es-C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163B9-B8BC-20E6-785E-4A1CFE1E89AE}"/>
              </a:ext>
            </a:extLst>
          </p:cNvPr>
          <p:cNvSpPr txBox="1"/>
          <p:nvPr/>
        </p:nvSpPr>
        <p:spPr>
          <a:xfrm>
            <a:off x="788968" y="2624619"/>
            <a:ext cx="107233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¿</a:t>
            </a:r>
            <a:r>
              <a:rPr lang="es-CO" sz="2800" b="1" dirty="0"/>
              <a:t>Cuál es el rendimiento de las técnicas de aprendizaje automático en la estimación de la velocidad de propagación de ondas mecánicas utilizando datos capturados en superficie</a:t>
            </a:r>
            <a:r>
              <a:rPr lang="es-CO" sz="2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?</a:t>
            </a:r>
            <a:endParaRPr lang="es-CO" sz="3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D8289-07F1-D5B9-A4C4-8272249F19AC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400B7-743D-C91E-0B75-80EB69527AD8}"/>
              </a:ext>
            </a:extLst>
          </p:cNvPr>
          <p:cNvSpPr txBox="1"/>
          <p:nvPr/>
        </p:nvSpPr>
        <p:spPr>
          <a:xfrm>
            <a:off x="3220656" y="3322463"/>
            <a:ext cx="678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079ECF1-C8E1-98DE-C9C8-EA56DA1CA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618562" cy="478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706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EAFIT 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PPTArialV2SinAnimaciones" id="{B7487B21-C271-46E8-86A1-DAAD6310D74E}" vid="{766D39A1-9DD9-43F8-A95A-3569582A1E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048CEEA230F14796749F6DFD5F5263" ma:contentTypeVersion="4" ma:contentTypeDescription="Crear nuevo documento." ma:contentTypeScope="" ma:versionID="d6c4cfcafc612646c52fb7be5612c34c">
  <xsd:schema xmlns:xsd="http://www.w3.org/2001/XMLSchema" xmlns:xs="http://www.w3.org/2001/XMLSchema" xmlns:p="http://schemas.microsoft.com/office/2006/metadata/properties" xmlns:ns2="96457c7a-bdfc-427e-9d05-5faa5ab5244b" targetNamespace="http://schemas.microsoft.com/office/2006/metadata/properties" ma:root="true" ma:fieldsID="a27e0269fbbb88148f01961ca1ad54cd" ns2:_="">
    <xsd:import namespace="96457c7a-bdfc-427e-9d05-5faa5ab52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57c7a-bdfc-427e-9d05-5faa5ab52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274F15-2B00-4746-A12F-FEE7F1B3A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457c7a-bdfc-427e-9d05-5faa5ab524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7A329F-C57C-481F-A664-92AAA7901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F2BEA-1A88-4682-93A6-79A5C3BEC7A4}">
  <ds:schemaRefs>
    <ds:schemaRef ds:uri="http://purl.org/dc/dcmitype/"/>
    <ds:schemaRef ds:uri="http://schemas.microsoft.com/office/2006/documentManagement/types"/>
    <ds:schemaRef ds:uri="96457c7a-bdfc-427e-9d05-5faa5ab5244b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PlantillaPPTArialV2SinAnimaciones</Template>
  <TotalTime>2888</TotalTime>
  <Words>887</Words>
  <Application>Microsoft Office PowerPoint</Application>
  <PresentationFormat>Widescreen</PresentationFormat>
  <Paragraphs>228</Paragraphs>
  <Slides>32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Aptos</vt:lpstr>
      <vt:lpstr>Aptos Narrow</vt:lpstr>
      <vt:lpstr>Arial</vt:lpstr>
      <vt:lpstr>Arial Black</vt:lpstr>
      <vt:lpstr>Calibri</vt:lpstr>
      <vt:lpstr>Calibri Light</vt:lpstr>
      <vt:lpstr>Inter</vt:lpstr>
      <vt:lpstr>Symbol</vt:lpstr>
      <vt:lpstr>Titillium Light</vt:lpstr>
      <vt:lpstr>Tema de Office</vt:lpstr>
      <vt:lpstr>Worksheet</vt:lpstr>
      <vt:lpstr>PowerPoint Presentation</vt:lpstr>
      <vt:lpstr> TÉCNICAS DE APRENDIZAJE AUTOMÁTICO PARA RESOLVER PROBLEMAS    INVERSOS DE ONDAS ACÚSTICAS CON APLICACIONES EN GEOFÍSICA</vt:lpstr>
      <vt:lpstr>Contenido</vt:lpstr>
      <vt:lpstr>Planteamiento del problema</vt:lpstr>
      <vt:lpstr>Problemas inversos</vt:lpstr>
      <vt:lpstr>Problemas inversos</vt:lpstr>
      <vt:lpstr>Aplicaciones – técnicas no invasivas</vt:lpstr>
      <vt:lpstr>¿Cómo abordar el problema?</vt:lpstr>
      <vt:lpstr>Esto nos lleva a la pregunta…</vt:lpstr>
      <vt:lpstr>Objetivos</vt:lpstr>
      <vt:lpstr>OBJETIVOS</vt:lpstr>
      <vt:lpstr>Justificación Alcance</vt:lpstr>
      <vt:lpstr>PowerPoint Presentation</vt:lpstr>
      <vt:lpstr>PowerPoint Presentation</vt:lpstr>
      <vt:lpstr>Antecedentes</vt:lpstr>
      <vt:lpstr>PowerPoint Presentation</vt:lpstr>
      <vt:lpstr>PowerPoint Presentation</vt:lpstr>
      <vt:lpstr>Metodología</vt:lpstr>
      <vt:lpstr>Revisión y apropiación matemática</vt:lpstr>
      <vt:lpstr>Formulación computacional del problema</vt:lpstr>
      <vt:lpstr>Obtención de resultados</vt:lpstr>
      <vt:lpstr>Documentación</vt:lpstr>
      <vt:lpstr>Cronograma</vt:lpstr>
      <vt:lpstr>Cronograma</vt:lpstr>
      <vt:lpstr>Presupuesto</vt:lpstr>
      <vt:lpstr>Presupuesto</vt:lpstr>
      <vt:lpstr>Propiedad intelectual</vt:lpstr>
      <vt:lpstr>Productos</vt:lpstr>
      <vt:lpstr>Propiedad intelectual</vt:lpstr>
      <vt:lpstr>Bibliografía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Paulina De La Roche Mesa</dc:creator>
  <cp:lastModifiedBy>Gregorio Perez Bernal</cp:lastModifiedBy>
  <cp:revision>27</cp:revision>
  <dcterms:created xsi:type="dcterms:W3CDTF">2024-01-10T20:13:24Z</dcterms:created>
  <dcterms:modified xsi:type="dcterms:W3CDTF">2025-02-06T16:09:53Z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0x01010009048CEEA230F14796749F6DFD5F5263</vt:lpwstr>
  </property>
  <property fmtid="{D5CDD505-2E9C-101B-9397-08002B2CF9AE}" pid="3" name="MediaServiceImageTags">
    <vt:lpwstr/>
  </property>
</Properties>
</file>