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60" r:id="rId4"/>
    <p:sldId id="263" r:id="rId5"/>
    <p:sldId id="262" r:id="rId6"/>
    <p:sldId id="264" r:id="rId7"/>
    <p:sldId id="265" r:id="rId8"/>
    <p:sldId id="281" r:id="rId9"/>
    <p:sldId id="282" r:id="rId10"/>
    <p:sldId id="283" r:id="rId11"/>
    <p:sldId id="261" r:id="rId12"/>
    <p:sldId id="267" r:id="rId13"/>
    <p:sldId id="268" r:id="rId14"/>
    <p:sldId id="269" r:id="rId15"/>
    <p:sldId id="278" r:id="rId16"/>
    <p:sldId id="271" r:id="rId17"/>
    <p:sldId id="272" r:id="rId18"/>
    <p:sldId id="273" r:id="rId19"/>
    <p:sldId id="284" r:id="rId20"/>
    <p:sldId id="28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7224" autoAdjust="0"/>
  </p:normalViewPr>
  <p:slideViewPr>
    <p:cSldViewPr snapToGrid="0">
      <p:cViewPr varScale="1">
        <p:scale>
          <a:sx n="73" d="100"/>
          <a:sy n="73" d="100"/>
        </p:scale>
        <p:origin x="99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0094A8-5577-453C-BCA7-361AA05162E0}" type="datetimeFigureOut">
              <a:rPr lang="en-GB" smtClean="0"/>
              <a:t>20/10/2024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E99456-81AB-4899-A0BC-EA2FEB53A5DB}" type="slidenum">
              <a:rPr lang="en-GB" smtClean="0"/>
              <a:t>‹#›</a:t>
            </a:fld>
            <a:endParaRPr lang="en-GB"/>
          </a:p>
        </p:txBody>
      </p:sp>
    </p:spTree>
    <p:extLst>
      <p:ext uri="{BB962C8B-B14F-4D97-AF65-F5344CB8AC3E}">
        <p14:creationId xmlns:p14="http://schemas.microsoft.com/office/powerpoint/2010/main" val="32878953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Hi. For this final assignment of the numerical analysis module, I will present a statistical analysis report which provides an epidemiological perspective of alcohol consumption in England in the year 2011</a:t>
            </a:r>
          </a:p>
          <a:p>
            <a:endParaRPr lang="en-GB" dirty="0"/>
          </a:p>
        </p:txBody>
      </p:sp>
      <p:sp>
        <p:nvSpPr>
          <p:cNvPr id="4" name="Slide Number Placeholder 3"/>
          <p:cNvSpPr>
            <a:spLocks noGrp="1"/>
          </p:cNvSpPr>
          <p:nvPr>
            <p:ph type="sldNum" sz="quarter" idx="10"/>
          </p:nvPr>
        </p:nvSpPr>
        <p:spPr/>
        <p:txBody>
          <a:bodyPr/>
          <a:lstStyle/>
          <a:p>
            <a:fld id="{BAE99456-81AB-4899-A0BC-EA2FEB53A5DB}" type="slidenum">
              <a:rPr lang="en-GB" smtClean="0"/>
              <a:t>1</a:t>
            </a:fld>
            <a:endParaRPr lang="en-GB"/>
          </a:p>
        </p:txBody>
      </p:sp>
    </p:spTree>
    <p:extLst>
      <p:ext uri="{BB962C8B-B14F-4D97-AF65-F5344CB8AC3E}">
        <p14:creationId xmlns:p14="http://schemas.microsoft.com/office/powerpoint/2010/main" val="7637944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Finally, for household size I present here a </a:t>
            </a:r>
            <a:r>
              <a:rPr lang="en-GB" sz="1200" kern="1200" dirty="0" err="1" smtClean="0">
                <a:solidFill>
                  <a:schemeClr val="tx1"/>
                </a:solidFill>
                <a:effectLst/>
                <a:latin typeface="+mn-lt"/>
                <a:ea typeface="+mn-ea"/>
                <a:cs typeface="+mn-cs"/>
              </a:rPr>
              <a:t>barchart</a:t>
            </a:r>
            <a:r>
              <a:rPr lang="en-GB" sz="1200" kern="1200" dirty="0" smtClean="0">
                <a:solidFill>
                  <a:schemeClr val="tx1"/>
                </a:solidFill>
                <a:effectLst/>
                <a:latin typeface="+mn-lt"/>
                <a:ea typeface="+mn-ea"/>
                <a:cs typeface="+mn-cs"/>
              </a:rPr>
              <a:t> showing counts of people with different household sizes, as well as the summary table. The mean household size was 2.85 people, median 3, and mode 2 (as shown by the tallest bar in the chart). Minimum and maximum household size were 1 and 10 respectively, leading to a range of 9 years, and standard deviation was 1.37.</a:t>
            </a:r>
          </a:p>
          <a:p>
            <a:endParaRPr lang="en-GB" dirty="0"/>
          </a:p>
        </p:txBody>
      </p:sp>
      <p:sp>
        <p:nvSpPr>
          <p:cNvPr id="4" name="Slide Number Placeholder 3"/>
          <p:cNvSpPr>
            <a:spLocks noGrp="1"/>
          </p:cNvSpPr>
          <p:nvPr>
            <p:ph type="sldNum" sz="quarter" idx="10"/>
          </p:nvPr>
        </p:nvSpPr>
        <p:spPr/>
        <p:txBody>
          <a:bodyPr/>
          <a:lstStyle/>
          <a:p>
            <a:fld id="{BAE99456-81AB-4899-A0BC-EA2FEB53A5DB}" type="slidenum">
              <a:rPr lang="en-GB" smtClean="0"/>
              <a:t>10</a:t>
            </a:fld>
            <a:endParaRPr lang="en-GB"/>
          </a:p>
        </p:txBody>
      </p:sp>
    </p:spTree>
    <p:extLst>
      <p:ext uri="{BB962C8B-B14F-4D97-AF65-F5344CB8AC3E}">
        <p14:creationId xmlns:p14="http://schemas.microsoft.com/office/powerpoint/2010/main" val="415264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We will now proceed to inferential statistics</a:t>
            </a:r>
            <a:r>
              <a:rPr lang="en-GB" sz="1200" kern="1200" baseline="0" dirty="0" smtClean="0">
                <a:solidFill>
                  <a:schemeClr val="tx1"/>
                </a:solidFill>
                <a:effectLst/>
                <a:latin typeface="+mn-lt"/>
                <a:ea typeface="+mn-ea"/>
                <a:cs typeface="+mn-cs"/>
              </a:rPr>
              <a:t> and hypothesis testing</a:t>
            </a:r>
            <a:endParaRPr lang="en-GB"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AE99456-81AB-4899-A0BC-EA2FEB53A5DB}" type="slidenum">
              <a:rPr lang="en-GB" smtClean="0"/>
              <a:t>11</a:t>
            </a:fld>
            <a:endParaRPr lang="en-GB"/>
          </a:p>
        </p:txBody>
      </p:sp>
    </p:spTree>
    <p:extLst>
      <p:ext uri="{BB962C8B-B14F-4D97-AF65-F5344CB8AC3E}">
        <p14:creationId xmlns:p14="http://schemas.microsoft.com/office/powerpoint/2010/main" val="30071550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The first assignment question was which sex drinks more alcohol. </a:t>
            </a:r>
          </a:p>
          <a:p>
            <a:r>
              <a:rPr lang="en-GB" sz="1200" kern="1200" dirty="0" smtClean="0">
                <a:solidFill>
                  <a:schemeClr val="tx1"/>
                </a:solidFill>
                <a:effectLst/>
                <a:latin typeface="+mn-lt"/>
                <a:ea typeface="+mn-ea"/>
                <a:cs typeface="+mn-cs"/>
              </a:rPr>
              <a:t>The </a:t>
            </a:r>
            <a:r>
              <a:rPr lang="en-GB" sz="1200" kern="1200" dirty="0" err="1" smtClean="0">
                <a:solidFill>
                  <a:schemeClr val="tx1"/>
                </a:solidFill>
                <a:effectLst/>
                <a:latin typeface="+mn-lt"/>
                <a:ea typeface="+mn-ea"/>
                <a:cs typeface="+mn-cs"/>
              </a:rPr>
              <a:t>barchart</a:t>
            </a:r>
            <a:r>
              <a:rPr lang="en-GB" sz="1200" kern="1200" dirty="0" smtClean="0">
                <a:solidFill>
                  <a:schemeClr val="tx1"/>
                </a:solidFill>
                <a:effectLst/>
                <a:latin typeface="+mn-lt"/>
                <a:ea typeface="+mn-ea"/>
                <a:cs typeface="+mn-cs"/>
              </a:rPr>
              <a:t> and contingency table show the frequency distributions of whether people drink nowadays and their sex. Both show that a nominally larger proportion of men report drinking nowadays when compared with women (84% versus 74.4%).</a:t>
            </a:r>
          </a:p>
          <a:p>
            <a:r>
              <a:rPr lang="en-GB" sz="1200" kern="1200" dirty="0" smtClean="0">
                <a:solidFill>
                  <a:schemeClr val="tx1"/>
                </a:solidFill>
                <a:effectLst/>
                <a:latin typeface="+mn-lt"/>
                <a:ea typeface="+mn-ea"/>
                <a:cs typeface="+mn-cs"/>
              </a:rPr>
              <a:t>A chi-squared test was performed to test the hypothesis that there was a statistically significant difference in the proportions of people drinking alcohol nowadays in both sexes. The chi-squared statistic is 114.15 with a p-value of &lt;0.001, showing that this difference is highly statistically significant. We can therefore conclude that men drink on average more than women.</a:t>
            </a: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AE99456-81AB-4899-A0BC-EA2FEB53A5DB}" type="slidenum">
              <a:rPr lang="en-GB" smtClean="0"/>
              <a:t>12</a:t>
            </a:fld>
            <a:endParaRPr lang="en-GB"/>
          </a:p>
        </p:txBody>
      </p:sp>
    </p:spTree>
    <p:extLst>
      <p:ext uri="{BB962C8B-B14F-4D97-AF65-F5344CB8AC3E}">
        <p14:creationId xmlns:p14="http://schemas.microsoft.com/office/powerpoint/2010/main" val="14698229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The following question was which English region drinks the most. </a:t>
            </a:r>
          </a:p>
          <a:p>
            <a:r>
              <a:rPr lang="en-GB" sz="1200" kern="1200" dirty="0" smtClean="0">
                <a:solidFill>
                  <a:schemeClr val="tx1"/>
                </a:solidFill>
                <a:effectLst/>
                <a:latin typeface="+mn-lt"/>
                <a:ea typeface="+mn-ea"/>
                <a:cs typeface="+mn-cs"/>
              </a:rPr>
              <a:t>The </a:t>
            </a:r>
            <a:r>
              <a:rPr lang="en-GB" sz="1200" kern="1200" dirty="0" err="1" smtClean="0">
                <a:solidFill>
                  <a:schemeClr val="tx1"/>
                </a:solidFill>
                <a:effectLst/>
                <a:latin typeface="+mn-lt"/>
                <a:ea typeface="+mn-ea"/>
                <a:cs typeface="+mn-cs"/>
              </a:rPr>
              <a:t>barchart</a:t>
            </a:r>
            <a:r>
              <a:rPr lang="en-GB" sz="1200" kern="1200" dirty="0" smtClean="0">
                <a:solidFill>
                  <a:schemeClr val="tx1"/>
                </a:solidFill>
                <a:effectLst/>
                <a:latin typeface="+mn-lt"/>
                <a:ea typeface="+mn-ea"/>
                <a:cs typeface="+mn-cs"/>
              </a:rPr>
              <a:t> and contingency table show the frequency distributions of whether people drink nowadays and their region. Both show that the region where the proportion of people who report drinking nowadays is nominally larger is the South West of England (accounting for 83.9%).</a:t>
            </a:r>
          </a:p>
          <a:p>
            <a:r>
              <a:rPr lang="en-GB" sz="1200" kern="1200" dirty="0" smtClean="0">
                <a:solidFill>
                  <a:schemeClr val="tx1"/>
                </a:solidFill>
                <a:effectLst/>
                <a:latin typeface="+mn-lt"/>
                <a:ea typeface="+mn-ea"/>
                <a:cs typeface="+mn-cs"/>
              </a:rPr>
              <a:t>A chi-squared test was performed to test the hypothesis that there is a statistically significant difference in the proportions of people drinking alcohol nowadays across regions. The chi-squared statistic is 98.53 with a p-value of &lt;0.001, showing that this difference is highly statistically significant. We can therefore conclude that the proportion of people who drink nowadays is different across UK regions, with those in the South West drinking the most.</a:t>
            </a: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AE99456-81AB-4899-A0BC-EA2FEB53A5DB}" type="slidenum">
              <a:rPr lang="en-GB" smtClean="0"/>
              <a:t>13</a:t>
            </a:fld>
            <a:endParaRPr lang="en-GB"/>
          </a:p>
        </p:txBody>
      </p:sp>
    </p:spTree>
    <p:extLst>
      <p:ext uri="{BB962C8B-B14F-4D97-AF65-F5344CB8AC3E}">
        <p14:creationId xmlns:p14="http://schemas.microsoft.com/office/powerpoint/2010/main" val="33823062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We now turn to assessing differences in body composition between men and women, starting with height. </a:t>
            </a:r>
          </a:p>
          <a:p>
            <a:r>
              <a:rPr lang="en-GB" sz="1200" kern="1200" dirty="0" smtClean="0">
                <a:solidFill>
                  <a:schemeClr val="tx1"/>
                </a:solidFill>
                <a:effectLst/>
                <a:latin typeface="+mn-lt"/>
                <a:ea typeface="+mn-ea"/>
                <a:cs typeface="+mn-cs"/>
              </a:rPr>
              <a:t>The plots show the distribution of height grouped by sex and a boxplot with summary statistics, which are also shown in the table. We can see that all components of the five-figure summary for height, as well as the mean, are higher in men.</a:t>
            </a:r>
          </a:p>
          <a:p>
            <a:r>
              <a:rPr lang="en-GB" sz="1200" kern="1200" dirty="0" smtClean="0">
                <a:solidFill>
                  <a:schemeClr val="tx1"/>
                </a:solidFill>
                <a:effectLst/>
                <a:latin typeface="+mn-lt"/>
                <a:ea typeface="+mn-ea"/>
                <a:cs typeface="+mn-cs"/>
              </a:rPr>
              <a:t>In order to run hypothesis testing, we first need to check whether the assumptions of parametric tests of independent samples for continuous variables hold true, namely that the data are normally distributed. The result from the Kolmogorov-Smirnoff test shows that this is not the case, as the null hypothesis of this test is that the data are normally distributed, but the p-value is &lt;0.001 and therefore we reject the null hypothesis that height is normally distributed. The Kolmogorov-Smirnoff test was used here instead of the </a:t>
            </a:r>
            <a:r>
              <a:rPr lang="en-GB" sz="1200" kern="1200" dirty="0" err="1" smtClean="0">
                <a:solidFill>
                  <a:schemeClr val="tx1"/>
                </a:solidFill>
                <a:effectLst/>
                <a:latin typeface="+mn-lt"/>
                <a:ea typeface="+mn-ea"/>
                <a:cs typeface="+mn-cs"/>
              </a:rPr>
              <a:t>shapiro-wilk</a:t>
            </a:r>
            <a:r>
              <a:rPr lang="en-GB" sz="1200" kern="1200" dirty="0" smtClean="0">
                <a:solidFill>
                  <a:schemeClr val="tx1"/>
                </a:solidFill>
                <a:effectLst/>
                <a:latin typeface="+mn-lt"/>
                <a:ea typeface="+mn-ea"/>
                <a:cs typeface="+mn-cs"/>
              </a:rPr>
              <a:t> test because the number of observations was very large. The absence of a normal distribution is also suggested by the heavily left-skewed distribution seen in the histogram, and in the distance between mean and median.</a:t>
            </a:r>
          </a:p>
          <a:p>
            <a:r>
              <a:rPr lang="en-GB" sz="1200" kern="1200" dirty="0" smtClean="0">
                <a:solidFill>
                  <a:schemeClr val="tx1"/>
                </a:solidFill>
                <a:effectLst/>
                <a:latin typeface="+mn-lt"/>
                <a:ea typeface="+mn-ea"/>
                <a:cs typeface="+mn-cs"/>
              </a:rPr>
              <a:t>Based on these results, a non-parametric Wilcoxon independent samples test was performed.  The hypothesis to be tested here is that there is a statistically significant difference in average height between men and women. The p-value for the resulting test statistic is &lt;0.001, and we can therefore conclude that there is a highly statistically significant difference in height between men and, with men being taller on average than women.</a:t>
            </a: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AE99456-81AB-4899-A0BC-EA2FEB53A5DB}" type="slidenum">
              <a:rPr lang="en-GB" smtClean="0"/>
              <a:t>14</a:t>
            </a:fld>
            <a:endParaRPr lang="en-GB"/>
          </a:p>
        </p:txBody>
      </p:sp>
    </p:spTree>
    <p:extLst>
      <p:ext uri="{BB962C8B-B14F-4D97-AF65-F5344CB8AC3E}">
        <p14:creationId xmlns:p14="http://schemas.microsoft.com/office/powerpoint/2010/main" val="16415225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A similar analysis was performed for weight. As with height, all components of the five-figure summary for weight, as well as the mean, are higher in men.</a:t>
            </a:r>
          </a:p>
          <a:p>
            <a:r>
              <a:rPr lang="en-GB" sz="1200" kern="1200" dirty="0" smtClean="0">
                <a:solidFill>
                  <a:schemeClr val="tx1"/>
                </a:solidFill>
                <a:effectLst/>
                <a:latin typeface="+mn-lt"/>
                <a:ea typeface="+mn-ea"/>
                <a:cs typeface="+mn-cs"/>
              </a:rPr>
              <a:t>As before, the result from the Kolmogorov-Smirnoff test shows that weight is also non-normally distributed. The absence of a normal distribution is also suggested by the bimodal and heavily right-skewed distribution seen in the histogram, and in the distance between mean and median shown in the table.</a:t>
            </a:r>
          </a:p>
          <a:p>
            <a:r>
              <a:rPr lang="en-GB" sz="1200" kern="1200" dirty="0" smtClean="0">
                <a:solidFill>
                  <a:schemeClr val="tx1"/>
                </a:solidFill>
                <a:effectLst/>
                <a:latin typeface="+mn-lt"/>
                <a:ea typeface="+mn-ea"/>
                <a:cs typeface="+mn-cs"/>
              </a:rPr>
              <a:t>Based on these results, a non-parametric Wilcoxon independent samples test was performed.  The hypothesis to be tested here is that there is a statistically significant difference in average weight between men and women. The p-value for the resulting test statistic is &lt;0.001, and we can therefore conclude that there is a highly statistically significant difference in weight between men and, with men being heavier on average than women.</a:t>
            </a:r>
          </a:p>
          <a:p>
            <a:endParaRPr lang="en-GB" dirty="0"/>
          </a:p>
        </p:txBody>
      </p:sp>
      <p:sp>
        <p:nvSpPr>
          <p:cNvPr id="4" name="Slide Number Placeholder 3"/>
          <p:cNvSpPr>
            <a:spLocks noGrp="1"/>
          </p:cNvSpPr>
          <p:nvPr>
            <p:ph type="sldNum" sz="quarter" idx="10"/>
          </p:nvPr>
        </p:nvSpPr>
        <p:spPr/>
        <p:txBody>
          <a:bodyPr/>
          <a:lstStyle/>
          <a:p>
            <a:fld id="{BAE99456-81AB-4899-A0BC-EA2FEB53A5DB}" type="slidenum">
              <a:rPr lang="en-GB" smtClean="0"/>
              <a:t>15</a:t>
            </a:fld>
            <a:endParaRPr lang="en-GB"/>
          </a:p>
        </p:txBody>
      </p:sp>
    </p:spTree>
    <p:extLst>
      <p:ext uri="{BB962C8B-B14F-4D97-AF65-F5344CB8AC3E}">
        <p14:creationId xmlns:p14="http://schemas.microsoft.com/office/powerpoint/2010/main" val="22818988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Finally, the last task was to calculate the correlation between whether a person drinks nowadays, total household income, age at last birthday, and gender. The table shows a correlation matrix across these 4 variables. Of note, drinking nowadays was coded as 0 for No and 1 for Yes, so that a positive correlation coefficient indicates an association with drinking, and sex was coded as 1 for males and 2 for females, so that a positive correlation coefficient indicates an association with female sex.</a:t>
            </a:r>
          </a:p>
          <a:p>
            <a:r>
              <a:rPr lang="en-GB" sz="1200" kern="1200" dirty="0" smtClean="0">
                <a:solidFill>
                  <a:schemeClr val="tx1"/>
                </a:solidFill>
                <a:effectLst/>
                <a:latin typeface="+mn-lt"/>
                <a:ea typeface="+mn-ea"/>
                <a:cs typeface="+mn-cs"/>
              </a:rPr>
              <a:t>The correlation between drinking nowadays and total household income was negative and weak (with a correlation coefficient of -0.073 with a p-value of &lt;0.001), indicating a highly statistically significant inverse association between increasing household income and drinking nowadays.</a:t>
            </a:r>
          </a:p>
          <a:p>
            <a:r>
              <a:rPr lang="en-GB" sz="1200" kern="1200" dirty="0" smtClean="0">
                <a:solidFill>
                  <a:schemeClr val="tx1"/>
                </a:solidFill>
                <a:effectLst/>
                <a:latin typeface="+mn-lt"/>
                <a:ea typeface="+mn-ea"/>
                <a:cs typeface="+mn-cs"/>
              </a:rPr>
              <a:t>Drinking nowadays was also negatively and weakly correlated with age at last birthday (with a correlation coefficient of -0.069 with a p-value of &lt;0.001), indicating a highly statistically significant inverse association between increasing age and drinking nowadays.</a:t>
            </a:r>
          </a:p>
          <a:p>
            <a:r>
              <a:rPr lang="en-GB" sz="1200" kern="1200" dirty="0" smtClean="0">
                <a:solidFill>
                  <a:schemeClr val="tx1"/>
                </a:solidFill>
                <a:effectLst/>
                <a:latin typeface="+mn-lt"/>
                <a:ea typeface="+mn-ea"/>
                <a:cs typeface="+mn-cs"/>
              </a:rPr>
              <a:t>Drinking nowadays was negatively and moderately correlated with sex (with a correlation coefficient of -0.116 and p-value of &lt;0.001), indicating a highly statistically significant inverse association between female sex and drinking nowadays.</a:t>
            </a:r>
          </a:p>
          <a:p>
            <a:r>
              <a:rPr lang="en-GB" sz="1200" kern="1200" dirty="0" smtClean="0">
                <a:solidFill>
                  <a:schemeClr val="tx1"/>
                </a:solidFill>
                <a:effectLst/>
                <a:latin typeface="+mn-lt"/>
                <a:ea typeface="+mn-ea"/>
                <a:cs typeface="+mn-cs"/>
              </a:rPr>
              <a:t>Total household income was positively and weakly correlated with age at last birthday (with a correlation coefficient of 0.05 and with a p-value of &lt;0.001), indicating a highly statistically significant direct association between increasing age and increasing total household income.</a:t>
            </a:r>
          </a:p>
          <a:p>
            <a:r>
              <a:rPr lang="en-GB" sz="1200" kern="1200" dirty="0" smtClean="0">
                <a:solidFill>
                  <a:schemeClr val="tx1"/>
                </a:solidFill>
                <a:effectLst/>
                <a:latin typeface="+mn-lt"/>
                <a:ea typeface="+mn-ea"/>
                <a:cs typeface="+mn-cs"/>
              </a:rPr>
              <a:t>On the other hand, total household income showed a positive and weak correlation with sex (with a correlation coefficient of 0.005), but the p-this correlation was not statistically significant at an alpha of 0.05, indicating no evidence of a statistically significant association between total household income and sex.</a:t>
            </a:r>
          </a:p>
          <a:p>
            <a:r>
              <a:rPr lang="en-GB" sz="1200" kern="1200" dirty="0" smtClean="0">
                <a:solidFill>
                  <a:schemeClr val="tx1"/>
                </a:solidFill>
                <a:effectLst/>
                <a:latin typeface="+mn-lt"/>
                <a:ea typeface="+mn-ea"/>
                <a:cs typeface="+mn-cs"/>
              </a:rPr>
              <a:t>Finally, age at last birthday was positively and weakly correlated with sex (with a correlation coefficient of 0.033 and p-value of &lt;0.001), indicating a highly statistically significant direct association between increasing age and being of the female sex.</a:t>
            </a:r>
          </a:p>
          <a:p>
            <a:endParaRPr lang="en-GB" dirty="0"/>
          </a:p>
        </p:txBody>
      </p:sp>
      <p:sp>
        <p:nvSpPr>
          <p:cNvPr id="4" name="Slide Number Placeholder 3"/>
          <p:cNvSpPr>
            <a:spLocks noGrp="1"/>
          </p:cNvSpPr>
          <p:nvPr>
            <p:ph type="sldNum" sz="quarter" idx="10"/>
          </p:nvPr>
        </p:nvSpPr>
        <p:spPr/>
        <p:txBody>
          <a:bodyPr/>
          <a:lstStyle/>
          <a:p>
            <a:fld id="{BAE99456-81AB-4899-A0BC-EA2FEB53A5DB}" type="slidenum">
              <a:rPr lang="en-GB" smtClean="0"/>
              <a:t>16</a:t>
            </a:fld>
            <a:endParaRPr lang="en-GB"/>
          </a:p>
        </p:txBody>
      </p:sp>
    </p:spTree>
    <p:extLst>
      <p:ext uri="{BB962C8B-B14F-4D97-AF65-F5344CB8AC3E}">
        <p14:creationId xmlns:p14="http://schemas.microsoft.com/office/powerpoint/2010/main" val="26978323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The main finding from this presentation in relation to sex and drinking was that, in the 2011 report of the Health Survey for England, men were more likely to report drinking nowadays than women (with a highly statistically significant difference of 84% vs 74.4%).</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More updated data from the same survey for 2022 showed an identical result in terms of the proportions of men who reported drinking in the last year, but with a 3.6% absolute increase in women from 74.4% to 78%. Of note, this survey also showed that men are more likely to report drinking at least weekly, and with a higher amount of mean weekly units of alcohol consumed.</a:t>
            </a:r>
          </a:p>
          <a:p>
            <a:endParaRPr lang="en-GB" dirty="0"/>
          </a:p>
        </p:txBody>
      </p:sp>
      <p:sp>
        <p:nvSpPr>
          <p:cNvPr id="4" name="Slide Number Placeholder 3"/>
          <p:cNvSpPr>
            <a:spLocks noGrp="1"/>
          </p:cNvSpPr>
          <p:nvPr>
            <p:ph type="sldNum" sz="quarter" idx="10"/>
          </p:nvPr>
        </p:nvSpPr>
        <p:spPr/>
        <p:txBody>
          <a:bodyPr/>
          <a:lstStyle/>
          <a:p>
            <a:fld id="{BAE99456-81AB-4899-A0BC-EA2FEB53A5DB}" type="slidenum">
              <a:rPr lang="en-GB" smtClean="0"/>
              <a:t>17</a:t>
            </a:fld>
            <a:endParaRPr lang="en-GB"/>
          </a:p>
        </p:txBody>
      </p:sp>
    </p:spTree>
    <p:extLst>
      <p:ext uri="{BB962C8B-B14F-4D97-AF65-F5344CB8AC3E}">
        <p14:creationId xmlns:p14="http://schemas.microsoft.com/office/powerpoint/2010/main" val="21242082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In conclusion, this presentation showed that men were more likely to be current drinkers than women in England in the year 2011, with similar findings observed in the exact same survey in 2022, but with a worsening trend for women.</a:t>
            </a:r>
          </a:p>
          <a:p>
            <a:r>
              <a:rPr lang="en-GB" sz="1200" kern="1200" dirty="0" smtClean="0">
                <a:solidFill>
                  <a:schemeClr val="tx1"/>
                </a:solidFill>
                <a:effectLst/>
                <a:latin typeface="+mn-lt"/>
                <a:ea typeface="+mn-ea"/>
                <a:cs typeface="+mn-cs"/>
              </a:rPr>
              <a:t>These results highlight that more emphasis should be put on efforts to educate the population on alcohol related harms in order to reduce its consumption. </a:t>
            </a:r>
          </a:p>
          <a:p>
            <a:r>
              <a:rPr lang="en-GB" sz="1200" kern="1200" dirty="0" smtClean="0">
                <a:solidFill>
                  <a:schemeClr val="tx1"/>
                </a:solidFill>
                <a:effectLst/>
                <a:latin typeface="+mn-lt"/>
                <a:ea typeface="+mn-ea"/>
                <a:cs typeface="+mn-cs"/>
              </a:rPr>
              <a:t>They also suggest that campaigns tailored specifically to men may be needed in order to bring the frequency of alcohol consumption among men closer to that seen among women, but at the same time that campaigns designed for women are also important in order to limit and reverse the secular trend of increase in the proportion of women who report drinking seen from 2011 to 2022.</a:t>
            </a:r>
          </a:p>
          <a:p>
            <a:endParaRPr lang="en-GB" dirty="0"/>
          </a:p>
        </p:txBody>
      </p:sp>
      <p:sp>
        <p:nvSpPr>
          <p:cNvPr id="4" name="Slide Number Placeholder 3"/>
          <p:cNvSpPr>
            <a:spLocks noGrp="1"/>
          </p:cNvSpPr>
          <p:nvPr>
            <p:ph type="sldNum" sz="quarter" idx="10"/>
          </p:nvPr>
        </p:nvSpPr>
        <p:spPr/>
        <p:txBody>
          <a:bodyPr/>
          <a:lstStyle/>
          <a:p>
            <a:fld id="{BAE99456-81AB-4899-A0BC-EA2FEB53A5DB}" type="slidenum">
              <a:rPr lang="en-GB" smtClean="0"/>
              <a:t>18</a:t>
            </a:fld>
            <a:endParaRPr lang="en-GB"/>
          </a:p>
        </p:txBody>
      </p:sp>
    </p:spTree>
    <p:extLst>
      <p:ext uri="{BB962C8B-B14F-4D97-AF65-F5344CB8AC3E}">
        <p14:creationId xmlns:p14="http://schemas.microsoft.com/office/powerpoint/2010/main" val="23509762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Thank you for your attention. The full R code used for this analysis is included as an appendix in my  submission and in my GitHub portfolio, together with the corresponding outputs in the form of graphs, tables, and a PDF report.</a:t>
            </a:r>
          </a:p>
          <a:p>
            <a:endParaRPr lang="en-GB" dirty="0"/>
          </a:p>
        </p:txBody>
      </p:sp>
      <p:sp>
        <p:nvSpPr>
          <p:cNvPr id="4" name="Slide Number Placeholder 3"/>
          <p:cNvSpPr>
            <a:spLocks noGrp="1"/>
          </p:cNvSpPr>
          <p:nvPr>
            <p:ph type="sldNum" sz="quarter" idx="10"/>
          </p:nvPr>
        </p:nvSpPr>
        <p:spPr/>
        <p:txBody>
          <a:bodyPr/>
          <a:lstStyle/>
          <a:p>
            <a:fld id="{BAE99456-81AB-4899-A0BC-EA2FEB53A5DB}" type="slidenum">
              <a:rPr lang="en-GB" smtClean="0"/>
              <a:t>20</a:t>
            </a:fld>
            <a:endParaRPr lang="en-GB"/>
          </a:p>
        </p:txBody>
      </p:sp>
    </p:spTree>
    <p:extLst>
      <p:ext uri="{BB962C8B-B14F-4D97-AF65-F5344CB8AC3E}">
        <p14:creationId xmlns:p14="http://schemas.microsoft.com/office/powerpoint/2010/main" val="3578129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Let’s start first with a brief background on the current landscape of alcohol consumption in England, based on the latest data of the Health Survey for England. In 2022, 81% of English adults over the age of 16 reported drinking alcohol in the last year, and 55% at least weekly. </a:t>
            </a:r>
          </a:p>
          <a:p>
            <a:r>
              <a:rPr lang="en-GB" sz="1200" kern="1200" dirty="0" smtClean="0">
                <a:solidFill>
                  <a:schemeClr val="tx1"/>
                </a:solidFill>
                <a:effectLst/>
                <a:latin typeface="+mn-lt"/>
                <a:ea typeface="+mn-ea"/>
                <a:cs typeface="+mn-cs"/>
              </a:rPr>
              <a:t>The survey also showed an increase in weekly average consumption to 15.3 units per week in 2022, from an average of 14.5 in 2021, and a historical minimum of 10.9 in 2015.</a:t>
            </a:r>
          </a:p>
          <a:p>
            <a:r>
              <a:rPr lang="en-GB" sz="1200" kern="1200" dirty="0" smtClean="0">
                <a:solidFill>
                  <a:schemeClr val="tx1"/>
                </a:solidFill>
                <a:effectLst/>
                <a:latin typeface="+mn-lt"/>
                <a:ea typeface="+mn-ea"/>
                <a:cs typeface="+mn-cs"/>
              </a:rPr>
              <a:t>These results are particularly concerning, given that alcohol consumption is associated with a number of both short and long-term risks, the latter including cardiovascular disease, various gastrointestinal conditions, as well as several types of cancer).</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For this assignment, I will be exploring demographic patterns related to alcohol consumption in England, using openly-available, anonymised, and individual-level data from the publication of the very same Health Survey for England in 2011. This dataset includes information on 58 variables, of which 12 will be used here.</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Following from the assignment instructions, this presentation will include a number of descriptive statistics, where I will provide general descriptive summaries of particular variables of interest, as well as inferential statistics, where I will test different hypothesis which aim to establish relationships between select variables. </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The analysis tool chosen for this assignment is R. R is an open source programming language which was developed specifically for statistical analysis and is widely used in finance and science given its simple but powerful syntax and strong support from an established community of programmers and developers. </a:t>
            </a: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AE99456-81AB-4899-A0BC-EA2FEB53A5DB}" type="slidenum">
              <a:rPr lang="en-GB" smtClean="0"/>
              <a:t>2</a:t>
            </a:fld>
            <a:endParaRPr lang="en-GB"/>
          </a:p>
        </p:txBody>
      </p:sp>
    </p:spTree>
    <p:extLst>
      <p:ext uri="{BB962C8B-B14F-4D97-AF65-F5344CB8AC3E}">
        <p14:creationId xmlns:p14="http://schemas.microsoft.com/office/powerpoint/2010/main" val="10777552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Let’s start with descriptive statistics</a:t>
            </a:r>
          </a:p>
          <a:p>
            <a:endParaRPr lang="en-GB" dirty="0"/>
          </a:p>
        </p:txBody>
      </p:sp>
      <p:sp>
        <p:nvSpPr>
          <p:cNvPr id="4" name="Slide Number Placeholder 3"/>
          <p:cNvSpPr>
            <a:spLocks noGrp="1"/>
          </p:cNvSpPr>
          <p:nvPr>
            <p:ph type="sldNum" sz="quarter" idx="10"/>
          </p:nvPr>
        </p:nvSpPr>
        <p:spPr/>
        <p:txBody>
          <a:bodyPr/>
          <a:lstStyle/>
          <a:p>
            <a:fld id="{BAE99456-81AB-4899-A0BC-EA2FEB53A5DB}" type="slidenum">
              <a:rPr lang="en-GB" smtClean="0"/>
              <a:t>3</a:t>
            </a:fld>
            <a:endParaRPr lang="en-GB"/>
          </a:p>
        </p:txBody>
      </p:sp>
    </p:spTree>
    <p:extLst>
      <p:ext uri="{BB962C8B-B14F-4D97-AF65-F5344CB8AC3E}">
        <p14:creationId xmlns:p14="http://schemas.microsoft.com/office/powerpoint/2010/main" val="1580144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Along this presentation, I have included the tasks specified in the instructions as numbered questions. First, there are 10617 people included in the sample, of which 5765 (or 54.3%) are women</a:t>
            </a:r>
          </a:p>
          <a:p>
            <a:endParaRPr lang="en-GB" dirty="0"/>
          </a:p>
        </p:txBody>
      </p:sp>
      <p:sp>
        <p:nvSpPr>
          <p:cNvPr id="4" name="Slide Number Placeholder 3"/>
          <p:cNvSpPr>
            <a:spLocks noGrp="1"/>
          </p:cNvSpPr>
          <p:nvPr>
            <p:ph type="sldNum" sz="quarter" idx="10"/>
          </p:nvPr>
        </p:nvSpPr>
        <p:spPr/>
        <p:txBody>
          <a:bodyPr/>
          <a:lstStyle/>
          <a:p>
            <a:fld id="{BAE99456-81AB-4899-A0BC-EA2FEB53A5DB}" type="slidenum">
              <a:rPr lang="en-GB" smtClean="0"/>
              <a:t>4</a:t>
            </a:fld>
            <a:endParaRPr lang="en-GB"/>
          </a:p>
        </p:txBody>
      </p:sp>
    </p:spTree>
    <p:extLst>
      <p:ext uri="{BB962C8B-B14F-4D97-AF65-F5344CB8AC3E}">
        <p14:creationId xmlns:p14="http://schemas.microsoft.com/office/powerpoint/2010/main" val="93005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Among people included in this sample, 6712 or 63.2% report drinking nowadays. However, this variable has a large number of missing values, amounting to 2083 or 19.6% of the total sample. Therefore, if those people are excluded, then the proportion of people who report drinking nowadays is 78.7% of those with complete data.</a:t>
            </a:r>
          </a:p>
          <a:p>
            <a:endParaRPr lang="en-GB" dirty="0"/>
          </a:p>
        </p:txBody>
      </p:sp>
      <p:sp>
        <p:nvSpPr>
          <p:cNvPr id="4" name="Slide Number Placeholder 3"/>
          <p:cNvSpPr>
            <a:spLocks noGrp="1"/>
          </p:cNvSpPr>
          <p:nvPr>
            <p:ph type="sldNum" sz="quarter" idx="10"/>
          </p:nvPr>
        </p:nvSpPr>
        <p:spPr/>
        <p:txBody>
          <a:bodyPr/>
          <a:lstStyle/>
          <a:p>
            <a:fld id="{BAE99456-81AB-4899-A0BC-EA2FEB53A5DB}" type="slidenum">
              <a:rPr lang="en-GB" smtClean="0"/>
              <a:t>5</a:t>
            </a:fld>
            <a:endParaRPr lang="en-GB"/>
          </a:p>
        </p:txBody>
      </p:sp>
    </p:spTree>
    <p:extLst>
      <p:ext uri="{BB962C8B-B14F-4D97-AF65-F5344CB8AC3E}">
        <p14:creationId xmlns:p14="http://schemas.microsoft.com/office/powerpoint/2010/main" val="1331394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The highest educational level reported is Degree level or equivalent (corresponding to NVQ grades 4 and 5), and accounting for 2008 people or 18.9% of the total sample.</a:t>
            </a:r>
          </a:p>
          <a:p>
            <a:endParaRPr lang="en-GB" dirty="0"/>
          </a:p>
        </p:txBody>
      </p:sp>
      <p:sp>
        <p:nvSpPr>
          <p:cNvPr id="4" name="Slide Number Placeholder 3"/>
          <p:cNvSpPr>
            <a:spLocks noGrp="1"/>
          </p:cNvSpPr>
          <p:nvPr>
            <p:ph type="sldNum" sz="quarter" idx="10"/>
          </p:nvPr>
        </p:nvSpPr>
        <p:spPr/>
        <p:txBody>
          <a:bodyPr/>
          <a:lstStyle/>
          <a:p>
            <a:fld id="{BAE99456-81AB-4899-A0BC-EA2FEB53A5DB}" type="slidenum">
              <a:rPr lang="en-GB" smtClean="0"/>
              <a:t>6</a:t>
            </a:fld>
            <a:endParaRPr lang="en-GB"/>
          </a:p>
        </p:txBody>
      </p:sp>
    </p:spTree>
    <p:extLst>
      <p:ext uri="{BB962C8B-B14F-4D97-AF65-F5344CB8AC3E}">
        <p14:creationId xmlns:p14="http://schemas.microsoft.com/office/powerpoint/2010/main" val="2805078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With regards to marital status, there are 594 divorced people, which accounts to 5.6% of all people included in the dataset and 6.9% of those with complete data. There are also 224 separated people, representing 2.1% of all people and 2.6% of those with complete data.</a:t>
            </a:r>
          </a:p>
          <a:p>
            <a:endParaRPr lang="en-GB" dirty="0"/>
          </a:p>
        </p:txBody>
      </p:sp>
      <p:sp>
        <p:nvSpPr>
          <p:cNvPr id="4" name="Slide Number Placeholder 3"/>
          <p:cNvSpPr>
            <a:spLocks noGrp="1"/>
          </p:cNvSpPr>
          <p:nvPr>
            <p:ph type="sldNum" sz="quarter" idx="10"/>
          </p:nvPr>
        </p:nvSpPr>
        <p:spPr/>
        <p:txBody>
          <a:bodyPr/>
          <a:lstStyle/>
          <a:p>
            <a:fld id="{BAE99456-81AB-4899-A0BC-EA2FEB53A5DB}" type="slidenum">
              <a:rPr lang="en-GB" smtClean="0"/>
              <a:t>7</a:t>
            </a:fld>
            <a:endParaRPr lang="en-GB"/>
          </a:p>
        </p:txBody>
      </p:sp>
    </p:spTree>
    <p:extLst>
      <p:ext uri="{BB962C8B-B14F-4D97-AF65-F5344CB8AC3E}">
        <p14:creationId xmlns:p14="http://schemas.microsoft.com/office/powerpoint/2010/main" val="9861684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This slide shows visual representations of the distribution for age at last birthday using and histogram and density plot, and summary statistics in the tablet and boxplot. The mean was 41.6 years, median 42, and mode 43.77 (which was calculated using the probability density function). Minimum and maximum age were 0 and 100 years respectively, leading to a range of 100 years, and standard deviation 23.8.</a:t>
            </a:r>
          </a:p>
          <a:p>
            <a:endParaRPr lang="en-GB" dirty="0"/>
          </a:p>
        </p:txBody>
      </p:sp>
      <p:sp>
        <p:nvSpPr>
          <p:cNvPr id="4" name="Slide Number Placeholder 3"/>
          <p:cNvSpPr>
            <a:spLocks noGrp="1"/>
          </p:cNvSpPr>
          <p:nvPr>
            <p:ph type="sldNum" sz="quarter" idx="10"/>
          </p:nvPr>
        </p:nvSpPr>
        <p:spPr/>
        <p:txBody>
          <a:bodyPr/>
          <a:lstStyle/>
          <a:p>
            <a:fld id="{BAE99456-81AB-4899-A0BC-EA2FEB53A5DB}" type="slidenum">
              <a:rPr lang="en-GB" smtClean="0"/>
              <a:t>8</a:t>
            </a:fld>
            <a:endParaRPr lang="en-GB"/>
          </a:p>
        </p:txBody>
      </p:sp>
    </p:spTree>
    <p:extLst>
      <p:ext uri="{BB962C8B-B14F-4D97-AF65-F5344CB8AC3E}">
        <p14:creationId xmlns:p14="http://schemas.microsoft.com/office/powerpoint/2010/main" val="12665213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As for body mass index or BMI, the mean was 25.9, median 25.59, and mode 25 (also calculated using the probability density function). Minimum and maximum BMI were 8.34 and 100 respectively, leading to a range of 56.94 years, and standard deviation was 6.14.</a:t>
            </a:r>
          </a:p>
          <a:p>
            <a:endParaRPr lang="en-GB" dirty="0"/>
          </a:p>
        </p:txBody>
      </p:sp>
      <p:sp>
        <p:nvSpPr>
          <p:cNvPr id="4" name="Slide Number Placeholder 3"/>
          <p:cNvSpPr>
            <a:spLocks noGrp="1"/>
          </p:cNvSpPr>
          <p:nvPr>
            <p:ph type="sldNum" sz="quarter" idx="10"/>
          </p:nvPr>
        </p:nvSpPr>
        <p:spPr/>
        <p:txBody>
          <a:bodyPr/>
          <a:lstStyle/>
          <a:p>
            <a:fld id="{BAE99456-81AB-4899-A0BC-EA2FEB53A5DB}" type="slidenum">
              <a:rPr lang="en-GB" smtClean="0"/>
              <a:t>9</a:t>
            </a:fld>
            <a:endParaRPr lang="en-GB"/>
          </a:p>
        </p:txBody>
      </p:sp>
    </p:spTree>
    <p:extLst>
      <p:ext uri="{BB962C8B-B14F-4D97-AF65-F5344CB8AC3E}">
        <p14:creationId xmlns:p14="http://schemas.microsoft.com/office/powerpoint/2010/main" val="1780650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2450C3E-6FB9-417F-BF23-AF99D81F436B}" type="datetimeFigureOut">
              <a:rPr lang="en-GB" smtClean="0"/>
              <a:t>20/10/2024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C925676-CC7F-4461-90E8-9D2ACBEB55AB}" type="slidenum">
              <a:rPr lang="en-GB" smtClean="0"/>
              <a:t>‹#›</a:t>
            </a:fld>
            <a:endParaRPr lang="en-GB"/>
          </a:p>
        </p:txBody>
      </p:sp>
    </p:spTree>
    <p:extLst>
      <p:ext uri="{BB962C8B-B14F-4D97-AF65-F5344CB8AC3E}">
        <p14:creationId xmlns:p14="http://schemas.microsoft.com/office/powerpoint/2010/main" val="3976843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2450C3E-6FB9-417F-BF23-AF99D81F436B}" type="datetimeFigureOut">
              <a:rPr lang="en-GB" smtClean="0"/>
              <a:t>20/10/2024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C925676-CC7F-4461-90E8-9D2ACBEB55AB}" type="slidenum">
              <a:rPr lang="en-GB" smtClean="0"/>
              <a:t>‹#›</a:t>
            </a:fld>
            <a:endParaRPr lang="en-GB"/>
          </a:p>
        </p:txBody>
      </p:sp>
    </p:spTree>
    <p:extLst>
      <p:ext uri="{BB962C8B-B14F-4D97-AF65-F5344CB8AC3E}">
        <p14:creationId xmlns:p14="http://schemas.microsoft.com/office/powerpoint/2010/main" val="1869367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2450C3E-6FB9-417F-BF23-AF99D81F436B}" type="datetimeFigureOut">
              <a:rPr lang="en-GB" smtClean="0"/>
              <a:t>20/10/2024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C925676-CC7F-4461-90E8-9D2ACBEB55AB}" type="slidenum">
              <a:rPr lang="en-GB" smtClean="0"/>
              <a:t>‹#›</a:t>
            </a:fld>
            <a:endParaRPr lang="en-GB"/>
          </a:p>
        </p:txBody>
      </p:sp>
    </p:spTree>
    <p:extLst>
      <p:ext uri="{BB962C8B-B14F-4D97-AF65-F5344CB8AC3E}">
        <p14:creationId xmlns:p14="http://schemas.microsoft.com/office/powerpoint/2010/main" val="313918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2450C3E-6FB9-417F-BF23-AF99D81F436B}" type="datetimeFigureOut">
              <a:rPr lang="en-GB" smtClean="0"/>
              <a:t>20/10/2024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C925676-CC7F-4461-90E8-9D2ACBEB55AB}" type="slidenum">
              <a:rPr lang="en-GB" smtClean="0"/>
              <a:t>‹#›</a:t>
            </a:fld>
            <a:endParaRPr lang="en-GB"/>
          </a:p>
        </p:txBody>
      </p:sp>
    </p:spTree>
    <p:extLst>
      <p:ext uri="{BB962C8B-B14F-4D97-AF65-F5344CB8AC3E}">
        <p14:creationId xmlns:p14="http://schemas.microsoft.com/office/powerpoint/2010/main" val="819669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2450C3E-6FB9-417F-BF23-AF99D81F436B}" type="datetimeFigureOut">
              <a:rPr lang="en-GB" smtClean="0"/>
              <a:t>20/10/2024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C925676-CC7F-4461-90E8-9D2ACBEB55AB}" type="slidenum">
              <a:rPr lang="en-GB" smtClean="0"/>
              <a:t>‹#›</a:t>
            </a:fld>
            <a:endParaRPr lang="en-GB"/>
          </a:p>
        </p:txBody>
      </p:sp>
    </p:spTree>
    <p:extLst>
      <p:ext uri="{BB962C8B-B14F-4D97-AF65-F5344CB8AC3E}">
        <p14:creationId xmlns:p14="http://schemas.microsoft.com/office/powerpoint/2010/main" val="2944205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2450C3E-6FB9-417F-BF23-AF99D81F436B}" type="datetimeFigureOut">
              <a:rPr lang="en-GB" smtClean="0"/>
              <a:t>20/10/2024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C925676-CC7F-4461-90E8-9D2ACBEB55AB}" type="slidenum">
              <a:rPr lang="en-GB" smtClean="0"/>
              <a:t>‹#›</a:t>
            </a:fld>
            <a:endParaRPr lang="en-GB"/>
          </a:p>
        </p:txBody>
      </p:sp>
    </p:spTree>
    <p:extLst>
      <p:ext uri="{BB962C8B-B14F-4D97-AF65-F5344CB8AC3E}">
        <p14:creationId xmlns:p14="http://schemas.microsoft.com/office/powerpoint/2010/main" val="3725680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2450C3E-6FB9-417F-BF23-AF99D81F436B}" type="datetimeFigureOut">
              <a:rPr lang="en-GB" smtClean="0"/>
              <a:t>20/10/2024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C925676-CC7F-4461-90E8-9D2ACBEB55AB}" type="slidenum">
              <a:rPr lang="en-GB" smtClean="0"/>
              <a:t>‹#›</a:t>
            </a:fld>
            <a:endParaRPr lang="en-GB"/>
          </a:p>
        </p:txBody>
      </p:sp>
    </p:spTree>
    <p:extLst>
      <p:ext uri="{BB962C8B-B14F-4D97-AF65-F5344CB8AC3E}">
        <p14:creationId xmlns:p14="http://schemas.microsoft.com/office/powerpoint/2010/main" val="951526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2450C3E-6FB9-417F-BF23-AF99D81F436B}" type="datetimeFigureOut">
              <a:rPr lang="en-GB" smtClean="0"/>
              <a:t>20/10/2024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C925676-CC7F-4461-90E8-9D2ACBEB55AB}" type="slidenum">
              <a:rPr lang="en-GB" smtClean="0"/>
              <a:t>‹#›</a:t>
            </a:fld>
            <a:endParaRPr lang="en-GB"/>
          </a:p>
        </p:txBody>
      </p:sp>
    </p:spTree>
    <p:extLst>
      <p:ext uri="{BB962C8B-B14F-4D97-AF65-F5344CB8AC3E}">
        <p14:creationId xmlns:p14="http://schemas.microsoft.com/office/powerpoint/2010/main" val="2190242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450C3E-6FB9-417F-BF23-AF99D81F436B}" type="datetimeFigureOut">
              <a:rPr lang="en-GB" smtClean="0"/>
              <a:t>20/10/2024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C925676-CC7F-4461-90E8-9D2ACBEB55AB}" type="slidenum">
              <a:rPr lang="en-GB" smtClean="0"/>
              <a:t>‹#›</a:t>
            </a:fld>
            <a:endParaRPr lang="en-GB"/>
          </a:p>
        </p:txBody>
      </p:sp>
    </p:spTree>
    <p:extLst>
      <p:ext uri="{BB962C8B-B14F-4D97-AF65-F5344CB8AC3E}">
        <p14:creationId xmlns:p14="http://schemas.microsoft.com/office/powerpoint/2010/main" val="2657238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450C3E-6FB9-417F-BF23-AF99D81F436B}" type="datetimeFigureOut">
              <a:rPr lang="en-GB" smtClean="0"/>
              <a:t>20/10/2024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C925676-CC7F-4461-90E8-9D2ACBEB55AB}" type="slidenum">
              <a:rPr lang="en-GB" smtClean="0"/>
              <a:t>‹#›</a:t>
            </a:fld>
            <a:endParaRPr lang="en-GB"/>
          </a:p>
        </p:txBody>
      </p:sp>
    </p:spTree>
    <p:extLst>
      <p:ext uri="{BB962C8B-B14F-4D97-AF65-F5344CB8AC3E}">
        <p14:creationId xmlns:p14="http://schemas.microsoft.com/office/powerpoint/2010/main" val="647709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450C3E-6FB9-417F-BF23-AF99D81F436B}" type="datetimeFigureOut">
              <a:rPr lang="en-GB" smtClean="0"/>
              <a:t>20/10/2024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C925676-CC7F-4461-90E8-9D2ACBEB55AB}" type="slidenum">
              <a:rPr lang="en-GB" smtClean="0"/>
              <a:t>‹#›</a:t>
            </a:fld>
            <a:endParaRPr lang="en-GB"/>
          </a:p>
        </p:txBody>
      </p:sp>
    </p:spTree>
    <p:extLst>
      <p:ext uri="{BB962C8B-B14F-4D97-AF65-F5344CB8AC3E}">
        <p14:creationId xmlns:p14="http://schemas.microsoft.com/office/powerpoint/2010/main" val="139006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latin typeface="Mulish" pitchFamily="2" charset="0"/>
              </a:defRPr>
            </a:lvl1pPr>
          </a:lstStyle>
          <a:p>
            <a:fld id="{42450C3E-6FB9-417F-BF23-AF99D81F436B}" type="datetimeFigureOut">
              <a:rPr lang="en-GB" smtClean="0"/>
              <a:pPr/>
              <a:t>20/10/2024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latin typeface="Mulish" pitchFamily="2" charset="0"/>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latin typeface="Mulish" pitchFamily="2" charset="0"/>
              </a:defRPr>
            </a:lvl1pPr>
          </a:lstStyle>
          <a:p>
            <a:fld id="{FC925676-CC7F-4461-90E8-9D2ACBEB55AB}" type="slidenum">
              <a:rPr lang="en-GB" smtClean="0"/>
              <a:pPr/>
              <a:t>‹#›</a:t>
            </a:fld>
            <a:endParaRPr lang="en-GB"/>
          </a:p>
        </p:txBody>
      </p:sp>
    </p:spTree>
    <p:extLst>
      <p:ext uri="{BB962C8B-B14F-4D97-AF65-F5344CB8AC3E}">
        <p14:creationId xmlns:p14="http://schemas.microsoft.com/office/powerpoint/2010/main" val="4288602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bg1"/>
          </a:solidFill>
          <a:latin typeface="Mulish"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ulish"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ulish"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ulish"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ulish"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ulish"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98435"/>
            <a:ext cx="9144000" cy="2387600"/>
          </a:xfrm>
        </p:spPr>
        <p:txBody>
          <a:bodyPr>
            <a:normAutofit fontScale="90000"/>
          </a:bodyPr>
          <a:lstStyle/>
          <a:p>
            <a:pPr>
              <a:lnSpc>
                <a:spcPct val="150000"/>
              </a:lnSpc>
            </a:pPr>
            <a:r>
              <a:rPr lang="en-GB" sz="3600" dirty="0" smtClean="0"/>
              <a:t>Statistical analysis presentation</a:t>
            </a:r>
            <a:br>
              <a:rPr lang="en-GB" sz="3600" dirty="0" smtClean="0"/>
            </a:br>
            <a:r>
              <a:rPr lang="en-GB" sz="3600" dirty="0"/>
              <a:t/>
            </a:r>
            <a:br>
              <a:rPr lang="en-GB" sz="3600" dirty="0"/>
            </a:br>
            <a:r>
              <a:rPr lang="en-GB" sz="3200" dirty="0"/>
              <a:t>A</a:t>
            </a:r>
            <a:r>
              <a:rPr lang="en-GB" sz="3200" dirty="0" smtClean="0"/>
              <a:t>lcohol consumption in England (2011): </a:t>
            </a:r>
            <a:br>
              <a:rPr lang="en-GB" sz="3200" dirty="0" smtClean="0"/>
            </a:br>
            <a:r>
              <a:rPr lang="en-GB" sz="3200" dirty="0" smtClean="0"/>
              <a:t>an epidemiological perspective</a:t>
            </a:r>
            <a:endParaRPr lang="en-GB" sz="3200" dirty="0"/>
          </a:p>
        </p:txBody>
      </p:sp>
      <p:sp>
        <p:nvSpPr>
          <p:cNvPr id="3" name="Subtitle 2"/>
          <p:cNvSpPr>
            <a:spLocks noGrp="1"/>
          </p:cNvSpPr>
          <p:nvPr>
            <p:ph type="subTitle" idx="1"/>
          </p:nvPr>
        </p:nvSpPr>
        <p:spPr>
          <a:xfrm>
            <a:off x="1524000" y="5202238"/>
            <a:ext cx="9144000" cy="1655762"/>
          </a:xfrm>
        </p:spPr>
        <p:txBody>
          <a:bodyPr>
            <a:normAutofit/>
          </a:bodyPr>
          <a:lstStyle/>
          <a:p>
            <a:r>
              <a:rPr lang="en-GB" sz="2000" dirty="0" smtClean="0"/>
              <a:t>Module 2 (Numerical Analysis) – </a:t>
            </a:r>
            <a:r>
              <a:rPr lang="en-GB" sz="2000" dirty="0" err="1" smtClean="0"/>
              <a:t>PgDip</a:t>
            </a:r>
            <a:r>
              <a:rPr lang="en-GB" sz="2000" dirty="0" smtClean="0"/>
              <a:t> in Artificial Intelligence</a:t>
            </a:r>
            <a:endParaRPr lang="en-GB" sz="2000" dirty="0"/>
          </a:p>
          <a:p>
            <a:r>
              <a:rPr lang="en-GB" sz="2000" smtClean="0"/>
              <a:t>Guilherme Amorim</a:t>
            </a:r>
            <a:endParaRPr lang="en-GB" sz="2000" dirty="0" smtClean="0"/>
          </a:p>
        </p:txBody>
      </p:sp>
    </p:spTree>
    <p:extLst>
      <p:ext uri="{BB962C8B-B14F-4D97-AF65-F5344CB8AC3E}">
        <p14:creationId xmlns:p14="http://schemas.microsoft.com/office/powerpoint/2010/main" val="3613696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Descriptive statistics</a:t>
            </a:r>
          </a:p>
        </p:txBody>
      </p:sp>
      <p:sp>
        <p:nvSpPr>
          <p:cNvPr id="3" name="Content Placeholder 2"/>
          <p:cNvSpPr>
            <a:spLocks noGrp="1"/>
          </p:cNvSpPr>
          <p:nvPr>
            <p:ph idx="1"/>
          </p:nvPr>
        </p:nvSpPr>
        <p:spPr/>
        <p:txBody>
          <a:bodyPr>
            <a:normAutofit/>
          </a:bodyPr>
          <a:lstStyle/>
          <a:p>
            <a:pPr marL="0" indent="0">
              <a:buNone/>
            </a:pPr>
            <a:r>
              <a:rPr lang="en-GB" sz="2000" dirty="0" smtClean="0"/>
              <a:t>Q6.3: Find </a:t>
            </a:r>
            <a:r>
              <a:rPr lang="en-GB" sz="2000" dirty="0"/>
              <a:t>the mean, median, mode, minimum, maximum, range and standard deviation </a:t>
            </a:r>
            <a:r>
              <a:rPr lang="en-GB" sz="2000" dirty="0" smtClean="0"/>
              <a:t>of </a:t>
            </a:r>
            <a:r>
              <a:rPr lang="en-GB" sz="2000" b="1" dirty="0">
                <a:solidFill>
                  <a:srgbClr val="FFC000"/>
                </a:solidFill>
              </a:rPr>
              <a:t>hou</a:t>
            </a:r>
            <a:r>
              <a:rPr lang="en-GB" sz="2000" b="1" dirty="0" smtClean="0">
                <a:solidFill>
                  <a:srgbClr val="FFC000"/>
                </a:solidFill>
              </a:rPr>
              <a:t>sehold size</a:t>
            </a:r>
            <a:endParaRPr lang="en-GB" sz="2000" b="1" dirty="0">
              <a:solidFill>
                <a:srgbClr val="FFC000"/>
              </a:solidFill>
            </a:endParaRPr>
          </a:p>
          <a:p>
            <a:pPr marL="0" indent="0">
              <a:buNone/>
            </a:pPr>
            <a:endParaRPr lang="en-GB" sz="2400" b="1" dirty="0">
              <a:solidFill>
                <a:srgbClr val="FFC000"/>
              </a:solidFill>
            </a:endParaRPr>
          </a:p>
          <a:p>
            <a:endParaRPr lang="en-GB" sz="24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49589" y="2496308"/>
            <a:ext cx="6665990" cy="4114808"/>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4052668964"/>
              </p:ext>
            </p:extLst>
          </p:nvPr>
        </p:nvGraphicFramePr>
        <p:xfrm>
          <a:off x="952493" y="2934650"/>
          <a:ext cx="3735317" cy="2966720"/>
        </p:xfrm>
        <a:graphic>
          <a:graphicData uri="http://schemas.openxmlformats.org/drawingml/2006/table">
            <a:tbl>
              <a:tblPr firstRow="1" bandRow="1">
                <a:tableStyleId>{5C22544A-7EE6-4342-B048-85BDC9FD1C3A}</a:tableStyleId>
              </a:tblPr>
              <a:tblGrid>
                <a:gridCol w="2283673">
                  <a:extLst>
                    <a:ext uri="{9D8B030D-6E8A-4147-A177-3AD203B41FA5}">
                      <a16:colId xmlns:a16="http://schemas.microsoft.com/office/drawing/2014/main" val="2308437053"/>
                    </a:ext>
                  </a:extLst>
                </a:gridCol>
                <a:gridCol w="1451644">
                  <a:extLst>
                    <a:ext uri="{9D8B030D-6E8A-4147-A177-3AD203B41FA5}">
                      <a16:colId xmlns:a16="http://schemas.microsoft.com/office/drawing/2014/main" val="2132443313"/>
                    </a:ext>
                  </a:extLst>
                </a:gridCol>
              </a:tblGrid>
              <a:tr h="370840">
                <a:tc>
                  <a:txBody>
                    <a:bodyPr/>
                    <a:lstStyle/>
                    <a:p>
                      <a:pPr algn="l"/>
                      <a:r>
                        <a:rPr lang="en-GB" dirty="0" smtClean="0">
                          <a:solidFill>
                            <a:schemeClr val="bg1"/>
                          </a:solidFill>
                          <a:latin typeface="Mulish" pitchFamily="2" charset="0"/>
                        </a:rPr>
                        <a:t>Statistic</a:t>
                      </a:r>
                      <a:endParaRPr lang="en-GB" dirty="0">
                        <a:solidFill>
                          <a:schemeClr val="bg1"/>
                        </a:solidFill>
                        <a:latin typeface="Mulish" pitchFamily="2" charset="0"/>
                      </a:endParaRPr>
                    </a:p>
                  </a:txBody>
                  <a:tcPr>
                    <a:lnL w="12700" cmpd="sng">
                      <a:noFill/>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smtClean="0">
                          <a:solidFill>
                            <a:schemeClr val="bg1"/>
                          </a:solidFill>
                          <a:latin typeface="Mulish" pitchFamily="2" charset="0"/>
                        </a:rPr>
                        <a:t>Estimate</a:t>
                      </a:r>
                      <a:endParaRPr lang="en-GB" dirty="0">
                        <a:solidFill>
                          <a:schemeClr val="bg1"/>
                        </a:solidFill>
                        <a:latin typeface="Mulish" pitchFamily="2" charset="0"/>
                      </a:endParaRPr>
                    </a:p>
                  </a:txBody>
                  <a:tcPr>
                    <a:lnL w="12700" cap="flat" cmpd="sng" algn="ctr">
                      <a:solidFill>
                        <a:schemeClr val="bg1"/>
                      </a:solidFill>
                      <a:prstDash val="solid"/>
                      <a:round/>
                      <a:headEnd type="none" w="med" len="med"/>
                      <a:tailEnd type="none" w="med" len="med"/>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31486242"/>
                  </a:ext>
                </a:extLst>
              </a:tr>
              <a:tr h="370840">
                <a:tc>
                  <a:txBody>
                    <a:bodyPr/>
                    <a:lstStyle/>
                    <a:p>
                      <a:pPr algn="l"/>
                      <a:r>
                        <a:rPr lang="en-GB" dirty="0" smtClean="0">
                          <a:solidFill>
                            <a:schemeClr val="bg1"/>
                          </a:solidFill>
                          <a:latin typeface="Mulish" pitchFamily="2" charset="0"/>
                        </a:rPr>
                        <a:t>Mean</a:t>
                      </a:r>
                      <a:endParaRPr lang="en-GB" dirty="0">
                        <a:solidFill>
                          <a:schemeClr val="bg1"/>
                        </a:solidFill>
                        <a:latin typeface="Mulish" pitchFamily="2" charset="0"/>
                      </a:endParaRPr>
                    </a:p>
                  </a:txBody>
                  <a:tcP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smtClean="0">
                          <a:solidFill>
                            <a:schemeClr val="bg1"/>
                          </a:solidFill>
                          <a:latin typeface="Mulish" pitchFamily="2" charset="0"/>
                        </a:rPr>
                        <a:t>2.85</a:t>
                      </a:r>
                      <a:endParaRPr lang="en-GB" dirty="0">
                        <a:solidFill>
                          <a:schemeClr val="bg1"/>
                        </a:solidFill>
                        <a:latin typeface="Mulish" pitchFamily="2" charset="0"/>
                      </a:endParaRPr>
                    </a:p>
                  </a:txBody>
                  <a:tcP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7758625"/>
                  </a:ext>
                </a:extLst>
              </a:tr>
              <a:tr h="370840">
                <a:tc>
                  <a:txBody>
                    <a:bodyPr/>
                    <a:lstStyle/>
                    <a:p>
                      <a:pPr algn="l"/>
                      <a:r>
                        <a:rPr lang="en-GB" dirty="0" smtClean="0">
                          <a:solidFill>
                            <a:schemeClr val="bg1"/>
                          </a:solidFill>
                          <a:latin typeface="Mulish" pitchFamily="2" charset="0"/>
                        </a:rPr>
                        <a:t>Median</a:t>
                      </a:r>
                      <a:r>
                        <a:rPr lang="en-GB" baseline="0" dirty="0" smtClean="0">
                          <a:solidFill>
                            <a:schemeClr val="bg1"/>
                          </a:solidFill>
                          <a:latin typeface="Mulish" pitchFamily="2" charset="0"/>
                        </a:rPr>
                        <a:t> </a:t>
                      </a:r>
                      <a:endParaRPr lang="en-GB" dirty="0">
                        <a:solidFill>
                          <a:schemeClr val="bg1"/>
                        </a:solidFill>
                        <a:latin typeface="Mulish" pitchFamily="2" charset="0"/>
                      </a:endParaRPr>
                    </a:p>
                  </a:txBody>
                  <a:tcP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smtClean="0">
                          <a:solidFill>
                            <a:schemeClr val="bg1"/>
                          </a:solidFill>
                          <a:latin typeface="Mulish" pitchFamily="2" charset="0"/>
                        </a:rPr>
                        <a:t>3</a:t>
                      </a:r>
                      <a:endParaRPr lang="en-GB" dirty="0">
                        <a:solidFill>
                          <a:schemeClr val="bg1"/>
                        </a:solidFill>
                        <a:latin typeface="Mulish" pitchFamily="2" charset="0"/>
                      </a:endParaRPr>
                    </a:p>
                  </a:txBody>
                  <a:tcP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58886835"/>
                  </a:ext>
                </a:extLst>
              </a:tr>
              <a:tr h="370840">
                <a:tc>
                  <a:txBody>
                    <a:bodyPr/>
                    <a:lstStyle/>
                    <a:p>
                      <a:pPr algn="l"/>
                      <a:r>
                        <a:rPr lang="en-GB" dirty="0" smtClean="0">
                          <a:solidFill>
                            <a:schemeClr val="bg1"/>
                          </a:solidFill>
                          <a:latin typeface="Mulish" pitchFamily="2" charset="0"/>
                        </a:rPr>
                        <a:t>Mode </a:t>
                      </a:r>
                      <a:endParaRPr lang="en-GB" dirty="0">
                        <a:solidFill>
                          <a:schemeClr val="bg1"/>
                        </a:solidFill>
                        <a:latin typeface="Mulish" pitchFamily="2" charset="0"/>
                      </a:endParaRPr>
                    </a:p>
                  </a:txBody>
                  <a:tcP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smtClean="0">
                          <a:solidFill>
                            <a:schemeClr val="bg1"/>
                          </a:solidFill>
                          <a:latin typeface="Mulish" pitchFamily="2" charset="0"/>
                        </a:rPr>
                        <a:t>2</a:t>
                      </a:r>
                      <a:endParaRPr lang="en-GB" dirty="0">
                        <a:solidFill>
                          <a:schemeClr val="bg1"/>
                        </a:solidFill>
                        <a:latin typeface="Mulish" pitchFamily="2" charset="0"/>
                      </a:endParaRPr>
                    </a:p>
                  </a:txBody>
                  <a:tcP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21727653"/>
                  </a:ext>
                </a:extLst>
              </a:tr>
              <a:tr h="370840">
                <a:tc>
                  <a:txBody>
                    <a:bodyPr/>
                    <a:lstStyle/>
                    <a:p>
                      <a:pPr algn="l"/>
                      <a:r>
                        <a:rPr lang="en-GB" dirty="0" smtClean="0">
                          <a:solidFill>
                            <a:schemeClr val="bg1"/>
                          </a:solidFill>
                          <a:latin typeface="Mulish" pitchFamily="2" charset="0"/>
                        </a:rPr>
                        <a:t>Minimum</a:t>
                      </a:r>
                      <a:endParaRPr lang="en-GB" dirty="0">
                        <a:solidFill>
                          <a:schemeClr val="bg1"/>
                        </a:solidFill>
                        <a:latin typeface="Mulish" pitchFamily="2" charset="0"/>
                      </a:endParaRPr>
                    </a:p>
                  </a:txBody>
                  <a:tcP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smtClean="0">
                          <a:solidFill>
                            <a:schemeClr val="bg1"/>
                          </a:solidFill>
                          <a:latin typeface="Mulish" pitchFamily="2" charset="0"/>
                        </a:rPr>
                        <a:t>1</a:t>
                      </a:r>
                      <a:endParaRPr lang="en-GB" dirty="0">
                        <a:solidFill>
                          <a:schemeClr val="bg1"/>
                        </a:solidFill>
                        <a:latin typeface="Mulish" pitchFamily="2" charset="0"/>
                      </a:endParaRPr>
                    </a:p>
                  </a:txBody>
                  <a:tcP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91082215"/>
                  </a:ext>
                </a:extLst>
              </a:tr>
              <a:tr h="370840">
                <a:tc>
                  <a:txBody>
                    <a:bodyPr/>
                    <a:lstStyle/>
                    <a:p>
                      <a:pPr algn="l"/>
                      <a:r>
                        <a:rPr lang="en-GB" dirty="0" smtClean="0">
                          <a:solidFill>
                            <a:schemeClr val="bg1"/>
                          </a:solidFill>
                          <a:latin typeface="Mulish" pitchFamily="2" charset="0"/>
                        </a:rPr>
                        <a:t>Maximum</a:t>
                      </a:r>
                      <a:endParaRPr lang="en-GB" dirty="0">
                        <a:solidFill>
                          <a:schemeClr val="bg1"/>
                        </a:solidFill>
                        <a:latin typeface="Mulish" pitchFamily="2" charset="0"/>
                      </a:endParaRPr>
                    </a:p>
                  </a:txBody>
                  <a:tcP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smtClean="0">
                          <a:solidFill>
                            <a:schemeClr val="bg1"/>
                          </a:solidFill>
                          <a:latin typeface="Mulish" pitchFamily="2" charset="0"/>
                        </a:rPr>
                        <a:t>10</a:t>
                      </a:r>
                      <a:endParaRPr lang="en-GB" dirty="0">
                        <a:solidFill>
                          <a:schemeClr val="bg1"/>
                        </a:solidFill>
                        <a:latin typeface="Mulish" pitchFamily="2" charset="0"/>
                      </a:endParaRPr>
                    </a:p>
                  </a:txBody>
                  <a:tcP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79272541"/>
                  </a:ext>
                </a:extLst>
              </a:tr>
              <a:tr h="370840">
                <a:tc>
                  <a:txBody>
                    <a:bodyPr/>
                    <a:lstStyle/>
                    <a:p>
                      <a:pPr algn="l"/>
                      <a:r>
                        <a:rPr lang="en-GB" dirty="0" smtClean="0">
                          <a:solidFill>
                            <a:schemeClr val="bg1"/>
                          </a:solidFill>
                          <a:latin typeface="Mulish" pitchFamily="2" charset="0"/>
                        </a:rPr>
                        <a:t>Range</a:t>
                      </a:r>
                      <a:endParaRPr lang="en-GB" dirty="0">
                        <a:solidFill>
                          <a:schemeClr val="bg1"/>
                        </a:solidFill>
                        <a:latin typeface="Mulish" pitchFamily="2" charset="0"/>
                      </a:endParaRPr>
                    </a:p>
                  </a:txBody>
                  <a:tcP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smtClean="0">
                          <a:solidFill>
                            <a:schemeClr val="bg1"/>
                          </a:solidFill>
                          <a:latin typeface="Mulish" pitchFamily="2" charset="0"/>
                        </a:rPr>
                        <a:t>9</a:t>
                      </a:r>
                      <a:endParaRPr lang="en-GB" dirty="0">
                        <a:solidFill>
                          <a:schemeClr val="bg1"/>
                        </a:solidFill>
                        <a:latin typeface="Mulish" pitchFamily="2" charset="0"/>
                      </a:endParaRPr>
                    </a:p>
                  </a:txBody>
                  <a:tcP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77914570"/>
                  </a:ext>
                </a:extLst>
              </a:tr>
              <a:tr h="370840">
                <a:tc>
                  <a:txBody>
                    <a:bodyPr/>
                    <a:lstStyle/>
                    <a:p>
                      <a:pPr algn="l"/>
                      <a:r>
                        <a:rPr lang="en-GB" dirty="0" smtClean="0">
                          <a:solidFill>
                            <a:schemeClr val="bg1"/>
                          </a:solidFill>
                          <a:latin typeface="Mulish" pitchFamily="2" charset="0"/>
                        </a:rPr>
                        <a:t>Standard deviation</a:t>
                      </a:r>
                      <a:endParaRPr lang="en-GB" dirty="0">
                        <a:solidFill>
                          <a:schemeClr val="bg1"/>
                        </a:solidFill>
                        <a:latin typeface="Mulish" pitchFamily="2" charset="0"/>
                      </a:endParaRPr>
                    </a:p>
                  </a:txBody>
                  <a:tcP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dirty="0" smtClean="0">
                          <a:solidFill>
                            <a:schemeClr val="bg1"/>
                          </a:solidFill>
                          <a:latin typeface="Mulish" pitchFamily="2" charset="0"/>
                        </a:rPr>
                        <a:t>1.37</a:t>
                      </a:r>
                      <a:endParaRPr lang="en-GB" dirty="0">
                        <a:solidFill>
                          <a:schemeClr val="bg1"/>
                        </a:solidFill>
                        <a:latin typeface="Mulish" pitchFamily="2" charset="0"/>
                      </a:endParaRPr>
                    </a:p>
                  </a:txBody>
                  <a:tcP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06339488"/>
                  </a:ext>
                </a:extLst>
              </a:tr>
            </a:tbl>
          </a:graphicData>
        </a:graphic>
      </p:graphicFrame>
    </p:spTree>
    <p:extLst>
      <p:ext uri="{BB962C8B-B14F-4D97-AF65-F5344CB8AC3E}">
        <p14:creationId xmlns:p14="http://schemas.microsoft.com/office/powerpoint/2010/main" val="484161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Inferential statistics</a:t>
            </a:r>
            <a:endParaRPr lang="en-GB" dirty="0"/>
          </a:p>
        </p:txBody>
      </p:sp>
      <p:sp>
        <p:nvSpPr>
          <p:cNvPr id="5" name="Text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934083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Inferential </a:t>
            </a:r>
            <a:r>
              <a:rPr lang="en-GB" dirty="0"/>
              <a:t>statistics</a:t>
            </a:r>
          </a:p>
        </p:txBody>
      </p:sp>
      <p:sp>
        <p:nvSpPr>
          <p:cNvPr id="3" name="Content Placeholder 2"/>
          <p:cNvSpPr>
            <a:spLocks noGrp="1"/>
          </p:cNvSpPr>
          <p:nvPr>
            <p:ph idx="1"/>
          </p:nvPr>
        </p:nvSpPr>
        <p:spPr/>
        <p:txBody>
          <a:bodyPr/>
          <a:lstStyle/>
          <a:p>
            <a:pPr marL="0" indent="0">
              <a:buNone/>
            </a:pPr>
            <a:r>
              <a:rPr lang="en-GB" sz="2000" dirty="0" smtClean="0"/>
              <a:t>Q7: </a:t>
            </a:r>
            <a:r>
              <a:rPr lang="en-GB" sz="2000" b="1" dirty="0" smtClean="0">
                <a:solidFill>
                  <a:srgbClr val="FFC000"/>
                </a:solidFill>
              </a:rPr>
              <a:t>Which sex </a:t>
            </a:r>
            <a:r>
              <a:rPr lang="en-GB" sz="2000" b="1" dirty="0">
                <a:solidFill>
                  <a:srgbClr val="FFC000"/>
                </a:solidFill>
              </a:rPr>
              <a:t>drinks more </a:t>
            </a:r>
            <a:r>
              <a:rPr lang="en-GB" sz="2000" b="1" dirty="0" smtClean="0">
                <a:solidFill>
                  <a:srgbClr val="FFC000"/>
                </a:solidFill>
              </a:rPr>
              <a:t>alcohol?</a:t>
            </a:r>
          </a:p>
          <a:p>
            <a:pPr marL="0" indent="0">
              <a:buNone/>
            </a:pPr>
            <a:endParaRPr lang="en-GB" sz="2000" b="1" dirty="0">
              <a:solidFill>
                <a:srgbClr val="FFC000"/>
              </a:solidFill>
            </a:endParaRPr>
          </a:p>
          <a:p>
            <a:pPr marL="0" indent="0">
              <a:buNone/>
            </a:pPr>
            <a:endParaRPr lang="en-GB" sz="1600" dirty="0"/>
          </a:p>
        </p:txBody>
      </p:sp>
      <p:pic>
        <p:nvPicPr>
          <p:cNvPr id="15" name="Picture 14"/>
          <p:cNvPicPr>
            <a:picLocks noChangeAspect="1"/>
          </p:cNvPicPr>
          <p:nvPr/>
        </p:nvPicPr>
        <p:blipFill>
          <a:blip r:embed="rId3">
            <a:clrChange>
              <a:clrFrom>
                <a:srgbClr val="323232"/>
              </a:clrFrom>
              <a:clrTo>
                <a:srgbClr val="323232">
                  <a:alpha val="0"/>
                </a:srgbClr>
              </a:clrTo>
            </a:clrChange>
          </a:blip>
          <a:stretch>
            <a:fillRect/>
          </a:stretch>
        </p:blipFill>
        <p:spPr>
          <a:xfrm>
            <a:off x="409575" y="5025387"/>
            <a:ext cx="5781018" cy="775502"/>
          </a:xfrm>
          <a:prstGeom prst="rect">
            <a:avLst/>
          </a:prstGeom>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72252" y="1190624"/>
            <a:ext cx="5476875" cy="5476875"/>
          </a:xfrm>
          <a:prstGeom prst="rect">
            <a:avLst/>
          </a:prstGeom>
        </p:spPr>
      </p:pic>
      <p:graphicFrame>
        <p:nvGraphicFramePr>
          <p:cNvPr id="19" name="Table 18"/>
          <p:cNvGraphicFramePr>
            <a:graphicFrameLocks noGrp="1"/>
          </p:cNvGraphicFramePr>
          <p:nvPr>
            <p:extLst>
              <p:ext uri="{D42A27DB-BD31-4B8C-83A1-F6EECF244321}">
                <p14:modId xmlns:p14="http://schemas.microsoft.com/office/powerpoint/2010/main" val="3295070103"/>
              </p:ext>
            </p:extLst>
          </p:nvPr>
        </p:nvGraphicFramePr>
        <p:xfrm>
          <a:off x="142873" y="2838608"/>
          <a:ext cx="6248404" cy="1405572"/>
        </p:xfrm>
        <a:graphic>
          <a:graphicData uri="http://schemas.openxmlformats.org/drawingml/2006/table">
            <a:tbl>
              <a:tblPr firstRow="1" bandRow="1">
                <a:tableStyleId>{5C22544A-7EE6-4342-B048-85BDC9FD1C3A}</a:tableStyleId>
              </a:tblPr>
              <a:tblGrid>
                <a:gridCol w="590552">
                  <a:extLst>
                    <a:ext uri="{9D8B030D-6E8A-4147-A177-3AD203B41FA5}">
                      <a16:colId xmlns:a16="http://schemas.microsoft.com/office/drawing/2014/main" val="4282485229"/>
                    </a:ext>
                  </a:extLst>
                </a:gridCol>
                <a:gridCol w="876300">
                  <a:extLst>
                    <a:ext uri="{9D8B030D-6E8A-4147-A177-3AD203B41FA5}">
                      <a16:colId xmlns:a16="http://schemas.microsoft.com/office/drawing/2014/main" val="4283502998"/>
                    </a:ext>
                  </a:extLst>
                </a:gridCol>
                <a:gridCol w="1514475">
                  <a:extLst>
                    <a:ext uri="{9D8B030D-6E8A-4147-A177-3AD203B41FA5}">
                      <a16:colId xmlns:a16="http://schemas.microsoft.com/office/drawing/2014/main" val="1242391430"/>
                    </a:ext>
                  </a:extLst>
                </a:gridCol>
                <a:gridCol w="1527522">
                  <a:extLst>
                    <a:ext uri="{9D8B030D-6E8A-4147-A177-3AD203B41FA5}">
                      <a16:colId xmlns:a16="http://schemas.microsoft.com/office/drawing/2014/main" val="743834234"/>
                    </a:ext>
                  </a:extLst>
                </a:gridCol>
                <a:gridCol w="1739555">
                  <a:extLst>
                    <a:ext uri="{9D8B030D-6E8A-4147-A177-3AD203B41FA5}">
                      <a16:colId xmlns:a16="http://schemas.microsoft.com/office/drawing/2014/main" val="2820645573"/>
                    </a:ext>
                  </a:extLst>
                </a:gridCol>
              </a:tblGrid>
              <a:tr h="351393">
                <a:tc rowSpan="2" gridSpan="2">
                  <a:txBody>
                    <a:bodyPr/>
                    <a:lstStyle/>
                    <a:p>
                      <a:endParaRPr lang="en-GB" sz="1600" dirty="0">
                        <a:solidFill>
                          <a:schemeClr val="bg1"/>
                        </a:solidFill>
                        <a:latin typeface="Mulish" pitchFamily="2" charset="0"/>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hMerge="1">
                  <a:txBody>
                    <a:bodyPr/>
                    <a:lstStyle/>
                    <a:p>
                      <a:endParaRPr lang="en-GB" dirty="0"/>
                    </a:p>
                  </a:txBody>
                  <a:tcPr/>
                </a:tc>
                <a:tc gridSpan="2">
                  <a:txBody>
                    <a:bodyPr/>
                    <a:lstStyle/>
                    <a:p>
                      <a:pPr algn="ctr"/>
                      <a:r>
                        <a:rPr lang="en-GB" sz="1600" dirty="0" smtClean="0">
                          <a:solidFill>
                            <a:schemeClr val="bg1"/>
                          </a:solidFill>
                          <a:latin typeface="Mulish" pitchFamily="2" charset="0"/>
                        </a:rPr>
                        <a:t>Current</a:t>
                      </a:r>
                      <a:r>
                        <a:rPr lang="en-GB" sz="1600" baseline="0" dirty="0" smtClean="0">
                          <a:solidFill>
                            <a:schemeClr val="bg1"/>
                          </a:solidFill>
                          <a:latin typeface="Mulish" pitchFamily="2" charset="0"/>
                        </a:rPr>
                        <a:t> drinker</a:t>
                      </a:r>
                      <a:endParaRPr lang="en-GB" sz="1600" dirty="0">
                        <a:solidFill>
                          <a:schemeClr val="bg1"/>
                        </a:solidFill>
                        <a:latin typeface="Mulish" pitchFamily="2"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dirty="0"/>
                    </a:p>
                  </a:txBody>
                  <a:tcPr/>
                </a:tc>
                <a:tc rowSpan="2">
                  <a:txBody>
                    <a:bodyPr/>
                    <a:lstStyle/>
                    <a:p>
                      <a:r>
                        <a:rPr lang="en-GB" sz="1600" dirty="0" smtClean="0">
                          <a:solidFill>
                            <a:schemeClr val="bg1"/>
                          </a:solidFill>
                          <a:latin typeface="Mulish" pitchFamily="2" charset="0"/>
                        </a:rPr>
                        <a:t>Test statistic</a:t>
                      </a:r>
                      <a:r>
                        <a:rPr lang="en-GB" sz="1600" baseline="0" dirty="0" smtClean="0">
                          <a:solidFill>
                            <a:schemeClr val="bg1"/>
                          </a:solidFill>
                          <a:latin typeface="Mulish" pitchFamily="2" charset="0"/>
                        </a:rPr>
                        <a:t> and p-value</a:t>
                      </a:r>
                      <a:endParaRPr lang="en-GB" sz="1600" dirty="0">
                        <a:solidFill>
                          <a:schemeClr val="bg1"/>
                        </a:solidFill>
                        <a:latin typeface="Mulish" pitchFamily="2" charset="0"/>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89948809"/>
                  </a:ext>
                </a:extLst>
              </a:tr>
              <a:tr h="351393">
                <a:tc gridSpan="2" vMerge="1">
                  <a:txBody>
                    <a:bodyPr/>
                    <a:lstStyle/>
                    <a:p>
                      <a:endParaRPr lang="en-GB" dirty="0"/>
                    </a:p>
                  </a:txBody>
                  <a:tcPr/>
                </a:tc>
                <a:tc hMerge="1" vMerge="1">
                  <a:txBody>
                    <a:bodyPr/>
                    <a:lstStyle/>
                    <a:p>
                      <a:endParaRPr lang="en-GB" dirty="0"/>
                    </a:p>
                  </a:txBody>
                  <a:tcPr/>
                </a:tc>
                <a:tc>
                  <a:txBody>
                    <a:bodyPr/>
                    <a:lstStyle/>
                    <a:p>
                      <a:pPr algn="ctr"/>
                      <a:r>
                        <a:rPr lang="en-GB" sz="1600" dirty="0" smtClean="0">
                          <a:solidFill>
                            <a:schemeClr val="bg1"/>
                          </a:solidFill>
                          <a:latin typeface="Mulish" pitchFamily="2" charset="0"/>
                        </a:rPr>
                        <a:t>Yes</a:t>
                      </a:r>
                      <a:endParaRPr lang="en-GB" sz="1600" dirty="0">
                        <a:solidFill>
                          <a:schemeClr val="bg1"/>
                        </a:solidFill>
                        <a:latin typeface="Mulish"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600" dirty="0" smtClean="0">
                          <a:solidFill>
                            <a:schemeClr val="bg1"/>
                          </a:solidFill>
                          <a:latin typeface="Mulish" pitchFamily="2" charset="0"/>
                        </a:rPr>
                        <a:t>No</a:t>
                      </a:r>
                      <a:endParaRPr lang="en-GB" sz="1600" dirty="0">
                        <a:solidFill>
                          <a:schemeClr val="bg1"/>
                        </a:solidFill>
                        <a:latin typeface="Mulish"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GB" dirty="0"/>
                    </a:p>
                  </a:txBody>
                  <a:tcPr/>
                </a:tc>
                <a:extLst>
                  <a:ext uri="{0D108BD9-81ED-4DB2-BD59-A6C34878D82A}">
                    <a16:rowId xmlns:a16="http://schemas.microsoft.com/office/drawing/2014/main" val="1512160947"/>
                  </a:ext>
                </a:extLst>
              </a:tr>
              <a:tr h="351393">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1" dirty="0" smtClean="0">
                          <a:solidFill>
                            <a:schemeClr val="bg1"/>
                          </a:solidFill>
                          <a:latin typeface="Mulish" pitchFamily="2" charset="0"/>
                        </a:rPr>
                        <a:t>Sex</a:t>
                      </a:r>
                    </a:p>
                  </a:txBody>
                  <a:tcPr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GB" sz="1600" dirty="0" smtClean="0">
                          <a:solidFill>
                            <a:schemeClr val="bg1"/>
                          </a:solidFill>
                          <a:latin typeface="Mulish" pitchFamily="2" charset="0"/>
                        </a:rPr>
                        <a:t>Male</a:t>
                      </a:r>
                      <a:endParaRPr lang="en-GB" sz="1600" dirty="0">
                        <a:solidFill>
                          <a:schemeClr val="bg1"/>
                        </a:solidFill>
                        <a:latin typeface="Mulish"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600" b="1" dirty="0" smtClean="0">
                          <a:solidFill>
                            <a:srgbClr val="FFC000"/>
                          </a:solidFill>
                          <a:latin typeface="Mulish" pitchFamily="2" charset="0"/>
                        </a:rPr>
                        <a:t>3172</a:t>
                      </a:r>
                      <a:r>
                        <a:rPr lang="en-GB" sz="1600" b="1" baseline="0" dirty="0" smtClean="0">
                          <a:solidFill>
                            <a:srgbClr val="FFC000"/>
                          </a:solidFill>
                          <a:latin typeface="Mulish" pitchFamily="2" charset="0"/>
                        </a:rPr>
                        <a:t> (84%)</a:t>
                      </a:r>
                      <a:endParaRPr lang="en-GB" sz="1600" b="1" dirty="0">
                        <a:solidFill>
                          <a:srgbClr val="FFC000"/>
                        </a:solidFill>
                        <a:latin typeface="Mulish"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600" dirty="0" smtClean="0">
                          <a:solidFill>
                            <a:schemeClr val="bg1"/>
                          </a:solidFill>
                          <a:latin typeface="Mulish" pitchFamily="2" charset="0"/>
                        </a:rPr>
                        <a:t>1650 (16%)</a:t>
                      </a:r>
                      <a:endParaRPr lang="en-GB" sz="1600" dirty="0">
                        <a:solidFill>
                          <a:schemeClr val="bg1"/>
                        </a:solidFill>
                        <a:latin typeface="Mulish"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r>
                        <a:rPr lang="el-GR" sz="1600" dirty="0" smtClean="0">
                          <a:solidFill>
                            <a:schemeClr val="bg1"/>
                          </a:solidFill>
                          <a:latin typeface="Mulish" pitchFamily="2" charset="0"/>
                        </a:rPr>
                        <a:t>χ2</a:t>
                      </a:r>
                      <a:r>
                        <a:rPr lang="en-GB" sz="1600" dirty="0" smtClean="0">
                          <a:solidFill>
                            <a:schemeClr val="bg1"/>
                          </a:solidFill>
                          <a:latin typeface="Mulish" pitchFamily="2" charset="0"/>
                        </a:rPr>
                        <a:t>= 114.15</a:t>
                      </a:r>
                    </a:p>
                    <a:p>
                      <a:r>
                        <a:rPr lang="en-GB" sz="1600" dirty="0" smtClean="0">
                          <a:solidFill>
                            <a:schemeClr val="bg1"/>
                          </a:solidFill>
                          <a:latin typeface="Mulish" pitchFamily="2" charset="0"/>
                        </a:rPr>
                        <a:t>P-value&lt;0.001</a:t>
                      </a:r>
                    </a:p>
                  </a:txBody>
                  <a:tcPr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87953780"/>
                  </a:ext>
                </a:extLst>
              </a:tr>
              <a:tr h="351393">
                <a:tc vMerge="1">
                  <a:txBody>
                    <a:bodyPr/>
                    <a:lstStyle/>
                    <a:p>
                      <a:endParaRPr lang="en-GB" dirty="0"/>
                    </a:p>
                  </a:txBody>
                  <a:tcPr/>
                </a:tc>
                <a:tc>
                  <a:txBody>
                    <a:bodyPr/>
                    <a:lstStyle/>
                    <a:p>
                      <a:r>
                        <a:rPr lang="en-GB" sz="1600" dirty="0" smtClean="0">
                          <a:solidFill>
                            <a:schemeClr val="bg1"/>
                          </a:solidFill>
                          <a:latin typeface="Mulish" pitchFamily="2" charset="0"/>
                        </a:rPr>
                        <a:t>Female</a:t>
                      </a:r>
                      <a:endParaRPr lang="en-GB" sz="1600" dirty="0">
                        <a:solidFill>
                          <a:schemeClr val="bg1"/>
                        </a:solidFill>
                        <a:latin typeface="Mulish"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1600" b="1" dirty="0" smtClean="0">
                          <a:solidFill>
                            <a:srgbClr val="FFC000"/>
                          </a:solidFill>
                          <a:latin typeface="Mulish" pitchFamily="2" charset="0"/>
                        </a:rPr>
                        <a:t>3540</a:t>
                      </a:r>
                      <a:r>
                        <a:rPr lang="en-GB" sz="1600" b="1" baseline="0" dirty="0" smtClean="0">
                          <a:solidFill>
                            <a:srgbClr val="FFC000"/>
                          </a:solidFill>
                          <a:latin typeface="Mulish" pitchFamily="2" charset="0"/>
                        </a:rPr>
                        <a:t> (74.4%)</a:t>
                      </a:r>
                      <a:endParaRPr lang="en-GB" sz="1600" b="1" dirty="0">
                        <a:solidFill>
                          <a:srgbClr val="FFC000"/>
                        </a:solidFill>
                        <a:latin typeface="Mulish"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1600" dirty="0" smtClean="0">
                          <a:solidFill>
                            <a:schemeClr val="bg1"/>
                          </a:solidFill>
                          <a:latin typeface="Mulish" pitchFamily="2" charset="0"/>
                        </a:rPr>
                        <a:t>2225 (25.5%)</a:t>
                      </a:r>
                      <a:endParaRPr lang="en-GB" sz="1600" dirty="0">
                        <a:solidFill>
                          <a:schemeClr val="bg1"/>
                        </a:solidFill>
                        <a:latin typeface="Mulish"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vMerge="1">
                  <a:txBody>
                    <a:bodyPr/>
                    <a:lstStyle/>
                    <a:p>
                      <a:endParaRPr lang="en-GB"/>
                    </a:p>
                  </a:txBody>
                  <a:tcPr/>
                </a:tc>
                <a:extLst>
                  <a:ext uri="{0D108BD9-81ED-4DB2-BD59-A6C34878D82A}">
                    <a16:rowId xmlns:a16="http://schemas.microsoft.com/office/drawing/2014/main" val="553562610"/>
                  </a:ext>
                </a:extLst>
              </a:tr>
            </a:tbl>
          </a:graphicData>
        </a:graphic>
      </p:graphicFrame>
    </p:spTree>
    <p:extLst>
      <p:ext uri="{BB962C8B-B14F-4D97-AF65-F5344CB8AC3E}">
        <p14:creationId xmlns:p14="http://schemas.microsoft.com/office/powerpoint/2010/main" val="431203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Inferential </a:t>
            </a:r>
            <a:r>
              <a:rPr lang="en-GB" dirty="0"/>
              <a:t>statistics</a:t>
            </a:r>
          </a:p>
        </p:txBody>
      </p:sp>
      <p:sp>
        <p:nvSpPr>
          <p:cNvPr id="3" name="Content Placeholder 2"/>
          <p:cNvSpPr>
            <a:spLocks noGrp="1"/>
          </p:cNvSpPr>
          <p:nvPr>
            <p:ph idx="1"/>
          </p:nvPr>
        </p:nvSpPr>
        <p:spPr>
          <a:xfrm>
            <a:off x="838200" y="1559655"/>
            <a:ext cx="10515600" cy="4351338"/>
          </a:xfrm>
        </p:spPr>
        <p:txBody>
          <a:bodyPr>
            <a:normAutofit/>
          </a:bodyPr>
          <a:lstStyle/>
          <a:p>
            <a:pPr marL="0" indent="0">
              <a:buNone/>
            </a:pPr>
            <a:r>
              <a:rPr lang="en-GB" sz="2000" b="1" dirty="0" smtClean="0"/>
              <a:t>Q8: </a:t>
            </a:r>
            <a:r>
              <a:rPr lang="en-GB" sz="2000" b="1" dirty="0" smtClean="0">
                <a:solidFill>
                  <a:srgbClr val="FFC000"/>
                </a:solidFill>
              </a:rPr>
              <a:t>Which </a:t>
            </a:r>
            <a:r>
              <a:rPr lang="en-GB" sz="2000" b="1" dirty="0">
                <a:solidFill>
                  <a:srgbClr val="FFC000"/>
                </a:solidFill>
              </a:rPr>
              <a:t>region drinks the most </a:t>
            </a:r>
            <a:r>
              <a:rPr lang="en-GB" sz="2000" b="1" dirty="0" smtClean="0">
                <a:solidFill>
                  <a:srgbClr val="FFC000"/>
                </a:solidFill>
              </a:rPr>
              <a:t>alcohol?</a:t>
            </a:r>
          </a:p>
          <a:p>
            <a:pPr marL="0" indent="0">
              <a:buNone/>
            </a:pPr>
            <a:endParaRPr lang="en-GB" sz="2000" b="1" dirty="0">
              <a:solidFill>
                <a:srgbClr val="FFC000"/>
              </a:solidFill>
            </a:endParaRPr>
          </a:p>
        </p:txBody>
      </p: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24879" y="1690688"/>
            <a:ext cx="4824248" cy="4824248"/>
          </a:xfrm>
          <a:prstGeom prst="rect">
            <a:avLst/>
          </a:prstGeom>
        </p:spPr>
      </p:pic>
      <p:graphicFrame>
        <p:nvGraphicFramePr>
          <p:cNvPr id="26" name="Table 25"/>
          <p:cNvGraphicFramePr>
            <a:graphicFrameLocks noGrp="1"/>
          </p:cNvGraphicFramePr>
          <p:nvPr>
            <p:extLst>
              <p:ext uri="{D42A27DB-BD31-4B8C-83A1-F6EECF244321}">
                <p14:modId xmlns:p14="http://schemas.microsoft.com/office/powerpoint/2010/main" val="1862983893"/>
              </p:ext>
            </p:extLst>
          </p:nvPr>
        </p:nvGraphicFramePr>
        <p:xfrm>
          <a:off x="142873" y="1959755"/>
          <a:ext cx="6867527" cy="3865323"/>
        </p:xfrm>
        <a:graphic>
          <a:graphicData uri="http://schemas.openxmlformats.org/drawingml/2006/table">
            <a:tbl>
              <a:tblPr firstRow="1" bandRow="1">
                <a:tableStyleId>{5C22544A-7EE6-4342-B048-85BDC9FD1C3A}</a:tableStyleId>
              </a:tblPr>
              <a:tblGrid>
                <a:gridCol w="889849">
                  <a:extLst>
                    <a:ext uri="{9D8B030D-6E8A-4147-A177-3AD203B41FA5}">
                      <a16:colId xmlns:a16="http://schemas.microsoft.com/office/drawing/2014/main" val="4282485229"/>
                    </a:ext>
                  </a:extLst>
                </a:gridCol>
                <a:gridCol w="2125163">
                  <a:extLst>
                    <a:ext uri="{9D8B030D-6E8A-4147-A177-3AD203B41FA5}">
                      <a16:colId xmlns:a16="http://schemas.microsoft.com/office/drawing/2014/main" val="4283502998"/>
                    </a:ext>
                  </a:extLst>
                </a:gridCol>
                <a:gridCol w="1251020">
                  <a:extLst>
                    <a:ext uri="{9D8B030D-6E8A-4147-A177-3AD203B41FA5}">
                      <a16:colId xmlns:a16="http://schemas.microsoft.com/office/drawing/2014/main" val="1242391430"/>
                    </a:ext>
                  </a:extLst>
                </a:gridCol>
                <a:gridCol w="1251020">
                  <a:extLst>
                    <a:ext uri="{9D8B030D-6E8A-4147-A177-3AD203B41FA5}">
                      <a16:colId xmlns:a16="http://schemas.microsoft.com/office/drawing/2014/main" val="743834234"/>
                    </a:ext>
                  </a:extLst>
                </a:gridCol>
                <a:gridCol w="1350475">
                  <a:extLst>
                    <a:ext uri="{9D8B030D-6E8A-4147-A177-3AD203B41FA5}">
                      <a16:colId xmlns:a16="http://schemas.microsoft.com/office/drawing/2014/main" val="2820645573"/>
                    </a:ext>
                  </a:extLst>
                </a:gridCol>
              </a:tblGrid>
              <a:tr h="351393">
                <a:tc rowSpan="2" gridSpan="2">
                  <a:txBody>
                    <a:bodyPr/>
                    <a:lstStyle/>
                    <a:p>
                      <a:pPr algn="l"/>
                      <a:endParaRPr lang="en-GB" sz="1200" dirty="0">
                        <a:solidFill>
                          <a:schemeClr val="bg1"/>
                        </a:solidFill>
                        <a:latin typeface="Mulish" pitchFamily="2" charset="0"/>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hMerge="1">
                  <a:txBody>
                    <a:bodyPr/>
                    <a:lstStyle/>
                    <a:p>
                      <a:endParaRPr lang="en-GB" dirty="0"/>
                    </a:p>
                  </a:txBody>
                  <a:tcPr/>
                </a:tc>
                <a:tc gridSpan="2">
                  <a:txBody>
                    <a:bodyPr/>
                    <a:lstStyle/>
                    <a:p>
                      <a:pPr algn="ctr"/>
                      <a:r>
                        <a:rPr lang="en-GB" sz="1200" dirty="0" smtClean="0">
                          <a:solidFill>
                            <a:schemeClr val="bg1"/>
                          </a:solidFill>
                          <a:latin typeface="Mulish" pitchFamily="2" charset="0"/>
                        </a:rPr>
                        <a:t>Current</a:t>
                      </a:r>
                      <a:r>
                        <a:rPr lang="en-GB" sz="1200" baseline="0" dirty="0" smtClean="0">
                          <a:solidFill>
                            <a:schemeClr val="bg1"/>
                          </a:solidFill>
                          <a:latin typeface="Mulish" pitchFamily="2" charset="0"/>
                        </a:rPr>
                        <a:t> drinker</a:t>
                      </a:r>
                      <a:endParaRPr lang="en-GB" sz="1200" dirty="0">
                        <a:solidFill>
                          <a:schemeClr val="bg1"/>
                        </a:solidFill>
                        <a:latin typeface="Mulish"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dirty="0"/>
                    </a:p>
                  </a:txBody>
                  <a:tcPr/>
                </a:tc>
                <a:tc rowSpan="2">
                  <a:txBody>
                    <a:bodyPr/>
                    <a:lstStyle/>
                    <a:p>
                      <a:pPr algn="ctr"/>
                      <a:r>
                        <a:rPr lang="en-GB" sz="1200" dirty="0" smtClean="0">
                          <a:solidFill>
                            <a:schemeClr val="bg1"/>
                          </a:solidFill>
                          <a:latin typeface="Mulish" pitchFamily="2" charset="0"/>
                        </a:rPr>
                        <a:t>Test statistic</a:t>
                      </a:r>
                      <a:r>
                        <a:rPr lang="en-GB" sz="1200" baseline="0" dirty="0" smtClean="0">
                          <a:solidFill>
                            <a:schemeClr val="bg1"/>
                          </a:solidFill>
                          <a:latin typeface="Mulish" pitchFamily="2" charset="0"/>
                        </a:rPr>
                        <a:t> and p-value</a:t>
                      </a:r>
                      <a:endParaRPr lang="en-GB" sz="1200" dirty="0">
                        <a:solidFill>
                          <a:schemeClr val="bg1"/>
                        </a:solidFill>
                        <a:latin typeface="Mulish" pitchFamily="2" charset="0"/>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89948809"/>
                  </a:ext>
                </a:extLst>
              </a:tr>
              <a:tr h="351393">
                <a:tc gridSpan="2" vMerge="1">
                  <a:txBody>
                    <a:bodyPr/>
                    <a:lstStyle/>
                    <a:p>
                      <a:endParaRPr lang="en-GB" dirty="0"/>
                    </a:p>
                  </a:txBody>
                  <a:tcPr/>
                </a:tc>
                <a:tc hMerge="1" vMerge="1">
                  <a:txBody>
                    <a:bodyPr/>
                    <a:lstStyle/>
                    <a:p>
                      <a:endParaRPr lang="en-GB" dirty="0"/>
                    </a:p>
                  </a:txBody>
                  <a:tcPr/>
                </a:tc>
                <a:tc>
                  <a:txBody>
                    <a:bodyPr/>
                    <a:lstStyle/>
                    <a:p>
                      <a:pPr algn="ctr"/>
                      <a:r>
                        <a:rPr lang="en-GB" sz="1200" dirty="0" smtClean="0">
                          <a:solidFill>
                            <a:schemeClr val="bg1"/>
                          </a:solidFill>
                          <a:latin typeface="Mulish" pitchFamily="2" charset="0"/>
                        </a:rPr>
                        <a:t>Yes</a:t>
                      </a:r>
                      <a:endParaRPr lang="en-GB" sz="1200" dirty="0">
                        <a:solidFill>
                          <a:schemeClr val="bg1"/>
                        </a:solidFill>
                        <a:latin typeface="Mulish"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dirty="0" smtClean="0">
                          <a:solidFill>
                            <a:schemeClr val="bg1"/>
                          </a:solidFill>
                          <a:latin typeface="Mulish" pitchFamily="2" charset="0"/>
                        </a:rPr>
                        <a:t>No</a:t>
                      </a:r>
                      <a:endParaRPr lang="en-GB" sz="1200" dirty="0">
                        <a:solidFill>
                          <a:schemeClr val="bg1"/>
                        </a:solidFill>
                        <a:latin typeface="Mulish"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GB" dirty="0"/>
                    </a:p>
                  </a:txBody>
                  <a:tcPr/>
                </a:tc>
                <a:extLst>
                  <a:ext uri="{0D108BD9-81ED-4DB2-BD59-A6C34878D82A}">
                    <a16:rowId xmlns:a16="http://schemas.microsoft.com/office/drawing/2014/main" val="1512160947"/>
                  </a:ext>
                </a:extLst>
              </a:tr>
              <a:tr h="351393">
                <a:tc rowSpan="9">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dirty="0" smtClean="0">
                          <a:solidFill>
                            <a:schemeClr val="bg1"/>
                          </a:solidFill>
                          <a:latin typeface="Mulish" pitchFamily="2" charset="0"/>
                        </a:rPr>
                        <a:t>Region</a:t>
                      </a:r>
                    </a:p>
                  </a:txBody>
                  <a:tcPr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1200" dirty="0" smtClean="0">
                          <a:solidFill>
                            <a:schemeClr val="bg1"/>
                          </a:solidFill>
                          <a:latin typeface="Mulish" pitchFamily="2" charset="0"/>
                        </a:rPr>
                        <a:t>North East</a:t>
                      </a:r>
                      <a:endParaRPr lang="en-GB" sz="1200" dirty="0">
                        <a:solidFill>
                          <a:schemeClr val="bg1"/>
                        </a:solidFill>
                        <a:latin typeface="Mulish"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kern="1200" dirty="0" smtClean="0">
                          <a:solidFill>
                            <a:schemeClr val="bg1"/>
                          </a:solidFill>
                          <a:latin typeface="Mulish" pitchFamily="2" charset="0"/>
                          <a:ea typeface="+mn-ea"/>
                          <a:cs typeface="+mn-cs"/>
                        </a:rPr>
                        <a:t>576 (81.01%)</a:t>
                      </a:r>
                      <a:endParaRPr lang="en-GB" sz="1200" kern="1200" dirty="0">
                        <a:solidFill>
                          <a:schemeClr val="bg1"/>
                        </a:solidFill>
                        <a:latin typeface="Mulish" pitchFamily="2" charset="0"/>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kern="1200" dirty="0" smtClean="0">
                          <a:solidFill>
                            <a:schemeClr val="bg1"/>
                          </a:solidFill>
                          <a:latin typeface="Mulish" pitchFamily="2" charset="0"/>
                          <a:ea typeface="+mn-ea"/>
                          <a:cs typeface="+mn-cs"/>
                        </a:rPr>
                        <a:t>135 (18.99%)</a:t>
                      </a:r>
                      <a:endParaRPr lang="en-GB" sz="1200" kern="1200" dirty="0">
                        <a:solidFill>
                          <a:schemeClr val="bg1"/>
                        </a:solidFill>
                        <a:latin typeface="Mulish" pitchFamily="2" charset="0"/>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9">
                  <a:txBody>
                    <a:bodyPr/>
                    <a:lstStyle/>
                    <a:p>
                      <a:pPr algn="ctr"/>
                      <a:r>
                        <a:rPr lang="el-GR" sz="1200" dirty="0" smtClean="0">
                          <a:solidFill>
                            <a:schemeClr val="bg1"/>
                          </a:solidFill>
                          <a:latin typeface="Mulish" pitchFamily="2" charset="0"/>
                        </a:rPr>
                        <a:t>χ2</a:t>
                      </a:r>
                      <a:r>
                        <a:rPr lang="en-GB" sz="1200" dirty="0" smtClean="0">
                          <a:solidFill>
                            <a:schemeClr val="bg1"/>
                          </a:solidFill>
                          <a:latin typeface="Mulish" pitchFamily="2" charset="0"/>
                        </a:rPr>
                        <a:t>= 98.53</a:t>
                      </a:r>
                    </a:p>
                    <a:p>
                      <a:pPr algn="ctr"/>
                      <a:r>
                        <a:rPr lang="en-GB" sz="1200" dirty="0" smtClean="0">
                          <a:solidFill>
                            <a:schemeClr val="bg1"/>
                          </a:solidFill>
                          <a:latin typeface="Mulish" pitchFamily="2" charset="0"/>
                        </a:rPr>
                        <a:t>P-value&lt;0.001</a:t>
                      </a:r>
                    </a:p>
                  </a:txBody>
                  <a:tcPr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87953780"/>
                  </a:ext>
                </a:extLst>
              </a:tr>
              <a:tr h="351393">
                <a:tc vMerge="1">
                  <a:txBody>
                    <a:bodyPr/>
                    <a:lstStyle/>
                    <a:p>
                      <a:endParaRPr lang="en-GB" dirty="0"/>
                    </a:p>
                  </a:txBody>
                  <a:tcPr/>
                </a:tc>
                <a:tc>
                  <a:txBody>
                    <a:bodyPr/>
                    <a:lstStyle/>
                    <a:p>
                      <a:pPr algn="l"/>
                      <a:r>
                        <a:rPr lang="en-GB" sz="1200" dirty="0" smtClean="0">
                          <a:solidFill>
                            <a:schemeClr val="bg1"/>
                          </a:solidFill>
                          <a:latin typeface="Mulish" pitchFamily="2" charset="0"/>
                        </a:rPr>
                        <a:t>North West</a:t>
                      </a:r>
                      <a:endParaRPr lang="en-GB" sz="1200" dirty="0">
                        <a:solidFill>
                          <a:schemeClr val="bg1"/>
                        </a:solidFill>
                        <a:latin typeface="Mulish"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kern="1200" dirty="0" smtClean="0">
                          <a:solidFill>
                            <a:schemeClr val="bg1"/>
                          </a:solidFill>
                          <a:latin typeface="Mulish" pitchFamily="2" charset="0"/>
                          <a:ea typeface="+mn-ea"/>
                          <a:cs typeface="+mn-cs"/>
                        </a:rPr>
                        <a:t>833 </a:t>
                      </a:r>
                      <a:r>
                        <a:rPr lang="en-GB" sz="1200" kern="1200" dirty="0">
                          <a:solidFill>
                            <a:schemeClr val="bg1"/>
                          </a:solidFill>
                          <a:latin typeface="Mulish" pitchFamily="2" charset="0"/>
                          <a:ea typeface="+mn-ea"/>
                          <a:cs typeface="+mn-cs"/>
                        </a:rPr>
                        <a:t>(75.52%)</a:t>
                      </a:r>
                    </a:p>
                  </a:txBody>
                  <a:tcPr marL="45720" marR="45720" marT="15240" marB="152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kern="1200" dirty="0">
                          <a:solidFill>
                            <a:schemeClr val="bg1"/>
                          </a:solidFill>
                          <a:latin typeface="Mulish" pitchFamily="2" charset="0"/>
                          <a:ea typeface="+mn-ea"/>
                          <a:cs typeface="+mn-cs"/>
                        </a:rPr>
                        <a:t>270 (24.48%)</a:t>
                      </a:r>
                    </a:p>
                  </a:txBody>
                  <a:tcPr marL="45720" marR="45720" marT="15240" marB="152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GB"/>
                    </a:p>
                  </a:txBody>
                  <a:tcPr/>
                </a:tc>
                <a:extLst>
                  <a:ext uri="{0D108BD9-81ED-4DB2-BD59-A6C34878D82A}">
                    <a16:rowId xmlns:a16="http://schemas.microsoft.com/office/drawing/2014/main" val="553562610"/>
                  </a:ext>
                </a:extLst>
              </a:tr>
              <a:tr h="351393">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b="1" dirty="0" smtClean="0">
                        <a:solidFill>
                          <a:schemeClr val="bg1"/>
                        </a:solidFill>
                        <a:latin typeface="Mulish" pitchFamily="2" charset="0"/>
                      </a:endParaRPr>
                    </a:p>
                  </a:txBody>
                  <a:tcPr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1200" dirty="0" smtClean="0">
                          <a:solidFill>
                            <a:schemeClr val="bg1"/>
                          </a:solidFill>
                          <a:effectLst/>
                          <a:latin typeface="Mulish" pitchFamily="2" charset="0"/>
                        </a:rPr>
                        <a:t>Yorkshire and The Humber</a:t>
                      </a:r>
                      <a:endParaRPr lang="en-GB" sz="1200" dirty="0">
                        <a:solidFill>
                          <a:schemeClr val="bg1"/>
                        </a:solidFill>
                        <a:latin typeface="Mulish"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kern="1200" dirty="0">
                          <a:solidFill>
                            <a:schemeClr val="bg1"/>
                          </a:solidFill>
                          <a:latin typeface="Mulish" pitchFamily="2" charset="0"/>
                          <a:ea typeface="+mn-ea"/>
                          <a:cs typeface="+mn-cs"/>
                        </a:rPr>
                        <a:t>686 (77.34%)</a:t>
                      </a:r>
                    </a:p>
                  </a:txBody>
                  <a:tcPr marL="45720" marR="45720" marT="15240" marB="152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kern="1200" dirty="0">
                          <a:solidFill>
                            <a:schemeClr val="bg1"/>
                          </a:solidFill>
                          <a:latin typeface="Mulish" pitchFamily="2" charset="0"/>
                          <a:ea typeface="+mn-ea"/>
                          <a:cs typeface="+mn-cs"/>
                        </a:rPr>
                        <a:t>201 (22.66%)</a:t>
                      </a:r>
                    </a:p>
                  </a:txBody>
                  <a:tcPr marL="45720" marR="45720" marT="15240" marB="152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GB" sz="1100" dirty="0" smtClean="0">
                        <a:solidFill>
                          <a:schemeClr val="bg1"/>
                        </a:solidFill>
                        <a:latin typeface="Mulish" pitchFamily="2" charset="0"/>
                      </a:endParaRPr>
                    </a:p>
                  </a:txBody>
                  <a:tcPr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8958431"/>
                  </a:ext>
                </a:extLst>
              </a:tr>
              <a:tr h="351393">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b="1" dirty="0" smtClean="0">
                        <a:solidFill>
                          <a:schemeClr val="bg1"/>
                        </a:solidFill>
                        <a:latin typeface="Mulish" pitchFamily="2" charset="0"/>
                      </a:endParaRPr>
                    </a:p>
                  </a:txBody>
                  <a:tcPr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1200" dirty="0" smtClean="0">
                          <a:solidFill>
                            <a:schemeClr val="bg1"/>
                          </a:solidFill>
                          <a:effectLst/>
                          <a:latin typeface="Mulish" pitchFamily="2" charset="0"/>
                        </a:rPr>
                        <a:t>East Midlands</a:t>
                      </a:r>
                      <a:endParaRPr lang="en-GB" sz="1200" dirty="0">
                        <a:solidFill>
                          <a:schemeClr val="bg1"/>
                        </a:solidFill>
                        <a:latin typeface="Mulish"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kern="1200">
                          <a:solidFill>
                            <a:schemeClr val="bg1"/>
                          </a:solidFill>
                          <a:latin typeface="Mulish" pitchFamily="2" charset="0"/>
                          <a:ea typeface="+mn-ea"/>
                          <a:cs typeface="+mn-cs"/>
                        </a:rPr>
                        <a:t>624 (82.11%)</a:t>
                      </a:r>
                    </a:p>
                  </a:txBody>
                  <a:tcPr marL="45720" marR="45720" marT="15240" marB="152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kern="1200" dirty="0">
                          <a:solidFill>
                            <a:schemeClr val="bg1"/>
                          </a:solidFill>
                          <a:latin typeface="Mulish" pitchFamily="2" charset="0"/>
                          <a:ea typeface="+mn-ea"/>
                          <a:cs typeface="+mn-cs"/>
                        </a:rPr>
                        <a:t>136 (17.89%)</a:t>
                      </a:r>
                    </a:p>
                  </a:txBody>
                  <a:tcPr marL="45720" marR="45720" marT="15240" marB="152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GB" sz="1100" dirty="0" smtClean="0">
                        <a:solidFill>
                          <a:schemeClr val="bg1"/>
                        </a:solidFill>
                        <a:latin typeface="Mulish" pitchFamily="2" charset="0"/>
                      </a:endParaRPr>
                    </a:p>
                  </a:txBody>
                  <a:tcPr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42097079"/>
                  </a:ext>
                </a:extLst>
              </a:tr>
              <a:tr h="351393">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b="1" dirty="0" smtClean="0">
                        <a:solidFill>
                          <a:schemeClr val="bg1"/>
                        </a:solidFill>
                        <a:latin typeface="Mulish" pitchFamily="2" charset="0"/>
                      </a:endParaRPr>
                    </a:p>
                  </a:txBody>
                  <a:tcPr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1200" dirty="0" smtClean="0">
                          <a:solidFill>
                            <a:schemeClr val="bg1"/>
                          </a:solidFill>
                          <a:effectLst/>
                          <a:latin typeface="Mulish" pitchFamily="2" charset="0"/>
                        </a:rPr>
                        <a:t>West Midlands</a:t>
                      </a:r>
                      <a:endParaRPr lang="en-GB" sz="1200" dirty="0">
                        <a:solidFill>
                          <a:schemeClr val="bg1"/>
                        </a:solidFill>
                        <a:latin typeface="Mulish"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kern="1200">
                          <a:solidFill>
                            <a:schemeClr val="bg1"/>
                          </a:solidFill>
                          <a:latin typeface="Mulish" pitchFamily="2" charset="0"/>
                          <a:ea typeface="+mn-ea"/>
                          <a:cs typeface="+mn-cs"/>
                        </a:rPr>
                        <a:t>686 (76.82%)</a:t>
                      </a:r>
                    </a:p>
                  </a:txBody>
                  <a:tcPr marL="45720" marR="45720" marT="15240" marB="152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kern="1200" dirty="0">
                          <a:solidFill>
                            <a:schemeClr val="bg1"/>
                          </a:solidFill>
                          <a:latin typeface="Mulish" pitchFamily="2" charset="0"/>
                          <a:ea typeface="+mn-ea"/>
                          <a:cs typeface="+mn-cs"/>
                        </a:rPr>
                        <a:t>207 (23.18%)</a:t>
                      </a:r>
                    </a:p>
                  </a:txBody>
                  <a:tcPr marL="45720" marR="45720" marT="15240" marB="152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GB" sz="1100" dirty="0" smtClean="0">
                        <a:solidFill>
                          <a:schemeClr val="bg1"/>
                        </a:solidFill>
                        <a:latin typeface="Mulish" pitchFamily="2" charset="0"/>
                      </a:endParaRPr>
                    </a:p>
                  </a:txBody>
                  <a:tcPr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99026877"/>
                  </a:ext>
                </a:extLst>
              </a:tr>
              <a:tr h="351393">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b="1" dirty="0" smtClean="0">
                        <a:solidFill>
                          <a:schemeClr val="bg1"/>
                        </a:solidFill>
                        <a:latin typeface="Mulish" pitchFamily="2" charset="0"/>
                      </a:endParaRPr>
                    </a:p>
                  </a:txBody>
                  <a:tcPr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1200" dirty="0" smtClean="0">
                          <a:solidFill>
                            <a:schemeClr val="bg1"/>
                          </a:solidFill>
                          <a:effectLst/>
                          <a:latin typeface="Mulish" pitchFamily="2" charset="0"/>
                        </a:rPr>
                        <a:t>East of England</a:t>
                      </a:r>
                      <a:endParaRPr lang="en-GB" sz="1200" dirty="0">
                        <a:solidFill>
                          <a:schemeClr val="bg1"/>
                        </a:solidFill>
                        <a:latin typeface="Mulish"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kern="1200">
                          <a:solidFill>
                            <a:schemeClr val="bg1"/>
                          </a:solidFill>
                          <a:latin typeface="Mulish" pitchFamily="2" charset="0"/>
                          <a:ea typeface="+mn-ea"/>
                          <a:cs typeface="+mn-cs"/>
                        </a:rPr>
                        <a:t>763 (81.60%)</a:t>
                      </a:r>
                    </a:p>
                  </a:txBody>
                  <a:tcPr marL="45720" marR="45720" marT="15240" marB="152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kern="1200" dirty="0">
                          <a:solidFill>
                            <a:schemeClr val="bg1"/>
                          </a:solidFill>
                          <a:latin typeface="Mulish" pitchFamily="2" charset="0"/>
                          <a:ea typeface="+mn-ea"/>
                          <a:cs typeface="+mn-cs"/>
                        </a:rPr>
                        <a:t>172 (18.40%)</a:t>
                      </a:r>
                    </a:p>
                  </a:txBody>
                  <a:tcPr marL="45720" marR="45720" marT="15240" marB="152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GB" sz="1100" dirty="0" smtClean="0">
                        <a:solidFill>
                          <a:schemeClr val="bg1"/>
                        </a:solidFill>
                        <a:latin typeface="Mulish" pitchFamily="2" charset="0"/>
                      </a:endParaRPr>
                    </a:p>
                  </a:txBody>
                  <a:tcPr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32516499"/>
                  </a:ext>
                </a:extLst>
              </a:tr>
              <a:tr h="351393">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b="1" dirty="0" smtClean="0">
                        <a:solidFill>
                          <a:schemeClr val="bg1"/>
                        </a:solidFill>
                        <a:latin typeface="Mulish" pitchFamily="2" charset="0"/>
                      </a:endParaRPr>
                    </a:p>
                  </a:txBody>
                  <a:tcPr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1200" dirty="0" smtClean="0">
                          <a:solidFill>
                            <a:schemeClr val="bg1"/>
                          </a:solidFill>
                          <a:effectLst/>
                          <a:latin typeface="Mulish" pitchFamily="2" charset="0"/>
                        </a:rPr>
                        <a:t>London</a:t>
                      </a:r>
                      <a:endParaRPr lang="en-GB" sz="1200" dirty="0">
                        <a:solidFill>
                          <a:schemeClr val="bg1"/>
                        </a:solidFill>
                        <a:latin typeface="Mulish"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kern="1200">
                          <a:solidFill>
                            <a:schemeClr val="bg1"/>
                          </a:solidFill>
                          <a:latin typeface="Mulish" pitchFamily="2" charset="0"/>
                          <a:ea typeface="+mn-ea"/>
                          <a:cs typeface="+mn-cs"/>
                        </a:rPr>
                        <a:t>674 (68.92%)</a:t>
                      </a:r>
                    </a:p>
                  </a:txBody>
                  <a:tcPr marL="45720" marR="45720" marT="15240" marB="152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kern="1200" dirty="0">
                          <a:solidFill>
                            <a:schemeClr val="bg1"/>
                          </a:solidFill>
                          <a:latin typeface="Mulish" pitchFamily="2" charset="0"/>
                          <a:ea typeface="+mn-ea"/>
                          <a:cs typeface="+mn-cs"/>
                        </a:rPr>
                        <a:t>304 (31.08%)</a:t>
                      </a:r>
                    </a:p>
                  </a:txBody>
                  <a:tcPr marL="45720" marR="45720" marT="15240" marB="152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GB" sz="1100" dirty="0" smtClean="0">
                        <a:solidFill>
                          <a:schemeClr val="bg1"/>
                        </a:solidFill>
                        <a:latin typeface="Mulish" pitchFamily="2" charset="0"/>
                      </a:endParaRPr>
                    </a:p>
                  </a:txBody>
                  <a:tcPr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02100206"/>
                  </a:ext>
                </a:extLst>
              </a:tr>
              <a:tr h="351393">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b="1" dirty="0" smtClean="0">
                        <a:solidFill>
                          <a:schemeClr val="bg1"/>
                        </a:solidFill>
                        <a:latin typeface="Mulish" pitchFamily="2" charset="0"/>
                      </a:endParaRPr>
                    </a:p>
                  </a:txBody>
                  <a:tcPr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1200" dirty="0" smtClean="0">
                          <a:solidFill>
                            <a:schemeClr val="bg1"/>
                          </a:solidFill>
                          <a:effectLst/>
                          <a:latin typeface="Mulish" pitchFamily="2" charset="0"/>
                        </a:rPr>
                        <a:t>South East</a:t>
                      </a:r>
                      <a:endParaRPr lang="en-GB" sz="1200" dirty="0">
                        <a:solidFill>
                          <a:schemeClr val="bg1"/>
                        </a:solidFill>
                        <a:latin typeface="Mulish"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kern="1200" dirty="0">
                          <a:solidFill>
                            <a:schemeClr val="bg1"/>
                          </a:solidFill>
                          <a:latin typeface="Mulish" pitchFamily="2" charset="0"/>
                          <a:ea typeface="+mn-ea"/>
                          <a:cs typeface="+mn-cs"/>
                        </a:rPr>
                        <a:t>1130 (81.59%)</a:t>
                      </a:r>
                    </a:p>
                  </a:txBody>
                  <a:tcPr marL="45720" marR="45720" marT="15240" marB="152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kern="1200" dirty="0">
                          <a:solidFill>
                            <a:schemeClr val="bg1"/>
                          </a:solidFill>
                          <a:latin typeface="Mulish" pitchFamily="2" charset="0"/>
                          <a:ea typeface="+mn-ea"/>
                          <a:cs typeface="+mn-cs"/>
                        </a:rPr>
                        <a:t>255 (18.41%)</a:t>
                      </a:r>
                    </a:p>
                  </a:txBody>
                  <a:tcPr marL="45720" marR="45720" marT="15240" marB="152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GB" sz="1100" dirty="0" smtClean="0">
                        <a:solidFill>
                          <a:schemeClr val="bg1"/>
                        </a:solidFill>
                        <a:latin typeface="Mulish" pitchFamily="2" charset="0"/>
                      </a:endParaRPr>
                    </a:p>
                  </a:txBody>
                  <a:tcPr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53302998"/>
                  </a:ext>
                </a:extLst>
              </a:tr>
              <a:tr h="351393">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b="1" dirty="0" smtClean="0">
                        <a:solidFill>
                          <a:schemeClr val="bg1"/>
                        </a:solidFill>
                        <a:latin typeface="Mulish" pitchFamily="2" charset="0"/>
                      </a:endParaRPr>
                    </a:p>
                  </a:txBody>
                  <a:tcPr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a:r>
                        <a:rPr lang="en-GB" sz="1200" b="1" kern="1200" dirty="0" smtClean="0">
                          <a:solidFill>
                            <a:srgbClr val="FFC000"/>
                          </a:solidFill>
                          <a:latin typeface="Mulish" pitchFamily="2" charset="0"/>
                          <a:ea typeface="+mn-ea"/>
                          <a:cs typeface="+mn-cs"/>
                        </a:rPr>
                        <a:t>South West</a:t>
                      </a:r>
                      <a:endParaRPr lang="en-GB" sz="1200" b="1" kern="1200" dirty="0">
                        <a:solidFill>
                          <a:srgbClr val="FFC000"/>
                        </a:solidFill>
                        <a:latin typeface="Mulish" pitchFamily="2" charset="0"/>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1200" b="1" kern="1200" dirty="0">
                          <a:solidFill>
                            <a:srgbClr val="FFC000"/>
                          </a:solidFill>
                          <a:latin typeface="Mulish" pitchFamily="2" charset="0"/>
                          <a:ea typeface="+mn-ea"/>
                          <a:cs typeface="+mn-cs"/>
                        </a:rPr>
                        <a:t>740 (83.90%)</a:t>
                      </a:r>
                    </a:p>
                  </a:txBody>
                  <a:tcPr marL="45720" marR="45720" marT="15240" marB="152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1200" kern="1200" dirty="0">
                          <a:solidFill>
                            <a:schemeClr val="bg1"/>
                          </a:solidFill>
                          <a:latin typeface="Mulish" pitchFamily="2" charset="0"/>
                          <a:ea typeface="+mn-ea"/>
                          <a:cs typeface="+mn-cs"/>
                        </a:rPr>
                        <a:t>142 (16.10%)</a:t>
                      </a:r>
                    </a:p>
                  </a:txBody>
                  <a:tcPr marL="45720" marR="45720" marT="15240" marB="152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vMerge="1">
                  <a:txBody>
                    <a:bodyPr/>
                    <a:lstStyle/>
                    <a:p>
                      <a:endParaRPr lang="en-GB" sz="1100" dirty="0" smtClean="0">
                        <a:solidFill>
                          <a:schemeClr val="bg1"/>
                        </a:solidFill>
                        <a:latin typeface="Mulish" pitchFamily="2" charset="0"/>
                      </a:endParaRPr>
                    </a:p>
                  </a:txBody>
                  <a:tcPr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37675929"/>
                  </a:ext>
                </a:extLst>
              </a:tr>
            </a:tbl>
          </a:graphicData>
        </a:graphic>
      </p:graphicFrame>
      <p:pic>
        <p:nvPicPr>
          <p:cNvPr id="27" name="Picture 26"/>
          <p:cNvPicPr>
            <a:picLocks noChangeAspect="1"/>
          </p:cNvPicPr>
          <p:nvPr/>
        </p:nvPicPr>
        <p:blipFill>
          <a:blip r:embed="rId4">
            <a:clrChange>
              <a:clrFrom>
                <a:srgbClr val="323232"/>
              </a:clrFrom>
              <a:clrTo>
                <a:srgbClr val="323232">
                  <a:alpha val="0"/>
                </a:srgbClr>
              </a:clrTo>
            </a:clrChange>
          </a:blip>
          <a:stretch>
            <a:fillRect/>
          </a:stretch>
        </p:blipFill>
        <p:spPr>
          <a:xfrm>
            <a:off x="1603811" y="5958668"/>
            <a:ext cx="3797446" cy="757442"/>
          </a:xfrm>
          <a:prstGeom prst="rect">
            <a:avLst/>
          </a:prstGeom>
        </p:spPr>
      </p:pic>
    </p:spTree>
    <p:extLst>
      <p:ext uri="{BB962C8B-B14F-4D97-AF65-F5344CB8AC3E}">
        <p14:creationId xmlns:p14="http://schemas.microsoft.com/office/powerpoint/2010/main" val="2193570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Inferential </a:t>
            </a:r>
            <a:r>
              <a:rPr lang="en-GB" dirty="0"/>
              <a:t>statistics</a:t>
            </a:r>
          </a:p>
        </p:txBody>
      </p:sp>
      <p:sp>
        <p:nvSpPr>
          <p:cNvPr id="3" name="Content Placeholder 2"/>
          <p:cNvSpPr>
            <a:spLocks noGrp="1"/>
          </p:cNvSpPr>
          <p:nvPr>
            <p:ph idx="1"/>
          </p:nvPr>
        </p:nvSpPr>
        <p:spPr/>
        <p:txBody>
          <a:bodyPr>
            <a:normAutofit lnSpcReduction="10000"/>
          </a:bodyPr>
          <a:lstStyle/>
          <a:p>
            <a:pPr marL="0" indent="0">
              <a:buNone/>
            </a:pPr>
            <a:r>
              <a:rPr lang="en-GB" sz="2000" dirty="0" smtClean="0"/>
              <a:t>Q9: Is there a </a:t>
            </a:r>
            <a:r>
              <a:rPr lang="en-GB" sz="2000" dirty="0"/>
              <a:t>statistical </a:t>
            </a:r>
            <a:r>
              <a:rPr lang="en-GB" sz="2000" dirty="0" smtClean="0"/>
              <a:t>difference on </a:t>
            </a:r>
            <a:r>
              <a:rPr lang="en-GB" sz="2000" b="1" dirty="0" smtClean="0">
                <a:solidFill>
                  <a:srgbClr val="FFC000"/>
                </a:solidFill>
              </a:rPr>
              <a:t>valid </a:t>
            </a:r>
            <a:r>
              <a:rPr lang="en-GB" sz="2000" b="1" u="sng" dirty="0" smtClean="0">
                <a:solidFill>
                  <a:srgbClr val="FFC000"/>
                </a:solidFill>
              </a:rPr>
              <a:t>height</a:t>
            </a:r>
            <a:r>
              <a:rPr lang="en-GB" sz="2000" b="1" dirty="0" smtClean="0">
                <a:solidFill>
                  <a:srgbClr val="FFC000"/>
                </a:solidFill>
              </a:rPr>
              <a:t> between </a:t>
            </a:r>
            <a:r>
              <a:rPr lang="en-GB" sz="2000" b="1" dirty="0">
                <a:solidFill>
                  <a:srgbClr val="FFC000"/>
                </a:solidFill>
              </a:rPr>
              <a:t>men and </a:t>
            </a:r>
            <a:r>
              <a:rPr lang="en-GB" sz="2000" b="1" dirty="0" smtClean="0">
                <a:solidFill>
                  <a:srgbClr val="FFC000"/>
                </a:solidFill>
              </a:rPr>
              <a:t>women?</a:t>
            </a:r>
          </a:p>
          <a:p>
            <a:pPr marL="0" indent="0">
              <a:buNone/>
            </a:pPr>
            <a:endParaRPr lang="en-GB" sz="2000" b="1" dirty="0" smtClean="0">
              <a:solidFill>
                <a:srgbClr val="FFC000"/>
              </a:solidFill>
            </a:endParaRPr>
          </a:p>
          <a:p>
            <a:pPr marL="0" indent="0">
              <a:buNone/>
            </a:pPr>
            <a:endParaRPr lang="en-GB" sz="2000" b="1" dirty="0">
              <a:solidFill>
                <a:srgbClr val="FFC000"/>
              </a:solidFill>
            </a:endParaRPr>
          </a:p>
          <a:p>
            <a:pPr marL="0" indent="0">
              <a:buNone/>
            </a:pPr>
            <a:endParaRPr lang="en-GB" sz="2000" b="1" dirty="0" smtClean="0">
              <a:solidFill>
                <a:srgbClr val="FFC000"/>
              </a:solidFill>
            </a:endParaRPr>
          </a:p>
          <a:p>
            <a:pPr marL="0" indent="0">
              <a:buNone/>
            </a:pPr>
            <a:endParaRPr lang="en-GB" sz="2000" b="1" dirty="0">
              <a:solidFill>
                <a:srgbClr val="FFC000"/>
              </a:solidFill>
            </a:endParaRPr>
          </a:p>
          <a:p>
            <a:pPr marL="0" indent="0">
              <a:buNone/>
            </a:pPr>
            <a:endParaRPr lang="en-GB" sz="2000" b="1" dirty="0" smtClean="0">
              <a:solidFill>
                <a:srgbClr val="FFC000"/>
              </a:solidFill>
            </a:endParaRPr>
          </a:p>
          <a:p>
            <a:pPr marL="0" indent="0">
              <a:buNone/>
            </a:pPr>
            <a:r>
              <a:rPr lang="en-GB" sz="1600" b="1" dirty="0" smtClean="0">
                <a:solidFill>
                  <a:srgbClr val="FFC000"/>
                </a:solidFill>
              </a:rPr>
              <a:t>Non-normally </a:t>
            </a:r>
            <a:r>
              <a:rPr lang="en-GB" sz="1600" b="1" dirty="0">
                <a:solidFill>
                  <a:srgbClr val="FFC000"/>
                </a:solidFill>
              </a:rPr>
              <a:t>distributed </a:t>
            </a:r>
            <a:r>
              <a:rPr lang="en-GB" sz="1600" b="1" dirty="0" smtClean="0">
                <a:solidFill>
                  <a:srgbClr val="FFC000"/>
                </a:solidFill>
              </a:rPr>
              <a:t>variable </a:t>
            </a:r>
            <a:r>
              <a:rPr lang="en-GB" sz="1600" dirty="0" smtClean="0"/>
              <a:t>(K-S test)</a:t>
            </a:r>
          </a:p>
          <a:p>
            <a:pPr marL="0" indent="0">
              <a:buNone/>
            </a:pPr>
            <a:endParaRPr lang="en-GB" sz="1600" dirty="0"/>
          </a:p>
          <a:p>
            <a:pPr marL="0" indent="0">
              <a:buNone/>
            </a:pPr>
            <a:endParaRPr lang="en-GB" sz="1600" dirty="0" smtClean="0"/>
          </a:p>
          <a:p>
            <a:pPr marL="0" indent="0">
              <a:buNone/>
            </a:pPr>
            <a:endParaRPr lang="en-GB" sz="1600" dirty="0"/>
          </a:p>
          <a:p>
            <a:pPr marL="0" indent="0">
              <a:buNone/>
            </a:pPr>
            <a:endParaRPr lang="en-GB" sz="1600" dirty="0" smtClean="0"/>
          </a:p>
          <a:p>
            <a:pPr marL="0" indent="0">
              <a:buNone/>
            </a:pPr>
            <a:r>
              <a:rPr lang="en-GB" sz="1600" dirty="0" smtClean="0"/>
              <a:t>Non-parametric </a:t>
            </a:r>
            <a:r>
              <a:rPr lang="en-GB" sz="1600" b="1" dirty="0" smtClean="0">
                <a:solidFill>
                  <a:srgbClr val="FFC000"/>
                </a:solidFill>
              </a:rPr>
              <a:t>Wilcoxon independent samples </a:t>
            </a:r>
            <a:r>
              <a:rPr lang="en-GB" sz="1600" dirty="0" smtClean="0"/>
              <a:t>test</a:t>
            </a:r>
            <a:endParaRPr lang="en-GB" sz="1600" dirty="0"/>
          </a:p>
          <a:p>
            <a:pPr marL="0" indent="0">
              <a:buNone/>
            </a:pPr>
            <a:endParaRPr lang="en-GB" sz="2000" b="1" dirty="0">
              <a:solidFill>
                <a:srgbClr val="FFC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462144036"/>
              </p:ext>
            </p:extLst>
          </p:nvPr>
        </p:nvGraphicFramePr>
        <p:xfrm>
          <a:off x="838200" y="2508825"/>
          <a:ext cx="5869402" cy="1374601"/>
        </p:xfrm>
        <a:graphic>
          <a:graphicData uri="http://schemas.openxmlformats.org/drawingml/2006/table">
            <a:tbl>
              <a:tblPr/>
              <a:tblGrid>
                <a:gridCol w="968219">
                  <a:extLst>
                    <a:ext uri="{9D8B030D-6E8A-4147-A177-3AD203B41FA5}">
                      <a16:colId xmlns:a16="http://schemas.microsoft.com/office/drawing/2014/main" val="689820248"/>
                    </a:ext>
                  </a:extLst>
                </a:gridCol>
                <a:gridCol w="700169">
                  <a:extLst>
                    <a:ext uri="{9D8B030D-6E8A-4147-A177-3AD203B41FA5}">
                      <a16:colId xmlns:a16="http://schemas.microsoft.com/office/drawing/2014/main" val="3640934911"/>
                    </a:ext>
                  </a:extLst>
                </a:gridCol>
                <a:gridCol w="700169">
                  <a:extLst>
                    <a:ext uri="{9D8B030D-6E8A-4147-A177-3AD203B41FA5}">
                      <a16:colId xmlns:a16="http://schemas.microsoft.com/office/drawing/2014/main" val="1262656822"/>
                    </a:ext>
                  </a:extLst>
                </a:gridCol>
                <a:gridCol w="700169">
                  <a:extLst>
                    <a:ext uri="{9D8B030D-6E8A-4147-A177-3AD203B41FA5}">
                      <a16:colId xmlns:a16="http://schemas.microsoft.com/office/drawing/2014/main" val="1885713647"/>
                    </a:ext>
                  </a:extLst>
                </a:gridCol>
                <a:gridCol w="700169">
                  <a:extLst>
                    <a:ext uri="{9D8B030D-6E8A-4147-A177-3AD203B41FA5}">
                      <a16:colId xmlns:a16="http://schemas.microsoft.com/office/drawing/2014/main" val="4258473326"/>
                    </a:ext>
                  </a:extLst>
                </a:gridCol>
                <a:gridCol w="700169">
                  <a:extLst>
                    <a:ext uri="{9D8B030D-6E8A-4147-A177-3AD203B41FA5}">
                      <a16:colId xmlns:a16="http://schemas.microsoft.com/office/drawing/2014/main" val="757385468"/>
                    </a:ext>
                  </a:extLst>
                </a:gridCol>
                <a:gridCol w="700169">
                  <a:extLst>
                    <a:ext uri="{9D8B030D-6E8A-4147-A177-3AD203B41FA5}">
                      <a16:colId xmlns:a16="http://schemas.microsoft.com/office/drawing/2014/main" val="2132752304"/>
                    </a:ext>
                  </a:extLst>
                </a:gridCol>
                <a:gridCol w="700169">
                  <a:extLst>
                    <a:ext uri="{9D8B030D-6E8A-4147-A177-3AD203B41FA5}">
                      <a16:colId xmlns:a16="http://schemas.microsoft.com/office/drawing/2014/main" val="3751513476"/>
                    </a:ext>
                  </a:extLst>
                </a:gridCol>
              </a:tblGrid>
              <a:tr h="619431">
                <a:tc>
                  <a:txBody>
                    <a:bodyPr/>
                    <a:lstStyle/>
                    <a:p>
                      <a:pPr algn="ctr" fontAlgn="b"/>
                      <a:r>
                        <a:rPr lang="en-GB" sz="1400" b="1" i="0" u="none" strike="noStrike" dirty="0" smtClean="0">
                          <a:solidFill>
                            <a:schemeClr val="bg1"/>
                          </a:solidFill>
                          <a:effectLst/>
                          <a:latin typeface="Mulish" pitchFamily="2" charset="0"/>
                        </a:rPr>
                        <a:t>Sex</a:t>
                      </a:r>
                      <a:endParaRPr lang="en-GB" sz="1400" b="1" i="0" u="none" strike="noStrike" dirty="0">
                        <a:solidFill>
                          <a:schemeClr val="bg1"/>
                        </a:solidFill>
                        <a:effectLst/>
                        <a:latin typeface="Mulish" pitchFamily="2" charset="0"/>
                      </a:endParaRPr>
                    </a:p>
                  </a:txBody>
                  <a:tcPr marL="7620" marR="7620" marT="7620" marB="0" anchor="ctr">
                    <a:lnL>
                      <a:noFill/>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400" b="1" i="0" u="none" strike="noStrike" dirty="0" smtClean="0">
                          <a:solidFill>
                            <a:schemeClr val="bg1"/>
                          </a:solidFill>
                          <a:effectLst/>
                          <a:latin typeface="Mulish" pitchFamily="2" charset="0"/>
                        </a:rPr>
                        <a:t>Min</a:t>
                      </a:r>
                      <a:endParaRPr lang="en-GB" sz="1400" b="1" i="0" u="none" strike="noStrike" dirty="0">
                        <a:solidFill>
                          <a:schemeClr val="bg1"/>
                        </a:solidFill>
                        <a:effectLst/>
                        <a:latin typeface="Mulish"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400" b="1" i="0" u="none" strike="noStrike" dirty="0">
                          <a:solidFill>
                            <a:schemeClr val="bg1"/>
                          </a:solidFill>
                          <a:effectLst/>
                          <a:latin typeface="Mulish" pitchFamily="2" charset="0"/>
                        </a:rPr>
                        <a:t>Mean</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400" b="1" i="0" u="none" strike="noStrike" dirty="0">
                          <a:solidFill>
                            <a:schemeClr val="bg1"/>
                          </a:solidFill>
                          <a:effectLst/>
                          <a:latin typeface="Mulish" pitchFamily="2" charset="0"/>
                        </a:rPr>
                        <a:t>SD</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400" b="1" i="0" u="none" strike="noStrike" dirty="0">
                          <a:solidFill>
                            <a:schemeClr val="bg1"/>
                          </a:solidFill>
                          <a:effectLst/>
                          <a:latin typeface="Mulish" pitchFamily="2" charset="0"/>
                        </a:rPr>
                        <a:t>Median</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400" b="1" i="0" u="none" strike="noStrike" dirty="0">
                          <a:solidFill>
                            <a:schemeClr val="bg1"/>
                          </a:solidFill>
                          <a:effectLst/>
                          <a:latin typeface="Mulish" pitchFamily="2" charset="0"/>
                        </a:rPr>
                        <a:t>Q1</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400" b="1" i="0" u="none" strike="noStrike" dirty="0">
                          <a:solidFill>
                            <a:schemeClr val="bg1"/>
                          </a:solidFill>
                          <a:effectLst/>
                          <a:latin typeface="Mulish" pitchFamily="2" charset="0"/>
                        </a:rPr>
                        <a:t>Q3</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400" b="1" i="0" u="none" strike="noStrike" dirty="0" smtClean="0">
                          <a:solidFill>
                            <a:schemeClr val="bg1"/>
                          </a:solidFill>
                          <a:effectLst/>
                          <a:latin typeface="Mulish" pitchFamily="2" charset="0"/>
                        </a:rPr>
                        <a:t>Max</a:t>
                      </a:r>
                      <a:endParaRPr lang="en-GB" sz="1400" b="1" i="0" u="none" strike="noStrike" dirty="0">
                        <a:solidFill>
                          <a:schemeClr val="bg1"/>
                        </a:solidFill>
                        <a:effectLst/>
                        <a:latin typeface="Mulish" pitchFamily="2" charset="0"/>
                      </a:endParaRPr>
                    </a:p>
                  </a:txBody>
                  <a:tcPr marL="7620" marR="7620" marT="7620" marB="0" anchor="ctr">
                    <a:lnL w="12700" cap="flat" cmpd="sng" algn="ctr">
                      <a:solidFill>
                        <a:schemeClr val="bg1"/>
                      </a:solidFill>
                      <a:prstDash val="solid"/>
                      <a:round/>
                      <a:headEnd type="none" w="med" len="med"/>
                      <a:tailEnd type="none" w="med" len="med"/>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86100647"/>
                  </a:ext>
                </a:extLst>
              </a:tr>
              <a:tr h="377585">
                <a:tc>
                  <a:txBody>
                    <a:bodyPr/>
                    <a:lstStyle/>
                    <a:p>
                      <a:pPr algn="ctr" fontAlgn="b"/>
                      <a:r>
                        <a:rPr lang="en-GB" sz="1400" b="1" i="0" u="none" strike="noStrike" dirty="0" smtClean="0">
                          <a:solidFill>
                            <a:srgbClr val="FFC000"/>
                          </a:solidFill>
                          <a:effectLst/>
                          <a:latin typeface="Mulish" pitchFamily="2" charset="0"/>
                        </a:rPr>
                        <a:t>Men</a:t>
                      </a:r>
                      <a:endParaRPr lang="en-GB" sz="1400" b="1" i="0" u="none" strike="noStrike" dirty="0">
                        <a:solidFill>
                          <a:srgbClr val="FFC000"/>
                        </a:solidFill>
                        <a:effectLst/>
                        <a:latin typeface="Mulish" pitchFamily="2" charset="0"/>
                      </a:endParaRPr>
                    </a:p>
                  </a:txBody>
                  <a:tcPr marL="7620" marR="7620" marT="7620"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400" b="1" i="0" u="none" strike="noStrike" kern="1200" dirty="0">
                          <a:solidFill>
                            <a:srgbClr val="FFC000"/>
                          </a:solidFill>
                          <a:effectLst/>
                          <a:latin typeface="Mulish" pitchFamily="2" charset="0"/>
                          <a:ea typeface="+mn-ea"/>
                          <a:cs typeface="+mn-cs"/>
                        </a:rPr>
                        <a:t>84.8</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400" b="1" i="0" u="none" strike="noStrike" kern="1200" dirty="0">
                          <a:solidFill>
                            <a:srgbClr val="FFC000"/>
                          </a:solidFill>
                          <a:effectLst/>
                          <a:latin typeface="Mulish" pitchFamily="2" charset="0"/>
                          <a:ea typeface="+mn-ea"/>
                          <a:cs typeface="+mn-cs"/>
                        </a:rPr>
                        <a:t>167.4</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400" b="0" i="0" u="none" strike="noStrike" kern="1200" dirty="0">
                          <a:solidFill>
                            <a:schemeClr val="bg1"/>
                          </a:solidFill>
                          <a:effectLst/>
                          <a:latin typeface="Mulish" pitchFamily="2" charset="0"/>
                          <a:ea typeface="+mn-ea"/>
                          <a:cs typeface="+mn-cs"/>
                        </a:rPr>
                        <a:t>21</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400" b="1" i="0" u="none" strike="noStrike" kern="1200" dirty="0">
                          <a:solidFill>
                            <a:srgbClr val="FFC000"/>
                          </a:solidFill>
                          <a:effectLst/>
                          <a:latin typeface="Mulish" pitchFamily="2" charset="0"/>
                          <a:ea typeface="+mn-ea"/>
                          <a:cs typeface="+mn-cs"/>
                        </a:rPr>
                        <a:t>173.3</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lang="en-GB" sz="1400" b="1" i="0" u="none" strike="noStrike" kern="1200" dirty="0">
                          <a:solidFill>
                            <a:srgbClr val="FFC000"/>
                          </a:solidFill>
                          <a:effectLst/>
                          <a:latin typeface="Mulish" pitchFamily="2" charset="0"/>
                          <a:ea typeface="+mn-ea"/>
                          <a:cs typeface="+mn-cs"/>
                        </a:rPr>
                        <a:t>166.5</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lang="en-GB" sz="1400" b="1" i="0" u="none" strike="noStrike" kern="1200" dirty="0">
                          <a:solidFill>
                            <a:srgbClr val="FFC000"/>
                          </a:solidFill>
                          <a:effectLst/>
                          <a:latin typeface="Mulish" pitchFamily="2" charset="0"/>
                          <a:ea typeface="+mn-ea"/>
                          <a:cs typeface="+mn-cs"/>
                        </a:rPr>
                        <a:t>179</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lang="en-GB" sz="1400" b="1" i="0" u="none" strike="noStrike" kern="1200" dirty="0">
                          <a:solidFill>
                            <a:srgbClr val="FFC000"/>
                          </a:solidFill>
                          <a:effectLst/>
                          <a:latin typeface="Mulish" pitchFamily="2" charset="0"/>
                          <a:ea typeface="+mn-ea"/>
                          <a:cs typeface="+mn-cs"/>
                        </a:rPr>
                        <a:t>202.5</a:t>
                      </a:r>
                    </a:p>
                  </a:txBody>
                  <a:tcPr marL="7620" marR="7620" marT="7620"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44371413"/>
                  </a:ext>
                </a:extLst>
              </a:tr>
              <a:tr h="377585">
                <a:tc>
                  <a:txBody>
                    <a:bodyPr/>
                    <a:lstStyle/>
                    <a:p>
                      <a:pPr algn="ctr" fontAlgn="b"/>
                      <a:r>
                        <a:rPr lang="en-GB" sz="1400" b="0" i="0" u="none" strike="noStrike" dirty="0" smtClean="0">
                          <a:solidFill>
                            <a:schemeClr val="bg1"/>
                          </a:solidFill>
                          <a:effectLst/>
                          <a:latin typeface="Mulish" pitchFamily="2" charset="0"/>
                        </a:rPr>
                        <a:t>Women</a:t>
                      </a:r>
                      <a:endParaRPr lang="en-GB" sz="1400" b="0" i="0" u="none" strike="noStrike" dirty="0">
                        <a:solidFill>
                          <a:schemeClr val="bg1"/>
                        </a:solidFill>
                        <a:effectLst/>
                        <a:latin typeface="Mulish" pitchFamily="2" charset="0"/>
                      </a:endParaRPr>
                    </a:p>
                  </a:txBody>
                  <a:tcPr marL="7620" marR="7620" marT="7620"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400" b="0" i="0" u="none" strike="noStrike" kern="1200" dirty="0">
                          <a:solidFill>
                            <a:schemeClr val="bg1"/>
                          </a:solidFill>
                          <a:effectLst/>
                          <a:latin typeface="Mulish" pitchFamily="2" charset="0"/>
                          <a:ea typeface="+mn-ea"/>
                          <a:cs typeface="+mn-cs"/>
                        </a:rPr>
                        <a:t>82.4</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400" b="0" i="0" u="none" strike="noStrike" kern="1200" dirty="0">
                          <a:solidFill>
                            <a:schemeClr val="bg1"/>
                          </a:solidFill>
                          <a:effectLst/>
                          <a:latin typeface="Mulish" pitchFamily="2" charset="0"/>
                          <a:ea typeface="+mn-ea"/>
                          <a:cs typeface="+mn-cs"/>
                        </a:rPr>
                        <a:t>157.2</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400" b="0" i="0" u="none" strike="noStrike" kern="1200" dirty="0">
                          <a:solidFill>
                            <a:schemeClr val="bg1"/>
                          </a:solidFill>
                          <a:effectLst/>
                          <a:latin typeface="Mulish" pitchFamily="2" charset="0"/>
                          <a:ea typeface="+mn-ea"/>
                          <a:cs typeface="+mn-cs"/>
                        </a:rPr>
                        <a:t>15.4</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400" b="0" i="0" u="none" strike="noStrike" kern="1200">
                          <a:solidFill>
                            <a:schemeClr val="bg1"/>
                          </a:solidFill>
                          <a:effectLst/>
                          <a:latin typeface="Mulish" pitchFamily="2" charset="0"/>
                          <a:ea typeface="+mn-ea"/>
                          <a:cs typeface="+mn-cs"/>
                        </a:rPr>
                        <a:t>160.4</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400" b="0" i="0" u="none" strike="noStrike" kern="1200" dirty="0">
                          <a:solidFill>
                            <a:schemeClr val="bg1"/>
                          </a:solidFill>
                          <a:effectLst/>
                          <a:latin typeface="Mulish" pitchFamily="2" charset="0"/>
                          <a:ea typeface="+mn-ea"/>
                          <a:cs typeface="+mn-cs"/>
                        </a:rPr>
                        <a:t>154.9</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400" b="0" i="0" u="none" strike="noStrike" kern="1200" dirty="0">
                          <a:solidFill>
                            <a:schemeClr val="bg1"/>
                          </a:solidFill>
                          <a:effectLst/>
                          <a:latin typeface="Mulish" pitchFamily="2" charset="0"/>
                          <a:ea typeface="+mn-ea"/>
                          <a:cs typeface="+mn-cs"/>
                        </a:rPr>
                        <a:t>165.6</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400" b="0" i="0" u="none" strike="noStrike" kern="1200" dirty="0">
                          <a:solidFill>
                            <a:schemeClr val="bg1"/>
                          </a:solidFill>
                          <a:effectLst/>
                          <a:latin typeface="Mulish" pitchFamily="2" charset="0"/>
                          <a:ea typeface="+mn-ea"/>
                          <a:cs typeface="+mn-cs"/>
                        </a:rPr>
                        <a:t>186.4</a:t>
                      </a:r>
                    </a:p>
                  </a:txBody>
                  <a:tcPr marL="7620" marR="7620" marT="7620"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93437457"/>
                  </a:ext>
                </a:extLst>
              </a:tr>
            </a:tbl>
          </a:graphicData>
        </a:graphic>
      </p:graphicFrame>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44103" y="2249213"/>
            <a:ext cx="4514193" cy="4514193"/>
          </a:xfrm>
          <a:prstGeom prst="rect">
            <a:avLst/>
          </a:prstGeom>
        </p:spPr>
      </p:pic>
      <p:pic>
        <p:nvPicPr>
          <p:cNvPr id="15" name="Picture 14"/>
          <p:cNvPicPr>
            <a:picLocks noChangeAspect="1"/>
          </p:cNvPicPr>
          <p:nvPr/>
        </p:nvPicPr>
        <p:blipFill>
          <a:blip r:embed="rId4">
            <a:clrChange>
              <a:clrFrom>
                <a:srgbClr val="323232"/>
              </a:clrFrom>
              <a:clrTo>
                <a:srgbClr val="323232">
                  <a:alpha val="0"/>
                </a:srgbClr>
              </a:clrTo>
            </a:clrChange>
          </a:blip>
          <a:stretch>
            <a:fillRect/>
          </a:stretch>
        </p:blipFill>
        <p:spPr>
          <a:xfrm>
            <a:off x="838200" y="4376738"/>
            <a:ext cx="4419600" cy="866775"/>
          </a:xfrm>
          <a:prstGeom prst="rect">
            <a:avLst/>
          </a:prstGeom>
        </p:spPr>
      </p:pic>
      <p:pic>
        <p:nvPicPr>
          <p:cNvPr id="16" name="Picture 15"/>
          <p:cNvPicPr>
            <a:picLocks noChangeAspect="1"/>
          </p:cNvPicPr>
          <p:nvPr/>
        </p:nvPicPr>
        <p:blipFill>
          <a:blip r:embed="rId5">
            <a:clrChange>
              <a:clrFrom>
                <a:srgbClr val="323232"/>
              </a:clrFrom>
              <a:clrTo>
                <a:srgbClr val="323232">
                  <a:alpha val="0"/>
                </a:srgbClr>
              </a:clrTo>
            </a:clrChange>
          </a:blip>
          <a:stretch>
            <a:fillRect/>
          </a:stretch>
        </p:blipFill>
        <p:spPr>
          <a:xfrm>
            <a:off x="838200" y="5903300"/>
            <a:ext cx="5010150" cy="933450"/>
          </a:xfrm>
          <a:prstGeom prst="rect">
            <a:avLst/>
          </a:prstGeom>
        </p:spPr>
      </p:pic>
    </p:spTree>
    <p:extLst>
      <p:ext uri="{BB962C8B-B14F-4D97-AF65-F5344CB8AC3E}">
        <p14:creationId xmlns:p14="http://schemas.microsoft.com/office/powerpoint/2010/main" val="4073026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Inferential </a:t>
            </a:r>
            <a:r>
              <a:rPr lang="en-GB" dirty="0"/>
              <a:t>statistics</a:t>
            </a:r>
          </a:p>
        </p:txBody>
      </p:sp>
      <p:sp>
        <p:nvSpPr>
          <p:cNvPr id="3" name="Content Placeholder 2"/>
          <p:cNvSpPr>
            <a:spLocks noGrp="1"/>
          </p:cNvSpPr>
          <p:nvPr>
            <p:ph idx="1"/>
          </p:nvPr>
        </p:nvSpPr>
        <p:spPr/>
        <p:txBody>
          <a:bodyPr>
            <a:normAutofit/>
          </a:bodyPr>
          <a:lstStyle/>
          <a:p>
            <a:pPr marL="0" indent="0">
              <a:buNone/>
            </a:pPr>
            <a:r>
              <a:rPr lang="en-GB" sz="2000" dirty="0" smtClean="0"/>
              <a:t>Q10: Is there a </a:t>
            </a:r>
            <a:r>
              <a:rPr lang="en-GB" sz="2000" dirty="0"/>
              <a:t>statistical difference </a:t>
            </a:r>
            <a:r>
              <a:rPr lang="en-GB" sz="2000" dirty="0" smtClean="0"/>
              <a:t>on </a:t>
            </a:r>
            <a:r>
              <a:rPr lang="en-GB" sz="2000" b="1" dirty="0" smtClean="0">
                <a:solidFill>
                  <a:srgbClr val="FFC000"/>
                </a:solidFill>
              </a:rPr>
              <a:t>valid </a:t>
            </a:r>
            <a:r>
              <a:rPr lang="en-GB" sz="2000" b="1" u="sng" dirty="0" smtClean="0">
                <a:solidFill>
                  <a:srgbClr val="FFC000"/>
                </a:solidFill>
              </a:rPr>
              <a:t>weight</a:t>
            </a:r>
            <a:r>
              <a:rPr lang="en-GB" sz="2000" b="1" dirty="0" smtClean="0">
                <a:solidFill>
                  <a:srgbClr val="FFC000"/>
                </a:solidFill>
              </a:rPr>
              <a:t> between </a:t>
            </a:r>
            <a:r>
              <a:rPr lang="en-GB" sz="2000" b="1" dirty="0">
                <a:solidFill>
                  <a:srgbClr val="FFC000"/>
                </a:solidFill>
              </a:rPr>
              <a:t>men and </a:t>
            </a:r>
            <a:r>
              <a:rPr lang="en-GB" sz="2000" b="1" dirty="0" smtClean="0">
                <a:solidFill>
                  <a:srgbClr val="FFC000"/>
                </a:solidFill>
              </a:rPr>
              <a:t>women?</a:t>
            </a:r>
          </a:p>
          <a:p>
            <a:pPr marL="0" indent="0">
              <a:buNone/>
            </a:pPr>
            <a:endParaRPr lang="en-GB" sz="2000" b="1" dirty="0">
              <a:solidFill>
                <a:srgbClr val="FFC000"/>
              </a:solidFill>
            </a:endParaRPr>
          </a:p>
          <a:p>
            <a:pPr marL="0" indent="0">
              <a:buNone/>
            </a:pPr>
            <a:endParaRPr lang="en-GB" sz="2000" b="1" dirty="0" smtClean="0">
              <a:solidFill>
                <a:srgbClr val="FFC000"/>
              </a:solidFill>
            </a:endParaRPr>
          </a:p>
          <a:p>
            <a:pPr marL="0" indent="0">
              <a:buNone/>
            </a:pPr>
            <a:endParaRPr lang="en-GB" sz="2000" b="1" dirty="0">
              <a:solidFill>
                <a:srgbClr val="FFC000"/>
              </a:solidFill>
            </a:endParaRPr>
          </a:p>
          <a:p>
            <a:pPr marL="0" indent="0">
              <a:buNone/>
            </a:pPr>
            <a:endParaRPr lang="en-GB" sz="2000" b="1" dirty="0" smtClean="0">
              <a:solidFill>
                <a:srgbClr val="FFC000"/>
              </a:solidFill>
            </a:endParaRPr>
          </a:p>
          <a:p>
            <a:pPr marL="0" indent="0">
              <a:buNone/>
            </a:pPr>
            <a:r>
              <a:rPr lang="en-GB" sz="1400" b="1" dirty="0">
                <a:solidFill>
                  <a:srgbClr val="FFC000"/>
                </a:solidFill>
              </a:rPr>
              <a:t>Non-normally distributed variable </a:t>
            </a:r>
            <a:r>
              <a:rPr lang="en-GB" sz="1400" dirty="0"/>
              <a:t>(K-S test)</a:t>
            </a:r>
          </a:p>
          <a:p>
            <a:pPr marL="0" indent="0">
              <a:buNone/>
            </a:pPr>
            <a:endParaRPr lang="en-GB" sz="1400" dirty="0"/>
          </a:p>
          <a:p>
            <a:pPr marL="0" indent="0">
              <a:buNone/>
            </a:pPr>
            <a:endParaRPr lang="en-GB" sz="1400" dirty="0"/>
          </a:p>
          <a:p>
            <a:pPr marL="0" indent="0">
              <a:buNone/>
            </a:pPr>
            <a:endParaRPr lang="en-GB" sz="1400" dirty="0"/>
          </a:p>
          <a:p>
            <a:pPr marL="0" indent="0">
              <a:buNone/>
            </a:pPr>
            <a:endParaRPr lang="en-GB" sz="1400" dirty="0"/>
          </a:p>
          <a:p>
            <a:pPr marL="0" indent="0">
              <a:buNone/>
            </a:pPr>
            <a:r>
              <a:rPr lang="en-GB" sz="1400" dirty="0"/>
              <a:t>Non-parametric </a:t>
            </a:r>
            <a:r>
              <a:rPr lang="en-GB" sz="1400" b="1" dirty="0">
                <a:solidFill>
                  <a:srgbClr val="FFC000"/>
                </a:solidFill>
              </a:rPr>
              <a:t>Wilcoxon independent samples </a:t>
            </a:r>
            <a:r>
              <a:rPr lang="en-GB" sz="1400" dirty="0"/>
              <a:t>test</a:t>
            </a:r>
          </a:p>
          <a:p>
            <a:pPr marL="0" indent="0">
              <a:buNone/>
            </a:pPr>
            <a:endParaRPr lang="en-GB" sz="1800" b="1" dirty="0">
              <a:solidFill>
                <a:srgbClr val="FFC000"/>
              </a:solidFill>
            </a:endParaRPr>
          </a:p>
          <a:p>
            <a:pPr marL="0" indent="0">
              <a:buNone/>
            </a:pPr>
            <a:endParaRPr lang="en-GB" sz="2000" b="1" dirty="0">
              <a:solidFill>
                <a:srgbClr val="FFC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733207139"/>
              </p:ext>
            </p:extLst>
          </p:nvPr>
        </p:nvGraphicFramePr>
        <p:xfrm>
          <a:off x="901888" y="2360672"/>
          <a:ext cx="5869402" cy="1292091"/>
        </p:xfrm>
        <a:graphic>
          <a:graphicData uri="http://schemas.openxmlformats.org/drawingml/2006/table">
            <a:tbl>
              <a:tblPr/>
              <a:tblGrid>
                <a:gridCol w="968219">
                  <a:extLst>
                    <a:ext uri="{9D8B030D-6E8A-4147-A177-3AD203B41FA5}">
                      <a16:colId xmlns:a16="http://schemas.microsoft.com/office/drawing/2014/main" val="689820248"/>
                    </a:ext>
                  </a:extLst>
                </a:gridCol>
                <a:gridCol w="700169">
                  <a:extLst>
                    <a:ext uri="{9D8B030D-6E8A-4147-A177-3AD203B41FA5}">
                      <a16:colId xmlns:a16="http://schemas.microsoft.com/office/drawing/2014/main" val="3640934911"/>
                    </a:ext>
                  </a:extLst>
                </a:gridCol>
                <a:gridCol w="700169">
                  <a:extLst>
                    <a:ext uri="{9D8B030D-6E8A-4147-A177-3AD203B41FA5}">
                      <a16:colId xmlns:a16="http://schemas.microsoft.com/office/drawing/2014/main" val="1262656822"/>
                    </a:ext>
                  </a:extLst>
                </a:gridCol>
                <a:gridCol w="700169">
                  <a:extLst>
                    <a:ext uri="{9D8B030D-6E8A-4147-A177-3AD203B41FA5}">
                      <a16:colId xmlns:a16="http://schemas.microsoft.com/office/drawing/2014/main" val="1885713647"/>
                    </a:ext>
                  </a:extLst>
                </a:gridCol>
                <a:gridCol w="700169">
                  <a:extLst>
                    <a:ext uri="{9D8B030D-6E8A-4147-A177-3AD203B41FA5}">
                      <a16:colId xmlns:a16="http://schemas.microsoft.com/office/drawing/2014/main" val="4258473326"/>
                    </a:ext>
                  </a:extLst>
                </a:gridCol>
                <a:gridCol w="700169">
                  <a:extLst>
                    <a:ext uri="{9D8B030D-6E8A-4147-A177-3AD203B41FA5}">
                      <a16:colId xmlns:a16="http://schemas.microsoft.com/office/drawing/2014/main" val="757385468"/>
                    </a:ext>
                  </a:extLst>
                </a:gridCol>
                <a:gridCol w="700169">
                  <a:extLst>
                    <a:ext uri="{9D8B030D-6E8A-4147-A177-3AD203B41FA5}">
                      <a16:colId xmlns:a16="http://schemas.microsoft.com/office/drawing/2014/main" val="2132752304"/>
                    </a:ext>
                  </a:extLst>
                </a:gridCol>
                <a:gridCol w="700169">
                  <a:extLst>
                    <a:ext uri="{9D8B030D-6E8A-4147-A177-3AD203B41FA5}">
                      <a16:colId xmlns:a16="http://schemas.microsoft.com/office/drawing/2014/main" val="3751513476"/>
                    </a:ext>
                  </a:extLst>
                </a:gridCol>
              </a:tblGrid>
              <a:tr h="536921">
                <a:tc>
                  <a:txBody>
                    <a:bodyPr/>
                    <a:lstStyle/>
                    <a:p>
                      <a:pPr algn="ctr" fontAlgn="b"/>
                      <a:r>
                        <a:rPr lang="en-GB" sz="1400" b="1" i="0" u="none" strike="noStrike" dirty="0" smtClean="0">
                          <a:solidFill>
                            <a:schemeClr val="bg1"/>
                          </a:solidFill>
                          <a:effectLst/>
                          <a:latin typeface="Mulish" pitchFamily="2" charset="0"/>
                        </a:rPr>
                        <a:t>Sex</a:t>
                      </a:r>
                      <a:endParaRPr lang="en-GB" sz="1400" b="1" i="0" u="none" strike="noStrike" dirty="0">
                        <a:solidFill>
                          <a:schemeClr val="bg1"/>
                        </a:solidFill>
                        <a:effectLst/>
                        <a:latin typeface="Mulish" pitchFamily="2" charset="0"/>
                      </a:endParaRPr>
                    </a:p>
                  </a:txBody>
                  <a:tcPr marL="7620" marR="7620" marT="7620" marB="0" anchor="ctr">
                    <a:lnL>
                      <a:noFill/>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400" b="1" i="0" u="none" strike="noStrike" dirty="0" smtClean="0">
                          <a:solidFill>
                            <a:schemeClr val="bg1"/>
                          </a:solidFill>
                          <a:effectLst/>
                          <a:latin typeface="Mulish" pitchFamily="2" charset="0"/>
                        </a:rPr>
                        <a:t>Min</a:t>
                      </a:r>
                      <a:endParaRPr lang="en-GB" sz="1400" b="1" i="0" u="none" strike="noStrike" dirty="0">
                        <a:solidFill>
                          <a:schemeClr val="bg1"/>
                        </a:solidFill>
                        <a:effectLst/>
                        <a:latin typeface="Mulish" pitchFamily="2"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400" b="1" i="0" u="none" strike="noStrike" dirty="0">
                          <a:solidFill>
                            <a:schemeClr val="bg1"/>
                          </a:solidFill>
                          <a:effectLst/>
                          <a:latin typeface="Mulish" pitchFamily="2" charset="0"/>
                        </a:rPr>
                        <a:t>Mean</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400" b="1" i="0" u="none" strike="noStrike" dirty="0">
                          <a:solidFill>
                            <a:schemeClr val="bg1"/>
                          </a:solidFill>
                          <a:effectLst/>
                          <a:latin typeface="Mulish" pitchFamily="2" charset="0"/>
                        </a:rPr>
                        <a:t>SD</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400" b="1" i="0" u="none" strike="noStrike" dirty="0">
                          <a:solidFill>
                            <a:schemeClr val="bg1"/>
                          </a:solidFill>
                          <a:effectLst/>
                          <a:latin typeface="Mulish" pitchFamily="2" charset="0"/>
                        </a:rPr>
                        <a:t>Median</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400" b="1" i="0" u="none" strike="noStrike" dirty="0">
                          <a:solidFill>
                            <a:schemeClr val="bg1"/>
                          </a:solidFill>
                          <a:effectLst/>
                          <a:latin typeface="Mulish" pitchFamily="2" charset="0"/>
                        </a:rPr>
                        <a:t>Q1</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400" b="1" i="0" u="none" strike="noStrike" dirty="0">
                          <a:solidFill>
                            <a:schemeClr val="bg1"/>
                          </a:solidFill>
                          <a:effectLst/>
                          <a:latin typeface="Mulish" pitchFamily="2" charset="0"/>
                        </a:rPr>
                        <a:t>Q3</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400" b="1" i="0" u="none" strike="noStrike" dirty="0" smtClean="0">
                          <a:solidFill>
                            <a:schemeClr val="bg1"/>
                          </a:solidFill>
                          <a:effectLst/>
                          <a:latin typeface="Mulish" pitchFamily="2" charset="0"/>
                        </a:rPr>
                        <a:t>Max</a:t>
                      </a:r>
                      <a:endParaRPr lang="en-GB" sz="1400" b="1" i="0" u="none" strike="noStrike" dirty="0">
                        <a:solidFill>
                          <a:schemeClr val="bg1"/>
                        </a:solidFill>
                        <a:effectLst/>
                        <a:latin typeface="Mulish" pitchFamily="2" charset="0"/>
                      </a:endParaRPr>
                    </a:p>
                  </a:txBody>
                  <a:tcPr marL="7620" marR="7620" marT="7620" marB="0" anchor="ctr">
                    <a:lnL w="12700" cap="flat" cmpd="sng" algn="ctr">
                      <a:solidFill>
                        <a:schemeClr val="bg1"/>
                      </a:solidFill>
                      <a:prstDash val="solid"/>
                      <a:round/>
                      <a:headEnd type="none" w="med" len="med"/>
                      <a:tailEnd type="none" w="med" len="med"/>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86100647"/>
                  </a:ext>
                </a:extLst>
              </a:tr>
              <a:tr h="377585">
                <a:tc>
                  <a:txBody>
                    <a:bodyPr/>
                    <a:lstStyle/>
                    <a:p>
                      <a:pPr algn="ctr" fontAlgn="b"/>
                      <a:r>
                        <a:rPr lang="en-GB" sz="1400" b="1" i="0" u="none" strike="noStrike" dirty="0" smtClean="0">
                          <a:solidFill>
                            <a:srgbClr val="FFC000"/>
                          </a:solidFill>
                          <a:effectLst/>
                          <a:latin typeface="Mulish" pitchFamily="2" charset="0"/>
                        </a:rPr>
                        <a:t>Men</a:t>
                      </a:r>
                      <a:endParaRPr lang="en-GB" sz="1400" b="1" i="0" u="none" strike="noStrike" dirty="0">
                        <a:solidFill>
                          <a:srgbClr val="FFC000"/>
                        </a:solidFill>
                        <a:effectLst/>
                        <a:latin typeface="Mulish" pitchFamily="2" charset="0"/>
                      </a:endParaRPr>
                    </a:p>
                  </a:txBody>
                  <a:tcPr marL="7620" marR="7620" marT="7620"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400" b="1" i="0" u="none" strike="noStrike" kern="1200" dirty="0">
                          <a:solidFill>
                            <a:srgbClr val="FFC000"/>
                          </a:solidFill>
                          <a:effectLst/>
                          <a:latin typeface="Mulish" pitchFamily="2" charset="0"/>
                          <a:ea typeface="+mn-ea"/>
                          <a:cs typeface="+mn-cs"/>
                        </a:rPr>
                        <a:t>4.6</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400" b="1" i="0" u="none" strike="noStrike" kern="1200" dirty="0">
                          <a:solidFill>
                            <a:srgbClr val="FFC000"/>
                          </a:solidFill>
                          <a:effectLst/>
                          <a:latin typeface="Mulish" pitchFamily="2" charset="0"/>
                          <a:ea typeface="+mn-ea"/>
                          <a:cs typeface="+mn-cs"/>
                        </a:rPr>
                        <a:t>74.3</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400" b="0" i="0" u="none" strike="noStrike" kern="1200" dirty="0">
                          <a:solidFill>
                            <a:schemeClr val="bg1"/>
                          </a:solidFill>
                          <a:effectLst/>
                          <a:latin typeface="Mulish" pitchFamily="2" charset="0"/>
                          <a:ea typeface="+mn-ea"/>
                          <a:cs typeface="+mn-cs"/>
                        </a:rPr>
                        <a:t>27</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lang="en-GB" sz="1400" b="1" i="0" u="none" strike="noStrike" kern="1200" dirty="0">
                          <a:solidFill>
                            <a:srgbClr val="FFC000"/>
                          </a:solidFill>
                          <a:effectLst/>
                          <a:latin typeface="Mulish" pitchFamily="2" charset="0"/>
                          <a:ea typeface="+mn-ea"/>
                          <a:cs typeface="+mn-cs"/>
                        </a:rPr>
                        <a:t>78.8</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lang="en-GB" sz="1400" b="1" i="0" u="none" strike="noStrike" kern="1200" dirty="0">
                          <a:solidFill>
                            <a:srgbClr val="FFC000"/>
                          </a:solidFill>
                          <a:effectLst/>
                          <a:latin typeface="Mulish" pitchFamily="2" charset="0"/>
                          <a:ea typeface="+mn-ea"/>
                          <a:cs typeface="+mn-cs"/>
                        </a:rPr>
                        <a:t>65.2</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lang="en-GB" sz="1400" b="1" i="0" u="none" strike="noStrike" kern="1200" dirty="0">
                          <a:solidFill>
                            <a:srgbClr val="FFC000"/>
                          </a:solidFill>
                          <a:effectLst/>
                          <a:latin typeface="Mulish" pitchFamily="2" charset="0"/>
                          <a:ea typeface="+mn-ea"/>
                          <a:cs typeface="+mn-cs"/>
                        </a:rPr>
                        <a:t>90</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lang="en-GB" sz="1400" b="1" i="0" u="none" strike="noStrike" kern="1200" dirty="0">
                          <a:solidFill>
                            <a:srgbClr val="FFC000"/>
                          </a:solidFill>
                          <a:effectLst/>
                          <a:latin typeface="Mulish" pitchFamily="2" charset="0"/>
                          <a:ea typeface="+mn-ea"/>
                          <a:cs typeface="+mn-cs"/>
                        </a:rPr>
                        <a:t>184.3</a:t>
                      </a:r>
                    </a:p>
                  </a:txBody>
                  <a:tcPr marL="7620" marR="7620" marT="7620"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44371413"/>
                  </a:ext>
                </a:extLst>
              </a:tr>
              <a:tr h="377585">
                <a:tc>
                  <a:txBody>
                    <a:bodyPr/>
                    <a:lstStyle/>
                    <a:p>
                      <a:pPr algn="ctr" fontAlgn="b"/>
                      <a:r>
                        <a:rPr lang="en-GB" sz="1400" b="0" i="0" u="none" strike="noStrike" dirty="0" smtClean="0">
                          <a:solidFill>
                            <a:schemeClr val="bg1"/>
                          </a:solidFill>
                          <a:effectLst/>
                          <a:latin typeface="Mulish" pitchFamily="2" charset="0"/>
                        </a:rPr>
                        <a:t>Women</a:t>
                      </a:r>
                      <a:endParaRPr lang="en-GB" sz="1400" b="0" i="0" u="none" strike="noStrike" dirty="0">
                        <a:solidFill>
                          <a:schemeClr val="bg1"/>
                        </a:solidFill>
                        <a:effectLst/>
                        <a:latin typeface="Mulish" pitchFamily="2" charset="0"/>
                      </a:endParaRPr>
                    </a:p>
                  </a:txBody>
                  <a:tcPr marL="7620" marR="7620" marT="7620"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400" b="0" i="0" u="none" strike="noStrike" kern="1200">
                          <a:solidFill>
                            <a:schemeClr val="bg1"/>
                          </a:solidFill>
                          <a:effectLst/>
                          <a:latin typeface="Mulish" pitchFamily="2" charset="0"/>
                          <a:ea typeface="+mn-ea"/>
                          <a:cs typeface="+mn-cs"/>
                        </a:rPr>
                        <a:t>1</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400" b="0" i="0" u="none" strike="noStrike" kern="1200">
                          <a:solidFill>
                            <a:schemeClr val="bg1"/>
                          </a:solidFill>
                          <a:effectLst/>
                          <a:latin typeface="Mulish" pitchFamily="2" charset="0"/>
                          <a:ea typeface="+mn-ea"/>
                          <a:cs typeface="+mn-cs"/>
                        </a:rPr>
                        <a:t>64.8</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400" b="0" i="0" u="none" strike="noStrike" kern="1200">
                          <a:solidFill>
                            <a:schemeClr val="bg1"/>
                          </a:solidFill>
                          <a:effectLst/>
                          <a:latin typeface="Mulish" pitchFamily="2" charset="0"/>
                          <a:ea typeface="+mn-ea"/>
                          <a:cs typeface="+mn-cs"/>
                        </a:rPr>
                        <a:t>22</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400" b="0" i="0" u="none" strike="noStrike" kern="1200" dirty="0">
                          <a:solidFill>
                            <a:schemeClr val="bg1"/>
                          </a:solidFill>
                          <a:effectLst/>
                          <a:latin typeface="Mulish" pitchFamily="2" charset="0"/>
                          <a:ea typeface="+mn-ea"/>
                          <a:cs typeface="+mn-cs"/>
                        </a:rPr>
                        <a:t>65.7</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400" b="0" i="0" u="none" strike="noStrike" kern="1200">
                          <a:solidFill>
                            <a:schemeClr val="bg1"/>
                          </a:solidFill>
                          <a:effectLst/>
                          <a:latin typeface="Mulish" pitchFamily="2" charset="0"/>
                          <a:ea typeface="+mn-ea"/>
                          <a:cs typeface="+mn-cs"/>
                        </a:rPr>
                        <a:t>55.5</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400" b="0" i="0" u="none" strike="noStrike" kern="1200" dirty="0">
                          <a:solidFill>
                            <a:schemeClr val="bg1"/>
                          </a:solidFill>
                          <a:effectLst/>
                          <a:latin typeface="Mulish" pitchFamily="2" charset="0"/>
                          <a:ea typeface="+mn-ea"/>
                          <a:cs typeface="+mn-cs"/>
                        </a:rPr>
                        <a:t>77.3</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400" b="0" i="0" u="none" strike="noStrike" kern="1200" dirty="0">
                          <a:solidFill>
                            <a:schemeClr val="bg1"/>
                          </a:solidFill>
                          <a:effectLst/>
                          <a:latin typeface="Mulish" pitchFamily="2" charset="0"/>
                          <a:ea typeface="+mn-ea"/>
                          <a:cs typeface="+mn-cs"/>
                        </a:rPr>
                        <a:t>172</a:t>
                      </a:r>
                    </a:p>
                  </a:txBody>
                  <a:tcPr marL="7620" marR="7620" marT="7620"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93437457"/>
                  </a:ext>
                </a:extLst>
              </a:tr>
            </a:tbl>
          </a:graphicData>
        </a:graphic>
      </p:graphicFrame>
      <p:pic>
        <p:nvPicPr>
          <p:cNvPr id="7" name="Picture 6"/>
          <p:cNvPicPr>
            <a:picLocks noChangeAspect="1"/>
          </p:cNvPicPr>
          <p:nvPr/>
        </p:nvPicPr>
        <p:blipFill>
          <a:blip r:embed="rId3">
            <a:clrChange>
              <a:clrFrom>
                <a:srgbClr val="323232"/>
              </a:clrFrom>
              <a:clrTo>
                <a:srgbClr val="323232">
                  <a:alpha val="0"/>
                </a:srgbClr>
              </a:clrTo>
            </a:clrChange>
          </a:blip>
          <a:stretch>
            <a:fillRect/>
          </a:stretch>
        </p:blipFill>
        <p:spPr>
          <a:xfrm>
            <a:off x="838200" y="5826185"/>
            <a:ext cx="4991100" cy="885825"/>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33265" y="2241331"/>
            <a:ext cx="4582510" cy="4582510"/>
          </a:xfrm>
          <a:prstGeom prst="rect">
            <a:avLst/>
          </a:prstGeom>
        </p:spPr>
      </p:pic>
      <p:pic>
        <p:nvPicPr>
          <p:cNvPr id="11" name="Picture 10"/>
          <p:cNvPicPr>
            <a:picLocks noChangeAspect="1"/>
          </p:cNvPicPr>
          <p:nvPr/>
        </p:nvPicPr>
        <p:blipFill>
          <a:blip r:embed="rId5">
            <a:clrChange>
              <a:clrFrom>
                <a:srgbClr val="323232"/>
              </a:clrFrom>
              <a:clrTo>
                <a:srgbClr val="323232">
                  <a:alpha val="0"/>
                </a:srgbClr>
              </a:clrTo>
            </a:clrChange>
          </a:blip>
          <a:stretch>
            <a:fillRect/>
          </a:stretch>
        </p:blipFill>
        <p:spPr>
          <a:xfrm>
            <a:off x="901888" y="4187809"/>
            <a:ext cx="4794719" cy="1065493"/>
          </a:xfrm>
          <a:prstGeom prst="rect">
            <a:avLst/>
          </a:prstGeom>
        </p:spPr>
      </p:pic>
    </p:spTree>
    <p:extLst>
      <p:ext uri="{BB962C8B-B14F-4D97-AF65-F5344CB8AC3E}">
        <p14:creationId xmlns:p14="http://schemas.microsoft.com/office/powerpoint/2010/main" val="190294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Inferential </a:t>
            </a:r>
            <a:r>
              <a:rPr lang="en-GB" dirty="0"/>
              <a:t>statistics</a:t>
            </a:r>
          </a:p>
        </p:txBody>
      </p:sp>
      <p:sp>
        <p:nvSpPr>
          <p:cNvPr id="3" name="Content Placeholder 2"/>
          <p:cNvSpPr>
            <a:spLocks noGrp="1"/>
          </p:cNvSpPr>
          <p:nvPr>
            <p:ph idx="1"/>
          </p:nvPr>
        </p:nvSpPr>
        <p:spPr/>
        <p:txBody>
          <a:bodyPr>
            <a:normAutofit/>
          </a:bodyPr>
          <a:lstStyle/>
          <a:p>
            <a:pPr marL="0" indent="0">
              <a:buNone/>
            </a:pPr>
            <a:r>
              <a:rPr lang="en-GB" sz="2000" dirty="0" smtClean="0"/>
              <a:t>Q11: What </a:t>
            </a:r>
            <a:r>
              <a:rPr lang="en-GB" sz="2000" dirty="0"/>
              <a:t>is the </a:t>
            </a:r>
            <a:r>
              <a:rPr lang="en-GB" sz="2000" b="1" dirty="0">
                <a:solidFill>
                  <a:srgbClr val="FFC000"/>
                </a:solidFill>
              </a:rPr>
              <a:t>correlation between whether a person drinks nowadays, total household income, age at last </a:t>
            </a:r>
            <a:r>
              <a:rPr lang="en-GB" sz="2000" b="1" dirty="0" smtClean="0">
                <a:solidFill>
                  <a:srgbClr val="FFC000"/>
                </a:solidFill>
              </a:rPr>
              <a:t>birthday, </a:t>
            </a:r>
            <a:r>
              <a:rPr lang="en-GB" sz="2000" b="1" dirty="0">
                <a:solidFill>
                  <a:srgbClr val="FFC000"/>
                </a:solidFill>
              </a:rPr>
              <a:t>and gender?</a:t>
            </a:r>
          </a:p>
        </p:txBody>
      </p:sp>
      <p:graphicFrame>
        <p:nvGraphicFramePr>
          <p:cNvPr id="7" name="Table 5">
            <a:extLst>
              <a:ext uri="{FF2B5EF4-FFF2-40B4-BE49-F238E27FC236}">
                <a16:creationId xmlns:a16="http://schemas.microsoft.com/office/drawing/2014/main" id="{68278F10-04F2-0ECE-6BD9-FB93484A0905}"/>
              </a:ext>
            </a:extLst>
          </p:cNvPr>
          <p:cNvGraphicFramePr>
            <a:graphicFrameLocks noGrp="1"/>
          </p:cNvGraphicFramePr>
          <p:nvPr>
            <p:extLst>
              <p:ext uri="{D42A27DB-BD31-4B8C-83A1-F6EECF244321}">
                <p14:modId xmlns:p14="http://schemas.microsoft.com/office/powerpoint/2010/main" val="297495392"/>
              </p:ext>
            </p:extLst>
          </p:nvPr>
        </p:nvGraphicFramePr>
        <p:xfrm>
          <a:off x="945933" y="2646025"/>
          <a:ext cx="10668000" cy="397702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612854255"/>
                    </a:ext>
                  </a:extLst>
                </a:gridCol>
                <a:gridCol w="2133600">
                  <a:extLst>
                    <a:ext uri="{9D8B030D-6E8A-4147-A177-3AD203B41FA5}">
                      <a16:colId xmlns:a16="http://schemas.microsoft.com/office/drawing/2014/main" val="411254682"/>
                    </a:ext>
                  </a:extLst>
                </a:gridCol>
                <a:gridCol w="2133600">
                  <a:extLst>
                    <a:ext uri="{9D8B030D-6E8A-4147-A177-3AD203B41FA5}">
                      <a16:colId xmlns:a16="http://schemas.microsoft.com/office/drawing/2014/main" val="1404360148"/>
                    </a:ext>
                  </a:extLst>
                </a:gridCol>
                <a:gridCol w="2133600">
                  <a:extLst>
                    <a:ext uri="{9D8B030D-6E8A-4147-A177-3AD203B41FA5}">
                      <a16:colId xmlns:a16="http://schemas.microsoft.com/office/drawing/2014/main" val="2059423314"/>
                    </a:ext>
                  </a:extLst>
                </a:gridCol>
                <a:gridCol w="2133600">
                  <a:extLst>
                    <a:ext uri="{9D8B030D-6E8A-4147-A177-3AD203B41FA5}">
                      <a16:colId xmlns:a16="http://schemas.microsoft.com/office/drawing/2014/main" val="1862034478"/>
                    </a:ext>
                  </a:extLst>
                </a:gridCol>
              </a:tblGrid>
              <a:tr h="795404">
                <a:tc>
                  <a:txBody>
                    <a:bodyPr/>
                    <a:lstStyle/>
                    <a:p>
                      <a:pPr algn="ctr"/>
                      <a:endParaRPr lang="en-US" sz="1600" dirty="0">
                        <a:solidFill>
                          <a:schemeClr val="bg1"/>
                        </a:solidFill>
                        <a:latin typeface="Mulish" pitchFamily="2" charset="0"/>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bg1"/>
                          </a:solidFill>
                          <a:latin typeface="Mulish" pitchFamily="2" charset="0"/>
                        </a:rPr>
                        <a:t>Current drinker</a:t>
                      </a:r>
                      <a:endParaRPr lang="en-US" sz="1200" b="1" kern="1200" baseline="0" dirty="0" smtClean="0">
                        <a:solidFill>
                          <a:schemeClr val="bg1"/>
                        </a:solidFill>
                        <a:latin typeface="Mulish" pitchFamily="2"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kern="1200" baseline="0" dirty="0" smtClean="0">
                          <a:solidFill>
                            <a:schemeClr val="bg1"/>
                          </a:solidFill>
                          <a:latin typeface="Mulish" pitchFamily="2" charset="0"/>
                          <a:ea typeface="+mn-ea"/>
                          <a:cs typeface="+mn-cs"/>
                        </a:rPr>
                        <a:t>(0 = No, 1 = Yes)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solidFill>
                            <a:schemeClr val="bg1"/>
                          </a:solidFill>
                          <a:latin typeface="Mulish" pitchFamily="2" charset="0"/>
                        </a:rPr>
                        <a:t>Total household income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solidFill>
                            <a:schemeClr val="bg1"/>
                          </a:solidFill>
                          <a:latin typeface="Mulish" pitchFamily="2" charset="0"/>
                        </a:rPr>
                        <a:t>Age </a:t>
                      </a:r>
                      <a:endParaRPr lang="en-US" sz="1600" dirty="0" smtClean="0">
                        <a:solidFill>
                          <a:schemeClr val="bg1"/>
                        </a:solidFill>
                        <a:latin typeface="Mulish" pitchFamily="2" charset="0"/>
                      </a:endParaRPr>
                    </a:p>
                    <a:p>
                      <a:pPr algn="ctr"/>
                      <a:r>
                        <a:rPr lang="en-US" sz="1600" dirty="0" smtClean="0">
                          <a:solidFill>
                            <a:schemeClr val="bg1"/>
                          </a:solidFill>
                          <a:latin typeface="Mulish" pitchFamily="2" charset="0"/>
                        </a:rPr>
                        <a:t>(at </a:t>
                      </a:r>
                      <a:r>
                        <a:rPr lang="en-US" sz="1600" dirty="0">
                          <a:solidFill>
                            <a:schemeClr val="bg1"/>
                          </a:solidFill>
                          <a:latin typeface="Mulish" pitchFamily="2" charset="0"/>
                        </a:rPr>
                        <a:t>last </a:t>
                      </a:r>
                      <a:r>
                        <a:rPr lang="en-US" sz="1600" dirty="0" smtClean="0">
                          <a:solidFill>
                            <a:schemeClr val="bg1"/>
                          </a:solidFill>
                          <a:latin typeface="Mulish" pitchFamily="2" charset="0"/>
                        </a:rPr>
                        <a:t>birthday)</a:t>
                      </a:r>
                      <a:endParaRPr lang="en-US" sz="1600" dirty="0">
                        <a:solidFill>
                          <a:schemeClr val="bg1"/>
                        </a:solidFill>
                        <a:latin typeface="Mulish"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bg1"/>
                          </a:solidFill>
                          <a:latin typeface="Mulish" pitchFamily="2" charset="0"/>
                        </a:rPr>
                        <a:t>Sex</a:t>
                      </a:r>
                      <a:endParaRPr lang="en-US" sz="1200" dirty="0" smtClean="0">
                        <a:solidFill>
                          <a:schemeClr val="bg1"/>
                        </a:solidFill>
                        <a:latin typeface="Mulish" pitchFamily="2" charset="0"/>
                      </a:endParaRPr>
                    </a:p>
                    <a:p>
                      <a:pPr algn="ctr"/>
                      <a:r>
                        <a:rPr lang="en-US" sz="1200" dirty="0" smtClean="0">
                          <a:solidFill>
                            <a:schemeClr val="bg1"/>
                          </a:solidFill>
                          <a:latin typeface="Mulish" pitchFamily="2" charset="0"/>
                        </a:rPr>
                        <a:t>(1</a:t>
                      </a:r>
                      <a:r>
                        <a:rPr lang="en-US" sz="1200" baseline="0" dirty="0" smtClean="0">
                          <a:solidFill>
                            <a:schemeClr val="bg1"/>
                          </a:solidFill>
                          <a:latin typeface="Mulish" pitchFamily="2" charset="0"/>
                        </a:rPr>
                        <a:t> = Male, 2 = Female)</a:t>
                      </a:r>
                      <a:endParaRPr lang="en-US" sz="1200" dirty="0">
                        <a:solidFill>
                          <a:schemeClr val="bg1"/>
                        </a:solidFill>
                        <a:latin typeface="Mulish" pitchFamily="2" charset="0"/>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96971108"/>
                  </a:ext>
                </a:extLst>
              </a:tr>
              <a:tr h="7954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bg1"/>
                          </a:solidFill>
                          <a:latin typeface="Mulish" pitchFamily="2" charset="0"/>
                        </a:rPr>
                        <a:t>Current drinker</a:t>
                      </a:r>
                      <a:endParaRPr lang="en-US" sz="1200" b="1" kern="1200" baseline="0" dirty="0" smtClean="0">
                        <a:solidFill>
                          <a:schemeClr val="bg1"/>
                        </a:solidFill>
                        <a:latin typeface="Mulish" pitchFamily="2"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kern="1200" baseline="0" dirty="0" smtClean="0">
                          <a:solidFill>
                            <a:schemeClr val="bg1"/>
                          </a:solidFill>
                          <a:latin typeface="Mulish" pitchFamily="2" charset="0"/>
                          <a:ea typeface="+mn-ea"/>
                          <a:cs typeface="+mn-cs"/>
                        </a:rPr>
                        <a:t>(0 = No, 1 = Yes)</a:t>
                      </a:r>
                    </a:p>
                  </a:txBody>
                  <a:tcPr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bg1"/>
                          </a:solidFill>
                          <a:latin typeface="Mulish" pitchFamily="2" charset="0"/>
                        </a:rPr>
                        <a:t>N/A</a:t>
                      </a:r>
                      <a:endParaRPr lang="en-US" sz="1600" dirty="0">
                        <a:solidFill>
                          <a:schemeClr val="bg1"/>
                        </a:solidFill>
                        <a:latin typeface="Mulish"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0" lang="en-US" sz="1600" b="1" i="0" u="none" strike="noStrike" kern="1200" cap="none" spc="0" normalizeH="0" baseline="0" dirty="0" smtClean="0">
                          <a:ln>
                            <a:noFill/>
                          </a:ln>
                          <a:solidFill>
                            <a:srgbClr val="00B050"/>
                          </a:solidFill>
                          <a:effectLst/>
                          <a:uLnTx/>
                          <a:uFillTx/>
                          <a:latin typeface="Mulish" pitchFamily="2" charset="0"/>
                          <a:ea typeface="+mn-ea"/>
                          <a:cs typeface="+mn-cs"/>
                        </a:rPr>
                        <a:t>r=-0.073</a:t>
                      </a:r>
                    </a:p>
                    <a:p>
                      <a:pPr algn="ctr"/>
                      <a:r>
                        <a:rPr kumimoji="0" lang="en-US" sz="1600" b="1" i="0" u="none" strike="noStrike" kern="1200" cap="none" spc="0" normalizeH="0" baseline="0" dirty="0" smtClean="0">
                          <a:ln>
                            <a:noFill/>
                          </a:ln>
                          <a:solidFill>
                            <a:srgbClr val="00B050"/>
                          </a:solidFill>
                          <a:effectLst/>
                          <a:uLnTx/>
                          <a:uFillTx/>
                          <a:latin typeface="Mulish" pitchFamily="2" charset="0"/>
                          <a:ea typeface="+mn-ea"/>
                          <a:cs typeface="+mn-cs"/>
                        </a:rPr>
                        <a:t>P-value&lt;0.001</a:t>
                      </a:r>
                      <a:endParaRPr kumimoji="0" lang="en-US" sz="1600" b="1" i="0" u="none" strike="noStrike" kern="1200" cap="none" spc="0" normalizeH="0" baseline="0" dirty="0">
                        <a:ln>
                          <a:noFill/>
                        </a:ln>
                        <a:solidFill>
                          <a:srgbClr val="00B050"/>
                        </a:solidFill>
                        <a:effectLst/>
                        <a:uLnTx/>
                        <a:uFillTx/>
                        <a:latin typeface="Mulish" pitchFamily="2" charset="0"/>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rgbClr val="00B050"/>
                          </a:solidFill>
                          <a:effectLst/>
                          <a:uLnTx/>
                          <a:uFillTx/>
                          <a:latin typeface="Mulish" pitchFamily="2" charset="0"/>
                          <a:ea typeface="+mn-ea"/>
                          <a:cs typeface="+mn-cs"/>
                        </a:rPr>
                        <a:t>r=-0.069</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rgbClr val="00B050"/>
                          </a:solidFill>
                          <a:effectLst/>
                          <a:uLnTx/>
                          <a:uFillTx/>
                          <a:latin typeface="Mulish" pitchFamily="2" charset="0"/>
                          <a:ea typeface="+mn-ea"/>
                          <a:cs typeface="+mn-cs"/>
                        </a:rPr>
                        <a:t>P-value&lt;0.001</a:t>
                      </a:r>
                      <a:endParaRPr kumimoji="0" lang="en-US" sz="1600" b="1" i="0" u="none" strike="noStrike" kern="1200" cap="none" spc="0" normalizeH="0" baseline="0" noProof="0" dirty="0">
                        <a:ln>
                          <a:noFill/>
                        </a:ln>
                        <a:solidFill>
                          <a:srgbClr val="00B050"/>
                        </a:solidFill>
                        <a:effectLst/>
                        <a:uLnTx/>
                        <a:uFillTx/>
                        <a:latin typeface="Mulish" pitchFamily="2" charset="0"/>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rgbClr val="00B050"/>
                          </a:solidFill>
                          <a:effectLst/>
                          <a:uLnTx/>
                          <a:uFillTx/>
                          <a:latin typeface="Mulish" pitchFamily="2" charset="0"/>
                          <a:ea typeface="+mn-ea"/>
                          <a:cs typeface="+mn-cs"/>
                        </a:rPr>
                        <a:t>r=-0.116</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rgbClr val="00B050"/>
                          </a:solidFill>
                          <a:effectLst/>
                          <a:uLnTx/>
                          <a:uFillTx/>
                          <a:latin typeface="Mulish" pitchFamily="2" charset="0"/>
                          <a:ea typeface="+mn-ea"/>
                          <a:cs typeface="+mn-cs"/>
                        </a:rPr>
                        <a:t>P-value&lt;0.001</a:t>
                      </a:r>
                      <a:endParaRPr kumimoji="0" lang="en-US" sz="1600" b="1" i="0" u="none" strike="noStrike" kern="1200" cap="none" spc="0" normalizeH="0" baseline="0" noProof="0" dirty="0">
                        <a:ln>
                          <a:noFill/>
                        </a:ln>
                        <a:solidFill>
                          <a:srgbClr val="00B050"/>
                        </a:solidFill>
                        <a:effectLst/>
                        <a:uLnTx/>
                        <a:uFillTx/>
                        <a:latin typeface="Mulish" pitchFamily="2" charset="0"/>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49532520"/>
                  </a:ext>
                </a:extLst>
              </a:tr>
              <a:tr h="795404">
                <a:tc>
                  <a:txBody>
                    <a:bodyPr/>
                    <a:lstStyle/>
                    <a:p>
                      <a:pPr algn="ctr"/>
                      <a:r>
                        <a:rPr lang="en-US" sz="1600" b="1" dirty="0">
                          <a:solidFill>
                            <a:schemeClr val="bg1"/>
                          </a:solidFill>
                          <a:latin typeface="Mulish" pitchFamily="2" charset="0"/>
                        </a:rPr>
                        <a:t>Total household income</a:t>
                      </a:r>
                    </a:p>
                  </a:txBody>
                  <a:tcPr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dirty="0">
                        <a:solidFill>
                          <a:schemeClr val="bg1"/>
                        </a:solidFill>
                        <a:latin typeface="Mulish"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bg1"/>
                          </a:solidFill>
                          <a:latin typeface="Mulish" pitchFamily="2" charset="0"/>
                        </a:rPr>
                        <a:t>N/A</a:t>
                      </a:r>
                      <a:endParaRPr lang="en-US" sz="1600" dirty="0">
                        <a:solidFill>
                          <a:schemeClr val="bg1"/>
                        </a:solidFill>
                        <a:latin typeface="Mulish"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rgbClr val="00B050"/>
                          </a:solidFill>
                          <a:effectLst/>
                          <a:uLnTx/>
                          <a:uFillTx/>
                          <a:latin typeface="Mulish" pitchFamily="2" charset="0"/>
                          <a:ea typeface="+mn-ea"/>
                          <a:cs typeface="+mn-cs"/>
                        </a:rPr>
                        <a:t>r=0.050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rgbClr val="00B050"/>
                          </a:solidFill>
                          <a:effectLst/>
                          <a:uLnTx/>
                          <a:uFillTx/>
                          <a:latin typeface="Mulish" pitchFamily="2" charset="0"/>
                          <a:ea typeface="+mn-ea"/>
                          <a:cs typeface="+mn-cs"/>
                        </a:rPr>
                        <a:t>P-value&lt;0.001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rgbClr val="FFC000"/>
                          </a:solidFill>
                          <a:effectLst/>
                          <a:uLnTx/>
                          <a:uFillTx/>
                          <a:latin typeface="Mulish" pitchFamily="2" charset="0"/>
                          <a:ea typeface="+mn-ea"/>
                          <a:cs typeface="+mn-cs"/>
                        </a:rPr>
                        <a:t>r=0.005</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rgbClr val="FFC000"/>
                          </a:solidFill>
                          <a:effectLst/>
                          <a:uLnTx/>
                          <a:uFillTx/>
                          <a:latin typeface="Mulish" pitchFamily="2" charset="0"/>
                          <a:ea typeface="+mn-ea"/>
                          <a:cs typeface="+mn-cs"/>
                        </a:rPr>
                        <a:t>P-value=0.63</a:t>
                      </a:r>
                      <a:endParaRPr kumimoji="0" lang="en-US" sz="1600" b="1" i="0" u="none" strike="noStrike" kern="1200" cap="none" spc="0" normalizeH="0" baseline="0" noProof="0" dirty="0">
                        <a:ln>
                          <a:noFill/>
                        </a:ln>
                        <a:solidFill>
                          <a:srgbClr val="FFC000"/>
                        </a:solidFill>
                        <a:effectLst/>
                        <a:uLnTx/>
                        <a:uFillTx/>
                        <a:latin typeface="Mulish" pitchFamily="2" charset="0"/>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36098685"/>
                  </a:ext>
                </a:extLst>
              </a:tr>
              <a:tr h="795404">
                <a:tc>
                  <a:txBody>
                    <a:bodyPr/>
                    <a:lstStyle/>
                    <a:p>
                      <a:pPr algn="ctr"/>
                      <a:r>
                        <a:rPr lang="en-US" sz="1600" b="1" dirty="0" smtClean="0">
                          <a:solidFill>
                            <a:schemeClr val="bg1"/>
                          </a:solidFill>
                          <a:latin typeface="Mulish" pitchFamily="2" charset="0"/>
                        </a:rPr>
                        <a:t>Age </a:t>
                      </a:r>
                    </a:p>
                    <a:p>
                      <a:pPr algn="ctr"/>
                      <a:r>
                        <a:rPr lang="en-US" sz="1600" b="1" dirty="0" smtClean="0">
                          <a:solidFill>
                            <a:schemeClr val="bg1"/>
                          </a:solidFill>
                          <a:latin typeface="Mulish" pitchFamily="2" charset="0"/>
                        </a:rPr>
                        <a:t>(at last birthday)</a:t>
                      </a:r>
                      <a:endParaRPr lang="en-US" sz="1600" b="1" dirty="0">
                        <a:solidFill>
                          <a:schemeClr val="bg1"/>
                        </a:solidFill>
                        <a:latin typeface="Mulish" pitchFamily="2" charset="0"/>
                      </a:endParaRPr>
                    </a:p>
                  </a:txBody>
                  <a:tcPr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Mulish" pitchFamily="2" charset="0"/>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Mulish" pitchFamily="2" charset="0"/>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bg1"/>
                          </a:solidFill>
                          <a:latin typeface="Mulish" pitchFamily="2" charset="0"/>
                        </a:rPr>
                        <a:t>N/A</a:t>
                      </a:r>
                      <a:endParaRPr lang="en-US" sz="1600" dirty="0">
                        <a:solidFill>
                          <a:schemeClr val="bg1"/>
                        </a:solidFill>
                        <a:latin typeface="Mulish"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pPr>
                      <a:r>
                        <a:rPr kumimoji="0" lang="en-US" sz="1600" b="1" i="0" u="none" strike="noStrike" kern="1200" cap="none" spc="0" normalizeH="0" baseline="0" dirty="0" smtClean="0">
                          <a:ln>
                            <a:noFill/>
                          </a:ln>
                          <a:solidFill>
                            <a:srgbClr val="00B050"/>
                          </a:solidFill>
                          <a:effectLst/>
                          <a:uLnTx/>
                          <a:uFillTx/>
                          <a:latin typeface="Mulish" pitchFamily="2" charset="0"/>
                          <a:ea typeface="+mn-ea"/>
                          <a:cs typeface="+mn-cs"/>
                        </a:rPr>
                        <a:t>r=0.033</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dirty="0" smtClean="0">
                          <a:ln>
                            <a:noFill/>
                          </a:ln>
                          <a:solidFill>
                            <a:srgbClr val="00B050"/>
                          </a:solidFill>
                          <a:effectLst/>
                          <a:uLnTx/>
                          <a:uFillTx/>
                          <a:latin typeface="Mulish" pitchFamily="2" charset="0"/>
                          <a:ea typeface="+mn-ea"/>
                          <a:cs typeface="+mn-cs"/>
                        </a:rPr>
                        <a:t>P-value</a:t>
                      </a:r>
                      <a:r>
                        <a:rPr kumimoji="0" lang="en-US" sz="1600" b="1" i="0" u="none" strike="noStrike" kern="1200" cap="none" spc="0" normalizeH="0" baseline="0" noProof="0" dirty="0" smtClean="0">
                          <a:ln>
                            <a:noFill/>
                          </a:ln>
                          <a:solidFill>
                            <a:srgbClr val="00B050"/>
                          </a:solidFill>
                          <a:effectLst/>
                          <a:uLnTx/>
                          <a:uFillTx/>
                          <a:latin typeface="Mulish" pitchFamily="2" charset="0"/>
                          <a:ea typeface="+mn-ea"/>
                          <a:cs typeface="+mn-cs"/>
                        </a:rPr>
                        <a:t>&lt;0.001</a:t>
                      </a:r>
                    </a:p>
                  </a:txBody>
                  <a:tcPr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8867603"/>
                  </a:ext>
                </a:extLst>
              </a:tr>
              <a:tr h="795404">
                <a:tc>
                  <a:txBody>
                    <a:bodyPr/>
                    <a:lstStyle/>
                    <a:p>
                      <a:pPr algn="ctr"/>
                      <a:r>
                        <a:rPr lang="en-US" sz="1600" b="1" dirty="0" smtClean="0">
                          <a:solidFill>
                            <a:schemeClr val="bg1"/>
                          </a:solidFill>
                          <a:latin typeface="Mulish" pitchFamily="2" charset="0"/>
                        </a:rPr>
                        <a:t>Sex</a:t>
                      </a:r>
                      <a:endParaRPr lang="en-US" sz="1200" b="1" kern="1200" baseline="0" dirty="0" smtClean="0">
                        <a:solidFill>
                          <a:schemeClr val="bg1"/>
                        </a:solidFill>
                        <a:latin typeface="Mulish" pitchFamily="2" charset="0"/>
                        <a:ea typeface="+mn-ea"/>
                        <a:cs typeface="+mn-cs"/>
                      </a:endParaRPr>
                    </a:p>
                    <a:p>
                      <a:pPr algn="ctr"/>
                      <a:r>
                        <a:rPr lang="en-US" sz="1200" b="1" kern="1200" baseline="0" dirty="0" smtClean="0">
                          <a:solidFill>
                            <a:schemeClr val="bg1"/>
                          </a:solidFill>
                          <a:latin typeface="Mulish" pitchFamily="2" charset="0"/>
                          <a:ea typeface="+mn-ea"/>
                          <a:cs typeface="+mn-cs"/>
                        </a:rPr>
                        <a:t>(1 = Male, 2 = Female)</a:t>
                      </a:r>
                    </a:p>
                  </a:txBody>
                  <a:tcPr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Mulish" pitchFamily="2" charset="0"/>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Mulish" pitchFamily="2" charset="0"/>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600" dirty="0">
                        <a:solidFill>
                          <a:schemeClr val="bg1"/>
                        </a:solidFill>
                        <a:latin typeface="Mulish"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600" dirty="0" smtClean="0">
                          <a:solidFill>
                            <a:schemeClr val="bg1"/>
                          </a:solidFill>
                          <a:latin typeface="Mulish" pitchFamily="2" charset="0"/>
                        </a:rPr>
                        <a:t>N/A</a:t>
                      </a:r>
                      <a:endParaRPr lang="en-US" sz="1600" dirty="0">
                        <a:solidFill>
                          <a:schemeClr val="bg1"/>
                        </a:solidFill>
                        <a:latin typeface="Mulish" pitchFamily="2" charset="0"/>
                      </a:endParaRPr>
                    </a:p>
                  </a:txBody>
                  <a:tcPr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96260669"/>
                  </a:ext>
                </a:extLst>
              </a:tr>
            </a:tbl>
          </a:graphicData>
        </a:graphic>
      </p:graphicFrame>
    </p:spTree>
    <p:extLst>
      <p:ext uri="{BB962C8B-B14F-4D97-AF65-F5344CB8AC3E}">
        <p14:creationId xmlns:p14="http://schemas.microsoft.com/office/powerpoint/2010/main" val="754141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Discussion</a:t>
            </a:r>
            <a:endParaRPr lang="en-GB" dirty="0"/>
          </a:p>
        </p:txBody>
      </p:sp>
      <p:sp>
        <p:nvSpPr>
          <p:cNvPr id="3" name="Content Placeholder 2"/>
          <p:cNvSpPr>
            <a:spLocks noGrp="1"/>
          </p:cNvSpPr>
          <p:nvPr>
            <p:ph idx="1"/>
          </p:nvPr>
        </p:nvSpPr>
        <p:spPr>
          <a:xfrm>
            <a:off x="838200" y="1690688"/>
            <a:ext cx="10515600" cy="4351338"/>
          </a:xfrm>
        </p:spPr>
        <p:txBody>
          <a:bodyPr>
            <a:normAutofit/>
          </a:bodyPr>
          <a:lstStyle/>
          <a:p>
            <a:pPr>
              <a:lnSpc>
                <a:spcPct val="150000"/>
              </a:lnSpc>
            </a:pPr>
            <a:r>
              <a:rPr lang="en-GB" dirty="0" smtClean="0"/>
              <a:t>Main finding (sex and drinking): </a:t>
            </a:r>
          </a:p>
          <a:p>
            <a:pPr marL="457200" lvl="1" indent="0">
              <a:lnSpc>
                <a:spcPct val="150000"/>
              </a:lnSpc>
              <a:buNone/>
            </a:pPr>
            <a:r>
              <a:rPr lang="en-GB" sz="2000" dirty="0" smtClean="0"/>
              <a:t>- </a:t>
            </a:r>
            <a:r>
              <a:rPr lang="en-GB" sz="2000" b="1" dirty="0" smtClean="0">
                <a:solidFill>
                  <a:srgbClr val="FFC000"/>
                </a:solidFill>
              </a:rPr>
              <a:t>Men more likely to drink</a:t>
            </a:r>
            <a:r>
              <a:rPr lang="en-GB" sz="2000" dirty="0" smtClean="0"/>
              <a:t> than women </a:t>
            </a:r>
            <a:r>
              <a:rPr lang="en-GB" sz="2000" b="1" dirty="0" smtClean="0">
                <a:solidFill>
                  <a:srgbClr val="FFC000"/>
                </a:solidFill>
              </a:rPr>
              <a:t>(84% vs 74.4%)</a:t>
            </a:r>
          </a:p>
          <a:p>
            <a:pPr>
              <a:lnSpc>
                <a:spcPct val="150000"/>
              </a:lnSpc>
            </a:pPr>
            <a:endParaRPr lang="en-US" sz="1300" dirty="0" smtClean="0"/>
          </a:p>
          <a:p>
            <a:pPr>
              <a:lnSpc>
                <a:spcPct val="150000"/>
              </a:lnSpc>
            </a:pPr>
            <a:r>
              <a:rPr lang="en-US" dirty="0" smtClean="0"/>
              <a:t>Health Survey for England 2022:</a:t>
            </a:r>
            <a:r>
              <a:rPr lang="en-US" baseline="30000" dirty="0" smtClean="0"/>
              <a:t>1</a:t>
            </a:r>
          </a:p>
          <a:p>
            <a:pPr lvl="1">
              <a:lnSpc>
                <a:spcPct val="150000"/>
              </a:lnSpc>
              <a:buFontTx/>
              <a:buChar char="-"/>
            </a:pPr>
            <a:r>
              <a:rPr lang="en-US" sz="2000" dirty="0" smtClean="0"/>
              <a:t>Drank in last year: 84% (men) vs 78% (women)</a:t>
            </a:r>
          </a:p>
          <a:p>
            <a:pPr lvl="1">
              <a:lnSpc>
                <a:spcPct val="150000"/>
              </a:lnSpc>
              <a:buFontTx/>
              <a:buChar char="-"/>
            </a:pPr>
            <a:r>
              <a:rPr lang="en-US" sz="2000" dirty="0" smtClean="0"/>
              <a:t>Drink at least weekly: 55% (men) vs 42% (women)</a:t>
            </a:r>
          </a:p>
          <a:p>
            <a:pPr lvl="1">
              <a:lnSpc>
                <a:spcPct val="150000"/>
              </a:lnSpc>
              <a:buFontTx/>
              <a:buChar char="-"/>
            </a:pPr>
            <a:r>
              <a:rPr lang="en-US" sz="2000" dirty="0" smtClean="0"/>
              <a:t>Mean number of weekly units: 17.6 (men) vs 9 (women)</a:t>
            </a:r>
          </a:p>
          <a:p>
            <a:pPr>
              <a:lnSpc>
                <a:spcPct val="150000"/>
              </a:lnSpc>
            </a:pPr>
            <a:endParaRPr lang="en-US" dirty="0" smtClean="0"/>
          </a:p>
        </p:txBody>
      </p:sp>
      <p:sp>
        <p:nvSpPr>
          <p:cNvPr id="4" name="Rectangle 3"/>
          <p:cNvSpPr/>
          <p:nvPr/>
        </p:nvSpPr>
        <p:spPr>
          <a:xfrm>
            <a:off x="838199" y="6219107"/>
            <a:ext cx="11154103" cy="261931"/>
          </a:xfrm>
          <a:prstGeom prst="rect">
            <a:avLst/>
          </a:prstGeom>
        </p:spPr>
        <p:txBody>
          <a:bodyPr wrap="square">
            <a:spAutoFit/>
          </a:bodyPr>
          <a:lstStyle/>
          <a:p>
            <a:pPr>
              <a:lnSpc>
                <a:spcPct val="107000"/>
              </a:lnSpc>
              <a:spcAft>
                <a:spcPts val="800"/>
              </a:spcAft>
            </a:pPr>
            <a:r>
              <a:rPr lang="en-GB" sz="1100" baseline="30000" dirty="0">
                <a:solidFill>
                  <a:schemeClr val="bg1"/>
                </a:solidFill>
                <a:latin typeface="Mulish" pitchFamily="2" charset="0"/>
                <a:ea typeface="Calibri" panose="020F0502020204030204" pitchFamily="34" charset="0"/>
                <a:cs typeface="Calibri" panose="020F0502020204030204" pitchFamily="34" charset="0"/>
              </a:rPr>
              <a:t>1</a:t>
            </a:r>
            <a:r>
              <a:rPr lang="en-GB" sz="1100" dirty="0">
                <a:solidFill>
                  <a:schemeClr val="bg1"/>
                </a:solidFill>
                <a:latin typeface="Mulish" pitchFamily="2" charset="0"/>
                <a:ea typeface="Calibri" panose="020F0502020204030204" pitchFamily="34" charset="0"/>
                <a:cs typeface="Calibri" panose="020F0502020204030204" pitchFamily="34" charset="0"/>
              </a:rPr>
              <a:t>NHS England (2022) </a:t>
            </a:r>
            <a:r>
              <a:rPr lang="en-GB" sz="1100" i="1" dirty="0">
                <a:solidFill>
                  <a:schemeClr val="bg1"/>
                </a:solidFill>
                <a:latin typeface="Mulish" pitchFamily="2" charset="0"/>
                <a:ea typeface="Calibri" panose="020F0502020204030204" pitchFamily="34" charset="0"/>
                <a:cs typeface="Calibri" panose="020F0502020204030204" pitchFamily="34" charset="0"/>
              </a:rPr>
              <a:t>Health Survey for England</a:t>
            </a:r>
            <a:r>
              <a:rPr lang="en-GB" sz="1100" dirty="0">
                <a:solidFill>
                  <a:schemeClr val="bg1"/>
                </a:solidFill>
                <a:latin typeface="Mulish" pitchFamily="2" charset="0"/>
                <a:ea typeface="Calibri" panose="020F0502020204030204" pitchFamily="34" charset="0"/>
                <a:cs typeface="Calibri" panose="020F0502020204030204" pitchFamily="34" charset="0"/>
              </a:rPr>
              <a:t>. Available from: https://digital.nhs.uk/data-and-information/publications/statistical/health-survey-for-england.</a:t>
            </a:r>
          </a:p>
        </p:txBody>
      </p:sp>
    </p:spTree>
    <p:extLst>
      <p:ext uri="{BB962C8B-B14F-4D97-AF65-F5344CB8AC3E}">
        <p14:creationId xmlns:p14="http://schemas.microsoft.com/office/powerpoint/2010/main" val="2775273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a:t>
            </a:r>
            <a:endParaRPr lang="en-GB" dirty="0"/>
          </a:p>
        </p:txBody>
      </p:sp>
      <p:sp>
        <p:nvSpPr>
          <p:cNvPr id="3" name="Content Placeholder 2"/>
          <p:cNvSpPr>
            <a:spLocks noGrp="1"/>
          </p:cNvSpPr>
          <p:nvPr>
            <p:ph idx="1"/>
          </p:nvPr>
        </p:nvSpPr>
        <p:spPr>
          <a:xfrm>
            <a:off x="838199" y="1825625"/>
            <a:ext cx="10872537" cy="4351338"/>
          </a:xfrm>
        </p:spPr>
        <p:txBody>
          <a:bodyPr>
            <a:normAutofit fontScale="92500" lnSpcReduction="20000"/>
          </a:bodyPr>
          <a:lstStyle/>
          <a:p>
            <a:pPr>
              <a:lnSpc>
                <a:spcPct val="200000"/>
              </a:lnSpc>
            </a:pPr>
            <a:r>
              <a:rPr lang="en-GB" sz="2000" b="1" dirty="0" smtClean="0">
                <a:solidFill>
                  <a:srgbClr val="FFC000"/>
                </a:solidFill>
              </a:rPr>
              <a:t>Men were more likely to drink than women in England in 2011</a:t>
            </a:r>
          </a:p>
          <a:p>
            <a:pPr>
              <a:lnSpc>
                <a:spcPct val="200000"/>
              </a:lnSpc>
            </a:pPr>
            <a:r>
              <a:rPr lang="en-GB" sz="2100" b="1" dirty="0">
                <a:solidFill>
                  <a:srgbClr val="FFC000"/>
                </a:solidFill>
              </a:rPr>
              <a:t>Similar findings in 2022</a:t>
            </a:r>
            <a:r>
              <a:rPr lang="en-GB" sz="2000" dirty="0" smtClean="0"/>
              <a:t>, but with a </a:t>
            </a:r>
            <a:r>
              <a:rPr lang="en-GB" sz="2100" b="1" dirty="0">
                <a:solidFill>
                  <a:srgbClr val="FFC000"/>
                </a:solidFill>
              </a:rPr>
              <a:t>worsening for women</a:t>
            </a:r>
          </a:p>
          <a:p>
            <a:pPr>
              <a:lnSpc>
                <a:spcPct val="200000"/>
              </a:lnSpc>
            </a:pPr>
            <a:r>
              <a:rPr lang="en-GB" sz="2000" dirty="0" smtClean="0"/>
              <a:t>Further </a:t>
            </a:r>
            <a:r>
              <a:rPr lang="en-GB" sz="2100" b="1" dirty="0">
                <a:solidFill>
                  <a:srgbClr val="FFC000"/>
                </a:solidFill>
              </a:rPr>
              <a:t>educational efforts on alcohol-related harm </a:t>
            </a:r>
            <a:r>
              <a:rPr lang="en-GB" sz="2000" dirty="0" smtClean="0"/>
              <a:t>should be implemented to curb alcohol consumption</a:t>
            </a:r>
          </a:p>
          <a:p>
            <a:pPr>
              <a:lnSpc>
                <a:spcPct val="200000"/>
              </a:lnSpc>
            </a:pPr>
            <a:r>
              <a:rPr lang="en-GB" sz="2100" b="1" dirty="0">
                <a:solidFill>
                  <a:srgbClr val="FFC000"/>
                </a:solidFill>
              </a:rPr>
              <a:t>Campaigns tailored to men </a:t>
            </a:r>
            <a:r>
              <a:rPr lang="en-GB" sz="2000" dirty="0" smtClean="0"/>
              <a:t>may be important in bringing alcohol consumption among men closer to women</a:t>
            </a:r>
          </a:p>
          <a:p>
            <a:pPr>
              <a:lnSpc>
                <a:spcPct val="200000"/>
              </a:lnSpc>
            </a:pPr>
            <a:r>
              <a:rPr lang="en-GB" sz="2100" b="1" dirty="0">
                <a:solidFill>
                  <a:srgbClr val="FFC000"/>
                </a:solidFill>
              </a:rPr>
              <a:t>Campaigns designed for women are also needed </a:t>
            </a:r>
            <a:r>
              <a:rPr lang="en-GB" sz="2000" dirty="0" smtClean="0"/>
              <a:t>to reverse secular trend of increase</a:t>
            </a:r>
            <a:endParaRPr lang="en-GB" sz="2000" dirty="0"/>
          </a:p>
        </p:txBody>
      </p:sp>
    </p:spTree>
    <p:extLst>
      <p:ext uri="{BB962C8B-B14F-4D97-AF65-F5344CB8AC3E}">
        <p14:creationId xmlns:p14="http://schemas.microsoft.com/office/powerpoint/2010/main" val="25705098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a:t>
            </a:r>
            <a:endParaRPr lang="en-GB" dirty="0"/>
          </a:p>
        </p:txBody>
      </p:sp>
      <p:sp>
        <p:nvSpPr>
          <p:cNvPr id="3" name="Content Placeholder 2"/>
          <p:cNvSpPr>
            <a:spLocks noGrp="1"/>
          </p:cNvSpPr>
          <p:nvPr>
            <p:ph idx="1"/>
          </p:nvPr>
        </p:nvSpPr>
        <p:spPr/>
        <p:txBody>
          <a:bodyPr/>
          <a:lstStyle/>
          <a:p>
            <a:pPr>
              <a:lnSpc>
                <a:spcPct val="107000"/>
              </a:lnSpc>
              <a:spcAft>
                <a:spcPts val="800"/>
              </a:spcAft>
            </a:pPr>
            <a:r>
              <a:rPr lang="en-GB" dirty="0" smtClean="0">
                <a:ea typeface="Calibri" panose="020F0502020204030204" pitchFamily="34" charset="0"/>
                <a:cs typeface="Calibri" panose="020F0502020204030204" pitchFamily="34" charset="0"/>
              </a:rPr>
              <a:t>NHS </a:t>
            </a:r>
            <a:r>
              <a:rPr lang="en-GB" dirty="0">
                <a:ea typeface="Calibri" panose="020F0502020204030204" pitchFamily="34" charset="0"/>
                <a:cs typeface="Calibri" panose="020F0502020204030204" pitchFamily="34" charset="0"/>
              </a:rPr>
              <a:t>England (2022) </a:t>
            </a:r>
            <a:r>
              <a:rPr lang="en-GB" i="1" dirty="0">
                <a:ea typeface="Calibri" panose="020F0502020204030204" pitchFamily="34" charset="0"/>
                <a:cs typeface="Calibri" panose="020F0502020204030204" pitchFamily="34" charset="0"/>
              </a:rPr>
              <a:t>Health Survey for England</a:t>
            </a:r>
            <a:r>
              <a:rPr lang="en-GB" dirty="0">
                <a:ea typeface="Calibri" panose="020F0502020204030204" pitchFamily="34" charset="0"/>
                <a:cs typeface="Calibri" panose="020F0502020204030204" pitchFamily="34" charset="0"/>
              </a:rPr>
              <a:t>. Available from: https://digital.nhs.uk/data-and-information/publications/statistical/health-survey-for-england.</a:t>
            </a:r>
          </a:p>
          <a:p>
            <a:pPr>
              <a:lnSpc>
                <a:spcPct val="107000"/>
              </a:lnSpc>
              <a:spcAft>
                <a:spcPts val="800"/>
              </a:spcAft>
            </a:pPr>
            <a:r>
              <a:rPr lang="en-GB" dirty="0" smtClean="0">
                <a:ea typeface="Calibri" panose="020F0502020204030204" pitchFamily="34" charset="0"/>
                <a:cs typeface="Calibri" panose="020F0502020204030204" pitchFamily="34" charset="0"/>
              </a:rPr>
              <a:t>NHS </a:t>
            </a:r>
            <a:r>
              <a:rPr lang="en-GB" dirty="0">
                <a:ea typeface="Calibri" panose="020F0502020204030204" pitchFamily="34" charset="0"/>
                <a:cs typeface="Calibri" panose="020F0502020204030204" pitchFamily="34" charset="0"/>
              </a:rPr>
              <a:t>(2022) ‘Risks - Alcohol misuse’. Available from: https://www.nhs.uk/conditions/alcohol-misuse/risks/.</a:t>
            </a:r>
          </a:p>
          <a:p>
            <a:endParaRPr lang="en-GB" dirty="0"/>
          </a:p>
        </p:txBody>
      </p:sp>
    </p:spTree>
    <p:extLst>
      <p:ext uri="{BB962C8B-B14F-4D97-AF65-F5344CB8AC3E}">
        <p14:creationId xmlns:p14="http://schemas.microsoft.com/office/powerpoint/2010/main" val="1434353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GB" dirty="0"/>
          </a:p>
        </p:txBody>
      </p:sp>
      <p:sp>
        <p:nvSpPr>
          <p:cNvPr id="3" name="Content Placeholder 2"/>
          <p:cNvSpPr>
            <a:spLocks noGrp="1"/>
          </p:cNvSpPr>
          <p:nvPr>
            <p:ph idx="1"/>
          </p:nvPr>
        </p:nvSpPr>
        <p:spPr>
          <a:xfrm>
            <a:off x="838200" y="1719334"/>
            <a:ext cx="10733690" cy="4575175"/>
          </a:xfrm>
        </p:spPr>
        <p:txBody>
          <a:bodyPr>
            <a:normAutofit lnSpcReduction="10000"/>
          </a:bodyPr>
          <a:lstStyle/>
          <a:p>
            <a:r>
              <a:rPr lang="en-GB" sz="2000" dirty="0" smtClean="0"/>
              <a:t>Alcohol consumption landscape in England (2022):</a:t>
            </a:r>
            <a:r>
              <a:rPr lang="en-GB" sz="2000" baseline="30000" dirty="0" smtClean="0"/>
              <a:t>1</a:t>
            </a:r>
          </a:p>
          <a:p>
            <a:pPr marL="0" indent="0">
              <a:buNone/>
            </a:pPr>
            <a:r>
              <a:rPr lang="en-GB" sz="2000" dirty="0" smtClean="0"/>
              <a:t>	</a:t>
            </a:r>
            <a:r>
              <a:rPr lang="en-GB" sz="1600" dirty="0" smtClean="0"/>
              <a:t>81% of adults drink alcohol (55% at least weekly)</a:t>
            </a:r>
          </a:p>
          <a:p>
            <a:pPr marL="0" indent="0">
              <a:buNone/>
            </a:pPr>
            <a:r>
              <a:rPr lang="en-GB" sz="1600" dirty="0"/>
              <a:t>	</a:t>
            </a:r>
            <a:r>
              <a:rPr lang="en-GB" sz="1600" dirty="0" smtClean="0"/>
              <a:t>Increasing weekly average consumption (15.3 units/week in 2022, from 14.5 in 2021, and 10.9 in 2015)</a:t>
            </a:r>
          </a:p>
          <a:p>
            <a:pPr marL="0" indent="0">
              <a:buNone/>
            </a:pPr>
            <a:r>
              <a:rPr lang="en-GB" sz="1600" dirty="0"/>
              <a:t>	</a:t>
            </a:r>
            <a:r>
              <a:rPr lang="en-GB" sz="1600" dirty="0" smtClean="0"/>
              <a:t>Long-term risks (cardiovascular, gastrointestinal, cancer)</a:t>
            </a:r>
            <a:r>
              <a:rPr lang="en-GB" sz="1600" baseline="30000" dirty="0" smtClean="0"/>
              <a:t>2</a:t>
            </a:r>
            <a:endParaRPr lang="en-GB" sz="1900" baseline="30000" dirty="0" smtClean="0"/>
          </a:p>
          <a:p>
            <a:pPr marL="0" indent="0">
              <a:buNone/>
            </a:pPr>
            <a:r>
              <a:rPr lang="en-GB" sz="2000" dirty="0" smtClean="0"/>
              <a:t>	</a:t>
            </a:r>
            <a:r>
              <a:rPr lang="en-GB" sz="2000" dirty="0"/>
              <a:t>	</a:t>
            </a:r>
          </a:p>
          <a:p>
            <a:r>
              <a:rPr lang="en-GB" sz="2000" dirty="0" smtClean="0"/>
              <a:t>Assignment: explore demographic patterns related to alcohol consumption in England</a:t>
            </a:r>
          </a:p>
          <a:p>
            <a:endParaRPr lang="en-GB" sz="2000" dirty="0"/>
          </a:p>
          <a:p>
            <a:r>
              <a:rPr lang="en-GB" sz="2000" dirty="0" smtClean="0"/>
              <a:t>Dataset: Health Survey for England 2011</a:t>
            </a:r>
          </a:p>
          <a:p>
            <a:endParaRPr lang="en-GB" sz="2000" dirty="0"/>
          </a:p>
          <a:p>
            <a:r>
              <a:rPr lang="en-GB" sz="2000" dirty="0" smtClean="0"/>
              <a:t>Analysis plan: descriptive and inferential statistics</a:t>
            </a:r>
          </a:p>
          <a:p>
            <a:endParaRPr lang="en-GB" sz="2000" dirty="0"/>
          </a:p>
          <a:p>
            <a:r>
              <a:rPr lang="en-US" sz="2000" dirty="0" smtClean="0"/>
              <a:t>Analysis tools: R</a:t>
            </a:r>
          </a:p>
          <a:p>
            <a:pPr marL="285750" indent="-285750">
              <a:buFont typeface="Wingdings" pitchFamily="2" charset="2"/>
              <a:buChar char="§"/>
            </a:pPr>
            <a:endParaRPr lang="en-US" sz="2000" dirty="0"/>
          </a:p>
          <a:p>
            <a:pPr marL="0" indent="0">
              <a:buNone/>
            </a:pPr>
            <a:endParaRPr lang="en-GB" sz="2000" dirty="0" smtClean="0"/>
          </a:p>
        </p:txBody>
      </p:sp>
      <p:sp>
        <p:nvSpPr>
          <p:cNvPr id="4" name="Rectangle 3"/>
          <p:cNvSpPr/>
          <p:nvPr/>
        </p:nvSpPr>
        <p:spPr>
          <a:xfrm>
            <a:off x="838200" y="6323155"/>
            <a:ext cx="10068910" cy="736612"/>
          </a:xfrm>
          <a:prstGeom prst="rect">
            <a:avLst/>
          </a:prstGeom>
        </p:spPr>
        <p:txBody>
          <a:bodyPr wrap="square">
            <a:spAutoFit/>
          </a:bodyPr>
          <a:lstStyle/>
          <a:p>
            <a:pPr>
              <a:lnSpc>
                <a:spcPct val="107000"/>
              </a:lnSpc>
              <a:spcAft>
                <a:spcPts val="800"/>
              </a:spcAft>
            </a:pPr>
            <a:r>
              <a:rPr lang="en-GB" sz="1000" baseline="30000" dirty="0" smtClean="0">
                <a:solidFill>
                  <a:schemeClr val="bg1"/>
                </a:solidFill>
                <a:latin typeface="Mulish" pitchFamily="2" charset="0"/>
                <a:ea typeface="Calibri" panose="020F0502020204030204" pitchFamily="34" charset="0"/>
                <a:cs typeface="Calibri" panose="020F0502020204030204" pitchFamily="34" charset="0"/>
              </a:rPr>
              <a:t>1</a:t>
            </a:r>
            <a:r>
              <a:rPr lang="en-GB" sz="1000" dirty="0" smtClean="0">
                <a:solidFill>
                  <a:schemeClr val="bg1"/>
                </a:solidFill>
                <a:latin typeface="Mulish" pitchFamily="2" charset="0"/>
                <a:ea typeface="Calibri" panose="020F0502020204030204" pitchFamily="34" charset="0"/>
                <a:cs typeface="Calibri" panose="020F0502020204030204" pitchFamily="34" charset="0"/>
              </a:rPr>
              <a:t>NHS </a:t>
            </a:r>
            <a:r>
              <a:rPr lang="en-GB" sz="1000" dirty="0">
                <a:solidFill>
                  <a:schemeClr val="bg1"/>
                </a:solidFill>
                <a:latin typeface="Mulish" pitchFamily="2" charset="0"/>
                <a:ea typeface="Calibri" panose="020F0502020204030204" pitchFamily="34" charset="0"/>
                <a:cs typeface="Calibri" panose="020F0502020204030204" pitchFamily="34" charset="0"/>
              </a:rPr>
              <a:t>England (2022) </a:t>
            </a:r>
            <a:r>
              <a:rPr lang="en-GB" sz="1000" i="1" dirty="0">
                <a:solidFill>
                  <a:schemeClr val="bg1"/>
                </a:solidFill>
                <a:latin typeface="Mulish" pitchFamily="2" charset="0"/>
                <a:ea typeface="Calibri" panose="020F0502020204030204" pitchFamily="34" charset="0"/>
                <a:cs typeface="Calibri" panose="020F0502020204030204" pitchFamily="34" charset="0"/>
              </a:rPr>
              <a:t>Health Survey for England</a:t>
            </a:r>
            <a:r>
              <a:rPr lang="en-GB" sz="1000" dirty="0">
                <a:solidFill>
                  <a:schemeClr val="bg1"/>
                </a:solidFill>
                <a:latin typeface="Mulish" pitchFamily="2" charset="0"/>
                <a:ea typeface="Calibri" panose="020F0502020204030204" pitchFamily="34" charset="0"/>
                <a:cs typeface="Calibri" panose="020F0502020204030204" pitchFamily="34" charset="0"/>
              </a:rPr>
              <a:t>. Available from: https://digital.nhs.uk/data-and-information/publications/statistical/health-survey-for-england</a:t>
            </a:r>
            <a:r>
              <a:rPr lang="en-GB" sz="1000" dirty="0" smtClean="0">
                <a:solidFill>
                  <a:schemeClr val="bg1"/>
                </a:solidFill>
                <a:latin typeface="Mulish" pitchFamily="2" charset="0"/>
                <a:ea typeface="Calibri" panose="020F0502020204030204" pitchFamily="34" charset="0"/>
                <a:cs typeface="Calibri" panose="020F0502020204030204" pitchFamily="34" charset="0"/>
              </a:rPr>
              <a:t>.</a:t>
            </a:r>
          </a:p>
          <a:p>
            <a:pPr>
              <a:lnSpc>
                <a:spcPct val="107000"/>
              </a:lnSpc>
              <a:spcAft>
                <a:spcPts val="800"/>
              </a:spcAft>
            </a:pPr>
            <a:r>
              <a:rPr lang="en-GB" sz="1000" baseline="30000" dirty="0">
                <a:solidFill>
                  <a:schemeClr val="bg1"/>
                </a:solidFill>
                <a:latin typeface="Mulish" pitchFamily="2" charset="0"/>
                <a:ea typeface="Calibri" panose="020F0502020204030204" pitchFamily="34" charset="0"/>
                <a:cs typeface="Calibri" panose="020F0502020204030204" pitchFamily="34" charset="0"/>
              </a:rPr>
              <a:t>2</a:t>
            </a:r>
            <a:r>
              <a:rPr lang="en-GB" sz="1000" dirty="0">
                <a:solidFill>
                  <a:schemeClr val="bg1"/>
                </a:solidFill>
                <a:latin typeface="Mulish" pitchFamily="2" charset="0"/>
                <a:ea typeface="Calibri" panose="020F0502020204030204" pitchFamily="34" charset="0"/>
                <a:cs typeface="Calibri" panose="020F0502020204030204" pitchFamily="34" charset="0"/>
              </a:rPr>
              <a:t>NHS (2022) ‘Risks - Alcohol misuse’. Available from: https://www.nhs.uk/conditions/alcohol-misuse/risks/.</a:t>
            </a:r>
          </a:p>
          <a:p>
            <a:pPr>
              <a:lnSpc>
                <a:spcPct val="107000"/>
              </a:lnSpc>
              <a:spcAft>
                <a:spcPts val="800"/>
              </a:spcAft>
            </a:pPr>
            <a:endParaRPr lang="en-GB" sz="1000" baseline="30000" dirty="0">
              <a:solidFill>
                <a:schemeClr val="bg1"/>
              </a:solidFill>
              <a:latin typeface="Mulish"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523927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Appendix</a:t>
            </a:r>
            <a:endParaRPr lang="en-GB" dirty="0"/>
          </a:p>
        </p:txBody>
      </p:sp>
      <p:sp>
        <p:nvSpPr>
          <p:cNvPr id="3" name="Content Placeholder 2"/>
          <p:cNvSpPr>
            <a:spLocks noGrp="1"/>
          </p:cNvSpPr>
          <p:nvPr>
            <p:ph idx="1"/>
          </p:nvPr>
        </p:nvSpPr>
        <p:spPr/>
        <p:txBody>
          <a:bodyPr/>
          <a:lstStyle/>
          <a:p>
            <a:pPr marL="0" indent="0">
              <a:buNone/>
            </a:pPr>
            <a:r>
              <a:rPr lang="en-GB" dirty="0" smtClean="0"/>
              <a:t>Analysis </a:t>
            </a:r>
            <a:r>
              <a:rPr lang="en-GB" dirty="0"/>
              <a:t>code and outputs </a:t>
            </a:r>
            <a:r>
              <a:rPr lang="en-GB" dirty="0" smtClean="0"/>
              <a:t>at:</a:t>
            </a:r>
          </a:p>
          <a:p>
            <a:pPr marL="0" indent="0">
              <a:buNone/>
            </a:pPr>
            <a:r>
              <a:rPr lang="en-GB" dirty="0" smtClean="0"/>
              <a:t> </a:t>
            </a:r>
            <a:r>
              <a:rPr lang="en-GB" sz="2000" dirty="0"/>
              <a:t>https://github.com/gpessoaamorim/artificial_intelligence_pgdip/tree/master/Assignments/Module%202/Statistical%20analysis%20presentation</a:t>
            </a:r>
          </a:p>
          <a:p>
            <a:endParaRPr lang="en-GB" dirty="0"/>
          </a:p>
        </p:txBody>
      </p:sp>
    </p:spTree>
    <p:extLst>
      <p:ext uri="{BB962C8B-B14F-4D97-AF65-F5344CB8AC3E}">
        <p14:creationId xmlns:p14="http://schemas.microsoft.com/office/powerpoint/2010/main" val="1057055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Descriptive statistics</a:t>
            </a:r>
            <a:endParaRPr lang="en-GB" dirty="0"/>
          </a:p>
        </p:txBody>
      </p:sp>
      <p:sp>
        <p:nvSpPr>
          <p:cNvPr id="5" name="Text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747950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Descriptive statistics</a:t>
            </a:r>
          </a:p>
        </p:txBody>
      </p:sp>
      <p:sp>
        <p:nvSpPr>
          <p:cNvPr id="3" name="Content Placeholder 2"/>
          <p:cNvSpPr>
            <a:spLocks noGrp="1"/>
          </p:cNvSpPr>
          <p:nvPr>
            <p:ph idx="1"/>
          </p:nvPr>
        </p:nvSpPr>
        <p:spPr/>
        <p:txBody>
          <a:bodyPr/>
          <a:lstStyle/>
          <a:p>
            <a:pPr marL="0" indent="0">
              <a:buNone/>
            </a:pPr>
            <a:r>
              <a:rPr lang="en-GB" sz="2000" dirty="0"/>
              <a:t>Q1: </a:t>
            </a:r>
            <a:r>
              <a:rPr lang="en-GB" sz="2000" b="1" dirty="0" smtClean="0">
                <a:solidFill>
                  <a:srgbClr val="FFC000"/>
                </a:solidFill>
              </a:rPr>
              <a:t>How </a:t>
            </a:r>
            <a:r>
              <a:rPr lang="en-GB" sz="2000" b="1" dirty="0">
                <a:solidFill>
                  <a:srgbClr val="FFC000"/>
                </a:solidFill>
              </a:rPr>
              <a:t>many people </a:t>
            </a:r>
            <a:r>
              <a:rPr lang="en-GB" sz="2000" dirty="0"/>
              <a:t>are included in the sample?</a:t>
            </a:r>
          </a:p>
          <a:p>
            <a:pPr marL="0" indent="0">
              <a:buNone/>
            </a:pPr>
            <a:r>
              <a:rPr lang="en-GB" sz="2000" dirty="0" smtClean="0"/>
              <a:t>10617</a:t>
            </a:r>
            <a:endParaRPr lang="en-GB" sz="2000" dirty="0"/>
          </a:p>
          <a:p>
            <a:pPr marL="0" indent="0">
              <a:buNone/>
            </a:pPr>
            <a:endParaRPr lang="en-GB" sz="800" dirty="0"/>
          </a:p>
          <a:p>
            <a:pPr marL="0" indent="0">
              <a:buNone/>
            </a:pPr>
            <a:r>
              <a:rPr lang="en-GB" sz="2000" dirty="0" smtClean="0"/>
              <a:t>Q2: What is the </a:t>
            </a:r>
            <a:r>
              <a:rPr lang="en-GB" sz="2000" b="1" dirty="0" smtClean="0">
                <a:solidFill>
                  <a:srgbClr val="FFC000"/>
                </a:solidFill>
              </a:rPr>
              <a:t>percentage of women </a:t>
            </a:r>
            <a:r>
              <a:rPr lang="en-GB" sz="2000" dirty="0" smtClean="0"/>
              <a:t>in the sample?</a:t>
            </a:r>
          </a:p>
          <a:p>
            <a:pPr marL="0" indent="0">
              <a:buNone/>
            </a:pPr>
            <a:r>
              <a:rPr lang="en-GB" sz="2000" dirty="0" smtClean="0"/>
              <a:t>54.3</a:t>
            </a:r>
            <a:r>
              <a:rPr lang="en-GB" sz="2000" dirty="0"/>
              <a:t>% </a:t>
            </a:r>
            <a:r>
              <a:rPr lang="en-GB" sz="2000" dirty="0" smtClean="0"/>
              <a:t>women (5765</a:t>
            </a:r>
            <a:r>
              <a:rPr lang="en-GB" sz="2000" dirty="0"/>
              <a:t>)</a:t>
            </a:r>
          </a:p>
          <a:p>
            <a:endParaRPr lang="en-GB" dirty="0"/>
          </a:p>
        </p:txBody>
      </p:sp>
      <p:pic>
        <p:nvPicPr>
          <p:cNvPr id="4" name="Picture 3"/>
          <p:cNvPicPr>
            <a:picLocks noChangeAspect="1"/>
          </p:cNvPicPr>
          <p:nvPr/>
        </p:nvPicPr>
        <p:blipFill>
          <a:blip r:embed="rId3"/>
          <a:stretch>
            <a:fillRect/>
          </a:stretch>
        </p:blipFill>
        <p:spPr>
          <a:xfrm>
            <a:off x="6226636" y="3386709"/>
            <a:ext cx="5329806" cy="3319707"/>
          </a:xfrm>
          <a:prstGeom prst="rect">
            <a:avLst/>
          </a:prstGeom>
        </p:spPr>
      </p:pic>
    </p:spTree>
    <p:extLst>
      <p:ext uri="{BB962C8B-B14F-4D97-AF65-F5344CB8AC3E}">
        <p14:creationId xmlns:p14="http://schemas.microsoft.com/office/powerpoint/2010/main" val="25166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Descriptive statistics</a:t>
            </a:r>
          </a:p>
        </p:txBody>
      </p:sp>
      <p:sp>
        <p:nvSpPr>
          <p:cNvPr id="3" name="Content Placeholder 2"/>
          <p:cNvSpPr>
            <a:spLocks noGrp="1"/>
          </p:cNvSpPr>
          <p:nvPr>
            <p:ph idx="1"/>
          </p:nvPr>
        </p:nvSpPr>
        <p:spPr/>
        <p:txBody>
          <a:bodyPr/>
          <a:lstStyle/>
          <a:p>
            <a:pPr marL="0" indent="0">
              <a:buNone/>
            </a:pPr>
            <a:r>
              <a:rPr lang="en-GB" sz="2000" dirty="0" smtClean="0"/>
              <a:t>Q3: What </a:t>
            </a:r>
            <a:r>
              <a:rPr lang="en-GB" sz="2000" dirty="0"/>
              <a:t>is the </a:t>
            </a:r>
            <a:r>
              <a:rPr lang="en-GB" sz="2000" b="1" dirty="0">
                <a:solidFill>
                  <a:srgbClr val="FFC000"/>
                </a:solidFill>
              </a:rPr>
              <a:t>percentage of people who drink alcohol</a:t>
            </a:r>
            <a:r>
              <a:rPr lang="en-GB" sz="2000" dirty="0">
                <a:solidFill>
                  <a:srgbClr val="FFC000"/>
                </a:solidFill>
              </a:rPr>
              <a:t>?</a:t>
            </a:r>
          </a:p>
          <a:p>
            <a:pPr marL="0" indent="0">
              <a:buNone/>
            </a:pPr>
            <a:endParaRPr lang="en-GB" sz="2400" dirty="0"/>
          </a:p>
          <a:p>
            <a:pPr marL="0" indent="0">
              <a:buNone/>
            </a:pPr>
            <a:r>
              <a:rPr lang="en-GB" sz="1800" dirty="0"/>
              <a:t>6712 </a:t>
            </a:r>
            <a:r>
              <a:rPr lang="en-GB" sz="1800" dirty="0" smtClean="0"/>
              <a:t>drink </a:t>
            </a:r>
            <a:r>
              <a:rPr lang="en-GB" sz="1800" dirty="0"/>
              <a:t>alcohol nowadays (</a:t>
            </a:r>
            <a:r>
              <a:rPr lang="en-GB" sz="1800" dirty="0" smtClean="0"/>
              <a:t>63.2%; 78.7% if excluding those with missing answers)</a:t>
            </a:r>
          </a:p>
        </p:txBody>
      </p:sp>
      <p:pic>
        <p:nvPicPr>
          <p:cNvPr id="4" name="Picture 3"/>
          <p:cNvPicPr>
            <a:picLocks noChangeAspect="1"/>
          </p:cNvPicPr>
          <p:nvPr/>
        </p:nvPicPr>
        <p:blipFill>
          <a:blip r:embed="rId3"/>
          <a:stretch>
            <a:fillRect/>
          </a:stretch>
        </p:blipFill>
        <p:spPr>
          <a:xfrm>
            <a:off x="2995233" y="3100551"/>
            <a:ext cx="5738864" cy="3580658"/>
          </a:xfrm>
          <a:prstGeom prst="rect">
            <a:avLst/>
          </a:prstGeom>
        </p:spPr>
      </p:pic>
    </p:spTree>
    <p:extLst>
      <p:ext uri="{BB962C8B-B14F-4D97-AF65-F5344CB8AC3E}">
        <p14:creationId xmlns:p14="http://schemas.microsoft.com/office/powerpoint/2010/main" val="3476095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Descriptive statistics</a:t>
            </a:r>
          </a:p>
        </p:txBody>
      </p:sp>
      <p:sp>
        <p:nvSpPr>
          <p:cNvPr id="3" name="Content Placeholder 2"/>
          <p:cNvSpPr>
            <a:spLocks noGrp="1"/>
          </p:cNvSpPr>
          <p:nvPr>
            <p:ph idx="1"/>
          </p:nvPr>
        </p:nvSpPr>
        <p:spPr/>
        <p:txBody>
          <a:bodyPr/>
          <a:lstStyle/>
          <a:p>
            <a:pPr marL="0" indent="0">
              <a:buNone/>
            </a:pPr>
            <a:r>
              <a:rPr lang="en-GB" sz="2000" dirty="0" smtClean="0"/>
              <a:t>Q4: What </a:t>
            </a:r>
            <a:r>
              <a:rPr lang="en-GB" sz="2000" dirty="0"/>
              <a:t>is the </a:t>
            </a:r>
            <a:r>
              <a:rPr lang="en-GB" sz="2000" b="1" dirty="0">
                <a:solidFill>
                  <a:srgbClr val="FFC000"/>
                </a:solidFill>
              </a:rPr>
              <a:t>highest educational level</a:t>
            </a:r>
            <a:r>
              <a:rPr lang="en-GB" sz="2000" dirty="0">
                <a:solidFill>
                  <a:srgbClr val="FFC000"/>
                </a:solidFill>
              </a:rPr>
              <a:t>?</a:t>
            </a:r>
          </a:p>
          <a:p>
            <a:pPr marL="0" indent="0">
              <a:buNone/>
            </a:pPr>
            <a:endParaRPr lang="en-GB" dirty="0" smtClean="0"/>
          </a:p>
          <a:p>
            <a:pPr marL="0" indent="0">
              <a:buNone/>
            </a:pPr>
            <a:r>
              <a:rPr lang="en-GB" sz="2000" dirty="0" smtClean="0"/>
              <a:t>NVQ4/NVQ5/Degree or equivalent</a:t>
            </a:r>
          </a:p>
          <a:p>
            <a:pPr marL="0" indent="0">
              <a:buNone/>
            </a:pPr>
            <a:r>
              <a:rPr lang="en-GB" sz="2000" dirty="0" smtClean="0"/>
              <a:t>(18.9%, 2008 people)</a:t>
            </a:r>
            <a:endParaRPr lang="en-GB" sz="2000"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13248" y="2406404"/>
            <a:ext cx="6565392" cy="4378163"/>
          </a:xfrm>
          <a:prstGeom prst="rect">
            <a:avLst/>
          </a:prstGeom>
        </p:spPr>
      </p:pic>
    </p:spTree>
    <p:extLst>
      <p:ext uri="{BB962C8B-B14F-4D97-AF65-F5344CB8AC3E}">
        <p14:creationId xmlns:p14="http://schemas.microsoft.com/office/powerpoint/2010/main" val="3786737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Descriptive statistics</a:t>
            </a:r>
          </a:p>
        </p:txBody>
      </p:sp>
      <p:sp>
        <p:nvSpPr>
          <p:cNvPr id="3" name="Content Placeholder 2"/>
          <p:cNvSpPr>
            <a:spLocks noGrp="1"/>
          </p:cNvSpPr>
          <p:nvPr>
            <p:ph idx="1"/>
          </p:nvPr>
        </p:nvSpPr>
        <p:spPr/>
        <p:txBody>
          <a:bodyPr/>
          <a:lstStyle/>
          <a:p>
            <a:pPr marL="0" indent="0">
              <a:buNone/>
            </a:pPr>
            <a:r>
              <a:rPr lang="en-GB" sz="2000" dirty="0" smtClean="0"/>
              <a:t>Q5: What </a:t>
            </a:r>
            <a:r>
              <a:rPr lang="en-GB" sz="2000" dirty="0"/>
              <a:t>is </a:t>
            </a:r>
            <a:r>
              <a:rPr lang="en-GB" sz="2000" b="1" dirty="0">
                <a:solidFill>
                  <a:srgbClr val="FFC000"/>
                </a:solidFill>
              </a:rPr>
              <a:t>percentage of divorced and separated people</a:t>
            </a:r>
            <a:r>
              <a:rPr lang="en-GB" sz="2000" b="1" dirty="0" smtClean="0">
                <a:solidFill>
                  <a:srgbClr val="FFC000"/>
                </a:solidFill>
              </a:rPr>
              <a:t>?</a:t>
            </a:r>
          </a:p>
          <a:p>
            <a:endParaRPr lang="en-GB" sz="16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6207" y="2573981"/>
            <a:ext cx="5679850" cy="3506080"/>
          </a:xfrm>
          <a:prstGeom prst="rect">
            <a:avLst/>
          </a:prstGeom>
        </p:spPr>
      </p:pic>
      <p:sp>
        <p:nvSpPr>
          <p:cNvPr id="5" name="Rectangle 4"/>
          <p:cNvSpPr/>
          <p:nvPr/>
        </p:nvSpPr>
        <p:spPr>
          <a:xfrm>
            <a:off x="838200" y="2468876"/>
            <a:ext cx="5468007" cy="2062103"/>
          </a:xfrm>
          <a:prstGeom prst="rect">
            <a:avLst/>
          </a:prstGeom>
        </p:spPr>
        <p:txBody>
          <a:bodyPr wrap="square">
            <a:spAutoFit/>
          </a:bodyPr>
          <a:lstStyle/>
          <a:p>
            <a:endParaRPr lang="en-GB" dirty="0">
              <a:solidFill>
                <a:schemeClr val="bg1"/>
              </a:solidFill>
              <a:latin typeface="Mulish" pitchFamily="2" charset="0"/>
            </a:endParaRPr>
          </a:p>
          <a:p>
            <a:r>
              <a:rPr lang="en-GB" dirty="0">
                <a:solidFill>
                  <a:schemeClr val="bg1"/>
                </a:solidFill>
                <a:latin typeface="Mulish" pitchFamily="2" charset="0"/>
              </a:rPr>
              <a:t>Divorced: 594 </a:t>
            </a:r>
          </a:p>
          <a:p>
            <a:r>
              <a:rPr lang="en-GB" dirty="0">
                <a:solidFill>
                  <a:schemeClr val="bg1"/>
                </a:solidFill>
                <a:latin typeface="Mulish" pitchFamily="2" charset="0"/>
              </a:rPr>
              <a:t>(5.6%; 6.9% if excluding those with missing data)</a:t>
            </a:r>
          </a:p>
          <a:p>
            <a:endParaRPr lang="en-GB" dirty="0">
              <a:solidFill>
                <a:schemeClr val="bg1"/>
              </a:solidFill>
              <a:latin typeface="Mulish" pitchFamily="2" charset="0"/>
            </a:endParaRPr>
          </a:p>
          <a:p>
            <a:r>
              <a:rPr lang="en-GB" dirty="0">
                <a:solidFill>
                  <a:schemeClr val="bg1"/>
                </a:solidFill>
                <a:latin typeface="Mulish" pitchFamily="2" charset="0"/>
              </a:rPr>
              <a:t>Separated: 224 </a:t>
            </a:r>
          </a:p>
          <a:p>
            <a:r>
              <a:rPr lang="en-GB" dirty="0">
                <a:solidFill>
                  <a:schemeClr val="bg1"/>
                </a:solidFill>
                <a:latin typeface="Mulish" pitchFamily="2" charset="0"/>
              </a:rPr>
              <a:t>(2.1%; 2.6% if excluding those with missing </a:t>
            </a:r>
            <a:r>
              <a:rPr lang="en-GB" dirty="0" smtClean="0">
                <a:solidFill>
                  <a:schemeClr val="bg1"/>
                </a:solidFill>
                <a:latin typeface="Mulish" pitchFamily="2" charset="0"/>
              </a:rPr>
              <a:t>data)</a:t>
            </a:r>
            <a:endParaRPr lang="en-GB" dirty="0">
              <a:solidFill>
                <a:schemeClr val="bg1"/>
              </a:solidFill>
              <a:latin typeface="Mulish" pitchFamily="2" charset="0"/>
            </a:endParaRPr>
          </a:p>
          <a:p>
            <a:endParaRPr lang="en-GB" sz="2000" dirty="0">
              <a:solidFill>
                <a:schemeClr val="bg1"/>
              </a:solidFill>
              <a:latin typeface="Mulish" pitchFamily="2" charset="0"/>
            </a:endParaRPr>
          </a:p>
        </p:txBody>
      </p:sp>
    </p:spTree>
    <p:extLst>
      <p:ext uri="{BB962C8B-B14F-4D97-AF65-F5344CB8AC3E}">
        <p14:creationId xmlns:p14="http://schemas.microsoft.com/office/powerpoint/2010/main" val="2222661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82161" y="2356025"/>
            <a:ext cx="6099632" cy="4067569"/>
          </a:xfrm>
          <a:prstGeom prst="rect">
            <a:avLst/>
          </a:prstGeom>
        </p:spPr>
      </p:pic>
      <p:sp>
        <p:nvSpPr>
          <p:cNvPr id="3" name="Content Placeholder 2"/>
          <p:cNvSpPr>
            <a:spLocks noGrp="1"/>
          </p:cNvSpPr>
          <p:nvPr>
            <p:ph idx="1"/>
          </p:nvPr>
        </p:nvSpPr>
        <p:spPr/>
        <p:txBody>
          <a:bodyPr>
            <a:normAutofit/>
          </a:bodyPr>
          <a:lstStyle/>
          <a:p>
            <a:pPr marL="0" indent="0">
              <a:buNone/>
            </a:pPr>
            <a:r>
              <a:rPr lang="en-GB" sz="2000" dirty="0" smtClean="0"/>
              <a:t>Q6.1: Find </a:t>
            </a:r>
            <a:r>
              <a:rPr lang="en-GB" sz="2000" dirty="0"/>
              <a:t>the mean, median, mode, minimum, maximum, range and standard deviation </a:t>
            </a:r>
            <a:r>
              <a:rPr lang="en-GB" sz="2000" dirty="0" smtClean="0"/>
              <a:t>of </a:t>
            </a:r>
            <a:r>
              <a:rPr lang="en-GB" sz="2000" b="1" dirty="0">
                <a:solidFill>
                  <a:srgbClr val="FFC000"/>
                </a:solidFill>
              </a:rPr>
              <a:t>age at last </a:t>
            </a:r>
            <a:r>
              <a:rPr lang="en-GB" sz="2000" b="1" dirty="0" smtClean="0">
                <a:solidFill>
                  <a:srgbClr val="FFC000"/>
                </a:solidFill>
              </a:rPr>
              <a:t>birthday</a:t>
            </a:r>
          </a:p>
          <a:p>
            <a:pPr marL="0" indent="0">
              <a:buNone/>
            </a:pPr>
            <a:endParaRPr lang="en-GB" sz="2400" b="1" dirty="0" smtClean="0">
              <a:solidFill>
                <a:srgbClr val="FFC000"/>
              </a:solidFill>
            </a:endParaRPr>
          </a:p>
          <a:p>
            <a:pPr marL="0" indent="0">
              <a:buNone/>
            </a:pPr>
            <a:endParaRPr lang="en-GB" sz="2400" b="1" dirty="0" smtClean="0">
              <a:solidFill>
                <a:srgbClr val="FFC000"/>
              </a:solidFill>
            </a:endParaRPr>
          </a:p>
          <a:p>
            <a:endParaRPr lang="en-GB" sz="2400" dirty="0"/>
          </a:p>
        </p:txBody>
      </p:sp>
      <p:sp>
        <p:nvSpPr>
          <p:cNvPr id="2" name="Title 1"/>
          <p:cNvSpPr>
            <a:spLocks noGrp="1"/>
          </p:cNvSpPr>
          <p:nvPr>
            <p:ph type="title"/>
          </p:nvPr>
        </p:nvSpPr>
        <p:spPr/>
        <p:txBody>
          <a:bodyPr/>
          <a:lstStyle/>
          <a:p>
            <a:r>
              <a:rPr lang="en-GB" dirty="0"/>
              <a:t>Descriptive statistics</a:t>
            </a:r>
          </a:p>
        </p:txBody>
      </p:sp>
      <p:graphicFrame>
        <p:nvGraphicFramePr>
          <p:cNvPr id="5" name="Table 4"/>
          <p:cNvGraphicFramePr>
            <a:graphicFrameLocks noGrp="1"/>
          </p:cNvGraphicFramePr>
          <p:nvPr>
            <p:extLst>
              <p:ext uri="{D42A27DB-BD31-4B8C-83A1-F6EECF244321}">
                <p14:modId xmlns:p14="http://schemas.microsoft.com/office/powerpoint/2010/main" val="344389687"/>
              </p:ext>
            </p:extLst>
          </p:nvPr>
        </p:nvGraphicFramePr>
        <p:xfrm>
          <a:off x="952493" y="2777617"/>
          <a:ext cx="3820675" cy="2966720"/>
        </p:xfrm>
        <a:graphic>
          <a:graphicData uri="http://schemas.openxmlformats.org/drawingml/2006/table">
            <a:tbl>
              <a:tblPr firstRow="1" bandRow="1">
                <a:tableStyleId>{5C22544A-7EE6-4342-B048-85BDC9FD1C3A}</a:tableStyleId>
              </a:tblPr>
              <a:tblGrid>
                <a:gridCol w="2213965">
                  <a:extLst>
                    <a:ext uri="{9D8B030D-6E8A-4147-A177-3AD203B41FA5}">
                      <a16:colId xmlns:a16="http://schemas.microsoft.com/office/drawing/2014/main" val="2308437053"/>
                    </a:ext>
                  </a:extLst>
                </a:gridCol>
                <a:gridCol w="1606710">
                  <a:extLst>
                    <a:ext uri="{9D8B030D-6E8A-4147-A177-3AD203B41FA5}">
                      <a16:colId xmlns:a16="http://schemas.microsoft.com/office/drawing/2014/main" val="2132443313"/>
                    </a:ext>
                  </a:extLst>
                </a:gridCol>
              </a:tblGrid>
              <a:tr h="370840">
                <a:tc>
                  <a:txBody>
                    <a:bodyPr/>
                    <a:lstStyle/>
                    <a:p>
                      <a:pPr algn="l"/>
                      <a:r>
                        <a:rPr lang="en-GB" dirty="0" smtClean="0">
                          <a:solidFill>
                            <a:schemeClr val="bg1"/>
                          </a:solidFill>
                          <a:latin typeface="Mulish" pitchFamily="2" charset="0"/>
                        </a:rPr>
                        <a:t>Statistic</a:t>
                      </a:r>
                      <a:endParaRPr lang="en-GB" dirty="0">
                        <a:solidFill>
                          <a:schemeClr val="bg1"/>
                        </a:solidFill>
                        <a:latin typeface="Mulish" pitchFamily="2" charset="0"/>
                      </a:endParaRPr>
                    </a:p>
                  </a:txBody>
                  <a:tcPr>
                    <a:lnL w="12700" cmpd="sng">
                      <a:noFill/>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smtClean="0">
                          <a:solidFill>
                            <a:schemeClr val="bg1"/>
                          </a:solidFill>
                          <a:latin typeface="Mulish" pitchFamily="2" charset="0"/>
                        </a:rPr>
                        <a:t>Estimate</a:t>
                      </a:r>
                      <a:endParaRPr lang="en-GB" dirty="0">
                        <a:solidFill>
                          <a:schemeClr val="bg1"/>
                        </a:solidFill>
                        <a:latin typeface="Mulish" pitchFamily="2" charset="0"/>
                      </a:endParaRPr>
                    </a:p>
                  </a:txBody>
                  <a:tcPr>
                    <a:lnL w="12700" cap="flat" cmpd="sng" algn="ctr">
                      <a:solidFill>
                        <a:schemeClr val="bg1"/>
                      </a:solidFill>
                      <a:prstDash val="solid"/>
                      <a:round/>
                      <a:headEnd type="none" w="med" len="med"/>
                      <a:tailEnd type="none" w="med" len="med"/>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31486242"/>
                  </a:ext>
                </a:extLst>
              </a:tr>
              <a:tr h="370840">
                <a:tc>
                  <a:txBody>
                    <a:bodyPr/>
                    <a:lstStyle/>
                    <a:p>
                      <a:pPr algn="l"/>
                      <a:r>
                        <a:rPr lang="en-GB" dirty="0" smtClean="0">
                          <a:solidFill>
                            <a:schemeClr val="bg1"/>
                          </a:solidFill>
                          <a:latin typeface="Mulish" pitchFamily="2" charset="0"/>
                        </a:rPr>
                        <a:t>Mean</a:t>
                      </a:r>
                      <a:endParaRPr lang="en-GB" dirty="0">
                        <a:solidFill>
                          <a:schemeClr val="bg1"/>
                        </a:solidFill>
                        <a:latin typeface="Mulish" pitchFamily="2" charset="0"/>
                      </a:endParaRPr>
                    </a:p>
                  </a:txBody>
                  <a:tcP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smtClean="0">
                          <a:solidFill>
                            <a:schemeClr val="bg1"/>
                          </a:solidFill>
                          <a:latin typeface="Mulish" pitchFamily="2" charset="0"/>
                        </a:rPr>
                        <a:t>41.6</a:t>
                      </a:r>
                      <a:endParaRPr lang="en-GB" dirty="0">
                        <a:solidFill>
                          <a:schemeClr val="bg1"/>
                        </a:solidFill>
                        <a:latin typeface="Mulish" pitchFamily="2" charset="0"/>
                      </a:endParaRPr>
                    </a:p>
                  </a:txBody>
                  <a:tcP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7758625"/>
                  </a:ext>
                </a:extLst>
              </a:tr>
              <a:tr h="370840">
                <a:tc>
                  <a:txBody>
                    <a:bodyPr/>
                    <a:lstStyle/>
                    <a:p>
                      <a:pPr algn="l"/>
                      <a:r>
                        <a:rPr lang="en-GB" dirty="0" smtClean="0">
                          <a:solidFill>
                            <a:schemeClr val="bg1"/>
                          </a:solidFill>
                          <a:latin typeface="Mulish" pitchFamily="2" charset="0"/>
                        </a:rPr>
                        <a:t>Median</a:t>
                      </a:r>
                      <a:r>
                        <a:rPr lang="en-GB" baseline="0" dirty="0" smtClean="0">
                          <a:solidFill>
                            <a:schemeClr val="bg1"/>
                          </a:solidFill>
                          <a:latin typeface="Mulish" pitchFamily="2" charset="0"/>
                        </a:rPr>
                        <a:t> </a:t>
                      </a:r>
                      <a:endParaRPr lang="en-GB" dirty="0">
                        <a:solidFill>
                          <a:schemeClr val="bg1"/>
                        </a:solidFill>
                        <a:latin typeface="Mulish" pitchFamily="2" charset="0"/>
                      </a:endParaRPr>
                    </a:p>
                  </a:txBody>
                  <a:tcP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smtClean="0">
                          <a:solidFill>
                            <a:schemeClr val="bg1"/>
                          </a:solidFill>
                          <a:latin typeface="Mulish" pitchFamily="2" charset="0"/>
                        </a:rPr>
                        <a:t>42</a:t>
                      </a:r>
                      <a:endParaRPr lang="en-GB" dirty="0">
                        <a:solidFill>
                          <a:schemeClr val="bg1"/>
                        </a:solidFill>
                        <a:latin typeface="Mulish" pitchFamily="2" charset="0"/>
                      </a:endParaRPr>
                    </a:p>
                  </a:txBody>
                  <a:tcP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58886835"/>
                  </a:ext>
                </a:extLst>
              </a:tr>
              <a:tr h="370840">
                <a:tc>
                  <a:txBody>
                    <a:bodyPr/>
                    <a:lstStyle/>
                    <a:p>
                      <a:pPr algn="l"/>
                      <a:r>
                        <a:rPr lang="en-GB" dirty="0" smtClean="0">
                          <a:solidFill>
                            <a:schemeClr val="bg1"/>
                          </a:solidFill>
                          <a:latin typeface="Mulish" pitchFamily="2" charset="0"/>
                        </a:rPr>
                        <a:t>Mode </a:t>
                      </a:r>
                      <a:endParaRPr lang="en-GB" dirty="0">
                        <a:solidFill>
                          <a:schemeClr val="bg1"/>
                        </a:solidFill>
                        <a:latin typeface="Mulish" pitchFamily="2" charset="0"/>
                      </a:endParaRPr>
                    </a:p>
                  </a:txBody>
                  <a:tcP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smtClean="0">
                          <a:solidFill>
                            <a:schemeClr val="bg1"/>
                          </a:solidFill>
                          <a:latin typeface="Mulish" pitchFamily="2" charset="0"/>
                        </a:rPr>
                        <a:t>43.77*</a:t>
                      </a:r>
                      <a:endParaRPr lang="en-GB" dirty="0">
                        <a:solidFill>
                          <a:schemeClr val="bg1"/>
                        </a:solidFill>
                        <a:latin typeface="Mulish" pitchFamily="2" charset="0"/>
                      </a:endParaRPr>
                    </a:p>
                  </a:txBody>
                  <a:tcP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21727653"/>
                  </a:ext>
                </a:extLst>
              </a:tr>
              <a:tr h="370840">
                <a:tc>
                  <a:txBody>
                    <a:bodyPr/>
                    <a:lstStyle/>
                    <a:p>
                      <a:pPr algn="l"/>
                      <a:r>
                        <a:rPr lang="en-GB" dirty="0" smtClean="0">
                          <a:solidFill>
                            <a:schemeClr val="bg1"/>
                          </a:solidFill>
                          <a:latin typeface="Mulish" pitchFamily="2" charset="0"/>
                        </a:rPr>
                        <a:t>Minimum</a:t>
                      </a:r>
                      <a:endParaRPr lang="en-GB" dirty="0">
                        <a:solidFill>
                          <a:schemeClr val="bg1"/>
                        </a:solidFill>
                        <a:latin typeface="Mulish" pitchFamily="2" charset="0"/>
                      </a:endParaRPr>
                    </a:p>
                  </a:txBody>
                  <a:tcP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smtClean="0">
                          <a:solidFill>
                            <a:schemeClr val="bg1"/>
                          </a:solidFill>
                          <a:latin typeface="Mulish" pitchFamily="2" charset="0"/>
                        </a:rPr>
                        <a:t>0</a:t>
                      </a:r>
                      <a:endParaRPr lang="en-GB" dirty="0">
                        <a:solidFill>
                          <a:schemeClr val="bg1"/>
                        </a:solidFill>
                        <a:latin typeface="Mulish" pitchFamily="2" charset="0"/>
                      </a:endParaRPr>
                    </a:p>
                  </a:txBody>
                  <a:tcP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91082215"/>
                  </a:ext>
                </a:extLst>
              </a:tr>
              <a:tr h="370840">
                <a:tc>
                  <a:txBody>
                    <a:bodyPr/>
                    <a:lstStyle/>
                    <a:p>
                      <a:pPr algn="l"/>
                      <a:r>
                        <a:rPr lang="en-GB" dirty="0" smtClean="0">
                          <a:solidFill>
                            <a:schemeClr val="bg1"/>
                          </a:solidFill>
                          <a:latin typeface="Mulish" pitchFamily="2" charset="0"/>
                        </a:rPr>
                        <a:t>Maximum</a:t>
                      </a:r>
                      <a:endParaRPr lang="en-GB" dirty="0">
                        <a:solidFill>
                          <a:schemeClr val="bg1"/>
                        </a:solidFill>
                        <a:latin typeface="Mulish" pitchFamily="2" charset="0"/>
                      </a:endParaRPr>
                    </a:p>
                  </a:txBody>
                  <a:tcP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smtClean="0">
                          <a:solidFill>
                            <a:schemeClr val="bg1"/>
                          </a:solidFill>
                          <a:latin typeface="Mulish" pitchFamily="2" charset="0"/>
                        </a:rPr>
                        <a:t>100</a:t>
                      </a:r>
                      <a:endParaRPr lang="en-GB" dirty="0">
                        <a:solidFill>
                          <a:schemeClr val="bg1"/>
                        </a:solidFill>
                        <a:latin typeface="Mulish" pitchFamily="2" charset="0"/>
                      </a:endParaRPr>
                    </a:p>
                  </a:txBody>
                  <a:tcP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79272541"/>
                  </a:ext>
                </a:extLst>
              </a:tr>
              <a:tr h="370840">
                <a:tc>
                  <a:txBody>
                    <a:bodyPr/>
                    <a:lstStyle/>
                    <a:p>
                      <a:pPr algn="l"/>
                      <a:r>
                        <a:rPr lang="en-GB" dirty="0" smtClean="0">
                          <a:solidFill>
                            <a:schemeClr val="bg1"/>
                          </a:solidFill>
                          <a:latin typeface="Mulish" pitchFamily="2" charset="0"/>
                        </a:rPr>
                        <a:t>Range</a:t>
                      </a:r>
                      <a:endParaRPr lang="en-GB" dirty="0">
                        <a:solidFill>
                          <a:schemeClr val="bg1"/>
                        </a:solidFill>
                        <a:latin typeface="Mulish" pitchFamily="2" charset="0"/>
                      </a:endParaRPr>
                    </a:p>
                  </a:txBody>
                  <a:tcP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smtClean="0">
                          <a:solidFill>
                            <a:schemeClr val="bg1"/>
                          </a:solidFill>
                          <a:latin typeface="Mulish" pitchFamily="2" charset="0"/>
                        </a:rPr>
                        <a:t>0</a:t>
                      </a:r>
                      <a:endParaRPr lang="en-GB" dirty="0">
                        <a:solidFill>
                          <a:schemeClr val="bg1"/>
                        </a:solidFill>
                        <a:latin typeface="Mulish" pitchFamily="2" charset="0"/>
                      </a:endParaRPr>
                    </a:p>
                  </a:txBody>
                  <a:tcP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77914570"/>
                  </a:ext>
                </a:extLst>
              </a:tr>
              <a:tr h="370840">
                <a:tc>
                  <a:txBody>
                    <a:bodyPr/>
                    <a:lstStyle/>
                    <a:p>
                      <a:pPr algn="l"/>
                      <a:r>
                        <a:rPr lang="en-GB" dirty="0" smtClean="0">
                          <a:solidFill>
                            <a:schemeClr val="bg1"/>
                          </a:solidFill>
                          <a:latin typeface="Mulish" pitchFamily="2" charset="0"/>
                        </a:rPr>
                        <a:t>Standard deviation</a:t>
                      </a:r>
                      <a:endParaRPr lang="en-GB" dirty="0">
                        <a:solidFill>
                          <a:schemeClr val="bg1"/>
                        </a:solidFill>
                        <a:latin typeface="Mulish" pitchFamily="2" charset="0"/>
                      </a:endParaRPr>
                    </a:p>
                  </a:txBody>
                  <a:tcP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dirty="0" smtClean="0">
                          <a:solidFill>
                            <a:schemeClr val="bg1"/>
                          </a:solidFill>
                          <a:latin typeface="Mulish" pitchFamily="2" charset="0"/>
                        </a:rPr>
                        <a:t>23.8</a:t>
                      </a:r>
                      <a:endParaRPr lang="en-GB" dirty="0">
                        <a:solidFill>
                          <a:schemeClr val="bg1"/>
                        </a:solidFill>
                        <a:latin typeface="Mulish" pitchFamily="2" charset="0"/>
                      </a:endParaRPr>
                    </a:p>
                  </a:txBody>
                  <a:tcP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06339488"/>
                  </a:ext>
                </a:extLst>
              </a:tr>
            </a:tbl>
          </a:graphicData>
        </a:graphic>
      </p:graphicFrame>
      <p:cxnSp>
        <p:nvCxnSpPr>
          <p:cNvPr id="8" name="Straight Connector 7"/>
          <p:cNvCxnSpPr/>
          <p:nvPr/>
        </p:nvCxnSpPr>
        <p:spPr>
          <a:xfrm>
            <a:off x="8822909" y="4068274"/>
            <a:ext cx="0" cy="933958"/>
          </a:xfrm>
          <a:prstGeom prst="line">
            <a:avLst/>
          </a:prstGeom>
          <a:ln>
            <a:prstDash val="lgDash"/>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838200" y="6150382"/>
            <a:ext cx="4852490" cy="461665"/>
          </a:xfrm>
          <a:prstGeom prst="rect">
            <a:avLst/>
          </a:prstGeom>
          <a:noFill/>
        </p:spPr>
        <p:txBody>
          <a:bodyPr wrap="square" rtlCol="0">
            <a:spAutoFit/>
          </a:bodyPr>
          <a:lstStyle/>
          <a:p>
            <a:r>
              <a:rPr lang="en-GB" sz="1200" dirty="0" smtClean="0">
                <a:solidFill>
                  <a:schemeClr val="bg1"/>
                </a:solidFill>
                <a:latin typeface="Mulish" pitchFamily="2" charset="0"/>
              </a:rPr>
              <a:t>* Calculated from the maximum of the probability density function (dashed line on density plot)</a:t>
            </a:r>
            <a:endParaRPr lang="en-GB" sz="1200" dirty="0">
              <a:solidFill>
                <a:schemeClr val="bg1"/>
              </a:solidFill>
              <a:latin typeface="Mulish" pitchFamily="2" charset="0"/>
            </a:endParaRPr>
          </a:p>
        </p:txBody>
      </p:sp>
    </p:spTree>
    <p:extLst>
      <p:ext uri="{BB962C8B-B14F-4D97-AF65-F5344CB8AC3E}">
        <p14:creationId xmlns:p14="http://schemas.microsoft.com/office/powerpoint/2010/main" val="3529727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47498" y="2285992"/>
            <a:ext cx="6665990" cy="4114808"/>
          </a:xfrm>
          <a:prstGeom prst="rect">
            <a:avLst/>
          </a:prstGeom>
        </p:spPr>
      </p:pic>
      <p:sp>
        <p:nvSpPr>
          <p:cNvPr id="2" name="Title 1"/>
          <p:cNvSpPr>
            <a:spLocks noGrp="1"/>
          </p:cNvSpPr>
          <p:nvPr>
            <p:ph type="title"/>
          </p:nvPr>
        </p:nvSpPr>
        <p:spPr/>
        <p:txBody>
          <a:bodyPr/>
          <a:lstStyle/>
          <a:p>
            <a:r>
              <a:rPr lang="en-GB" dirty="0"/>
              <a:t>Descriptive statistics</a:t>
            </a:r>
          </a:p>
        </p:txBody>
      </p:sp>
      <p:sp>
        <p:nvSpPr>
          <p:cNvPr id="3" name="Content Placeholder 2"/>
          <p:cNvSpPr>
            <a:spLocks noGrp="1"/>
          </p:cNvSpPr>
          <p:nvPr>
            <p:ph idx="1"/>
          </p:nvPr>
        </p:nvSpPr>
        <p:spPr>
          <a:xfrm>
            <a:off x="838200" y="1825625"/>
            <a:ext cx="10582276" cy="4351338"/>
          </a:xfrm>
        </p:spPr>
        <p:txBody>
          <a:bodyPr>
            <a:normAutofit/>
          </a:bodyPr>
          <a:lstStyle/>
          <a:p>
            <a:pPr marL="0" indent="0">
              <a:buNone/>
            </a:pPr>
            <a:r>
              <a:rPr lang="en-GB" sz="2000" dirty="0" smtClean="0"/>
              <a:t>Q6.2: Find </a:t>
            </a:r>
            <a:r>
              <a:rPr lang="en-GB" sz="2000" dirty="0"/>
              <a:t>the mean, median, mode, minimum, maximum, range and standard deviation </a:t>
            </a:r>
            <a:r>
              <a:rPr lang="en-GB" sz="2000" dirty="0" smtClean="0"/>
              <a:t>of </a:t>
            </a:r>
            <a:r>
              <a:rPr lang="en-GB" sz="2000" b="1" dirty="0" smtClean="0">
                <a:solidFill>
                  <a:srgbClr val="FFC000"/>
                </a:solidFill>
              </a:rPr>
              <a:t>BMI</a:t>
            </a:r>
          </a:p>
          <a:p>
            <a:pPr marL="0" indent="0">
              <a:buNone/>
            </a:pPr>
            <a:endParaRPr lang="en-GB" sz="2400" b="1" dirty="0">
              <a:solidFill>
                <a:srgbClr val="FFC000"/>
              </a:solidFill>
            </a:endParaRPr>
          </a:p>
          <a:p>
            <a:pPr marL="0" indent="0">
              <a:buNone/>
            </a:pPr>
            <a:endParaRPr lang="en-GB" sz="2400" b="1" dirty="0">
              <a:solidFill>
                <a:srgbClr val="FFC000"/>
              </a:solidFill>
            </a:endParaRPr>
          </a:p>
          <a:p>
            <a:endParaRPr lang="en-GB" sz="2400" dirty="0"/>
          </a:p>
        </p:txBody>
      </p:sp>
      <p:graphicFrame>
        <p:nvGraphicFramePr>
          <p:cNvPr id="5" name="Table 4"/>
          <p:cNvGraphicFramePr>
            <a:graphicFrameLocks noGrp="1"/>
          </p:cNvGraphicFramePr>
          <p:nvPr>
            <p:extLst>
              <p:ext uri="{D42A27DB-BD31-4B8C-83A1-F6EECF244321}">
                <p14:modId xmlns:p14="http://schemas.microsoft.com/office/powerpoint/2010/main" val="431177033"/>
              </p:ext>
            </p:extLst>
          </p:nvPr>
        </p:nvGraphicFramePr>
        <p:xfrm>
          <a:off x="941982" y="2848340"/>
          <a:ext cx="3735317" cy="2966720"/>
        </p:xfrm>
        <a:graphic>
          <a:graphicData uri="http://schemas.openxmlformats.org/drawingml/2006/table">
            <a:tbl>
              <a:tblPr firstRow="1" bandRow="1">
                <a:tableStyleId>{5C22544A-7EE6-4342-B048-85BDC9FD1C3A}</a:tableStyleId>
              </a:tblPr>
              <a:tblGrid>
                <a:gridCol w="2283673">
                  <a:extLst>
                    <a:ext uri="{9D8B030D-6E8A-4147-A177-3AD203B41FA5}">
                      <a16:colId xmlns:a16="http://schemas.microsoft.com/office/drawing/2014/main" val="2308437053"/>
                    </a:ext>
                  </a:extLst>
                </a:gridCol>
                <a:gridCol w="1451644">
                  <a:extLst>
                    <a:ext uri="{9D8B030D-6E8A-4147-A177-3AD203B41FA5}">
                      <a16:colId xmlns:a16="http://schemas.microsoft.com/office/drawing/2014/main" val="2132443313"/>
                    </a:ext>
                  </a:extLst>
                </a:gridCol>
              </a:tblGrid>
              <a:tr h="370840">
                <a:tc>
                  <a:txBody>
                    <a:bodyPr/>
                    <a:lstStyle/>
                    <a:p>
                      <a:pPr algn="l"/>
                      <a:r>
                        <a:rPr lang="en-GB" dirty="0" smtClean="0">
                          <a:solidFill>
                            <a:schemeClr val="bg1"/>
                          </a:solidFill>
                          <a:latin typeface="Mulish" pitchFamily="2" charset="0"/>
                        </a:rPr>
                        <a:t>Statistic</a:t>
                      </a:r>
                      <a:endParaRPr lang="en-GB" dirty="0">
                        <a:solidFill>
                          <a:schemeClr val="bg1"/>
                        </a:solidFill>
                        <a:latin typeface="Mulish" pitchFamily="2" charset="0"/>
                      </a:endParaRPr>
                    </a:p>
                  </a:txBody>
                  <a:tcPr>
                    <a:lnL w="12700" cmpd="sng">
                      <a:noFill/>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smtClean="0">
                          <a:solidFill>
                            <a:schemeClr val="bg1"/>
                          </a:solidFill>
                          <a:latin typeface="Mulish" pitchFamily="2" charset="0"/>
                        </a:rPr>
                        <a:t>Estimate</a:t>
                      </a:r>
                      <a:endParaRPr lang="en-GB" dirty="0">
                        <a:solidFill>
                          <a:schemeClr val="bg1"/>
                        </a:solidFill>
                        <a:latin typeface="Mulish" pitchFamily="2" charset="0"/>
                      </a:endParaRPr>
                    </a:p>
                  </a:txBody>
                  <a:tcPr>
                    <a:lnL w="12700" cap="flat" cmpd="sng" algn="ctr">
                      <a:solidFill>
                        <a:schemeClr val="bg1"/>
                      </a:solidFill>
                      <a:prstDash val="solid"/>
                      <a:round/>
                      <a:headEnd type="none" w="med" len="med"/>
                      <a:tailEnd type="none" w="med" len="med"/>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31486242"/>
                  </a:ext>
                </a:extLst>
              </a:tr>
              <a:tr h="370840">
                <a:tc>
                  <a:txBody>
                    <a:bodyPr/>
                    <a:lstStyle/>
                    <a:p>
                      <a:pPr algn="l"/>
                      <a:r>
                        <a:rPr lang="en-GB" dirty="0" smtClean="0">
                          <a:solidFill>
                            <a:schemeClr val="bg1"/>
                          </a:solidFill>
                          <a:latin typeface="Mulish" pitchFamily="2" charset="0"/>
                        </a:rPr>
                        <a:t>Mean</a:t>
                      </a:r>
                      <a:endParaRPr lang="en-GB" dirty="0">
                        <a:solidFill>
                          <a:schemeClr val="bg1"/>
                        </a:solidFill>
                        <a:latin typeface="Mulish" pitchFamily="2" charset="0"/>
                      </a:endParaRPr>
                    </a:p>
                  </a:txBody>
                  <a:tcP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smtClean="0">
                          <a:solidFill>
                            <a:schemeClr val="bg1"/>
                          </a:solidFill>
                          <a:latin typeface="Mulish" pitchFamily="2" charset="0"/>
                        </a:rPr>
                        <a:t>25.9</a:t>
                      </a:r>
                      <a:endParaRPr lang="en-GB" dirty="0">
                        <a:solidFill>
                          <a:schemeClr val="bg1"/>
                        </a:solidFill>
                        <a:latin typeface="Mulish" pitchFamily="2" charset="0"/>
                      </a:endParaRPr>
                    </a:p>
                  </a:txBody>
                  <a:tcP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7758625"/>
                  </a:ext>
                </a:extLst>
              </a:tr>
              <a:tr h="370840">
                <a:tc>
                  <a:txBody>
                    <a:bodyPr/>
                    <a:lstStyle/>
                    <a:p>
                      <a:pPr algn="l"/>
                      <a:r>
                        <a:rPr lang="en-GB" dirty="0" smtClean="0">
                          <a:solidFill>
                            <a:schemeClr val="bg1"/>
                          </a:solidFill>
                          <a:latin typeface="Mulish" pitchFamily="2" charset="0"/>
                        </a:rPr>
                        <a:t>Median</a:t>
                      </a:r>
                      <a:r>
                        <a:rPr lang="en-GB" baseline="0" dirty="0" smtClean="0">
                          <a:solidFill>
                            <a:schemeClr val="bg1"/>
                          </a:solidFill>
                          <a:latin typeface="Mulish" pitchFamily="2" charset="0"/>
                        </a:rPr>
                        <a:t> </a:t>
                      </a:r>
                      <a:endParaRPr lang="en-GB" dirty="0">
                        <a:solidFill>
                          <a:schemeClr val="bg1"/>
                        </a:solidFill>
                        <a:latin typeface="Mulish" pitchFamily="2" charset="0"/>
                      </a:endParaRPr>
                    </a:p>
                  </a:txBody>
                  <a:tcP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smtClean="0">
                          <a:solidFill>
                            <a:schemeClr val="bg1"/>
                          </a:solidFill>
                          <a:latin typeface="Mulish" pitchFamily="2" charset="0"/>
                        </a:rPr>
                        <a:t>25.59</a:t>
                      </a:r>
                      <a:endParaRPr lang="en-GB" dirty="0">
                        <a:solidFill>
                          <a:schemeClr val="bg1"/>
                        </a:solidFill>
                        <a:latin typeface="Mulish" pitchFamily="2" charset="0"/>
                      </a:endParaRPr>
                    </a:p>
                  </a:txBody>
                  <a:tcP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58886835"/>
                  </a:ext>
                </a:extLst>
              </a:tr>
              <a:tr h="370840">
                <a:tc>
                  <a:txBody>
                    <a:bodyPr/>
                    <a:lstStyle/>
                    <a:p>
                      <a:pPr algn="l"/>
                      <a:r>
                        <a:rPr lang="en-GB" dirty="0" smtClean="0">
                          <a:solidFill>
                            <a:schemeClr val="bg1"/>
                          </a:solidFill>
                          <a:latin typeface="Mulish" pitchFamily="2" charset="0"/>
                        </a:rPr>
                        <a:t>Mode </a:t>
                      </a:r>
                      <a:endParaRPr lang="en-GB" dirty="0">
                        <a:solidFill>
                          <a:schemeClr val="bg1"/>
                        </a:solidFill>
                        <a:latin typeface="Mulish" pitchFamily="2" charset="0"/>
                      </a:endParaRPr>
                    </a:p>
                  </a:txBody>
                  <a:tcP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smtClean="0">
                          <a:solidFill>
                            <a:schemeClr val="bg1"/>
                          </a:solidFill>
                          <a:latin typeface="Mulish" pitchFamily="2" charset="0"/>
                        </a:rPr>
                        <a:t>25*</a:t>
                      </a:r>
                      <a:endParaRPr lang="en-GB" dirty="0">
                        <a:solidFill>
                          <a:schemeClr val="bg1"/>
                        </a:solidFill>
                        <a:latin typeface="Mulish" pitchFamily="2" charset="0"/>
                      </a:endParaRPr>
                    </a:p>
                  </a:txBody>
                  <a:tcP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21727653"/>
                  </a:ext>
                </a:extLst>
              </a:tr>
              <a:tr h="370840">
                <a:tc>
                  <a:txBody>
                    <a:bodyPr/>
                    <a:lstStyle/>
                    <a:p>
                      <a:pPr algn="l"/>
                      <a:r>
                        <a:rPr lang="en-GB" dirty="0" smtClean="0">
                          <a:solidFill>
                            <a:schemeClr val="bg1"/>
                          </a:solidFill>
                          <a:latin typeface="Mulish" pitchFamily="2" charset="0"/>
                        </a:rPr>
                        <a:t>Minimum</a:t>
                      </a:r>
                      <a:endParaRPr lang="en-GB" dirty="0">
                        <a:solidFill>
                          <a:schemeClr val="bg1"/>
                        </a:solidFill>
                        <a:latin typeface="Mulish" pitchFamily="2" charset="0"/>
                      </a:endParaRPr>
                    </a:p>
                  </a:txBody>
                  <a:tcP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smtClean="0">
                          <a:solidFill>
                            <a:schemeClr val="bg1"/>
                          </a:solidFill>
                          <a:latin typeface="Mulish" pitchFamily="2" charset="0"/>
                        </a:rPr>
                        <a:t>8.34</a:t>
                      </a:r>
                      <a:endParaRPr lang="en-GB" dirty="0">
                        <a:solidFill>
                          <a:schemeClr val="bg1"/>
                        </a:solidFill>
                        <a:latin typeface="Mulish" pitchFamily="2" charset="0"/>
                      </a:endParaRPr>
                    </a:p>
                  </a:txBody>
                  <a:tcP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91082215"/>
                  </a:ext>
                </a:extLst>
              </a:tr>
              <a:tr h="370840">
                <a:tc>
                  <a:txBody>
                    <a:bodyPr/>
                    <a:lstStyle/>
                    <a:p>
                      <a:pPr algn="l"/>
                      <a:r>
                        <a:rPr lang="en-GB" dirty="0" smtClean="0">
                          <a:solidFill>
                            <a:schemeClr val="bg1"/>
                          </a:solidFill>
                          <a:latin typeface="Mulish" pitchFamily="2" charset="0"/>
                        </a:rPr>
                        <a:t>Maximum</a:t>
                      </a:r>
                      <a:endParaRPr lang="en-GB" dirty="0">
                        <a:solidFill>
                          <a:schemeClr val="bg1"/>
                        </a:solidFill>
                        <a:latin typeface="Mulish" pitchFamily="2" charset="0"/>
                      </a:endParaRPr>
                    </a:p>
                  </a:txBody>
                  <a:tcP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smtClean="0">
                          <a:solidFill>
                            <a:schemeClr val="bg1"/>
                          </a:solidFill>
                          <a:latin typeface="Mulish" pitchFamily="2" charset="0"/>
                        </a:rPr>
                        <a:t>65.28</a:t>
                      </a:r>
                      <a:endParaRPr lang="en-GB" dirty="0">
                        <a:solidFill>
                          <a:schemeClr val="bg1"/>
                        </a:solidFill>
                        <a:latin typeface="Mulish" pitchFamily="2" charset="0"/>
                      </a:endParaRPr>
                    </a:p>
                  </a:txBody>
                  <a:tcP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79272541"/>
                  </a:ext>
                </a:extLst>
              </a:tr>
              <a:tr h="370840">
                <a:tc>
                  <a:txBody>
                    <a:bodyPr/>
                    <a:lstStyle/>
                    <a:p>
                      <a:pPr algn="l"/>
                      <a:r>
                        <a:rPr lang="en-GB" dirty="0" smtClean="0">
                          <a:solidFill>
                            <a:schemeClr val="bg1"/>
                          </a:solidFill>
                          <a:latin typeface="Mulish" pitchFamily="2" charset="0"/>
                        </a:rPr>
                        <a:t>Range</a:t>
                      </a:r>
                      <a:endParaRPr lang="en-GB" dirty="0">
                        <a:solidFill>
                          <a:schemeClr val="bg1"/>
                        </a:solidFill>
                        <a:latin typeface="Mulish" pitchFamily="2" charset="0"/>
                      </a:endParaRPr>
                    </a:p>
                  </a:txBody>
                  <a:tcP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smtClean="0">
                          <a:solidFill>
                            <a:schemeClr val="bg1"/>
                          </a:solidFill>
                          <a:latin typeface="Mulish" pitchFamily="2" charset="0"/>
                        </a:rPr>
                        <a:t>56.94</a:t>
                      </a:r>
                      <a:endParaRPr lang="en-GB" dirty="0">
                        <a:solidFill>
                          <a:schemeClr val="bg1"/>
                        </a:solidFill>
                        <a:latin typeface="Mulish" pitchFamily="2" charset="0"/>
                      </a:endParaRPr>
                    </a:p>
                  </a:txBody>
                  <a:tcP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77914570"/>
                  </a:ext>
                </a:extLst>
              </a:tr>
              <a:tr h="370840">
                <a:tc>
                  <a:txBody>
                    <a:bodyPr/>
                    <a:lstStyle/>
                    <a:p>
                      <a:pPr algn="l"/>
                      <a:r>
                        <a:rPr lang="en-GB" dirty="0" smtClean="0">
                          <a:solidFill>
                            <a:schemeClr val="bg1"/>
                          </a:solidFill>
                          <a:latin typeface="Mulish" pitchFamily="2" charset="0"/>
                        </a:rPr>
                        <a:t>Standard deviation</a:t>
                      </a:r>
                      <a:endParaRPr lang="en-GB" dirty="0">
                        <a:solidFill>
                          <a:schemeClr val="bg1"/>
                        </a:solidFill>
                        <a:latin typeface="Mulish" pitchFamily="2" charset="0"/>
                      </a:endParaRPr>
                    </a:p>
                  </a:txBody>
                  <a:tcP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dirty="0" smtClean="0">
                          <a:solidFill>
                            <a:schemeClr val="bg1"/>
                          </a:solidFill>
                          <a:latin typeface="Mulish" pitchFamily="2" charset="0"/>
                        </a:rPr>
                        <a:t>6.14</a:t>
                      </a:r>
                      <a:endParaRPr lang="en-GB" dirty="0">
                        <a:solidFill>
                          <a:schemeClr val="bg1"/>
                        </a:solidFill>
                        <a:latin typeface="Mulish" pitchFamily="2" charset="0"/>
                      </a:endParaRPr>
                    </a:p>
                  </a:txBody>
                  <a:tcP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06339488"/>
                  </a:ext>
                </a:extLst>
              </a:tr>
            </a:tbl>
          </a:graphicData>
        </a:graphic>
      </p:graphicFrame>
      <p:sp>
        <p:nvSpPr>
          <p:cNvPr id="9" name="TextBox 8"/>
          <p:cNvSpPr txBox="1"/>
          <p:nvPr/>
        </p:nvSpPr>
        <p:spPr>
          <a:xfrm>
            <a:off x="838200" y="5968966"/>
            <a:ext cx="4509298" cy="461665"/>
          </a:xfrm>
          <a:prstGeom prst="rect">
            <a:avLst/>
          </a:prstGeom>
          <a:noFill/>
        </p:spPr>
        <p:txBody>
          <a:bodyPr wrap="square" rtlCol="0">
            <a:spAutoFit/>
          </a:bodyPr>
          <a:lstStyle/>
          <a:p>
            <a:r>
              <a:rPr lang="en-GB" sz="1200" dirty="0" smtClean="0">
                <a:solidFill>
                  <a:schemeClr val="bg1"/>
                </a:solidFill>
                <a:latin typeface="Mulish" pitchFamily="2" charset="0"/>
              </a:rPr>
              <a:t>* Calculated from the maximum of the probability density function (dashed line on density plot)</a:t>
            </a:r>
            <a:endParaRPr lang="en-GB" sz="1200" dirty="0">
              <a:solidFill>
                <a:schemeClr val="bg1"/>
              </a:solidFill>
              <a:latin typeface="Mulish" pitchFamily="2" charset="0"/>
            </a:endParaRPr>
          </a:p>
        </p:txBody>
      </p:sp>
      <p:cxnSp>
        <p:nvCxnSpPr>
          <p:cNvPr id="10" name="Straight Connector 9"/>
          <p:cNvCxnSpPr/>
          <p:nvPr/>
        </p:nvCxnSpPr>
        <p:spPr>
          <a:xfrm>
            <a:off x="7698302" y="5112314"/>
            <a:ext cx="0" cy="933958"/>
          </a:xfrm>
          <a:prstGeom prst="line">
            <a:avLst/>
          </a:prstGeom>
          <a:ln>
            <a:prstDash val="lg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827664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3994</TotalTime>
  <Words>3099</Words>
  <Application>Microsoft Office PowerPoint</Application>
  <PresentationFormat>Widescreen</PresentationFormat>
  <Paragraphs>343</Paragraphs>
  <Slides>20</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Mulish</vt:lpstr>
      <vt:lpstr>Times New Roman</vt:lpstr>
      <vt:lpstr>Wingdings</vt:lpstr>
      <vt:lpstr>Office Theme</vt:lpstr>
      <vt:lpstr>Statistical analysis presentation  Alcohol consumption in England (2011):  an epidemiological perspective</vt:lpstr>
      <vt:lpstr>Introduction</vt:lpstr>
      <vt:lpstr>Descriptive statistics</vt:lpstr>
      <vt:lpstr>Descriptive statistics</vt:lpstr>
      <vt:lpstr>Descriptive statistics</vt:lpstr>
      <vt:lpstr>Descriptive statistics</vt:lpstr>
      <vt:lpstr>Descriptive statistics</vt:lpstr>
      <vt:lpstr>Descriptive statistics</vt:lpstr>
      <vt:lpstr>Descriptive statistics</vt:lpstr>
      <vt:lpstr>Descriptive statistics</vt:lpstr>
      <vt:lpstr>Inferential statistics</vt:lpstr>
      <vt:lpstr>Inferential statistics</vt:lpstr>
      <vt:lpstr>Inferential statistics</vt:lpstr>
      <vt:lpstr>Inferential statistics</vt:lpstr>
      <vt:lpstr>Inferential statistics</vt:lpstr>
      <vt:lpstr>Inferential statistics</vt:lpstr>
      <vt:lpstr>Discussion</vt:lpstr>
      <vt:lpstr>Conclusion</vt:lpstr>
      <vt:lpstr>References</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Guilherme Pessoa-Amorim</dc:creator>
  <cp:lastModifiedBy>Guilherme Pessoa-Amorim</cp:lastModifiedBy>
  <cp:revision>51</cp:revision>
  <dcterms:created xsi:type="dcterms:W3CDTF">2024-10-15T13:51:24Z</dcterms:created>
  <dcterms:modified xsi:type="dcterms:W3CDTF">2024-10-20T16:08:55Z</dcterms:modified>
</cp:coreProperties>
</file>