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75" r:id="rId8"/>
    <p:sldId id="258" r:id="rId9"/>
    <p:sldId id="259" r:id="rId10"/>
    <p:sldId id="260" r:id="rId11"/>
    <p:sldId id="273" r:id="rId12"/>
    <p:sldId id="261" r:id="rId13"/>
    <p:sldId id="274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2581123" val="974" rev64="64" revOS="3"/>
      <pr:smFileRevision xmlns:pr="smNativeData" dt="1582581123" val="0"/>
      <pr:guideOptions xmlns:pr="smNativeData" dt="158258112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3" d="100"/>
          <a:sy n="93" d="100"/>
        </p:scale>
        <p:origin x="375" y="40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375" y="40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pt-br" sz="60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y3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>
              <a:defRPr lang="pt-br"/>
            </a:pPr>
            <a:r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hOm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22737AE8-A6CF-268C-81CB-50D934857705}" type="datetime1">
              <a:t>24/10/19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wMD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7AC0526C-2297-95A4-D978-D4F11C362F81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1AD1021F-51F7-84F4-B969-A7A14C274FF2}" type="datetime1">
              <a:t>24/10/19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2F26A3C7-89C2-7355-8C9E-7F00EDD07A2A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664FB766-288B-1A41-C5F7-DE14F9B9338B}" type="datetime1">
              <a:t>24/10/19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48945003-4DA5-C1A6-EB2C-BBF31E621DEE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saW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yI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7CCD3EF8-B691-98C8-DF75-409D703B2915}" type="datetime1">
              <a:t>24/10/19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lb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QH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08111AD6-98E5-44EC-ABA9-6EB954E75D3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1s9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60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pt-br" sz="2400">
                <a:solidFill>
                  <a:srgbClr val="8C8C8C"/>
                </a:solidFill>
              </a:defRPr>
            </a:lvl1pPr>
            <a:lvl2pPr marL="457200" indent="0">
              <a:buNone/>
              <a:defRPr lang="pt-br" sz="2000">
                <a:solidFill>
                  <a:srgbClr val="8C8C8C"/>
                </a:solidFill>
              </a:defRPr>
            </a:lvl2pPr>
            <a:lvl3pPr marL="914400" indent="0">
              <a:buNone/>
              <a:defRPr lang="pt-br" sz="1800">
                <a:solidFill>
                  <a:srgbClr val="8C8C8C"/>
                </a:solidFill>
              </a:defRPr>
            </a:lvl3pPr>
            <a:lvl4pPr marL="1371600" indent="0">
              <a:buNone/>
              <a:defRPr lang="pt-br" sz="1600">
                <a:solidFill>
                  <a:srgbClr val="8C8C8C"/>
                </a:solidFill>
              </a:defRPr>
            </a:lvl4pPr>
            <a:lvl5pPr marL="1828800" indent="0">
              <a:buNone/>
              <a:defRPr lang="pt-br" sz="1600">
                <a:solidFill>
                  <a:srgbClr val="8C8C8C"/>
                </a:solidFill>
              </a:defRPr>
            </a:lvl5pPr>
            <a:lvl6pPr marL="2286000" indent="0">
              <a:buNone/>
              <a:defRPr lang="pt-br" sz="1600">
                <a:solidFill>
                  <a:srgbClr val="8C8C8C"/>
                </a:solidFill>
              </a:defRPr>
            </a:lvl6pPr>
            <a:lvl7pPr marL="2743200" indent="0">
              <a:buNone/>
              <a:defRPr lang="pt-br" sz="1600">
                <a:solidFill>
                  <a:srgbClr val="8C8C8C"/>
                </a:solidFill>
              </a:defRPr>
            </a:lvl7pPr>
            <a:lvl8pPr marL="3200400" indent="0">
              <a:buNone/>
              <a:defRPr lang="pt-br" sz="1600">
                <a:solidFill>
                  <a:srgbClr val="8C8C8C"/>
                </a:solidFill>
              </a:defRPr>
            </a:lvl8pPr>
            <a:lvl9pPr marL="3657600" indent="0">
              <a:buNone/>
              <a:defRPr lang="pt-br" sz="1600">
                <a:solidFill>
                  <a:srgbClr val="8C8C8C"/>
                </a:solidFill>
              </a:defRPr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131A22EF-A1FE-4FD4-B0A2-57816CEC4602}" type="datetime1">
              <a:t>24/10/19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17266300-4EFA-7395-B49E-B8C02DD042ED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Conteúdo 3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4149B9CE-80AC-1C4F-E2F1-761AF7BF1423}" type="datetime1">
              <a:t>24/10/19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1D5EB3DF-91F0-0B45-BEE6-6710FDA84832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5" name="Espaço Reservado para Texto 4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7" name="Espaço Reservado para Data 6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6344D808-468E-112E-C0FC-B07B96B236E5}" type="datetime1">
              <a:t>24/10/19</a:t>
            </a:fld>
          </a:p>
        </p:txBody>
      </p:sp>
      <p:sp>
        <p:nvSpPr>
          <p:cNvPr id="8" name="Espaço Reservado para Rodapé 7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9" name="Espaço Reservado para Número de Slide 8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C61E914-5AD1-341F-9FD9-AC4AA79769F9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5D8A5241-0FB0-DFA4-FE32-F9F11C7C08AC}" type="datetime1">
              <a:t>24/10/19</a:t>
            </a:fld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5CBB1862-2CB1-EEEE-FF03-DABB564D098F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1ED4F3A1-EFF3-8105-BD6C-1950BD224B4C}" type="datetime1">
              <a:t>24/10/19</a:t>
            </a:fld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0CC668EF-A1E1-939E-AF7E-57CB26305902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Texto 3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U0E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65AC8224-6A88-F974-C614-9C21CC5A30C9}" type="datetime1">
              <a:t>24/10/19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565152C1-8FBB-04A4-F5E9-79F11CA7032C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>
              <a:defRPr lang="pt-br"/>
            </a:pPr>
          </a:p>
        </p:txBody>
      </p:sp>
      <p:sp>
        <p:nvSpPr>
          <p:cNvPr id="4" name="Espaço Reservado para Texto 3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15C3E60D-43F8-9610-B67B-B545A83540E0}" type="datetime1">
              <a:t>24/10/19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7AE4DAE5-AB97-B12C-D95C-5D7994122F08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pNA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6D657092-DC80-3086-CEDD-2AD33E93387F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hf4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F93AB01-4FD2-C65D-9C2B-B908E5656AE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HgYAAKBBAADpDgAAEAAAACYAAAAIAAAAASAAAAAAAAA="/>
              </a:ext>
            </a:extLst>
          </p:cNvSpPr>
          <p:nvPr>
            <p:ph type="ctrTitle"/>
          </p:nvPr>
        </p:nvSpPr>
        <p:spPr>
          <a:xfrm>
            <a:off x="1524000" y="994410"/>
            <a:ext cx="9144000" cy="14293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pt-br" sz="5400"/>
            </a:pPr>
            <a:r>
              <a:rPr lang="en-us"/>
              <a:t>Long Run Effective Demand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BRAAAKBBAAA1GgAAEAAAACYAAAAIAAAAAQAAAAAAAAA="/>
              </a:ext>
            </a:extLst>
          </p:cNvSpPr>
          <p:nvPr>
            <p:ph type="subTitle" idx="1"/>
          </p:nvPr>
        </p:nvSpPr>
        <p:spPr>
          <a:xfrm>
            <a:off x="1524000" y="2604135"/>
            <a:ext cx="9144000" cy="1656080"/>
          </a:xfrm>
        </p:spPr>
        <p:txBody>
          <a:bodyPr/>
          <a:lstStyle/>
          <a:p>
            <a:pPr>
              <a:defRPr lang="pt-br"/>
            </a:pPr>
            <a:r>
              <a:rPr lang="en-us"/>
              <a:t>Introducing Residential Investment</a:t>
            </a:r>
            <a:br/>
            <a:r>
              <a:rPr lang="en-us"/>
              <a:t>in a Sraffian Supermultiplier Stock-Flow Consistent Model</a:t>
            </a:r>
          </a:p>
        </p:txBody>
      </p:sp>
      <p:sp>
        <p:nvSpPr>
          <p:cNvPr id="4" name="CaixaDeTexto 3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+AgAAnBkAAIYTAACMHQAAACAAACYAAAAIAAAA//////////8="/>
              </a:ext>
            </a:extLst>
          </p:cNvSpPr>
          <p:nvPr/>
        </p:nvSpPr>
        <p:spPr>
          <a:xfrm>
            <a:off x="445770" y="4163060"/>
            <a:ext cx="272796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Gabriel Petrini</a:t>
            </a:r>
          </a:p>
          <a:p>
            <a:pPr>
              <a:defRPr lang="pt-br"/>
            </a:pPr>
            <a:r>
              <a:t>Lucas Teixeira  </a:t>
            </a:r>
          </a:p>
        </p:txBody>
      </p:sp>
      <p:pic>
        <p:nvPicPr>
          <p:cNvPr id="5" name="Picture 2" descr="https://ci5.googleusercontent.com/proxy/Rz3R2IvBjdTghsi3suN3xEkkps9WizPCCFTnStCkO-LnI53yo9-UD1RwvV9hqWM09t4MjoGdH75cw0T8oJ4gJO2jCcTOhhcQdjTPdue_urFRfdRUZykW25bGsL7wqpZ6ayTXghQl5f9OXnJhE4TnreAmqmznRS341egBp6NuFygZW_9dRwMVb3i9_tcF4mIV7QUXjcANcSPkvkx03repDg=s0-d-e1-ft#https://docs.google.com/uc?export=download&amp;id=1fA4O92Aby7sy76vai0bAT_Pi1urpPITo&amp;revid=0B3lGsdI-wXzKOWQ0cWZ4bldRRkNEeEZxQlNQRmFvRFREOUJzPQ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7kIAAAsiAABwSAAAqy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880090" y="5534025"/>
            <a:ext cx="89535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CaixaDeTexto 4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8AgAAlh0AAEQQAABEIwAAECAAACYAAAAIAAAA//////////8="/>
              </a:ext>
            </a:extLst>
          </p:cNvSpPr>
          <p:nvPr/>
        </p:nvSpPr>
        <p:spPr>
          <a:xfrm>
            <a:off x="403860" y="4809490"/>
            <a:ext cx="224028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>
                <a:solidFill>
                  <a:srgbClr val="0070C0"/>
                </a:solidFill>
              </a:rPr>
              <a:t>University of Campinas</a:t>
            </a:r>
            <a:endParaRPr lang="pt-br">
              <a:solidFill>
                <a:srgbClr val="0070C0"/>
              </a:solidFill>
            </a:endParaRPr>
          </a:p>
          <a:p>
            <a:pPr>
              <a:defRPr lang="pt-br"/>
            </a:pPr>
            <a:r>
              <a:rPr lang="pt-br">
                <a:solidFill>
                  <a:srgbClr val="0070C0"/>
                </a:solidFill>
              </a:rPr>
              <a:t>(Unicamp)</a:t>
            </a:r>
            <a:endParaRPr lang="pt-br">
              <a:solidFill>
                <a:srgbClr val="0070C0"/>
              </a:solidFill>
            </a:endParaRPr>
          </a:p>
        </p:txBody>
      </p:sp>
      <p:sp>
        <p:nvSpPr>
          <p:cNvPr id="7" name="CaixaDeTexto 5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pRGnc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6CQAAOSUAAFI9AAB5JwAAACAAACYAAAAIAAAA//////////8="/>
              </a:ext>
            </a:extLst>
          </p:cNvSpPr>
          <p:nvPr/>
        </p:nvSpPr>
        <p:spPr>
          <a:xfrm>
            <a:off x="1621790" y="6050915"/>
            <a:ext cx="83464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pt-br"/>
            </a:pPr>
            <a:r>
              <a:rPr lang="en-us"/>
              <a:t>46th Conference of the Forum for Eastern Economic Association (EEA)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Balance Sheet Matrix</a:t>
            </a: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uAAAAAQKAACqSwAAD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628140"/>
            <a:ext cx="12183110" cy="48831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A3DwAAlCcAAII3AADaKQAAECAAACYAAAAIAAAA//////////8="/>
              </a:ext>
            </a:extLst>
          </p:cNvSpPr>
          <p:nvPr/>
        </p:nvSpPr>
        <p:spPr>
          <a:xfrm>
            <a:off x="2473325" y="6433820"/>
            <a:ext cx="6550025" cy="369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uwEAANhFAADjCQAAEAAAACYAAAAIAAAAASAAAAAAAAA="/>
              </a:ext>
            </a:extLst>
          </p:cNvSpPr>
          <p:nvPr>
            <p:ph type="title"/>
          </p:nvPr>
        </p:nvSpPr>
        <p:spPr>
          <a:xfrm>
            <a:off x="838200" y="281305"/>
            <a:ext cx="1051560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3600"/>
              <a:t>Transaction F</a:t>
            </a:r>
            <a:r>
              <a:rPr lang="en-us" sz="3600"/>
              <a:t>l</a:t>
            </a:r>
            <a:r>
              <a:rPr lang="pt-br" sz="3600"/>
              <a:t>ow Matrix and F</a:t>
            </a:r>
            <a:r>
              <a:rPr lang="en-us" sz="3600"/>
              <a:t>l</a:t>
            </a:r>
            <a:r>
              <a:rPr lang="pt-br" sz="3600"/>
              <a:t>ow of Funds </a:t>
            </a:r>
            <a:endParaRPr lang="pt-br" sz="3600"/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SwIAAIgIAACXRQAA0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1386840"/>
            <a:ext cx="10939780" cy="4924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Model Strutcture</a:t>
            </a:r>
          </a:p>
        </p:txBody>
      </p:sp>
      <p:sp>
        <p:nvSpPr>
          <p:cNvPr id="3" name="Content Placeholder 3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pt-br"/>
            </a:pPr>
            <a:r>
              <a:t>Leontief production function</a:t>
            </a:r>
          </a:p>
          <a:p>
            <a:pPr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t>Output determination</a:t>
            </a:r>
          </a:p>
          <a:p>
            <a:pPr marL="0" indent="0" algn="ctr">
              <a:lnSpc>
                <a:spcPct val="80000"/>
              </a:lnSpc>
              <a:buNone/>
              <a:defRPr lang="pt-br"/>
            </a:pPr>
            <a:r>
              <a:t>Y = C + I</a:t>
            </a:r>
            <a:r>
              <a:rPr lang="pt-br" baseline="-24000"/>
              <a:t>h</a:t>
            </a:r>
            <a:r>
              <a:t> + I</a:t>
            </a:r>
            <a:r>
              <a:rPr lang="pt-br" baseline="-24000"/>
              <a:t>f</a:t>
            </a:r>
            <a:endParaRPr lang="pt-br" baseline="-24000"/>
          </a:p>
          <a:p>
            <a:pPr marL="0" indent="0" algn="ctr">
              <a:lnSpc>
                <a:spcPct val="80000"/>
              </a:lnSpc>
              <a:buNone/>
              <a:defRPr lang="pt-br"/>
            </a:pPr>
            <a:endParaRPr lang="pt-br" sz="2400" baseline="-24000"/>
          </a:p>
          <a:p>
            <a:pPr>
              <a:lnSpc>
                <a:spcPct val="80000"/>
              </a:lnSpc>
              <a:defRPr lang="pt-br"/>
            </a:pPr>
            <a:r>
              <a:t>Firms investment </a:t>
            </a:r>
          </a:p>
          <a:p>
            <a:pPr marL="0" indent="0" algn="ctr">
              <a:lnSpc>
                <a:spcPct val="80000"/>
              </a:lnSpc>
              <a:buNone/>
              <a:defRPr lang="pt-br"/>
            </a:pPr>
            <a:r>
              <a:t>I</a:t>
            </a:r>
            <a:r>
              <a:rPr lang="pt-br" baseline="-24000"/>
              <a:t>f</a:t>
            </a:r>
            <a:r>
              <a:t> = hY	</a:t>
            </a:r>
          </a:p>
          <a:p>
            <a:pPr marL="0" indent="0" algn="ctr">
              <a:lnSpc>
                <a:spcPct val="80000"/>
              </a:lnSpc>
              <a:buNone/>
              <a:defRPr lang="pt-br"/>
            </a:pPr>
          </a:p>
          <a:p>
            <a:pPr marL="0" indent="0" algn="ctr">
              <a:lnSpc>
                <a:spcPct val="80000"/>
              </a:lnSpc>
              <a:buNone/>
              <a:defRPr lang="pt-br"/>
            </a:pPr>
            <a:r>
              <a:t>Δh = h</a:t>
            </a:r>
            <a:r>
              <a:rPr lang="pt-br" baseline="-24000"/>
              <a:t>-1</a:t>
            </a:r>
            <a:r>
              <a:t>γ (u </a:t>
            </a:r>
            <a:r>
              <a:rPr lang="mr-in"/>
              <a:t>–</a:t>
            </a:r>
            <a:r>
              <a:t> u</a:t>
            </a:r>
            <a:r>
              <a:rPr lang="pt-br" baseline="-24000"/>
              <a:t>n</a:t>
            </a:r>
            <a: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Main Equations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FB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Household Expenditures</a:t>
            </a:r>
          </a:p>
          <a:p>
            <a:pPr>
              <a:defRPr lang="pt-br"/>
            </a:pPr>
          </a:p>
          <a:p>
            <a:pPr lvl="1">
              <a:defRPr lang="pt-br"/>
            </a:pPr>
            <a:r>
              <a:rPr lang="pt-br" sz="2800"/>
              <a:t>Induced C</a:t>
            </a:r>
            <a:r>
              <a:rPr lang="en-us" sz="2800"/>
              <a:t>o</a:t>
            </a:r>
            <a:r>
              <a:rPr lang="pt-br" sz="2800"/>
              <a:t>nsumption </a:t>
            </a:r>
            <a:endParaRPr lang="pt-br" sz="2800"/>
          </a:p>
          <a:p>
            <a:pPr lvl="1" marL="457200" indent="0" algn="ctr">
              <a:buNone/>
              <a:defRPr lang="pt-br"/>
            </a:pPr>
            <a:r>
              <a:rPr lang="pt-br" sz="2800"/>
              <a:t>C = ωY</a:t>
            </a:r>
            <a:endParaRPr lang="pt-br" sz="2800"/>
          </a:p>
          <a:p>
            <a:pPr lvl="1" marL="457200" indent="0" algn="ctr">
              <a:buNone/>
              <a:defRPr lang="pt-br"/>
            </a:pPr>
            <a:endParaRPr lang="pt-br" sz="2800"/>
          </a:p>
          <a:p>
            <a:pPr lvl="1">
              <a:defRPr lang="pt-br"/>
            </a:pPr>
            <a:r>
              <a:rPr lang="pt-br" sz="2800"/>
              <a:t>Autonomous residential investment</a:t>
            </a:r>
            <a:endParaRPr lang="pt-br" sz="2800"/>
          </a:p>
          <a:p>
            <a:pPr lvl="1" marL="457200" indent="0" algn="ctr">
              <a:buNone/>
              <a:defRPr lang="pt-br"/>
            </a:pPr>
            <a:r>
              <a:rPr lang="pt-br" sz="2800"/>
              <a:t>I</a:t>
            </a:r>
            <a:r>
              <a:rPr lang="pt-br" sz="2800" baseline="-24000"/>
              <a:t>h</a:t>
            </a:r>
            <a:r>
              <a:rPr lang="pt-br" sz="2800"/>
              <a:t> = Z = (1+g</a:t>
            </a:r>
            <a:r>
              <a:rPr lang="pt-br" sz="2800" baseline="-24000"/>
              <a:t>z</a:t>
            </a:r>
            <a:r>
              <a:rPr lang="pt-br" sz="2800"/>
              <a:t>)I</a:t>
            </a:r>
            <a:r>
              <a:rPr lang="pt-br" sz="2800" baseline="-24000"/>
              <a:t>h-1</a:t>
            </a:r>
            <a:endParaRPr lang="pt-br" sz="2800" baseline="-24000"/>
          </a:p>
          <a:p>
            <a:pPr lvl="1" marL="457200" indent="0" algn="ctr">
              <a:buNone/>
              <a:defRPr lang="pt-br"/>
            </a:pPr>
            <a:endParaRPr lang="pt-br" sz="2800" baseline="-24000"/>
          </a:p>
          <a:p>
            <a:pPr lvl="1" marL="457200" indent="0" algn="ctr">
              <a:buNone/>
              <a:defRPr lang="pt-br"/>
            </a:pPr>
            <a:r>
              <a:rPr lang="pt-br" sz="2800"/>
              <a:t>ΔMO = I</a:t>
            </a:r>
            <a:r>
              <a:rPr lang="pt-br" sz="2800" baseline="-24000"/>
              <a:t>h</a:t>
            </a:r>
            <a:endParaRPr lang="pt-br" sz="2800" baseline="-24000"/>
          </a:p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Model Graphs</a:t>
            </a: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AAAAAHUJAABRJQ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335"/>
            <a:ext cx="6066155" cy="40443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5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ECBAg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HCUAAFsJAABiSgAANC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1520825"/>
            <a:ext cx="6059170" cy="40392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7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ARBgAA+yMAAK4cAABBJgAAECAAACYAAAAIAAAA//////////8="/>
              </a:ext>
            </a:extLst>
          </p:cNvSpPr>
          <p:nvPr/>
        </p:nvSpPr>
        <p:spPr>
          <a:xfrm>
            <a:off x="986155" y="5848985"/>
            <a:ext cx="367601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Flows dynamics </a:t>
            </a:r>
          </a:p>
        </p:txBody>
      </p:sp>
      <p:sp>
        <p:nvSpPr>
          <p:cNvPr id="6" name="TextBox 8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t2lcs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yLwAAxiMAAAxEAAAMJgAAECAAACYAAAAIAAAA//////////8="/>
              </a:ext>
            </a:extLst>
          </p:cNvSpPr>
          <p:nvPr/>
        </p:nvSpPr>
        <p:spPr>
          <a:xfrm>
            <a:off x="7753350" y="5815330"/>
            <a:ext cx="330835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Stocks-Flows 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wwIAANhFAADqCgAAEAAAACYAAAAIAAAAAQAAAAAAAAA="/>
              </a:ext>
            </a:extLst>
          </p:cNvSpPr>
          <p:nvPr>
            <p:ph type="title"/>
          </p:nvPr>
        </p:nvSpPr>
        <p:spPr>
          <a:xfrm>
            <a:off x="838200" y="448945"/>
            <a:ext cx="10515600" cy="1325245"/>
          </a:xfrm>
        </p:spPr>
        <p:txBody>
          <a:bodyPr/>
          <a:lstStyle/>
          <a:p>
            <a:pPr>
              <a:defRPr lang="pt-br"/>
            </a:pPr>
            <a:r>
              <a:t>Model S</a:t>
            </a:r>
            <a:r>
              <a:rPr lang="en-us"/>
              <a:t>o</a:t>
            </a:r>
            <a:r>
              <a:t>lution 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Outuput level</a:t>
            </a:r>
          </a:p>
          <a:p>
            <a:pPr lvl="1" marL="457200" indent="0">
              <a:buNone/>
              <a:defRPr lang="pt-br"/>
            </a:pPr>
          </a:p>
          <a:p>
            <a:pPr>
              <a:defRPr lang="pt-br"/>
            </a:pPr>
          </a:p>
          <a:p>
            <a:pPr>
              <a:defRPr lang="pt-br"/>
            </a:pPr>
            <a:r>
              <a:t>Out of equilibrium rate of growth</a:t>
            </a:r>
          </a:p>
          <a:p>
            <a:pPr>
              <a:defRPr lang="pt-br"/>
            </a:pPr>
          </a:p>
          <a:p>
            <a:pPr>
              <a:defRPr lang="pt-br"/>
            </a:pPr>
          </a:p>
          <a:p>
            <a:pPr>
              <a:defRPr lang="pt-br"/>
            </a:pPr>
            <a:r>
              <a:t>Equilibrium rate of growth</a:t>
            </a:r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/hsAAIEMAABjLgAAEx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0" y="2032635"/>
            <a:ext cx="2990215" cy="10680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AkM3l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+xgAADAXAAD1MQAAiR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60825" y="3769360"/>
            <a:ext cx="4060190" cy="1031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6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IPR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jSAAAMEhAADkKQAAISU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91455" y="5487035"/>
            <a:ext cx="1518285" cy="548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Model Solution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Firms investment share</a:t>
            </a:r>
          </a:p>
          <a:p>
            <a:pPr>
              <a:defRPr lang="pt-br"/>
            </a:pPr>
          </a:p>
          <a:p>
            <a:pPr>
              <a:defRPr lang="pt-br"/>
            </a:pPr>
            <a:r>
              <a:t>Two types of real assets</a:t>
            </a:r>
          </a:p>
          <a:p>
            <a:pPr>
              <a:defRPr lang="pt-br"/>
            </a:pPr>
          </a:p>
          <a:p>
            <a:pPr>
              <a:defRPr lang="pt-br"/>
            </a:pPr>
          </a:p>
          <a:p>
            <a:pPr>
              <a:defRPr lang="pt-br"/>
            </a:pPr>
            <a:r>
              <a:t>Share of firms capital on total capital </a:t>
            </a:r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xB0AANEMAABtKQAAeB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083435"/>
            <a:ext cx="1895475" cy="9188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4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FhgAAGQfAAB2LAAASC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15410" y="5102860"/>
            <a:ext cx="3312160" cy="1282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ZRsAAK8VAADwKgAACh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53255" y="3524885"/>
            <a:ext cx="2526665" cy="708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GBQAAo/3//3ZGAADKBQAAEAAAACYAAAAIAAAAASAAAAAAAAA="/>
              </a:ext>
            </a:extLst>
          </p:cNvSpPr>
          <p:nvPr>
            <p:ph type="title"/>
          </p:nvPr>
        </p:nvSpPr>
        <p:spPr>
          <a:xfrm>
            <a:off x="938530" y="-384175"/>
            <a:ext cx="10515600" cy="13252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4000"/>
              <a:t>Numerical Simulations: increase of g</a:t>
            </a:r>
            <a:r>
              <a:rPr lang="pt-br" sz="4000" baseline="-24000"/>
              <a:t>z</a:t>
            </a:r>
            <a:endParaRPr lang="pt-br" sz="4000" baseline="-24000"/>
          </a:p>
        </p:txBody>
      </p:sp>
      <p:pic>
        <p:nvPicPr>
          <p:cNvPr id="3" name="Picture 7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lAYAAOoDAADrQgAAJC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636270"/>
            <a:ext cx="9808845" cy="6539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s0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GBQAAo/3//3ZGAADKBQAAEAAAACYAAAAIAAAAASAAAAAAAAA="/>
              </a:ext>
            </a:extLst>
          </p:cNvSpPr>
          <p:nvPr>
            <p:ph type="title"/>
          </p:nvPr>
        </p:nvSpPr>
        <p:spPr>
          <a:xfrm>
            <a:off x="938530" y="-384175"/>
            <a:ext cx="10515600" cy="13252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4000"/>
              <a:t>Numerical Simulations: increase of ω</a:t>
            </a:r>
            <a:endParaRPr lang="pt-br" sz="4000" baseline="-24000"/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OQ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9gUAAJsDAAAnRAAAES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" y="586105"/>
            <a:ext cx="10109835" cy="67398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B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Final Remarks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Y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pt-br"/>
            </a:pPr>
            <a:r>
              <a:t>Our model preserves Sraffian Supermultipier main results </a:t>
            </a:r>
          </a:p>
          <a:p>
            <a:pPr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rPr lang="en-us"/>
              <a:t>I</a:t>
            </a:r>
            <a:r>
              <a:t>ncrease of the wage-share does not increase long run growth rate</a:t>
            </a:r>
          </a:p>
          <a:p>
            <a:pPr lvl="1">
              <a:lnSpc>
                <a:spcPct val="80000"/>
              </a:lnSpc>
              <a:defRPr lang="pt-br"/>
            </a:pPr>
            <a:r>
              <a:rPr lang="en-us"/>
              <a:t>N</a:t>
            </a:r>
            <a:r>
              <a:t>o paradox of cost</a:t>
            </a:r>
          </a:p>
          <a:p>
            <a:pPr lvl="1"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t>A greater rate of growth of residential investment reduces houses share of total capital</a:t>
            </a:r>
          </a:p>
          <a:p>
            <a:pPr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t>Further research: to investigate the determinants of residential investment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laAQ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Summary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G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rPr lang="en-us"/>
              <a:t>1. Empirical motivation</a:t>
            </a:r>
            <a:endParaRPr lang="en-us"/>
          </a:p>
          <a:p>
            <a:pPr>
              <a:defRPr lang="pt-br"/>
            </a:pPr>
            <a:r>
              <a:rPr lang="en-us"/>
              <a:t>2. Review of the literature: demand-led growth</a:t>
            </a:r>
            <a:endParaRPr lang="en-us"/>
          </a:p>
          <a:p>
            <a:pPr>
              <a:defRPr lang="pt-br"/>
            </a:pPr>
            <a:r>
              <a:rPr lang="en-us"/>
              <a:t>3. Stock-Flow Consistent Sraffian Supermutiplier model </a:t>
            </a:r>
            <a:endParaRPr lang="en-us"/>
          </a:p>
          <a:p>
            <a:pPr>
              <a:defRPr lang="pt-br"/>
            </a:pPr>
            <a:endParaRPr lang="en-us"/>
          </a:p>
          <a:p>
            <a:pPr>
              <a:defRPr lang="pt-br"/>
            </a:pPr>
            <a:r>
              <a:rPr lang="en-us"/>
              <a:t>How to include residential investment in a heterodox growth model?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/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hQoAAM5FAAARH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defRPr lang="pt-br"/>
            </a:pPr>
            <a:r>
              <a:t>Thank You</a:t>
            </a:r>
            <a:br/>
            <a:br/>
            <a:r>
              <a:t>Muito Obrigado </a:t>
            </a:r>
          </a:p>
        </p:txBody>
      </p:sp>
      <p:sp>
        <p:nvSpPr>
          <p:cNvPr id="3" name="Text Placeholder 4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t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PBwAAM5F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J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Empirical Literature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Non-capacity creating autonomous expenditures</a:t>
            </a:r>
          </a:p>
          <a:p>
            <a:pPr lvl="1">
              <a:defRPr lang="pt-br"/>
            </a:pPr>
            <a:r>
              <a:t>Freitas and Dweck (2013)</a:t>
            </a:r>
          </a:p>
          <a:p>
            <a:pPr lvl="1">
              <a:defRPr lang="pt-br"/>
            </a:pPr>
            <a:r>
              <a:t>Braga (2018)</a:t>
            </a:r>
          </a:p>
          <a:p>
            <a:pPr lvl="1">
              <a:defRPr lang="pt-br"/>
            </a:pPr>
            <a:r>
              <a:t>Girardi and Pariboni (2016, 2018)</a:t>
            </a:r>
          </a:p>
          <a:p>
            <a:pPr>
              <a:defRPr lang="pt-br"/>
            </a:pPr>
          </a:p>
          <a:p>
            <a:pPr>
              <a:defRPr lang="pt-br"/>
            </a:pPr>
            <a:r>
              <a:t>Residential Investment </a:t>
            </a:r>
          </a:p>
          <a:p>
            <a:pPr lvl="1">
              <a:defRPr lang="pt-br"/>
            </a:pPr>
            <a:r>
              <a:t>Green (1997)</a:t>
            </a:r>
          </a:p>
          <a:p>
            <a:pPr lvl="1">
              <a:defRPr lang="pt-br"/>
            </a:pPr>
            <a:r>
              <a:t>Leamer (2007)</a:t>
            </a:r>
          </a:p>
          <a:p>
            <a:pPr lvl="1">
              <a:defRPr lang="pt-br"/>
            </a:pPr>
            <a:r>
              <a:t>Fiebiger (2018)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D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GBQAAAAAAAHZGAAAoCAAAEAAAACYAAAAIAAAAAQAAAAAAAAA="/>
              </a:ext>
            </a:extLst>
          </p:cNvSpPr>
          <p:nvPr>
            <p:ph type="title"/>
          </p:nvPr>
        </p:nvSpPr>
        <p:spPr>
          <a:xfrm>
            <a:off x="938530" y="0"/>
            <a:ext cx="10515600" cy="1325880"/>
          </a:xfrm>
        </p:spPr>
        <p:txBody>
          <a:bodyPr/>
          <a:lstStyle/>
          <a:p>
            <a:pPr>
              <a:defRPr lang="pt-br"/>
            </a:pPr>
            <a:r>
              <a:rPr lang="en-us"/>
              <a:t>Empirical motivation: U.S. Economy</a:t>
            </a: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3AUAAAcIAAANOQ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04925"/>
            <a:ext cx="8321675" cy="5553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Literature Review: Alternative Closures</a:t>
            </a:r>
          </a:p>
        </p:txBody>
      </p:sp>
      <p:sp>
        <p:nvSpPr>
          <p:cNvPr id="3" name="Content Placeholder 3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VO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Harrod`s question: which are the conditions for a balanced growth between demand and supply?</a:t>
            </a:r>
          </a:p>
          <a:p>
            <a:pPr>
              <a:defRPr lang="pt-br"/>
            </a:pPr>
          </a:p>
          <a:p>
            <a:pPr>
              <a:defRPr lang="pt-br"/>
            </a:pPr>
            <a:r>
              <a:t>Heterodox alternative closures:</a:t>
            </a:r>
          </a:p>
          <a:p>
            <a:pPr lvl="1">
              <a:defRPr lang="pt-br"/>
            </a:pPr>
            <a:r>
              <a:t>Cambridge</a:t>
            </a:r>
          </a:p>
          <a:p>
            <a:pPr lvl="1">
              <a:defRPr lang="pt-br"/>
            </a:pPr>
            <a:r>
              <a:t>Kalecki</a:t>
            </a:r>
          </a:p>
          <a:p>
            <a:pPr lvl="1">
              <a:defRPr lang="pt-br"/>
            </a:pPr>
            <a:r>
              <a:t>Sraffian Supermultiplier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Literature Review: Alternative Closures</a:t>
            </a: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2Y2d0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yQYAALAJAADwPwAAXS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1574800"/>
            <a:ext cx="9290685" cy="46615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5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v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CBQAAcyYAAFwuAAC4KAAAECAAACYAAAAIAAAA//////////8="/>
              </a:ext>
            </a:extLst>
          </p:cNvSpPr>
          <p:nvPr/>
        </p:nvSpPr>
        <p:spPr>
          <a:xfrm>
            <a:off x="935990" y="6250305"/>
            <a:ext cx="66001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Authors` elaboration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CrDQM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4000"/>
              <a:t>Literature Review: autonomous expenditures</a:t>
            </a:r>
            <a:endParaRPr lang="pt-br" sz="40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Hybrid neo-Kaleckian models:</a:t>
            </a:r>
          </a:p>
          <a:p>
            <a:pPr lvl="1">
              <a:defRPr lang="pt-br"/>
            </a:pPr>
            <a:r>
              <a:t>Allain (2015): public expenditures</a:t>
            </a:r>
          </a:p>
          <a:p>
            <a:pPr lvl="1">
              <a:defRPr lang="pt-br"/>
            </a:pPr>
            <a:r>
              <a:t>Nah and L</a:t>
            </a:r>
            <a:r>
              <a:rPr lang="en-us"/>
              <a:t>a</a:t>
            </a:r>
            <a:r>
              <a:t>voie (2017): exports</a:t>
            </a:r>
          </a:p>
          <a:p>
            <a:pPr lvl="1">
              <a:defRPr lang="pt-br"/>
            </a:pPr>
          </a:p>
          <a:p>
            <a:pPr>
              <a:defRPr lang="pt-br"/>
            </a:pPr>
            <a:r>
              <a:t>Sraffian Supermultiplier:</a:t>
            </a:r>
          </a:p>
          <a:p>
            <a:pPr lvl="1">
              <a:defRPr lang="pt-br"/>
            </a:pPr>
            <a:r>
              <a:t>Pariboni (2016), Mandarino, dos Santos and Macedo e Silva (ROKE, forthcoming): debt-financed consumption</a:t>
            </a:r>
          </a:p>
          <a:p>
            <a:pPr lvl="1">
              <a:defRPr lang="pt-br"/>
            </a:pPr>
            <a:r>
              <a:t>Brochier and M</a:t>
            </a:r>
            <a:r>
              <a:rPr lang="en-us"/>
              <a:t>a</a:t>
            </a:r>
            <a:r>
              <a:t>cedo e Silva (2019): fully specified SSM-SFC; wealth-financed consumption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hQoAAM5FAAARH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Houses in SFC Approach</a:t>
            </a:r>
          </a:p>
        </p:txBody>
      </p:sp>
      <p:sp>
        <p:nvSpPr>
          <p:cNvPr id="3" name="Text Placeholder 1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4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PBwAAM5F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pic>
        <p:nvPicPr>
          <p:cNvPr id="4" name="Picture 5"/>
          <p:cNvPicPr>
            <a:picLocks noChangeAspect="1"/>
            <a:extLst>
              <a:ext uri="smNativeData">
                <pr:smNativeData xmlns:pr="smNativeData" val="SMDATA_15_g0V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AAAAADwAAAAASwAAg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5462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6"/>
          <p:cNvSpPr>
            <a:extLst>
              <a:ext uri="smNativeData">
                <pr:smNativeData xmlns:pr="smNativeData" val="SMDATA_13_g0V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zAwAAMigAAIwmAAB4KgAAECAAACYAAAAIAAAA//////////8="/>
              </a:ext>
            </a:extLst>
          </p:cNvSpPr>
          <p:nvPr/>
        </p:nvSpPr>
        <p:spPr>
          <a:xfrm>
            <a:off x="601345" y="6534150"/>
            <a:ext cx="566483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S</a:t>
            </a:r>
            <a:r>
              <a:rPr lang="en-us"/>
              <a:t>o</a:t>
            </a:r>
            <a:r>
              <a:t>urce: Caverzasi and Godin (2015)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g0V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hQoAAM5FAAARH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SSM-SFC with Residential Investment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g0V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E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PBwAAM5F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Run Effective Demand</dc:title>
  <dc:subject/>
  <dc:creator>Instituto de Economia</dc:creator>
  <cp:keywords/>
  <dc:description/>
  <cp:lastModifiedBy>gpetrini</cp:lastModifiedBy>
  <cp:revision>0</cp:revision>
  <dcterms:created xsi:type="dcterms:W3CDTF">2019-10-16T15:15:17Z</dcterms:created>
  <dcterms:modified xsi:type="dcterms:W3CDTF">2020-02-24T21:52:03Z</dcterms:modified>
</cp:coreProperties>
</file>