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73" r:id="rId6"/>
    <p:sldId id="260" r:id="rId7"/>
    <p:sldId id="262" r:id="rId8"/>
    <p:sldId id="263" r:id="rId9"/>
    <p:sldId id="265" r:id="rId10"/>
    <p:sldId id="267" r:id="rId11"/>
    <p:sldId id="274" r:id="rId12"/>
    <p:sldId id="268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5D7B-73A3-4264-8B7F-3EF46B73EAF7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EFFF5F57-A454-4F42-BDC6-3C8AD969CA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8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5D7B-73A3-4264-8B7F-3EF46B73EAF7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5F57-A454-4F42-BDC6-3C8AD969CA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72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5D7B-73A3-4264-8B7F-3EF46B73EAF7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5F57-A454-4F42-BDC6-3C8AD969CA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00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5D7B-73A3-4264-8B7F-3EF46B73EAF7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5F57-A454-4F42-BDC6-3C8AD969CA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63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99C5D7B-73A3-4264-8B7F-3EF46B73EAF7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EFFF5F57-A454-4F42-BDC6-3C8AD969CA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8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5D7B-73A3-4264-8B7F-3EF46B73EAF7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5F57-A454-4F42-BDC6-3C8AD969CA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5817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5D7B-73A3-4264-8B7F-3EF46B73EAF7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5F57-A454-4F42-BDC6-3C8AD969CA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781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5D7B-73A3-4264-8B7F-3EF46B73EAF7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5F57-A454-4F42-BDC6-3C8AD969CA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39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5D7B-73A3-4264-8B7F-3EF46B73EAF7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5F57-A454-4F42-BDC6-3C8AD969CA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83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5D7B-73A3-4264-8B7F-3EF46B73EAF7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5F57-A454-4F42-BDC6-3C8AD969CA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722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5D7B-73A3-4264-8B7F-3EF46B73EAF7}" type="datetimeFigureOut">
              <a:rPr lang="en-US" smtClean="0"/>
              <a:t>4/26/2020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5F57-A454-4F42-BDC6-3C8AD969CA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05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99C5D7B-73A3-4264-8B7F-3EF46B73EAF7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EFFF5F57-A454-4F42-BDC6-3C8AD969CA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72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25E6E0-7A1D-4FD7-B925-7B629DD89A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SEMINÁRIO OIDT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4A1B0A-E8C9-49DB-A1B4-1485A693FD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03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A5239-4719-4B7E-A037-DDF2C799C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SIMULAÇÃO</a:t>
            </a:r>
            <a:endParaRPr lang="en-US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DBB80FB-769F-43D7-8EDE-860275C6C3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783" y="2120900"/>
            <a:ext cx="5866783" cy="4051300"/>
          </a:xfrm>
        </p:spPr>
      </p:pic>
    </p:spTree>
    <p:extLst>
      <p:ext uri="{BB962C8B-B14F-4D97-AF65-F5344CB8AC3E}">
        <p14:creationId xmlns:p14="http://schemas.microsoft.com/office/powerpoint/2010/main" val="54045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25E6E0-7A1D-4FD7-B925-7B629DD89A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Evolução da estrutura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264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A5239-4719-4B7E-A037-DDF2C799C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SIMULAÇÃO</a:t>
            </a:r>
            <a:endParaRPr lang="en-US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6182C1E-0767-46EF-A8A3-FDA82E4AAD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068" y="1651344"/>
            <a:ext cx="5051068" cy="4051300"/>
          </a:xfrm>
        </p:spPr>
      </p:pic>
      <p:pic>
        <p:nvPicPr>
          <p:cNvPr id="4" name="Espaço Reservado para Conteúdo 4">
            <a:extLst>
              <a:ext uri="{FF2B5EF4-FFF2-40B4-BE49-F238E27FC236}">
                <a16:creationId xmlns:a16="http://schemas.microsoft.com/office/drawing/2014/main" id="{65E5E6AC-B242-4961-827A-C926E42203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136" y="2865272"/>
            <a:ext cx="5134594" cy="33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540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A5239-4719-4B7E-A037-DDF2C799C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SIMULAÇÃO</a:t>
            </a:r>
            <a:endParaRPr lang="en-US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D11EF0D-82D7-4B64-88DD-1CEE18AED9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602" y="2120900"/>
            <a:ext cx="5407145" cy="4051300"/>
          </a:xfrm>
        </p:spPr>
      </p:pic>
    </p:spTree>
    <p:extLst>
      <p:ext uri="{BB962C8B-B14F-4D97-AF65-F5344CB8AC3E}">
        <p14:creationId xmlns:p14="http://schemas.microsoft.com/office/powerpoint/2010/main" val="2535627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A5239-4719-4B7E-A037-DDF2C799C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SIMULAÇÃO</a:t>
            </a:r>
            <a:endParaRPr lang="en-US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94CECB0-F00C-41AC-9027-CBD3364DE9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429" y="2120900"/>
            <a:ext cx="5609492" cy="4051300"/>
          </a:xfrm>
        </p:spPr>
      </p:pic>
    </p:spTree>
    <p:extLst>
      <p:ext uri="{BB962C8B-B14F-4D97-AF65-F5344CB8AC3E}">
        <p14:creationId xmlns:p14="http://schemas.microsoft.com/office/powerpoint/2010/main" val="3667554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F57C0E-1546-4071-9F56-B20D21638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SIMULAÇÃO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06C712-E238-4205-A14D-78CE6500B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As simulações foram testadas em 5 condições iniciais diferentes; 2,4,6,8,16,32 empresas;</a:t>
            </a:r>
          </a:p>
          <a:p>
            <a:pPr algn="just"/>
            <a:r>
              <a:rPr lang="pt-BR" dirty="0"/>
              <a:t>Em cada condição metade das firmas gasta em P&amp;D em inovação e a outra metade em imitação;</a:t>
            </a:r>
          </a:p>
          <a:p>
            <a:pPr algn="just"/>
            <a:r>
              <a:rPr lang="pt-BR" dirty="0"/>
              <a:t>Inicialmente todas as firmas são do mesmo tamanho e tem o mesmo nível de produtividade – que é igual a produtividade latente;</a:t>
            </a:r>
          </a:p>
          <a:p>
            <a:pPr algn="just"/>
            <a:r>
              <a:rPr lang="pt-BR" dirty="0"/>
              <a:t>Os custos de produção são iguais, porém firmas que gastam P&amp;D possuem custos totais mais elevados inicialmente;</a:t>
            </a:r>
          </a:p>
          <a:p>
            <a:pPr lvl="1" algn="just"/>
            <a:r>
              <a:rPr lang="pt-BR" dirty="0"/>
              <a:t>Gasto em inovação e imitação são os mesmos para todas as condições iniciais;</a:t>
            </a:r>
            <a:r>
              <a:rPr lang="en-US" dirty="0"/>
              <a:t> </a:t>
            </a:r>
            <a:endParaRPr lang="pt-BR" dirty="0"/>
          </a:p>
          <a:p>
            <a:pPr algn="just"/>
            <a:r>
              <a:rPr lang="pt-BR" dirty="0"/>
              <a:t>O investimento líquido inicial é igual a zero;</a:t>
            </a:r>
          </a:p>
        </p:txBody>
      </p:sp>
    </p:spTree>
    <p:extLst>
      <p:ext uri="{BB962C8B-B14F-4D97-AF65-F5344CB8AC3E}">
        <p14:creationId xmlns:p14="http://schemas.microsoft.com/office/powerpoint/2010/main" val="904676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F57C0E-1546-4071-9F56-B20D21638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SIMULAÇÃO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06C712-E238-4205-A14D-78CE6500B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O modelo foi especificado para dois regimes de financiamento:</a:t>
            </a:r>
          </a:p>
          <a:p>
            <a:pPr lvl="1" algn="just"/>
            <a:r>
              <a:rPr lang="pt-BR" dirty="0"/>
              <a:t>(i) A empresa pode financiar até (2,5x) seu lucro do período;</a:t>
            </a:r>
          </a:p>
          <a:p>
            <a:pPr lvl="1" algn="just"/>
            <a:r>
              <a:rPr lang="pt-BR" dirty="0"/>
              <a:t>(</a:t>
            </a:r>
            <a:r>
              <a:rPr lang="pt-BR" dirty="0" err="1"/>
              <a:t>ii</a:t>
            </a:r>
            <a:r>
              <a:rPr lang="pt-BR" dirty="0"/>
              <a:t>) O financiamento da empresa está limitado ao seu lucro (1x);</a:t>
            </a:r>
          </a:p>
          <a:p>
            <a:pPr lvl="1" algn="just"/>
            <a:endParaRPr lang="pt-BR" dirty="0"/>
          </a:p>
          <a:p>
            <a:pPr algn="just"/>
            <a:r>
              <a:rPr lang="pt-BR" dirty="0"/>
              <a:t>Totalizando 10 condições experimentais: 5 estruturas e 2 regimes de financiamento;</a:t>
            </a:r>
          </a:p>
          <a:p>
            <a:pPr algn="just"/>
            <a:r>
              <a:rPr lang="pt-BR" dirty="0"/>
              <a:t>Cada condição foi rodada 5 vezes para 100 períodos (25 anos);</a:t>
            </a:r>
          </a:p>
          <a:p>
            <a:pPr algn="just"/>
            <a:r>
              <a:rPr lang="pt-BR" dirty="0"/>
              <a:t>As simulações se baseiam no “Science-</a:t>
            </a:r>
            <a:r>
              <a:rPr lang="pt-BR" dirty="0" err="1"/>
              <a:t>based</a:t>
            </a:r>
            <a:r>
              <a:rPr lang="pt-BR" dirty="0"/>
              <a:t>”: produtividade latente avança 1% por período;</a:t>
            </a:r>
          </a:p>
          <a:p>
            <a:pPr algn="just"/>
            <a:r>
              <a:rPr lang="pt-BR" dirty="0"/>
              <a:t>Inovadores pouco rentáveis, e imitadores constantes ao longo do tempo;</a:t>
            </a:r>
          </a:p>
        </p:txBody>
      </p:sp>
    </p:spTree>
    <p:extLst>
      <p:ext uri="{BB962C8B-B14F-4D97-AF65-F5344CB8AC3E}">
        <p14:creationId xmlns:p14="http://schemas.microsoft.com/office/powerpoint/2010/main" val="1431864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A5239-4719-4B7E-A037-DDF2C799C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SIMULAÇÃO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238D38-111F-4C4F-9817-0970C0BFE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/>
              <a:t>As simulações estão dividas em duas partes:</a:t>
            </a:r>
          </a:p>
          <a:p>
            <a:pPr lvl="1" algn="just"/>
            <a:r>
              <a:rPr lang="pt-BR" dirty="0"/>
              <a:t>Performance:</a:t>
            </a:r>
          </a:p>
          <a:p>
            <a:pPr lvl="2" algn="just"/>
            <a:r>
              <a:rPr lang="pt-BR" dirty="0"/>
              <a:t>Busca demonstrar como a </a:t>
            </a:r>
            <a:r>
              <a:rPr lang="pt-BR" b="1" dirty="0"/>
              <a:t>trajetória da indústria</a:t>
            </a:r>
            <a:r>
              <a:rPr lang="pt-BR" dirty="0"/>
              <a:t>, ou, o </a:t>
            </a:r>
            <a:r>
              <a:rPr lang="pt-BR" b="1" dirty="0"/>
              <a:t>comportamento das variáveis selecionadas</a:t>
            </a:r>
            <a:r>
              <a:rPr lang="pt-BR" dirty="0"/>
              <a:t>, respondem as condições iniciais da indústria:</a:t>
            </a:r>
          </a:p>
          <a:p>
            <a:pPr lvl="4" algn="just"/>
            <a:r>
              <a:rPr lang="pt-BR" dirty="0"/>
              <a:t>Melhores técnicas;</a:t>
            </a:r>
          </a:p>
          <a:p>
            <a:pPr lvl="4" algn="just"/>
            <a:r>
              <a:rPr lang="pt-BR" dirty="0"/>
              <a:t>Produtividade média;</a:t>
            </a:r>
          </a:p>
          <a:p>
            <a:pPr lvl="4" algn="just"/>
            <a:r>
              <a:rPr lang="pt-BR" dirty="0"/>
              <a:t>Mark </a:t>
            </a:r>
            <a:r>
              <a:rPr lang="pt-BR" dirty="0" err="1"/>
              <a:t>up</a:t>
            </a:r>
            <a:r>
              <a:rPr lang="pt-BR" dirty="0"/>
              <a:t>;</a:t>
            </a:r>
          </a:p>
          <a:p>
            <a:pPr lvl="4" algn="just"/>
            <a:r>
              <a:rPr lang="pt-BR" dirty="0"/>
              <a:t>Preço.</a:t>
            </a:r>
          </a:p>
          <a:p>
            <a:pPr lvl="1" algn="just"/>
            <a:r>
              <a:rPr lang="pt-BR" dirty="0"/>
              <a:t>Evolução da estrutura: </a:t>
            </a:r>
          </a:p>
          <a:p>
            <a:pPr lvl="2" algn="just"/>
            <a:r>
              <a:rPr lang="pt-BR" dirty="0"/>
              <a:t>Busca demonstrar os efeitos da concentração inicial na maneira como a estrutura da indústria evolui ao longo do tempo;</a:t>
            </a:r>
          </a:p>
          <a:p>
            <a:pPr lvl="3" algn="just"/>
            <a:r>
              <a:rPr lang="pt-BR" dirty="0"/>
              <a:t>Rentabilidade das inovações;</a:t>
            </a:r>
          </a:p>
          <a:p>
            <a:pPr lvl="3" algn="just"/>
            <a:r>
              <a:rPr lang="pt-BR" dirty="0"/>
              <a:t>Sobrevivências das empresas inovadores;</a:t>
            </a:r>
          </a:p>
          <a:p>
            <a:pPr lvl="3" algn="just"/>
            <a:r>
              <a:rPr lang="pt-BR" dirty="0"/>
              <a:t>Tendências para concentração ou estabilidade;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558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25E6E0-7A1D-4FD7-B925-7B629DD89A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Performance das variáveis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518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A5239-4719-4B7E-A037-DDF2C799C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SIMULAÇÃO</a:t>
            </a:r>
            <a:endParaRPr lang="en-US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84491BB-805B-4E47-A6A6-A21BF5628B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401" y="1571602"/>
            <a:ext cx="6251448" cy="4323606"/>
          </a:xfrm>
        </p:spPr>
      </p:pic>
    </p:spTree>
    <p:extLst>
      <p:ext uri="{BB962C8B-B14F-4D97-AF65-F5344CB8AC3E}">
        <p14:creationId xmlns:p14="http://schemas.microsoft.com/office/powerpoint/2010/main" val="364028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A5239-4719-4B7E-A037-DDF2C799C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SIMULAÇÃO</a:t>
            </a:r>
            <a:endParaRPr lang="en-US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A75D074-8E5E-4805-8B8E-B92C801BE0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416" y="2719420"/>
            <a:ext cx="5311440" cy="3412705"/>
          </a:xfrm>
        </p:spPr>
      </p:pic>
      <p:pic>
        <p:nvPicPr>
          <p:cNvPr id="6" name="Espaço Reservado para Conteúdo 4">
            <a:extLst>
              <a:ext uri="{FF2B5EF4-FFF2-40B4-BE49-F238E27FC236}">
                <a16:creationId xmlns:a16="http://schemas.microsoft.com/office/drawing/2014/main" id="{9BC183D1-27DD-4B27-B272-89DBE999C8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15" y="1722647"/>
            <a:ext cx="4737889" cy="341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740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A5239-4719-4B7E-A037-DDF2C799C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SIMULAÇÃO</a:t>
            </a:r>
            <a:endParaRPr lang="en-US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4E62A1D-2CF4-4CA7-BCF4-D5F8ECBA33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52" y="1824722"/>
            <a:ext cx="4767667" cy="3598912"/>
          </a:xfrm>
        </p:spPr>
      </p:pic>
      <p:pic>
        <p:nvPicPr>
          <p:cNvPr id="4" name="Espaço Reservado para Conteúdo 4">
            <a:extLst>
              <a:ext uri="{FF2B5EF4-FFF2-40B4-BE49-F238E27FC236}">
                <a16:creationId xmlns:a16="http://schemas.microsoft.com/office/drawing/2014/main" id="{5DAB9192-19C1-4B47-8198-C40E7E3F8B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768471"/>
            <a:ext cx="5032248" cy="347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842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A5239-4719-4B7E-A037-DDF2C799C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SIMULAÇÃO</a:t>
            </a:r>
            <a:endParaRPr lang="en-US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8BB88C9-5A8C-4C0D-BD4A-C449D390A2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176" y="1651343"/>
            <a:ext cx="5958218" cy="4051300"/>
          </a:xfrm>
        </p:spPr>
      </p:pic>
      <p:pic>
        <p:nvPicPr>
          <p:cNvPr id="4" name="Espaço Reservado para Conteúdo 4">
            <a:extLst>
              <a:ext uri="{FF2B5EF4-FFF2-40B4-BE49-F238E27FC236}">
                <a16:creationId xmlns:a16="http://schemas.microsoft.com/office/drawing/2014/main" id="{9190608F-0C8E-46CF-88F9-73F967457B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394" y="2454533"/>
            <a:ext cx="467794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1311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Tipo de Madei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i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i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TM03090434[[fn=Tipo de Madeira]]</Template>
  <TotalTime>118</TotalTime>
  <Words>297</Words>
  <Application>Microsoft Office PowerPoint</Application>
  <PresentationFormat>Widescreen</PresentationFormat>
  <Paragraphs>40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Rockwell</vt:lpstr>
      <vt:lpstr>Rockwell Condensed</vt:lpstr>
      <vt:lpstr>Wingdings</vt:lpstr>
      <vt:lpstr>Tipo de Madeira</vt:lpstr>
      <vt:lpstr>SEMINÁRIO OIDT</vt:lpstr>
      <vt:lpstr>SIMULAÇÃO</vt:lpstr>
      <vt:lpstr>SIMULAÇÃO</vt:lpstr>
      <vt:lpstr>SIMULAÇÃO</vt:lpstr>
      <vt:lpstr>Performance das variáveis</vt:lpstr>
      <vt:lpstr>SIMULAÇÃO</vt:lpstr>
      <vt:lpstr>SIMULAÇÃO</vt:lpstr>
      <vt:lpstr>SIMULAÇÃO</vt:lpstr>
      <vt:lpstr>SIMULAÇÃO</vt:lpstr>
      <vt:lpstr>SIMULAÇÃO</vt:lpstr>
      <vt:lpstr>Evolução da estrutura</vt:lpstr>
      <vt:lpstr>SIMULAÇÃO</vt:lpstr>
      <vt:lpstr>SIMULAÇÃO</vt:lpstr>
      <vt:lpstr>SIMULAÇÃO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SEMINÁRIO OIDT</dc:title>
  <dc:creator>João Victor Machado</dc:creator>
  <cp:lastModifiedBy>João Victor Machado</cp:lastModifiedBy>
  <cp:revision>10</cp:revision>
  <dcterms:created xsi:type="dcterms:W3CDTF">2020-04-24T17:21:51Z</dcterms:created>
  <dcterms:modified xsi:type="dcterms:W3CDTF">2020-04-26T18:12:22Z</dcterms:modified>
</cp:coreProperties>
</file>