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934200" cy="9220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051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27475" y="0"/>
            <a:ext cx="30051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3737" y="4379912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58237"/>
            <a:ext cx="30051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27475" y="8758237"/>
            <a:ext cx="30051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93737" y="4379912"/>
            <a:ext cx="5546725" cy="41481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4572000" y="1087500"/>
            <a:ext cx="4423500" cy="2446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89" name="Google Shape;89;p13"/>
          <p:cNvCxnSpPr/>
          <p:nvPr/>
        </p:nvCxnSpPr>
        <p:spPr>
          <a:xfrm>
            <a:off x="381000" y="901700"/>
            <a:ext cx="8301037" cy="0"/>
          </a:xfrm>
          <a:prstGeom prst="straightConnector1">
            <a:avLst/>
          </a:prstGeom>
          <a:noFill/>
          <a:ln cap="flat" cmpd="sng" w="2222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523875" y="949325"/>
            <a:ext cx="8301037" cy="0"/>
          </a:xfrm>
          <a:prstGeom prst="straightConnector1">
            <a:avLst/>
          </a:prstGeom>
          <a:noFill/>
          <a:ln cap="flat" cmpd="sng" w="22225">
            <a:solidFill>
              <a:srgbClr val="FF5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/>
          <p:nvPr/>
        </p:nvCxnSpPr>
        <p:spPr>
          <a:xfrm>
            <a:off x="323850" y="6561137"/>
            <a:ext cx="8501062" cy="0"/>
          </a:xfrm>
          <a:prstGeom prst="straightConnector1">
            <a:avLst/>
          </a:prstGeom>
          <a:noFill/>
          <a:ln cap="flat" cmpd="sng" w="22225">
            <a:solidFill>
              <a:srgbClr val="00279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/>
          <p:nvPr/>
        </p:nvCxnSpPr>
        <p:spPr>
          <a:xfrm>
            <a:off x="320675" y="6521450"/>
            <a:ext cx="8504237" cy="0"/>
          </a:xfrm>
          <a:prstGeom prst="straightConnector1">
            <a:avLst/>
          </a:prstGeom>
          <a:noFill/>
          <a:ln cap="flat" cmpd="sng" w="22225">
            <a:solidFill>
              <a:srgbClr val="00279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/>
          <p:nvPr/>
        </p:nvCxnSpPr>
        <p:spPr>
          <a:xfrm>
            <a:off x="4495800" y="1143000"/>
            <a:ext cx="0" cy="5195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/>
          <p:nvPr/>
        </p:nvCxnSpPr>
        <p:spPr>
          <a:xfrm>
            <a:off x="0" y="37465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5" name="Google Shape;95;p13"/>
          <p:cNvSpPr txBox="1"/>
          <p:nvPr/>
        </p:nvSpPr>
        <p:spPr>
          <a:xfrm>
            <a:off x="114300" y="977900"/>
            <a:ext cx="34686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4611687" y="3759200"/>
            <a:ext cx="33956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Milestones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14300" y="3759200"/>
            <a:ext cx="18462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104900" y="200025"/>
            <a:ext cx="670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Sustainability Data Visualization Tool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1454100" y="547775"/>
            <a:ext cx="60072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Jason Kantner, Gordon Petry, Michael Williams, Casey Lishko, Yanaja Joyner, Len La Rocca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52400" y="1230312"/>
            <a:ext cx="4267200" cy="2446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We will be developing a tool for the CivicStory website where users are able to access detailed data on sustainability in their area.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This will be easy to understand and tailored to their desires. Data visualization allows users to physically see what they want to know.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0" y="4054750"/>
            <a:ext cx="4191000" cy="2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Collect </a:t>
            </a:r>
            <a:r>
              <a:rPr lang="en-US" sz="1200">
                <a:solidFill>
                  <a:schemeClr val="dk1"/>
                </a:solidFill>
              </a:rPr>
              <a:t>sustainability</a:t>
            </a:r>
            <a:r>
              <a:rPr lang="en-US" sz="1200">
                <a:solidFill>
                  <a:schemeClr val="dk1"/>
                </a:solidFill>
              </a:rPr>
              <a:t> data from local data collection hub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Organize data by types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Organize data into a database using SQL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Create and implement data </a:t>
            </a:r>
            <a:r>
              <a:rPr lang="en-US" sz="1200">
                <a:solidFill>
                  <a:schemeClr val="dk1"/>
                </a:solidFill>
              </a:rPr>
              <a:t>visualization</a:t>
            </a:r>
            <a:r>
              <a:rPr lang="en-US" sz="1200">
                <a:solidFill>
                  <a:schemeClr val="dk1"/>
                </a:solidFill>
              </a:rPr>
              <a:t> software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Allow data to bridge over from the database using both Python and our data visualization </a:t>
            </a:r>
            <a:r>
              <a:rPr lang="en-US" sz="1200">
                <a:solidFill>
                  <a:schemeClr val="dk1"/>
                </a:solidFill>
              </a:rPr>
              <a:t>software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Utilize HTML to create Web Interface for the user to view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5616575" y="1990725"/>
            <a:ext cx="26765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4606925" y="4021114"/>
            <a:ext cx="4495800" cy="1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119062" lvl="0" marL="1190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</a:rPr>
              <a:t>Proposal &amp; Pitch</a:t>
            </a:r>
            <a:r>
              <a:rPr lang="en-US" sz="1200">
                <a:solidFill>
                  <a:schemeClr val="dk1"/>
                </a:solidFill>
              </a:rPr>
              <a:t> ----------------- </a:t>
            </a:r>
            <a:r>
              <a:rPr b="1" lang="en-US" sz="1200">
                <a:solidFill>
                  <a:schemeClr val="dk1"/>
                </a:solidFill>
              </a:rPr>
              <a:t>2</a:t>
            </a:r>
            <a:r>
              <a:rPr b="1" i="0" lang="en-US" sz="1200" u="none" cap="none" strike="noStrike">
                <a:solidFill>
                  <a:schemeClr val="dk1"/>
                </a:solidFill>
              </a:rPr>
              <a:t>/</a:t>
            </a:r>
            <a:r>
              <a:rPr b="1" lang="en-US" sz="1200">
                <a:solidFill>
                  <a:schemeClr val="dk1"/>
                </a:solidFill>
              </a:rPr>
              <a:t>12</a:t>
            </a:r>
            <a:r>
              <a:rPr b="1" i="0" lang="en-US" sz="1200" u="none" cap="none" strike="noStrike">
                <a:solidFill>
                  <a:schemeClr val="dk1"/>
                </a:solidFill>
              </a:rPr>
              <a:t>/</a:t>
            </a:r>
            <a:r>
              <a:rPr b="1" lang="en-US" sz="1200">
                <a:solidFill>
                  <a:schemeClr val="dk1"/>
                </a:solidFill>
              </a:rPr>
              <a:t>20</a:t>
            </a:r>
            <a:endParaRPr b="1"/>
          </a:p>
          <a:p>
            <a:pPr indent="-119062" lvl="0" marL="1190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</a:rPr>
              <a:t>Specifications </a:t>
            </a:r>
            <a:r>
              <a:rPr lang="en-US" sz="1200">
                <a:solidFill>
                  <a:schemeClr val="dk1"/>
                </a:solidFill>
              </a:rPr>
              <a:t>-------------------- </a:t>
            </a:r>
            <a:r>
              <a:rPr b="1" lang="en-US" sz="1200">
                <a:solidFill>
                  <a:schemeClr val="dk1"/>
                </a:solidFill>
              </a:rPr>
              <a:t>2/24/20</a:t>
            </a:r>
            <a:endParaRPr b="1"/>
          </a:p>
          <a:p>
            <a:pPr indent="-119062" lvl="0" marL="1190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</a:rPr>
              <a:t>Model </a:t>
            </a:r>
            <a:r>
              <a:rPr lang="en-US" sz="1200">
                <a:solidFill>
                  <a:schemeClr val="dk1"/>
                </a:solidFill>
              </a:rPr>
              <a:t>---------------------------------</a:t>
            </a:r>
            <a:r>
              <a:rPr b="1" lang="en-US" sz="1200">
                <a:solidFill>
                  <a:schemeClr val="dk1"/>
                </a:solidFill>
              </a:rPr>
              <a:t>3</a:t>
            </a:r>
            <a:r>
              <a:rPr b="1" i="0" lang="en-US" sz="1200" u="none" cap="none" strike="noStrike">
                <a:solidFill>
                  <a:schemeClr val="dk1"/>
                </a:solidFill>
              </a:rPr>
              <a:t>/</a:t>
            </a:r>
            <a:r>
              <a:rPr b="1" lang="en-US" sz="1200">
                <a:solidFill>
                  <a:schemeClr val="dk1"/>
                </a:solidFill>
              </a:rPr>
              <a:t>09</a:t>
            </a:r>
            <a:r>
              <a:rPr b="1" i="0" lang="en-US" sz="1200" u="none" cap="none" strike="noStrike">
                <a:solidFill>
                  <a:schemeClr val="dk1"/>
                </a:solidFill>
              </a:rPr>
              <a:t>/</a:t>
            </a:r>
            <a:r>
              <a:rPr b="1" lang="en-US" sz="1200">
                <a:solidFill>
                  <a:schemeClr val="dk1"/>
                </a:solidFill>
              </a:rPr>
              <a:t>20</a:t>
            </a:r>
            <a:endParaRPr b="1"/>
          </a:p>
          <a:p>
            <a:pPr indent="-119062" lvl="0" marL="1190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</a:rPr>
              <a:t>Design</a:t>
            </a:r>
            <a:r>
              <a:rPr lang="en-US" sz="1200">
                <a:solidFill>
                  <a:schemeClr val="dk1"/>
                </a:solidFill>
              </a:rPr>
              <a:t> ------------------------------- </a:t>
            </a:r>
            <a:r>
              <a:rPr b="1" lang="en-US" sz="1200">
                <a:solidFill>
                  <a:schemeClr val="dk1"/>
                </a:solidFill>
              </a:rPr>
              <a:t>3</a:t>
            </a:r>
            <a:r>
              <a:rPr b="1" i="0" lang="en-US" sz="1200" u="none" cap="none" strike="noStrike">
                <a:solidFill>
                  <a:schemeClr val="dk1"/>
                </a:solidFill>
              </a:rPr>
              <a:t>/</a:t>
            </a:r>
            <a:r>
              <a:rPr b="1" lang="en-US" sz="1200">
                <a:solidFill>
                  <a:schemeClr val="dk1"/>
                </a:solidFill>
              </a:rPr>
              <a:t>26</a:t>
            </a:r>
            <a:r>
              <a:rPr b="1" i="0" lang="en-US" sz="1200" u="none" cap="none" strike="noStrike">
                <a:solidFill>
                  <a:schemeClr val="dk1"/>
                </a:solidFill>
              </a:rPr>
              <a:t>/</a:t>
            </a:r>
            <a:r>
              <a:rPr b="1" lang="en-US" sz="1200">
                <a:solidFill>
                  <a:schemeClr val="dk1"/>
                </a:solidFill>
              </a:rPr>
              <a:t>20</a:t>
            </a:r>
            <a:endParaRPr b="1" i="0" sz="1200" u="none" cap="none" strike="noStrike">
              <a:solidFill>
                <a:schemeClr val="dk1"/>
              </a:solidFill>
            </a:endParaRPr>
          </a:p>
          <a:p>
            <a:pPr indent="-119062" lvl="0" marL="1190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en-US" sz="1200">
                <a:solidFill>
                  <a:schemeClr val="dk1"/>
                </a:solidFill>
              </a:rPr>
              <a:t>Tables and Queries</a:t>
            </a:r>
            <a:r>
              <a:rPr lang="en-US" sz="1200">
                <a:solidFill>
                  <a:schemeClr val="dk1"/>
                </a:solidFill>
              </a:rPr>
              <a:t> -------------- </a:t>
            </a:r>
            <a:r>
              <a:rPr b="1" lang="en-US" sz="1200">
                <a:solidFill>
                  <a:schemeClr val="dk1"/>
                </a:solidFill>
              </a:rPr>
              <a:t>4/09/20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</a:t>
            </a:r>
            <a:r>
              <a:rPr b="1" lang="en-US" sz="1200">
                <a:solidFill>
                  <a:schemeClr val="dk1"/>
                </a:solidFill>
              </a:rPr>
              <a:t>in PostgreSQL</a:t>
            </a:r>
            <a:r>
              <a:rPr lang="en-US" sz="1200">
                <a:solidFill>
                  <a:schemeClr val="dk1"/>
                </a:solidFill>
              </a:rPr>
              <a:t>		</a:t>
            </a:r>
            <a:endParaRPr sz="1200">
              <a:solidFill>
                <a:schemeClr val="dk1"/>
              </a:solidFill>
            </a:endParaRPr>
          </a:p>
          <a:p>
            <a:pPr indent="-119062" lvl="0" marL="1190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en-US" sz="1200">
                <a:solidFill>
                  <a:schemeClr val="dk1"/>
                </a:solidFill>
              </a:rPr>
              <a:t>Implementation</a:t>
            </a:r>
            <a:r>
              <a:rPr lang="en-US" sz="1200">
                <a:solidFill>
                  <a:schemeClr val="dk1"/>
                </a:solidFill>
              </a:rPr>
              <a:t> -------------------- </a:t>
            </a:r>
            <a:r>
              <a:rPr b="1" lang="en-US" sz="1200">
                <a:solidFill>
                  <a:schemeClr val="dk1"/>
                </a:solidFill>
              </a:rPr>
              <a:t>4/27/20</a:t>
            </a:r>
            <a:r>
              <a:rPr lang="en-US" sz="1200">
                <a:solidFill>
                  <a:schemeClr val="dk1"/>
                </a:solidFill>
              </a:rPr>
              <a:t>		</a:t>
            </a:r>
            <a:endParaRPr sz="1200">
              <a:solidFill>
                <a:schemeClr val="dk1"/>
              </a:solidFill>
            </a:endParaRPr>
          </a:p>
          <a:p>
            <a:pPr indent="-119062" lvl="0" marL="1190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en-US" sz="1200">
                <a:solidFill>
                  <a:schemeClr val="dk1"/>
                </a:solidFill>
              </a:rPr>
              <a:t>Demos &amp; Presentations</a:t>
            </a:r>
            <a:r>
              <a:rPr lang="en-US" sz="1200">
                <a:solidFill>
                  <a:schemeClr val="dk1"/>
                </a:solidFill>
              </a:rPr>
              <a:t> --------- </a:t>
            </a:r>
            <a:r>
              <a:rPr b="1" lang="en-US" sz="1200">
                <a:solidFill>
                  <a:schemeClr val="dk1"/>
                </a:solidFill>
              </a:rPr>
              <a:t>5/04/20</a:t>
            </a:r>
            <a:endParaRPr b="1" sz="1200">
              <a:solidFill>
                <a:schemeClr val="dk1"/>
              </a:solidFill>
            </a:endParaRPr>
          </a:p>
          <a:p>
            <a:pPr indent="-119062" lvl="0" marL="1190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en-US" sz="1200">
                <a:solidFill>
                  <a:schemeClr val="dk1"/>
                </a:solidFill>
              </a:rPr>
              <a:t>Final Report</a:t>
            </a:r>
            <a:r>
              <a:rPr lang="en-US" sz="1200">
                <a:solidFill>
                  <a:schemeClr val="dk1"/>
                </a:solidFill>
              </a:rPr>
              <a:t> ------------------------- </a:t>
            </a:r>
            <a:r>
              <a:rPr b="1" lang="en-US" sz="1200">
                <a:solidFill>
                  <a:schemeClr val="dk1"/>
                </a:solidFill>
              </a:rPr>
              <a:t>5/04/20</a:t>
            </a:r>
            <a:endParaRPr b="1"/>
          </a:p>
        </p:txBody>
      </p:sp>
      <p:sp>
        <p:nvSpPr>
          <p:cNvPr id="104" name="Google Shape;104;p13"/>
          <p:cNvSpPr txBox="1"/>
          <p:nvPr/>
        </p:nvSpPr>
        <p:spPr>
          <a:xfrm>
            <a:off x="304800" y="6578600"/>
            <a:ext cx="889000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2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000">
                <a:solidFill>
                  <a:schemeClr val="dk1"/>
                </a:solidFill>
              </a:rPr>
              <a:t>11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000">
                <a:solidFill>
                  <a:schemeClr val="dk1"/>
                </a:solidFill>
              </a:rPr>
              <a:t>20</a:t>
            </a:r>
            <a:endParaRPr/>
          </a:p>
        </p:txBody>
      </p:sp>
      <p:pic>
        <p:nvPicPr>
          <p:cNvPr descr="A picture containing food, drawing&#10;&#10;Description automatically generated" id="105" name="Google Shape;1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5400"/>
            <a:ext cx="1591050" cy="693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13"/>
          <p:cNvGrpSpPr/>
          <p:nvPr/>
        </p:nvGrpSpPr>
        <p:grpSpPr>
          <a:xfrm>
            <a:off x="4630966" y="1135363"/>
            <a:ext cx="4301119" cy="2327227"/>
            <a:chOff x="303598" y="1495449"/>
            <a:chExt cx="8585067" cy="5250964"/>
          </a:xfrm>
        </p:grpSpPr>
        <p:sp>
          <p:nvSpPr>
            <p:cNvPr id="107" name="Google Shape;107;p13"/>
            <p:cNvSpPr/>
            <p:nvPr/>
          </p:nvSpPr>
          <p:spPr>
            <a:xfrm>
              <a:off x="3565400" y="2248475"/>
              <a:ext cx="2273400" cy="36507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465150" y="2248475"/>
              <a:ext cx="2081400" cy="36507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561649" y="2339340"/>
              <a:ext cx="1774500" cy="1569600"/>
            </a:xfrm>
            <a:prstGeom prst="can">
              <a:avLst>
                <a:gd fmla="val 25000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"/>
                <a:t>Sustainability Database</a:t>
              </a:r>
              <a:endParaRPr b="1" sz="800"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61599" y="4155845"/>
              <a:ext cx="1774500" cy="1569600"/>
            </a:xfrm>
            <a:prstGeom prst="can">
              <a:avLst>
                <a:gd fmla="val 25000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"/>
                <a:t>Backup</a:t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"/>
                <a:t>Sustainability Database</a:t>
              </a:r>
              <a:endParaRPr b="1" sz="800"/>
            </a:p>
          </p:txBody>
        </p:sp>
        <p:cxnSp>
          <p:nvCxnSpPr>
            <p:cNvPr id="111" name="Google Shape;111;p13"/>
            <p:cNvCxnSpPr>
              <a:stCxn id="108" idx="3"/>
              <a:endCxn id="112" idx="1"/>
            </p:cNvCxnSpPr>
            <p:nvPr/>
          </p:nvCxnSpPr>
          <p:spPr>
            <a:xfrm flipH="1" rot="10800000">
              <a:off x="2546550" y="3008525"/>
              <a:ext cx="1168200" cy="1065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3" name="Google Shape;113;p13"/>
            <p:cNvCxnSpPr>
              <a:stCxn id="108" idx="3"/>
              <a:endCxn id="114" idx="1"/>
            </p:cNvCxnSpPr>
            <p:nvPr/>
          </p:nvCxnSpPr>
          <p:spPr>
            <a:xfrm>
              <a:off x="2546550" y="4073825"/>
              <a:ext cx="1208400" cy="9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4" name="Google Shape;114;p13"/>
            <p:cNvSpPr/>
            <p:nvPr/>
          </p:nvSpPr>
          <p:spPr>
            <a:xfrm>
              <a:off x="3754988" y="4544100"/>
              <a:ext cx="1974888" cy="859680"/>
            </a:xfrm>
            <a:prstGeom prst="flowChartTerminator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"/>
                <a:t>Data Visualization Software</a:t>
              </a:r>
              <a:endParaRPr b="1" sz="800"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714625" y="2674950"/>
              <a:ext cx="1974942" cy="666576"/>
            </a:xfrm>
            <a:prstGeom prst="flowChartTerminator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Python</a:t>
              </a:r>
              <a:endParaRPr b="1" sz="1200"/>
            </a:p>
          </p:txBody>
        </p:sp>
        <p:sp>
          <p:nvSpPr>
            <p:cNvPr id="115" name="Google Shape;115;p13"/>
            <p:cNvSpPr txBox="1"/>
            <p:nvPr/>
          </p:nvSpPr>
          <p:spPr>
            <a:xfrm>
              <a:off x="303598" y="1495449"/>
              <a:ext cx="24045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u="sng">
                  <a:latin typeface="Times New Roman"/>
                  <a:ea typeface="Times New Roman"/>
                  <a:cs typeface="Times New Roman"/>
                  <a:sym typeface="Times New Roman"/>
                </a:rPr>
                <a:t>PostgreSQL</a:t>
              </a:r>
              <a:endParaRPr b="1" u="sng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13"/>
            <p:cNvSpPr txBox="1"/>
            <p:nvPr/>
          </p:nvSpPr>
          <p:spPr>
            <a:xfrm>
              <a:off x="2892686" y="1519281"/>
              <a:ext cx="3345300" cy="86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u="sng">
                  <a:latin typeface="Times New Roman"/>
                  <a:ea typeface="Times New Roman"/>
                  <a:cs typeface="Times New Roman"/>
                  <a:sym typeface="Times New Roman"/>
                </a:rPr>
                <a:t>Bridging Software</a:t>
              </a:r>
              <a:endParaRPr b="1" u="sng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549725" y="2248475"/>
              <a:ext cx="2273400" cy="3650700"/>
            </a:xfrm>
            <a:prstGeom prst="rect">
              <a:avLst/>
            </a:prstGeom>
            <a:solidFill>
              <a:srgbClr val="E6B8A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" name="Google Shape;118;p13"/>
            <p:cNvCxnSpPr>
              <a:stCxn id="114" idx="3"/>
              <a:endCxn id="119" idx="2"/>
            </p:cNvCxnSpPr>
            <p:nvPr/>
          </p:nvCxnSpPr>
          <p:spPr>
            <a:xfrm flipH="1" rot="10800000">
              <a:off x="5729876" y="4690440"/>
              <a:ext cx="1248000" cy="283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" name="Google Shape;120;p13"/>
            <p:cNvCxnSpPr>
              <a:stCxn id="112" idx="3"/>
              <a:endCxn id="119" idx="4"/>
            </p:cNvCxnSpPr>
            <p:nvPr/>
          </p:nvCxnSpPr>
          <p:spPr>
            <a:xfrm>
              <a:off x="5689567" y="3008238"/>
              <a:ext cx="1287900" cy="605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" name="Google Shape;119;p13"/>
            <p:cNvSpPr/>
            <p:nvPr/>
          </p:nvSpPr>
          <p:spPr>
            <a:xfrm>
              <a:off x="6739625" y="3613350"/>
              <a:ext cx="1893600" cy="10770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CE5CD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HTML</a:t>
              </a:r>
              <a:endParaRPr b="1" sz="1200"/>
            </a:p>
          </p:txBody>
        </p:sp>
        <p:sp>
          <p:nvSpPr>
            <p:cNvPr id="121" name="Google Shape;121;p13"/>
            <p:cNvSpPr txBox="1"/>
            <p:nvPr/>
          </p:nvSpPr>
          <p:spPr>
            <a:xfrm>
              <a:off x="6105865" y="1495477"/>
              <a:ext cx="27828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u="sng">
                  <a:latin typeface="Times New Roman"/>
                  <a:ea typeface="Times New Roman"/>
                  <a:cs typeface="Times New Roman"/>
                  <a:sym typeface="Times New Roman"/>
                </a:rPr>
                <a:t>Web Interface</a:t>
              </a:r>
              <a:endParaRPr b="1" u="sng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" name="Google Shape;122;p13"/>
            <p:cNvSpPr txBox="1"/>
            <p:nvPr/>
          </p:nvSpPr>
          <p:spPr>
            <a:xfrm>
              <a:off x="1822828" y="6055213"/>
              <a:ext cx="2081400" cy="691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Back End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p13"/>
            <p:cNvSpPr txBox="1"/>
            <p:nvPr/>
          </p:nvSpPr>
          <p:spPr>
            <a:xfrm>
              <a:off x="6698925" y="6055212"/>
              <a:ext cx="1974900" cy="691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Front End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4" name="Google Shape;124;p13"/>
            <p:cNvCxnSpPr>
              <a:stCxn id="122" idx="3"/>
              <a:endCxn id="107" idx="2"/>
            </p:cNvCxnSpPr>
            <p:nvPr/>
          </p:nvCxnSpPr>
          <p:spPr>
            <a:xfrm flipH="1" rot="10800000">
              <a:off x="3904228" y="5899213"/>
              <a:ext cx="797700" cy="501600"/>
            </a:xfrm>
            <a:prstGeom prst="bent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3"/>
            <p:cNvCxnSpPr>
              <a:stCxn id="122" idx="1"/>
              <a:endCxn id="108" idx="2"/>
            </p:cNvCxnSpPr>
            <p:nvPr/>
          </p:nvCxnSpPr>
          <p:spPr>
            <a:xfrm rot="10800000">
              <a:off x="1506028" y="5899213"/>
              <a:ext cx="316800" cy="501600"/>
            </a:xfrm>
            <a:prstGeom prst="bent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