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740833" indent="-296333" algn="ctr">
              <a:spcBef>
                <a:spcPts val="0"/>
              </a:spcBef>
              <a:defRPr sz="2400"/>
            </a:lvl2pPr>
            <a:lvl3pPr marL="1185333" indent="-296333" algn="ctr">
              <a:spcBef>
                <a:spcPts val="0"/>
              </a:spcBef>
              <a:defRPr sz="2400"/>
            </a:lvl3pPr>
            <a:lvl4pPr marL="1629833" indent="-296333" algn="ctr">
              <a:spcBef>
                <a:spcPts val="0"/>
              </a:spcBef>
              <a:defRPr sz="2400"/>
            </a:lvl4pPr>
            <a:lvl5pPr marL="2074333" indent="-296333" algn="ctr">
              <a:spcBef>
                <a:spcPts val="0"/>
              </a:spcBef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8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">
            <a:off x="927002" y="5202356"/>
            <a:ext cx="11150797" cy="762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002" y="1615856"/>
            <a:ext cx="11150797" cy="7620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3" name="Group 123"/>
          <p:cNvGrpSpPr/>
          <p:nvPr/>
        </p:nvGrpSpPr>
        <p:grpSpPr>
          <a:xfrm>
            <a:off x="3337367" y="8854812"/>
            <a:ext cx="6330069" cy="639776"/>
            <a:chOff x="0" y="0"/>
            <a:chExt cx="6330068" cy="639774"/>
          </a:xfrm>
        </p:grpSpPr>
        <p:sp>
          <p:nvSpPr>
            <p:cNvPr id="121" name="Shape 121"/>
            <p:cNvSpPr/>
            <p:nvPr/>
          </p:nvSpPr>
          <p:spPr>
            <a:xfrm>
              <a:off x="-1" y="-1"/>
              <a:ext cx="6330069" cy="639776"/>
            </a:xfrm>
            <a:prstGeom prst="roundRect">
              <a:avLst>
                <a:gd name="adj" fmla="val 29777"/>
              </a:avLst>
            </a:prstGeom>
            <a:gradFill flip="none" rotWithShape="1">
              <a:gsLst>
                <a:gs pos="0">
                  <a:srgbClr val="70BF41"/>
                </a:gs>
                <a:gs pos="100000">
                  <a:srgbClr val="0B5D18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1451546" y="116681"/>
              <a:ext cx="3426967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3rd Party RTOS / Scheduler</a:t>
              </a:r>
            </a:p>
          </p:txBody>
        </p:sp>
      </p:grpSp>
      <p:grpSp>
        <p:nvGrpSpPr>
          <p:cNvPr id="126" name="Group 126"/>
          <p:cNvGrpSpPr/>
          <p:nvPr/>
        </p:nvGrpSpPr>
        <p:grpSpPr>
          <a:xfrm>
            <a:off x="1373528" y="4170215"/>
            <a:ext cx="10257746" cy="639776"/>
            <a:chOff x="-1" y="0"/>
            <a:chExt cx="10257744" cy="639774"/>
          </a:xfrm>
        </p:grpSpPr>
        <p:sp>
          <p:nvSpPr>
            <p:cNvPr id="124" name="Shape 124"/>
            <p:cNvSpPr/>
            <p:nvPr/>
          </p:nvSpPr>
          <p:spPr>
            <a:xfrm>
              <a:off x="-2" y="-1"/>
              <a:ext cx="10257746" cy="639776"/>
            </a:xfrm>
            <a:prstGeom prst="roundRect">
              <a:avLst>
                <a:gd name="adj" fmla="val 29777"/>
              </a:avLst>
            </a:prstGeom>
            <a:gradFill flip="none" rotWithShape="1">
              <a:gsLst>
                <a:gs pos="0">
                  <a:srgbClr val="F5D328"/>
                </a:gs>
                <a:gs pos="100000">
                  <a:srgbClr val="C3971A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3736158" y="111840"/>
              <a:ext cx="2731319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µOS++ RTOS C++ API</a:t>
              </a:r>
            </a:p>
          </p:txBody>
        </p:sp>
      </p:grpSp>
      <p:pic>
        <p:nvPicPr>
          <p:cNvPr id="127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">
            <a:off x="927002" y="8388194"/>
            <a:ext cx="11150797" cy="7620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0" name="Group 130"/>
          <p:cNvGrpSpPr/>
          <p:nvPr/>
        </p:nvGrpSpPr>
        <p:grpSpPr>
          <a:xfrm>
            <a:off x="1373526" y="3124901"/>
            <a:ext cx="5692684" cy="639775"/>
            <a:chOff x="-1" y="-1"/>
            <a:chExt cx="5692682" cy="639774"/>
          </a:xfrm>
        </p:grpSpPr>
        <p:sp>
          <p:nvSpPr>
            <p:cNvPr id="128" name="Shape 128"/>
            <p:cNvSpPr/>
            <p:nvPr/>
          </p:nvSpPr>
          <p:spPr>
            <a:xfrm>
              <a:off x="-2" y="-2"/>
              <a:ext cx="5692684" cy="639776"/>
            </a:xfrm>
            <a:prstGeom prst="roundRect">
              <a:avLst>
                <a:gd name="adj" fmla="val 29777"/>
              </a:avLst>
            </a:prstGeom>
            <a:gradFill flip="none" rotWithShape="1">
              <a:gsLst>
                <a:gs pos="0">
                  <a:srgbClr val="51A8F9"/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9" name="Shape 129"/>
            <p:cNvSpPr txBox="1"/>
            <p:nvPr/>
          </p:nvSpPr>
          <p:spPr>
            <a:xfrm>
              <a:off x="2107229" y="116681"/>
              <a:ext cx="1394099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C Wrapper</a:t>
              </a:r>
            </a:p>
          </p:txBody>
        </p:sp>
      </p:grpSp>
      <p:grpSp>
        <p:nvGrpSpPr>
          <p:cNvPr id="133" name="Group 133"/>
          <p:cNvGrpSpPr/>
          <p:nvPr/>
        </p:nvGrpSpPr>
        <p:grpSpPr>
          <a:xfrm>
            <a:off x="4177809" y="2080064"/>
            <a:ext cx="2888399" cy="639778"/>
            <a:chOff x="-1" y="-1"/>
            <a:chExt cx="2888398" cy="639777"/>
          </a:xfrm>
        </p:grpSpPr>
        <p:sp>
          <p:nvSpPr>
            <p:cNvPr id="131" name="Shape 131"/>
            <p:cNvSpPr/>
            <p:nvPr/>
          </p:nvSpPr>
          <p:spPr>
            <a:xfrm>
              <a:off x="0" y="-2"/>
              <a:ext cx="2888397" cy="639779"/>
            </a:xfrm>
            <a:prstGeom prst="roundRect">
              <a:avLst>
                <a:gd name="adj" fmla="val 29777"/>
              </a:avLst>
            </a:prstGeom>
            <a:gradFill flip="none" rotWithShape="1">
              <a:gsLst>
                <a:gs pos="0">
                  <a:srgbClr val="F5D328"/>
                </a:gs>
                <a:gs pos="100000">
                  <a:srgbClr val="C3971A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2" name="Shape 132"/>
            <p:cNvSpPr txBox="1"/>
            <p:nvPr/>
          </p:nvSpPr>
          <p:spPr>
            <a:xfrm>
              <a:off x="-2" y="116684"/>
              <a:ext cx="2888400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µOS++ RTOS C API</a:t>
              </a:r>
            </a:p>
          </p:txBody>
        </p:sp>
      </p:grpSp>
      <p:grpSp>
        <p:nvGrpSpPr>
          <p:cNvPr id="136" name="Group 136"/>
          <p:cNvGrpSpPr/>
          <p:nvPr/>
        </p:nvGrpSpPr>
        <p:grpSpPr>
          <a:xfrm>
            <a:off x="8484056" y="3124901"/>
            <a:ext cx="3147221" cy="639775"/>
            <a:chOff x="0" y="-1"/>
            <a:chExt cx="3147219" cy="639774"/>
          </a:xfrm>
        </p:grpSpPr>
        <p:sp>
          <p:nvSpPr>
            <p:cNvPr id="134" name="Shape 134"/>
            <p:cNvSpPr/>
            <p:nvPr/>
          </p:nvSpPr>
          <p:spPr>
            <a:xfrm>
              <a:off x="-1" y="-2"/>
              <a:ext cx="3147220" cy="639776"/>
            </a:xfrm>
            <a:prstGeom prst="roundRect">
              <a:avLst>
                <a:gd name="adj" fmla="val 29777"/>
              </a:avLst>
            </a:prstGeom>
            <a:gradFill flip="none" rotWithShape="1">
              <a:gsLst>
                <a:gs pos="0">
                  <a:srgbClr val="51A8F9"/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522015" y="116681"/>
              <a:ext cx="2161184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ISO C++ Threads</a:t>
              </a:r>
            </a:p>
          </p:txBody>
        </p:sp>
      </p:grpSp>
      <p:grpSp>
        <p:nvGrpSpPr>
          <p:cNvPr id="139" name="Group 139"/>
          <p:cNvGrpSpPr/>
          <p:nvPr/>
        </p:nvGrpSpPr>
        <p:grpSpPr>
          <a:xfrm>
            <a:off x="8484056" y="2080064"/>
            <a:ext cx="3147221" cy="639778"/>
            <a:chOff x="0" y="-1"/>
            <a:chExt cx="3147219" cy="639777"/>
          </a:xfrm>
        </p:grpSpPr>
        <p:sp>
          <p:nvSpPr>
            <p:cNvPr id="137" name="Shape 137"/>
            <p:cNvSpPr/>
            <p:nvPr/>
          </p:nvSpPr>
          <p:spPr>
            <a:xfrm>
              <a:off x="-1" y="-2"/>
              <a:ext cx="3147220" cy="639779"/>
            </a:xfrm>
            <a:prstGeom prst="roundRect">
              <a:avLst>
                <a:gd name="adj" fmla="val 29777"/>
              </a:avLst>
            </a:prstGeom>
            <a:gradFill flip="none" rotWithShape="1">
              <a:gsLst>
                <a:gs pos="0">
                  <a:srgbClr val="F5D328"/>
                </a:gs>
                <a:gs pos="100000">
                  <a:srgbClr val="C3971A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8" name="Shape 138"/>
            <p:cNvSpPr txBox="1"/>
            <p:nvPr/>
          </p:nvSpPr>
          <p:spPr>
            <a:xfrm>
              <a:off x="250670" y="116685"/>
              <a:ext cx="2645867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ISO C++ Threads API</a:t>
              </a:r>
            </a:p>
          </p:txBody>
        </p:sp>
      </p:grpSp>
      <p:sp>
        <p:nvSpPr>
          <p:cNvPr id="140" name="Shape 140"/>
          <p:cNvSpPr txBox="1"/>
          <p:nvPr/>
        </p:nvSpPr>
        <p:spPr>
          <a:xfrm>
            <a:off x="9841062" y="5896989"/>
            <a:ext cx="164326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1" sz="1600">
                <a:solidFill>
                  <a:srgbClr val="32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µOS++</a:t>
            </a:r>
            <a:r>
              <a:rPr b="0"/>
              <a:t> provides</a:t>
            </a:r>
          </a:p>
          <a:p>
            <a:pPr algn="l" defTabSz="457200">
              <a:defRPr sz="1600">
                <a:solidFill>
                  <a:srgbClr val="32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a C++ reference</a:t>
            </a:r>
          </a:p>
          <a:p>
            <a:pPr algn="l" defTabSz="457200">
              <a:defRPr sz="1600">
                <a:solidFill>
                  <a:srgbClr val="32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implementation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9841062" y="8761948"/>
            <a:ext cx="164326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1" sz="1600">
                <a:solidFill>
                  <a:srgbClr val="32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µOS++</a:t>
            </a:r>
            <a:r>
              <a:rPr b="0"/>
              <a:t> provides</a:t>
            </a:r>
          </a:p>
          <a:p>
            <a:pPr algn="l" defTabSz="457200">
              <a:defRPr sz="1600">
                <a:solidFill>
                  <a:srgbClr val="32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a C++ reference</a:t>
            </a:r>
          </a:p>
          <a:p>
            <a:pPr algn="l" defTabSz="457200">
              <a:defRPr sz="1600">
                <a:solidFill>
                  <a:srgbClr val="32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implementation</a:t>
            </a:r>
          </a:p>
        </p:txBody>
      </p:sp>
      <p:sp>
        <p:nvSpPr>
          <p:cNvPr id="142" name="Shape 142"/>
          <p:cNvSpPr/>
          <p:nvPr/>
        </p:nvSpPr>
        <p:spPr>
          <a:xfrm>
            <a:off x="7775126" y="1224538"/>
            <a:ext cx="6" cy="2945687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Shape 143"/>
          <p:cNvSpPr/>
          <p:nvPr/>
        </p:nvSpPr>
        <p:spPr>
          <a:xfrm>
            <a:off x="10057661" y="1227845"/>
            <a:ext cx="6" cy="852225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4" name="Shape 144"/>
          <p:cNvSpPr/>
          <p:nvPr/>
        </p:nvSpPr>
        <p:spPr>
          <a:xfrm>
            <a:off x="5622005" y="1227845"/>
            <a:ext cx="6" cy="852225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5" name="Shape 145"/>
          <p:cNvSpPr/>
          <p:nvPr/>
        </p:nvSpPr>
        <p:spPr>
          <a:xfrm>
            <a:off x="1373533" y="2080066"/>
            <a:ext cx="2645869" cy="639771"/>
          </a:xfrm>
          <a:prstGeom prst="roundRect">
            <a:avLst>
              <a:gd name="adj" fmla="val 29777"/>
            </a:avLst>
          </a:prstGeom>
          <a:gradFill>
            <a:gsLst>
              <a:gs pos="0">
                <a:srgbClr val="F5D328"/>
              </a:gs>
              <a:gs pos="100000">
                <a:srgbClr val="C3971A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6" name="Shape 146"/>
          <p:cNvSpPr txBox="1"/>
          <p:nvPr/>
        </p:nvSpPr>
        <p:spPr>
          <a:xfrm>
            <a:off x="1472895" y="2196750"/>
            <a:ext cx="24658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CMSIS RTOS C API</a:t>
            </a:r>
          </a:p>
        </p:txBody>
      </p:sp>
      <p:sp>
        <p:nvSpPr>
          <p:cNvPr id="147" name="Shape 147"/>
          <p:cNvSpPr/>
          <p:nvPr/>
        </p:nvSpPr>
        <p:spPr>
          <a:xfrm>
            <a:off x="2696466" y="1227848"/>
            <a:ext cx="6" cy="852225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Shape 148"/>
          <p:cNvSpPr/>
          <p:nvPr/>
        </p:nvSpPr>
        <p:spPr>
          <a:xfrm>
            <a:off x="1373533" y="272384"/>
            <a:ext cx="10257737" cy="952161"/>
          </a:xfrm>
          <a:prstGeom prst="roundRect">
            <a:avLst>
              <a:gd name="adj" fmla="val 20007"/>
            </a:avLst>
          </a:prstGeom>
          <a:gradFill>
            <a:gsLst>
              <a:gs pos="0">
                <a:srgbClr val="F38F18"/>
              </a:gs>
              <a:gs pos="100000">
                <a:srgbClr val="BD590C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9" name="Shape 149"/>
          <p:cNvSpPr txBox="1"/>
          <p:nvPr/>
        </p:nvSpPr>
        <p:spPr>
          <a:xfrm>
            <a:off x="3119918" y="281842"/>
            <a:ext cx="188312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 Applications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6738835" y="748462"/>
            <a:ext cx="207259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os::rtos::thread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9021367" y="748462"/>
            <a:ext cx="207259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os::estd::thread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855485" y="748464"/>
            <a:ext cx="168196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osThread...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4750803" y="748464"/>
            <a:ext cx="174240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os_thread_...</a:t>
            </a:r>
          </a:p>
        </p:txBody>
      </p:sp>
      <p:sp>
        <p:nvSpPr>
          <p:cNvPr id="154" name="Shape 154"/>
          <p:cNvSpPr/>
          <p:nvPr/>
        </p:nvSpPr>
        <p:spPr>
          <a:xfrm>
            <a:off x="2696466" y="2719832"/>
            <a:ext cx="6" cy="409921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Shape 155"/>
          <p:cNvSpPr/>
          <p:nvPr/>
        </p:nvSpPr>
        <p:spPr>
          <a:xfrm>
            <a:off x="5622005" y="2719832"/>
            <a:ext cx="6" cy="409921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Shape 156"/>
          <p:cNvSpPr/>
          <p:nvPr/>
        </p:nvSpPr>
        <p:spPr>
          <a:xfrm>
            <a:off x="10057662" y="2714986"/>
            <a:ext cx="6" cy="409920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Shape 157"/>
          <p:cNvSpPr/>
          <p:nvPr/>
        </p:nvSpPr>
        <p:spPr>
          <a:xfrm>
            <a:off x="4219865" y="3764667"/>
            <a:ext cx="6" cy="409921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Shape 158"/>
          <p:cNvSpPr/>
          <p:nvPr/>
        </p:nvSpPr>
        <p:spPr>
          <a:xfrm>
            <a:off x="10057662" y="3764667"/>
            <a:ext cx="6" cy="409921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9" name="Shape 159"/>
          <p:cNvSpPr/>
          <p:nvPr/>
        </p:nvSpPr>
        <p:spPr>
          <a:xfrm>
            <a:off x="7775126" y="6943017"/>
            <a:ext cx="6" cy="409922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Shape 160"/>
          <p:cNvSpPr/>
          <p:nvPr/>
        </p:nvSpPr>
        <p:spPr>
          <a:xfrm>
            <a:off x="7775126" y="4814346"/>
            <a:ext cx="6" cy="852225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1" name="Shape 161"/>
          <p:cNvSpPr/>
          <p:nvPr/>
        </p:nvSpPr>
        <p:spPr>
          <a:xfrm>
            <a:off x="6493204" y="7992701"/>
            <a:ext cx="6" cy="852223"/>
          </a:xfrm>
          <a:prstGeom prst="line">
            <a:avLst/>
          </a:prstGeom>
          <a:ln w="1143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2" name="Shape 162"/>
          <p:cNvSpPr txBox="1"/>
          <p:nvPr/>
        </p:nvSpPr>
        <p:spPr>
          <a:xfrm>
            <a:off x="1855484" y="5641274"/>
            <a:ext cx="92730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600">
                <a:solidFill>
                  <a:srgbClr val="32333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Portable</a:t>
            </a:r>
          </a:p>
        </p:txBody>
      </p:sp>
      <p:sp>
        <p:nvSpPr>
          <p:cNvPr id="163" name="Shape 163"/>
          <p:cNvSpPr/>
          <p:nvPr/>
        </p:nvSpPr>
        <p:spPr>
          <a:xfrm flipH="1">
            <a:off x="5122516" y="4809983"/>
            <a:ext cx="7" cy="2555285"/>
          </a:xfrm>
          <a:prstGeom prst="line">
            <a:avLst/>
          </a:prstGeom>
          <a:ln w="1143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4" name="Shape 164"/>
          <p:cNvSpPr/>
          <p:nvPr/>
        </p:nvSpPr>
        <p:spPr>
          <a:xfrm flipH="1">
            <a:off x="8582327" y="4819879"/>
            <a:ext cx="5" cy="4034941"/>
          </a:xfrm>
          <a:prstGeom prst="line">
            <a:avLst/>
          </a:prstGeom>
          <a:ln w="76200">
            <a:solidFill>
              <a:srgbClr val="A6AAA9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67" name="Group 167"/>
          <p:cNvGrpSpPr/>
          <p:nvPr/>
        </p:nvGrpSpPr>
        <p:grpSpPr>
          <a:xfrm>
            <a:off x="5882822" y="5674740"/>
            <a:ext cx="3784616" cy="1270012"/>
            <a:chOff x="0" y="0"/>
            <a:chExt cx="3784615" cy="1270010"/>
          </a:xfrm>
        </p:grpSpPr>
        <p:sp>
          <p:nvSpPr>
            <p:cNvPr id="165" name="Shape 165"/>
            <p:cNvSpPr/>
            <p:nvPr/>
          </p:nvSpPr>
          <p:spPr>
            <a:xfrm>
              <a:off x="-1" y="0"/>
              <a:ext cx="3784616" cy="1270011"/>
            </a:xfrm>
            <a:prstGeom prst="roundRect">
              <a:avLst>
                <a:gd name="adj" fmla="val 15000"/>
              </a:avLst>
            </a:prstGeom>
            <a:gradFill flip="none" rotWithShape="1">
              <a:gsLst>
                <a:gs pos="0">
                  <a:srgbClr val="51A8F9"/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289696" y="279400"/>
              <a:ext cx="3205213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t>Synchronisation objects </a:t>
              </a:r>
            </a:p>
            <a:p>
              <a:pPr>
                <a:defRPr b="1" sz="2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t>(mutex, semaphore, etc)</a:t>
              </a:r>
            </a:p>
          </p:txBody>
        </p:sp>
      </p:grpSp>
      <p:sp>
        <p:nvSpPr>
          <p:cNvPr id="168" name="Shape 168"/>
          <p:cNvSpPr/>
          <p:nvPr/>
        </p:nvSpPr>
        <p:spPr>
          <a:xfrm>
            <a:off x="3337369" y="7352934"/>
            <a:ext cx="6330067" cy="639771"/>
          </a:xfrm>
          <a:prstGeom prst="roundRect">
            <a:avLst>
              <a:gd name="adj" fmla="val 29777"/>
            </a:avLst>
          </a:prstGeom>
          <a:gradFill>
            <a:gsLst>
              <a:gs pos="0">
                <a:srgbClr val="F5D328"/>
              </a:gs>
              <a:gs pos="100000">
                <a:srgbClr val="C3971A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9" name="Shape 169"/>
          <p:cNvSpPr txBox="1"/>
          <p:nvPr/>
        </p:nvSpPr>
        <p:spPr>
          <a:xfrm>
            <a:off x="5148583" y="7469616"/>
            <a:ext cx="270763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µOS++ Scheduler API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7775126" y="281842"/>
            <a:ext cx="217978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C++ Applications</a:t>
            </a:r>
          </a:p>
        </p:txBody>
      </p:sp>
      <p:sp>
        <p:nvSpPr>
          <p:cNvPr id="171" name="Shape 171"/>
          <p:cNvSpPr/>
          <p:nvPr/>
        </p:nvSpPr>
        <p:spPr>
          <a:xfrm>
            <a:off x="1373533" y="5641275"/>
            <a:ext cx="291342" cy="317505"/>
          </a:xfrm>
          <a:prstGeom prst="rect">
            <a:avLst/>
          </a:prstGeom>
          <a:solidFill>
            <a:srgbClr val="428BD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2" name="Shape 172"/>
          <p:cNvSpPr/>
          <p:nvPr/>
        </p:nvSpPr>
        <p:spPr>
          <a:xfrm>
            <a:off x="1373533" y="6087621"/>
            <a:ext cx="291342" cy="317505"/>
          </a:xfrm>
          <a:prstGeom prst="rect">
            <a:avLst/>
          </a:prstGeom>
          <a:solidFill>
            <a:schemeClr val="accent2">
              <a:satOff val="-55555"/>
              <a:lumOff val="1833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1373533" y="6519846"/>
            <a:ext cx="291342" cy="317505"/>
          </a:xfrm>
          <a:prstGeom prst="rect">
            <a:avLst/>
          </a:prstGeom>
          <a:solidFill>
            <a:schemeClr val="accent3">
              <a:lumOff val="12500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4" name="Shape 174"/>
          <p:cNvSpPr txBox="1"/>
          <p:nvPr/>
        </p:nvSpPr>
        <p:spPr>
          <a:xfrm>
            <a:off x="1855484" y="6087624"/>
            <a:ext cx="137854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600">
                <a:solidFill>
                  <a:srgbClr val="32333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Non-portable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1855484" y="6519847"/>
            <a:ext cx="56604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600">
                <a:solidFill>
                  <a:srgbClr val="323333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APIs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2805688" y="1749819"/>
            <a:ext cx="215560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(ARM API)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5731228" y="1737165"/>
            <a:ext cx="2587843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(New API)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5208477" y="3827317"/>
            <a:ext cx="258784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(Native API)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10166884" y="1749819"/>
            <a:ext cx="2587843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(std C++ API)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5208477" y="6998020"/>
            <a:ext cx="258784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(Internal API)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