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8.5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0 24575,'-4'0'0,"-5"0"0,-2 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53.9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54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41.9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81 1 24575,'-1'15'0,"0"0"0,-1 0 0,0 0 0,-1 0 0,-1 0 0,-7 17 0,10-26 0,-8 25 0,9-31 0,0 1 0,0 0 0,0-1 0,0 1 0,0-1 0,0 1 0,0 0 0,-1-1 0,1 1 0,0-1 0,0 1 0,-1 0 0,1-1 0,0 1 0,-1-1 0,1 1 0,-1-1 0,1 0 0,0 1 0,-1-1 0,1 1 0,-1-1 0,1 0 0,-1 1 0,1-1 0,-1 0 0,0 0 0,1 1 0,-1-1 0,1 0 0,-1 0 0,0 0 0,1 0 0,-1 0 0,0-1 0,1 0 0,-1 0 0,1-1 0,0 1 0,0 0 0,0 0 0,0-1 0,0 1 0,0 0 0,0-1 0,0 1 0,0 0 0,1 0 0,-1-1 0,0 1 0,1 0 0,-1 0 0,1-1 0,0 0 0,13-30 0,-13 30 0,18-68 0,-14 51 0,-7 32 0,-1 0 0,-1-1 0,0 0 0,-1 0 0,-12 21 0,-3 8 0,32-73 0,-1 0 0,7-36 0,-22 100 0,4-26 0,0-1 0,-1 0 0,1 1 0,-1-1 0,-1 0 0,1 1 0,-1-1 0,0 0 0,0 0 0,0 0 0,-1-1 0,-4 8 0,-17 14 0,14-21 0,12-22 0,12-9 0,-10 30 0,-2 14 0,-2-15-124,0 1 0,-1 0 0,1 0 0,-1 0 0,0-1 0,0 1-1,0 0 1,0-1 0,0 1 0,-3 3 0,1-2-6702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43.1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24575,'0'1'0,"0"2"0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43.9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46.9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47 24575,'7'-1'-97,"0"0"-1,-1 0 1,1-1-1,-1 0 1,1 0-1,-1 0 1,0-1-1,0 0 1,0 0-1,0-1 1,0 1-1,-1-1 0,8-8 1,-8 8-6729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45.0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48.0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48.6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07.0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72 45 24575,'-2'3'0,"-22"19"0,23-22 0,1 0 0,0 1 0,-1-1 0,1 0 0,-1 0 0,1 1 0,0-1 0,-1 0 0,1 0 0,-1 1 0,1-1 0,-1 0 0,1 0 0,-1 0 0,1 0 0,-1 0 0,1 0 0,-1 0 0,1 0 0,-1 0 0,1 0 0,-1 0 0,1 0 0,-1 0 0,1 0 0,-1 0 0,1-1 0,0 1 0,-1 0 0,1 0 0,-1-1 0,1 1 0,-1 0 0,1 0 0,0-1 0,-1 1 0,1 0 0,0-1 0,-1 1 0,1-1 0,0 1 0,0 0 0,-1-1 0,1 1 0,0-1 0,0 1 0,0-1 0,-1 1 0,1-1 0,0 1 0,0-1 0,0 1 0,0-1 0,0 1 0,0-1 0,0 1 0,0-1 0,0 0 0,1 0 0,-1 1 0,0-1 0,0 0 0,1 0 0,-1 0 0,1 0 0,-1 1 0,1-1 0,-1 0 0,1 1 0,-1-1 0,1 0 0,-1 1 0,1-1 0,0 0 0,0 1 0,-1-1 0,1 1 0,0 0 0,0-1 0,-1 1 0,1-1 0,0 1 0,0 0 0,0 0 0,0 0 0,0-1 0,-1 1 0,1 0 0,0 0 0,0 0 0,0 0 0,0 0 0,1 1 0,42-1 0,-33 1 0,28-11 0,-23-1 0,-16 11 0,0-1 0,0 1 0,0-1 0,0 1 0,0 0 0,1-1 0,-1 1 0,0-1 0,0 1 0,0-1 0,0 1 0,-1-1 0,1 1 0,0-1 0,0 1 0,0-1 0,0 1 0,0 0 0,0-1 0,-1 1 0,1-1 0,0 1 0,0 0 0,-1-1 0,1 1 0,0-1 0,-1 1 0,1 0 0,0 0 0,-1-1 0,1 1 0,-1 0 0,1-1 0,-1 1 0,-3-2 0,0 1 0,1-1 0,-1 1 0,0 0 0,0 0 0,0 1 0,0-1 0,0 1 0,0 0 0,0 0 0,-5 0 0,-46 6 0,55-6 0,-38 9-1365,29-6-5461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8.9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07.9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10.6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16.6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18.8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19.7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20.3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5:50.8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0 24575,'0'5'0,"0"-2"0,1-1 0,-1 0 0,0 0 0,0 0 0,0 0 0,0 0 0,0 0 0,-1 0 0,1 0 0,-1 0 0,1 0 0,-1 0 0,0 0 0,0 0 0,0 0 0,0 0 0,0 0 0,0-1 0,0 1 0,-3 2 0,7-19 120,8-6-1605,-7 14-5341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2.2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8.5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0 24575,'-4'0'0,"-5"0"0,-2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8.9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9.2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9.2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9.6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9.9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24575,'4'28'0,"14"45"0,3 27 0,-2 15 0,0 1 0,-3-11 0,-4-16 0,-5-19 0,-2-17 0,-4-18-8191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9.6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6:59.9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24575,'4'28'0,"14"45"0,3 27 0,-2 15 0,0 1 0,-3-11 0,-4-16 0,-5-19 0,-2-17 0,-4-18-8191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36.3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0 359 24575,'7'0'0,"-1"-1"0,0 0 0,1 0 0,-1 0 0,0-1 0,0 0 0,0 0 0,0-1 0,0 0 0,0 0 0,-1 0 0,1 0 0,-1-1 0,0 0 0,0 0 0,-1-1 0,1 1 0,-1-1 0,0 0 0,0 0 0,0 0 0,-1-1 0,0 1 0,0-1 0,0 0 0,-1 0 0,1 0 0,-2 0 0,1 0 0,1-12 0,0 2 0,1 1 0,0-1 0,2 1 0,-1-1 0,2 2 0,0-1 0,1 1 0,0 0 0,1 0 0,0 1 0,1 0 0,14-13 0,-19 23 0,-1 0 0,1 0 0,0 0 0,-1 1 0,1 0 0,0-1 0,1 2 0,-1-1 0,0 1 0,1 0 0,-1 0 0,0 0 0,1 1 0,-1-1 0,1 1 0,7 1 0,7 3 0,0 0 0,-1 1 0,25 9 0,-28-7 0,1-2 0,1 0 0,29 4 0,126-8 66,-89-3-1497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59.6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50.3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08:14:51.0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95A43-E005-FD0F-220B-490ED6EAF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A5D30F-AA1A-CCF5-4484-A3F9A65EF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F48478-3D8E-7B7D-60EE-7E91EB22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754986-4083-EF1C-995C-A87BF11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81A3D-B525-A1C8-16B3-1331EB97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7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9FC50-E85A-9D87-1DBF-F4E5115D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D410F1-7EC8-7441-C6D2-0CE352D4B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AA2F89-72E5-5EB0-9D3E-C17EB449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97A5F0-5A8E-262E-E113-B955874E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654E24-BB4B-349D-A0BE-5FE72D2A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0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0DB01A-CCBB-1C18-7FFE-67B7AEC28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A2AC07-EDAB-F4CB-BE5E-DA10365E9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42F5C4-1459-B3B9-DEBF-D122736D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628A6-C638-93AA-63F4-B8CFC830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943BB-FC5B-0BED-0BF9-64A2EEFD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3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0471F-40E3-96BB-A8EA-C9A08C05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12444B-CB1B-B7C0-FC59-253F3903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038E5-19FA-3C66-ECD2-4BA497B9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8D291-7798-5D69-9CE8-AA0D4630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2884F8-0355-FBF5-9DF2-4D826462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4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190A3-535E-6FB5-A576-8B49B33C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C6ED09-7299-E322-3EE4-B64F4EB56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BFF04-D705-4C8D-ED31-BB70E588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51140-10CF-EBE8-7AF2-E9A8F2B3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FBA2A1-2C7E-67C6-209E-B6FCA78F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0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C9B3C-39BF-5B36-E1C5-58753235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FF440-880A-7845-1877-888F49C16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A752AE-6B2F-B227-C705-77DC76630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898007-5149-26F6-10ED-8D3AC458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EBF2F-B810-607F-AF9D-82F77DFA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D2F828-1324-D7F8-F00B-01C5F247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82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4BA7-0B95-B46F-0796-07CCAE93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ABBD5F-E031-8C80-0CBE-963BC147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046906-6097-C05E-8ED6-DCA28633A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236464-96B0-B12D-6D69-6AECAFFE4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49600-CC5B-1128-2E74-3356D50FF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6BBA10-DC52-906A-B51A-D90202F3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DA86C2-49E5-DB38-D257-0DE1D38D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1320A3-95F5-471C-0BF8-AA42372D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91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7D293-9473-5610-B9EE-865F2B39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D2106E-7F91-5A98-F7FF-2663BC9A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F27305-56E2-DF07-F387-1DBF97F1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7D027F-07F4-1309-E3FB-16A7B6B0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23E5C1-69E8-4F9F-DDC8-E8C1E9D7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509847-8C72-D233-2896-D6D9A006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E342B5-2DCA-4E99-5E96-56EB308A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35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64A2E-F428-CA83-BA40-C3602DB0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301D9-5B5E-648F-F9CB-518CB7AC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480E26-923D-A47E-1493-6B01C7AB6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44408C-0493-3B7C-2267-DEA45FEC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D78F18-77CD-1898-91C0-9F624ABF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A7F18-2B86-745C-3A8E-25B03505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04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0B8D8-9F0C-4487-6FBA-607886EE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3927C-AC8D-730D-587F-F815DD555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2808FC-1110-EB99-CE4E-BEB423350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25E470-FA96-8661-7637-5245A5B5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8C91C5-6762-9525-55DE-D730EF02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F2A676-8A9B-EAC7-7C4C-59ACFE77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96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151C99-425B-4D8C-23B2-5FD508CA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E801C-DF97-71CA-5E66-8A0B5EED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7B75D-8F3E-6BCD-3257-C2300586B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821C-2BD4-426F-8FD0-EB1A2080672C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5236CB-9550-C112-5E0D-B9A68F928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65D2F-C1F9-76FC-366B-FC89931E3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B61F-2189-495B-B494-68BB59A440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0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drfree.com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collaborating.tuhh.de/e16/courses/software-development/ss22/group04_coop/collaborative-carrier-network/-/blob/master/README.m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s.123rf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doi.org/10.1016/j.ejor.2017.10.023" TargetMode="Externa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26" Type="http://schemas.openxmlformats.org/officeDocument/2006/relationships/customXml" Target="../ink/ink22.xml"/><Relationship Id="rId3" Type="http://schemas.openxmlformats.org/officeDocument/2006/relationships/customXml" Target="../ink/ink6.xml"/><Relationship Id="rId21" Type="http://schemas.openxmlformats.org/officeDocument/2006/relationships/customXml" Target="../ink/ink18.xml"/><Relationship Id="rId34" Type="http://schemas.openxmlformats.org/officeDocument/2006/relationships/hyperlink" Target="https://fedudesign.vn/" TargetMode="External"/><Relationship Id="rId7" Type="http://schemas.openxmlformats.org/officeDocument/2006/relationships/customXml" Target="../ink/ink8.xml"/><Relationship Id="rId12" Type="http://schemas.openxmlformats.org/officeDocument/2006/relationships/customXml" Target="../ink/ink12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5.png"/><Relationship Id="rId2" Type="http://schemas.openxmlformats.org/officeDocument/2006/relationships/image" Target="../media/image2.jpeg"/><Relationship Id="rId16" Type="http://schemas.openxmlformats.org/officeDocument/2006/relationships/customXml" Target="../ink/ink14.xml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11.xml"/><Relationship Id="rId24" Type="http://schemas.openxmlformats.org/officeDocument/2006/relationships/customXml" Target="../ink/ink20.xml"/><Relationship Id="rId32" Type="http://schemas.openxmlformats.org/officeDocument/2006/relationships/customXml" Target="../ink/ink27.xml"/><Relationship Id="rId5" Type="http://schemas.openxmlformats.org/officeDocument/2006/relationships/customXml" Target="../ink/ink7.xml"/><Relationship Id="rId15" Type="http://schemas.openxmlformats.org/officeDocument/2006/relationships/image" Target="../media/image9.png"/><Relationship Id="rId23" Type="http://schemas.openxmlformats.org/officeDocument/2006/relationships/image" Target="../media/image11.png"/><Relationship Id="rId28" Type="http://schemas.openxmlformats.org/officeDocument/2006/relationships/customXml" Target="../ink/ink24.xml"/><Relationship Id="rId10" Type="http://schemas.openxmlformats.org/officeDocument/2006/relationships/customXml" Target="../ink/ink10.xml"/><Relationship Id="rId19" Type="http://schemas.openxmlformats.org/officeDocument/2006/relationships/customXml" Target="../ink/ink16.xml"/><Relationship Id="rId31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customXml" Target="../ink/ink9.xml"/><Relationship Id="rId14" Type="http://schemas.openxmlformats.org/officeDocument/2006/relationships/customXml" Target="../ink/ink13.xml"/><Relationship Id="rId22" Type="http://schemas.openxmlformats.org/officeDocument/2006/relationships/customXml" Target="../ink/ink19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7" Type="http://schemas.openxmlformats.org/officeDocument/2006/relationships/customXml" Target="../ink/ink30.xml"/><Relationship Id="rId12" Type="http://schemas.openxmlformats.org/officeDocument/2006/relationships/image" Target="../media/image1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customXml" Target="../ink/ink29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customXml" Target="../ink/ink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eepik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umbs.dreamstime.com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istockphoto.com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C05BB96-1062-2C7D-8593-608286AD64AE}"/>
              </a:ext>
            </a:extLst>
          </p:cNvPr>
          <p:cNvSpPr txBox="1"/>
          <p:nvPr/>
        </p:nvSpPr>
        <p:spPr>
          <a:xfrm>
            <a:off x="1425388" y="2230103"/>
            <a:ext cx="9341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atin typeface="+mj-lt"/>
              </a:rPr>
              <a:t>Group 4</a:t>
            </a:r>
          </a:p>
          <a:p>
            <a:pPr algn="ctr"/>
            <a:r>
              <a:rPr lang="en-GB" sz="6000" b="1" dirty="0">
                <a:latin typeface="+mj-lt"/>
              </a:rPr>
              <a:t>Collaborative Carrier Network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538BE8-1CD1-C918-FA8D-EF949C6A22E1}"/>
              </a:ext>
            </a:extLst>
          </p:cNvPr>
          <p:cNvSpPr txBox="1"/>
          <p:nvPr/>
        </p:nvSpPr>
        <p:spPr>
          <a:xfrm>
            <a:off x="340657" y="5604666"/>
            <a:ext cx="2008096" cy="99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/>
              <a:t>Christian Kruse</a:t>
            </a:r>
          </a:p>
          <a:p>
            <a:pPr>
              <a:lnSpc>
                <a:spcPts val="2400"/>
              </a:lnSpc>
            </a:pPr>
            <a:r>
              <a:rPr lang="en-GB" dirty="0" err="1"/>
              <a:t>Kien</a:t>
            </a:r>
            <a:r>
              <a:rPr lang="en-GB" dirty="0"/>
              <a:t> </a:t>
            </a:r>
            <a:r>
              <a:rPr lang="en-GB" dirty="0" err="1"/>
              <a:t>Giang</a:t>
            </a:r>
            <a:r>
              <a:rPr lang="en-GB" dirty="0"/>
              <a:t> Phan</a:t>
            </a:r>
          </a:p>
          <a:p>
            <a:pPr>
              <a:lnSpc>
                <a:spcPts val="2400"/>
              </a:lnSpc>
            </a:pPr>
            <a:r>
              <a:rPr lang="en-GB" dirty="0"/>
              <a:t>Linh Ngoc Le</a:t>
            </a:r>
          </a:p>
        </p:txBody>
      </p:sp>
    </p:spTree>
    <p:extLst>
      <p:ext uri="{BB962C8B-B14F-4D97-AF65-F5344CB8AC3E}">
        <p14:creationId xmlns:p14="http://schemas.microsoft.com/office/powerpoint/2010/main" val="152302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268DFA1-8100-FA54-71BE-C63CAD9B948A}"/>
              </a:ext>
            </a:extLst>
          </p:cNvPr>
          <p:cNvSpPr txBox="1"/>
          <p:nvPr/>
        </p:nvSpPr>
        <p:spPr>
          <a:xfrm>
            <a:off x="4072467" y="486466"/>
            <a:ext cx="404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Evaluation of SCRUM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880537E-F11A-681D-A9AB-129F9C53D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200599"/>
              </p:ext>
            </p:extLst>
          </p:nvPr>
        </p:nvGraphicFramePr>
        <p:xfrm>
          <a:off x="1147233" y="1557865"/>
          <a:ext cx="9897534" cy="478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2331095"/>
                    </a:ext>
                  </a:extLst>
                </a:gridCol>
                <a:gridCol w="5833534">
                  <a:extLst>
                    <a:ext uri="{9D8B030D-6E8A-4147-A177-3AD203B41FA5}">
                      <a16:colId xmlns:a16="http://schemas.microsoft.com/office/drawing/2014/main" val="267104005"/>
                    </a:ext>
                  </a:extLst>
                </a:gridCol>
              </a:tblGrid>
              <a:tr h="73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SCRUM 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How useful?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55795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Product backlog with user stories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Useful to define key focus for each sprint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08152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2-week sprint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Bugs can be discovered in early stages.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47065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Sprint planning + sprint backlog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Convert user stories in implementable tasks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Give orientation to focus 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245918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Sprint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Mostly useful for product owner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223605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Weekly meeting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Useful if takes place more frequently</a:t>
                      </a:r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 for effective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436991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A7AB543F-4F72-97D0-867B-452E06ED0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26084" r="65439" b="23294"/>
          <a:stretch/>
        </p:blipFill>
        <p:spPr>
          <a:xfrm>
            <a:off x="5324487" y="3127715"/>
            <a:ext cx="573599" cy="5691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D4BA269-8DAA-5984-626C-74C7FB186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6" t="26084" r="34560" b="23294"/>
          <a:stretch/>
        </p:blipFill>
        <p:spPr>
          <a:xfrm>
            <a:off x="5315632" y="4673563"/>
            <a:ext cx="542232" cy="5691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D47251-42A2-ED6E-9432-2DF5DEF5C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26084" r="65439" b="23294"/>
          <a:stretch/>
        </p:blipFill>
        <p:spPr>
          <a:xfrm>
            <a:off x="5324483" y="3900639"/>
            <a:ext cx="573599" cy="56911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5EE50EB-71C7-4236-D832-367973801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26084" r="65439" b="23294"/>
          <a:stretch/>
        </p:blipFill>
        <p:spPr>
          <a:xfrm>
            <a:off x="5324483" y="2392575"/>
            <a:ext cx="573599" cy="56911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565F035-34C3-CC4C-3F6B-8103CAAE2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6" t="26084" r="34560" b="23294"/>
          <a:stretch/>
        </p:blipFill>
        <p:spPr>
          <a:xfrm>
            <a:off x="5324483" y="5612509"/>
            <a:ext cx="542232" cy="5691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021305F-27A3-AE2E-30A8-31EB9BAFBE73}"/>
              </a:ext>
            </a:extLst>
          </p:cNvPr>
          <p:cNvSpPr txBox="1"/>
          <p:nvPr/>
        </p:nvSpPr>
        <p:spPr>
          <a:xfrm>
            <a:off x="10368524" y="6596390"/>
            <a:ext cx="182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dirty="0">
                <a:hlinkClick r:id="rId3"/>
              </a:rPr>
              <a:t>https://wdrfree.com</a:t>
            </a:r>
            <a:r>
              <a:rPr lang="en-GB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33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38DFE3-E41E-EE0A-B1D6-CF61C29011C8}"/>
              </a:ext>
            </a:extLst>
          </p:cNvPr>
          <p:cNvSpPr txBox="1"/>
          <p:nvPr/>
        </p:nvSpPr>
        <p:spPr>
          <a:xfrm>
            <a:off x="1744133" y="2379866"/>
            <a:ext cx="3505200" cy="15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+mj-lt"/>
              </a:rPr>
              <a:t>Sources: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Product backlog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Lecture slides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D9CBA7-6A22-6057-6D1E-A2997DC06949}"/>
              </a:ext>
            </a:extLst>
          </p:cNvPr>
          <p:cNvSpPr txBox="1"/>
          <p:nvPr/>
        </p:nvSpPr>
        <p:spPr>
          <a:xfrm>
            <a:off x="1744133" y="4309534"/>
            <a:ext cx="4817534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latin typeface="+mj-lt"/>
              </a:rPr>
              <a:t>Download instructions: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i="1" dirty="0">
                <a:hlinkClick r:id="rId2"/>
              </a:rPr>
              <a:t>README.md</a:t>
            </a:r>
            <a:r>
              <a:rPr lang="en-GB" sz="2400" i="1" dirty="0"/>
              <a:t> </a:t>
            </a:r>
            <a:r>
              <a:rPr lang="en-GB" sz="2400" dirty="0"/>
              <a:t>in GitLab repository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5FC29A-A4C0-80C0-956A-950C433143AA}"/>
              </a:ext>
            </a:extLst>
          </p:cNvPr>
          <p:cNvSpPr txBox="1"/>
          <p:nvPr/>
        </p:nvSpPr>
        <p:spPr>
          <a:xfrm>
            <a:off x="1744133" y="1142183"/>
            <a:ext cx="329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+mj-lt"/>
              </a:rPr>
              <a:t>Additional notes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D904BAA-85C4-64EB-5072-E1BE33317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3" y="795868"/>
            <a:ext cx="3693160" cy="488800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54450B2-7823-B15F-1432-50D887B5B576}"/>
              </a:ext>
            </a:extLst>
          </p:cNvPr>
          <p:cNvSpPr txBox="1"/>
          <p:nvPr/>
        </p:nvSpPr>
        <p:spPr>
          <a:xfrm>
            <a:off x="10343124" y="6596390"/>
            <a:ext cx="1848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dirty="0">
                <a:hlinkClick r:id="rId4"/>
              </a:rPr>
              <a:t>https://us.123rf.com</a:t>
            </a:r>
            <a:r>
              <a:rPr lang="en-GB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9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D79B894-12C5-6986-84D0-497808C6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13" y="762000"/>
            <a:ext cx="3998862" cy="502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2064284-0CDF-1F32-EE07-60C584B5B132}"/>
              </a:ext>
            </a:extLst>
          </p:cNvPr>
          <p:cNvSpPr txBox="1"/>
          <p:nvPr/>
        </p:nvSpPr>
        <p:spPr>
          <a:xfrm>
            <a:off x="1847727" y="1117600"/>
            <a:ext cx="388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+mj-lt"/>
              </a:rPr>
              <a:t>Problem description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3C462D-4F34-70E5-3407-BB951D5F4C36}"/>
              </a:ext>
            </a:extLst>
          </p:cNvPr>
          <p:cNvSpPr txBox="1"/>
          <p:nvPr/>
        </p:nvSpPr>
        <p:spPr>
          <a:xfrm>
            <a:off x="850352" y="2077911"/>
            <a:ext cx="624471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etwork of collaborating freight carrier companies</a:t>
            </a:r>
          </a:p>
          <a:p>
            <a:pPr>
              <a:lnSpc>
                <a:spcPct val="150000"/>
              </a:lnSpc>
            </a:pPr>
            <a:r>
              <a:rPr lang="en-GB" b="1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ome requests cannot be efficiently integrated into the route of a carrier</a:t>
            </a:r>
          </a:p>
          <a:p>
            <a:pPr>
              <a:lnSpc>
                <a:spcPct val="150000"/>
              </a:lnSpc>
            </a:pPr>
            <a:r>
              <a:rPr lang="en-GB" b="1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Approach: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ptimization-based collaboration with auction-based exchange mechanisms</a:t>
            </a:r>
          </a:p>
          <a:p>
            <a:pPr>
              <a:lnSpc>
                <a:spcPct val="150000"/>
              </a:lnSpc>
            </a:pPr>
            <a:r>
              <a:rPr lang="en-GB" b="1" i="1" dirty="0">
                <a:latin typeface="Calibri" panose="020F050202020403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Goal: </a:t>
            </a:r>
            <a:endParaRPr lang="en-GB" dirty="0">
              <a:latin typeface="Calibri" panose="020F050202020403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aximize the overall profit of the network</a:t>
            </a:r>
            <a:endParaRPr lang="en-GB" dirty="0">
              <a:effectLst/>
              <a:latin typeface="Calibri" panose="020F050202020403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ew information transfer </a:t>
            </a:r>
          </a:p>
          <a:p>
            <a:pPr>
              <a:lnSpc>
                <a:spcPct val="150000"/>
              </a:lnSpc>
            </a:pPr>
            <a:r>
              <a:rPr lang="en-GB" b="1" i="1" dirty="0">
                <a:latin typeface="Calibri" panose="020F050202020403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Target users: </a:t>
            </a:r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ickup and delivery service, e.g., courier services</a:t>
            </a:r>
            <a:endParaRPr lang="en-GB" b="1" i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CE0E5A6-2DBB-F5F3-8ACB-C8B0D25995D8}"/>
              </a:ext>
            </a:extLst>
          </p:cNvPr>
          <p:cNvGrpSpPr/>
          <p:nvPr/>
        </p:nvGrpSpPr>
        <p:grpSpPr>
          <a:xfrm>
            <a:off x="3775653" y="2802307"/>
            <a:ext cx="34560" cy="360"/>
            <a:chOff x="3775653" y="2802307"/>
            <a:chExt cx="345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5AB83FB9-B85D-AF75-8A7D-23814D8C5207}"/>
                    </a:ext>
                  </a:extLst>
                </p14:cNvPr>
                <p14:cNvContentPartPr/>
                <p14:nvPr/>
              </p14:nvContentPartPr>
              <p14:xfrm>
                <a:off x="3801213" y="2802307"/>
                <a:ext cx="9000" cy="36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5AB83FB9-B85D-AF75-8A7D-23814D8C52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96893" y="2797987"/>
                  <a:ext cx="1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98BFFC5F-7F73-FE35-A5E6-C518FF9E4669}"/>
                    </a:ext>
                  </a:extLst>
                </p14:cNvPr>
                <p14:cNvContentPartPr/>
                <p14:nvPr/>
              </p14:nvContentPartPr>
              <p14:xfrm>
                <a:off x="3775653" y="2802307"/>
                <a:ext cx="360" cy="3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98BFFC5F-7F73-FE35-A5E6-C518FF9E46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1333" y="27979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F07A733E-5984-9AAC-064B-B2AC84637B40}"/>
                    </a:ext>
                  </a:extLst>
                </p14:cNvPr>
                <p14:cNvContentPartPr/>
                <p14:nvPr/>
              </p14:nvContentPartPr>
              <p14:xfrm>
                <a:off x="3775653" y="2802307"/>
                <a:ext cx="360" cy="36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F07A733E-5984-9AAC-064B-B2AC84637B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1333" y="27979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B7B3F07-C1CE-0EAD-A916-55E98C4546D5}"/>
                    </a:ext>
                  </a:extLst>
                </p14:cNvPr>
                <p14:cNvContentPartPr/>
                <p14:nvPr/>
              </p14:nvContentPartPr>
              <p14:xfrm>
                <a:off x="3775653" y="2802307"/>
                <a:ext cx="360" cy="3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B7B3F07-C1CE-0EAD-A916-55E98C4546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1333" y="27979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F25E8BAF-925F-A7E7-4B61-6B788E31E602}"/>
                  </a:ext>
                </a:extLst>
              </p14:cNvPr>
              <p14:cNvContentPartPr/>
              <p14:nvPr/>
            </p14:nvContentPartPr>
            <p14:xfrm>
              <a:off x="3868893" y="3733627"/>
              <a:ext cx="44280" cy="2826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F25E8BAF-925F-A7E7-4B61-6B788E31E6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64573" y="3729307"/>
                <a:ext cx="52920" cy="2912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7F19745B-5392-A71C-22BE-27C31E043330}"/>
              </a:ext>
            </a:extLst>
          </p:cNvPr>
          <p:cNvSpPr txBox="1"/>
          <p:nvPr/>
        </p:nvSpPr>
        <p:spPr>
          <a:xfrm>
            <a:off x="7485308" y="6088559"/>
            <a:ext cx="446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Klaus, P., 2003. Die “TOP 100” der Logistik: Berichtszeitraum 2001/2002.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hlinkClick r:id="rId11" tooltip="Persistent link using digital object identifier"/>
              </a:rPr>
              <a:t>https://doi.org/10.1016/j.ejor.2017.10.023</a:t>
            </a:r>
            <a:endParaRPr lang="de-DE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6726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7070561-0A40-311D-8B4C-E9CC6BEDB726}"/>
              </a:ext>
            </a:extLst>
          </p:cNvPr>
          <p:cNvSpPr txBox="1"/>
          <p:nvPr/>
        </p:nvSpPr>
        <p:spPr>
          <a:xfrm>
            <a:off x="2891367" y="1166248"/>
            <a:ext cx="175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+mj-lt"/>
              </a:rPr>
              <a:t>Outline</a:t>
            </a:r>
            <a:endParaRPr lang="en-GB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0551EFD-48AA-F192-5074-D5A616613087}"/>
              </a:ext>
            </a:extLst>
          </p:cNvPr>
          <p:cNvSpPr txBox="1"/>
          <p:nvPr/>
        </p:nvSpPr>
        <p:spPr>
          <a:xfrm>
            <a:off x="2891367" y="1890198"/>
            <a:ext cx="6455834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400" dirty="0"/>
              <a:t>Quality of solution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400" dirty="0"/>
              <a:t>Demo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sz="2400" dirty="0"/>
              <a:t>Evaluation of SCRUM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93493EB-567A-AAED-FF7F-38B1DBAA45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9" t="12192" r="5925" b="13663"/>
          <a:stretch/>
        </p:blipFill>
        <p:spPr>
          <a:xfrm>
            <a:off x="7781445" y="4233334"/>
            <a:ext cx="3807113" cy="22343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D8DA28B8-8B47-1F7B-791C-99682198D00D}"/>
                  </a:ext>
                </a:extLst>
              </p14:cNvPr>
              <p14:cNvContentPartPr/>
              <p14:nvPr/>
            </p14:nvContentPartPr>
            <p14:xfrm>
              <a:off x="10473093" y="6390067"/>
              <a:ext cx="287640" cy="1296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D8DA28B8-8B47-1F7B-791C-99682198D0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10093" y="6327067"/>
                <a:ext cx="4132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6A9315A-DBD0-98D4-11CA-C9FF224B6F8B}"/>
                  </a:ext>
                </a:extLst>
              </p14:cNvPr>
              <p14:cNvContentPartPr/>
              <p14:nvPr/>
            </p14:nvContentPartPr>
            <p14:xfrm>
              <a:off x="10332090" y="6443505"/>
              <a:ext cx="36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6A9315A-DBD0-98D4-11CA-C9FF224B6F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27770" y="643918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9C988D52-5A76-410C-3887-BCBC7F3758F0}"/>
                  </a:ext>
                </a:extLst>
              </p14:cNvPr>
              <p14:cNvContentPartPr/>
              <p14:nvPr/>
            </p14:nvContentPartPr>
            <p14:xfrm>
              <a:off x="10262970" y="6255225"/>
              <a:ext cx="360" cy="3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9C988D52-5A76-410C-3887-BCBC7F3758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99970" y="61925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017B0543-C58A-0A29-4615-090DDEBE0135}"/>
                  </a:ext>
                </a:extLst>
              </p14:cNvPr>
              <p14:cNvContentPartPr/>
              <p14:nvPr/>
            </p14:nvContentPartPr>
            <p14:xfrm>
              <a:off x="10284210" y="6281505"/>
              <a:ext cx="360" cy="3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017B0543-C58A-0A29-4615-090DDEBE01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1570" y="62188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013B8EEE-7EEE-EA63-A71D-2E7E9BB5E9A1}"/>
                  </a:ext>
                </a:extLst>
              </p14:cNvPr>
              <p14:cNvContentPartPr/>
              <p14:nvPr/>
            </p14:nvContentPartPr>
            <p14:xfrm>
              <a:off x="10262970" y="6303105"/>
              <a:ext cx="360" cy="3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013B8EEE-7EEE-EA63-A71D-2E7E9BB5E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99970" y="62401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58DB0BD7-DF17-51CF-07F5-24CE7E879008}"/>
                  </a:ext>
                </a:extLst>
              </p14:cNvPr>
              <p14:cNvContentPartPr/>
              <p14:nvPr/>
            </p14:nvContentPartPr>
            <p14:xfrm>
              <a:off x="10289250" y="6300585"/>
              <a:ext cx="36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58DB0BD7-DF17-51CF-07F5-24CE7E8790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6250" y="62375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8A2737B7-8B43-4050-1B2B-803A07EC7668}"/>
                  </a:ext>
                </a:extLst>
              </p14:cNvPr>
              <p14:cNvContentPartPr/>
              <p14:nvPr/>
            </p14:nvContentPartPr>
            <p14:xfrm>
              <a:off x="10379250" y="6343425"/>
              <a:ext cx="29160" cy="7020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8A2737B7-8B43-4050-1B2B-803A07EC76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74930" y="6339105"/>
                <a:ext cx="378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258AE547-1875-3A65-0FB5-B4115DA88E1A}"/>
                  </a:ext>
                </a:extLst>
              </p14:cNvPr>
              <p14:cNvContentPartPr/>
              <p14:nvPr/>
            </p14:nvContentPartPr>
            <p14:xfrm>
              <a:off x="10372410" y="6286185"/>
              <a:ext cx="360" cy="180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258AE547-1875-3A65-0FB5-B4115DA88E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68090" y="6281865"/>
                <a:ext cx="900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40A2036A-8D03-E6A5-81AC-1AF9C8B8AD1D}"/>
                  </a:ext>
                </a:extLst>
              </p14:cNvPr>
              <p14:cNvContentPartPr/>
              <p14:nvPr/>
            </p14:nvContentPartPr>
            <p14:xfrm>
              <a:off x="10377090" y="6291225"/>
              <a:ext cx="360" cy="3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40A2036A-8D03-E6A5-81AC-1AF9C8B8AD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72770" y="628690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FDE82D81-C544-D04A-495C-FA42ECEFF265}"/>
                  </a:ext>
                </a:extLst>
              </p14:cNvPr>
              <p14:cNvContentPartPr/>
              <p14:nvPr/>
            </p14:nvContentPartPr>
            <p14:xfrm>
              <a:off x="10301130" y="6374385"/>
              <a:ext cx="36000" cy="1728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FDE82D81-C544-D04A-495C-FA42ECEFF2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96810" y="6370065"/>
                <a:ext cx="4464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10FA96AE-24C4-19C0-B719-2D98A19F9F56}"/>
              </a:ext>
            </a:extLst>
          </p:cNvPr>
          <p:cNvGrpSpPr/>
          <p:nvPr/>
        </p:nvGrpSpPr>
        <p:grpSpPr>
          <a:xfrm>
            <a:off x="10298970" y="6362505"/>
            <a:ext cx="192960" cy="128880"/>
            <a:chOff x="10298970" y="6362505"/>
            <a:chExt cx="19296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BE706FAD-5AC1-634A-7066-3FF8CEE06AFB}"/>
                    </a:ext>
                  </a:extLst>
                </p14:cNvPr>
                <p14:cNvContentPartPr/>
                <p14:nvPr/>
              </p14:nvContentPartPr>
              <p14:xfrm>
                <a:off x="10486890" y="6367185"/>
                <a:ext cx="360" cy="3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BE706FAD-5AC1-634A-7066-3FF8CEE06A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23890" y="630454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7690A6D-5EF7-A298-69E2-F3A3CDDFD096}"/>
                    </a:ext>
                  </a:extLst>
                </p14:cNvPr>
                <p14:cNvContentPartPr/>
                <p14:nvPr/>
              </p14:nvContentPartPr>
              <p14:xfrm>
                <a:off x="10491570" y="6491025"/>
                <a:ext cx="360" cy="3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7690A6D-5EF7-A298-69E2-F3A3CDDFD0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28570" y="642838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48C5164-D202-C440-435F-6487A85172BB}"/>
                    </a:ext>
                  </a:extLst>
                </p14:cNvPr>
                <p14:cNvContentPartPr/>
                <p14:nvPr/>
              </p14:nvContentPartPr>
              <p14:xfrm>
                <a:off x="10439010" y="6469785"/>
                <a:ext cx="360" cy="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48C5164-D202-C440-435F-6487A85172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76370" y="640678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05AF324-9ABE-9E59-C8D4-0869D03F058D}"/>
                    </a:ext>
                  </a:extLst>
                </p14:cNvPr>
                <p14:cNvContentPartPr/>
                <p14:nvPr/>
              </p14:nvContentPartPr>
              <p14:xfrm>
                <a:off x="10298970" y="6434505"/>
                <a:ext cx="58320" cy="2664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805AF324-9ABE-9E59-C8D4-0869D03F05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94650" y="6430185"/>
                  <a:ext cx="66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D3095138-A10D-723D-F3F4-51CAA2D89CE8}"/>
                    </a:ext>
                  </a:extLst>
                </p14:cNvPr>
                <p14:cNvContentPartPr/>
                <p14:nvPr/>
              </p14:nvContentPartPr>
              <p14:xfrm>
                <a:off x="10336770" y="6426945"/>
                <a:ext cx="360" cy="3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D3095138-A10D-723D-F3F4-51CAA2D89C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32450" y="642262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93861B3C-FA43-36F6-A9AE-7663F9E8F393}"/>
                    </a:ext>
                  </a:extLst>
                </p14:cNvPr>
                <p14:cNvContentPartPr/>
                <p14:nvPr/>
              </p14:nvContentPartPr>
              <p14:xfrm>
                <a:off x="10320210" y="6433785"/>
                <a:ext cx="360" cy="36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93861B3C-FA43-36F6-A9AE-7663F9E8F3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15890" y="642946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EBBB8634-6441-401E-8142-0ABFEA5DCCD4}"/>
                    </a:ext>
                  </a:extLst>
                </p14:cNvPr>
                <p14:cNvContentPartPr/>
                <p14:nvPr/>
              </p14:nvContentPartPr>
              <p14:xfrm>
                <a:off x="10329570" y="6436305"/>
                <a:ext cx="360" cy="36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EBBB8634-6441-401E-8142-0ABFEA5DCC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25250" y="643198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891CEF0-3357-A108-61A5-19BAF0E16185}"/>
                    </a:ext>
                  </a:extLst>
                </p14:cNvPr>
                <p14:cNvContentPartPr/>
                <p14:nvPr/>
              </p14:nvContentPartPr>
              <p14:xfrm>
                <a:off x="10327410" y="6431625"/>
                <a:ext cx="360" cy="3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891CEF0-3357-A108-61A5-19BAF0E161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23090" y="642730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F6ED1BC5-003C-176B-A875-9B14B9456711}"/>
                    </a:ext>
                  </a:extLst>
                </p14:cNvPr>
                <p14:cNvContentPartPr/>
                <p14:nvPr/>
              </p14:nvContentPartPr>
              <p14:xfrm>
                <a:off x="10332090" y="6431625"/>
                <a:ext cx="360" cy="3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F6ED1BC5-003C-176B-A875-9B14B94567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27770" y="642730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EA58C3BB-325D-02F6-D550-E11893EDA8AB}"/>
                    </a:ext>
                  </a:extLst>
                </p14:cNvPr>
                <p14:cNvContentPartPr/>
                <p14:nvPr/>
              </p14:nvContentPartPr>
              <p14:xfrm>
                <a:off x="10351170" y="6426945"/>
                <a:ext cx="360" cy="3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EA58C3BB-325D-02F6-D550-E11893EDA8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46850" y="642262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BFD2EFAE-40B8-AD57-9FC2-179E61C78A2A}"/>
                    </a:ext>
                  </a:extLst>
                </p14:cNvPr>
                <p14:cNvContentPartPr/>
                <p14:nvPr/>
              </p14:nvContentPartPr>
              <p14:xfrm>
                <a:off x="10391850" y="6362505"/>
                <a:ext cx="6840" cy="1800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BFD2EFAE-40B8-AD57-9FC2-179E61C78A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87530" y="6358185"/>
                  <a:ext cx="1548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03F2F74A-8973-FF83-8474-837929110207}"/>
                  </a:ext>
                </a:extLst>
              </p14:cNvPr>
              <p14:cNvContentPartPr/>
              <p14:nvPr/>
            </p14:nvContentPartPr>
            <p14:xfrm>
              <a:off x="3216436" y="1372021"/>
              <a:ext cx="360" cy="3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03F2F74A-8973-FF83-8474-8379291102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12116" y="1367701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059A2E06-1BAC-2349-0A6C-901B2BCEED0C}"/>
              </a:ext>
            </a:extLst>
          </p:cNvPr>
          <p:cNvSpPr txBox="1"/>
          <p:nvPr/>
        </p:nvSpPr>
        <p:spPr>
          <a:xfrm>
            <a:off x="10298970" y="6596390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dirty="0">
                <a:hlinkClick r:id="rId34"/>
              </a:rPr>
              <a:t>https://fedudesign.vn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9284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2064284-0CDF-1F32-EE07-60C584B5B132}"/>
              </a:ext>
            </a:extLst>
          </p:cNvPr>
          <p:cNvSpPr txBox="1"/>
          <p:nvPr/>
        </p:nvSpPr>
        <p:spPr>
          <a:xfrm>
            <a:off x="2330176" y="449722"/>
            <a:ext cx="753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+mj-lt"/>
              </a:rPr>
              <a:t>Cost calculation and Tour visualization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CE0E5A6-2DBB-F5F3-8ACB-C8B0D25995D8}"/>
              </a:ext>
            </a:extLst>
          </p:cNvPr>
          <p:cNvGrpSpPr/>
          <p:nvPr/>
        </p:nvGrpSpPr>
        <p:grpSpPr>
          <a:xfrm>
            <a:off x="3775653" y="2802307"/>
            <a:ext cx="34560" cy="360"/>
            <a:chOff x="3775653" y="2802307"/>
            <a:chExt cx="345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5AB83FB9-B85D-AF75-8A7D-23814D8C5207}"/>
                    </a:ext>
                  </a:extLst>
                </p14:cNvPr>
                <p14:cNvContentPartPr/>
                <p14:nvPr/>
              </p14:nvContentPartPr>
              <p14:xfrm>
                <a:off x="3801213" y="2802307"/>
                <a:ext cx="9000" cy="36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5AB83FB9-B85D-AF75-8A7D-23814D8C52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96893" y="2797987"/>
                  <a:ext cx="1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98BFFC5F-7F73-FE35-A5E6-C518FF9E4669}"/>
                    </a:ext>
                  </a:extLst>
                </p14:cNvPr>
                <p14:cNvContentPartPr/>
                <p14:nvPr/>
              </p14:nvContentPartPr>
              <p14:xfrm>
                <a:off x="3775653" y="2802307"/>
                <a:ext cx="360" cy="3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98BFFC5F-7F73-FE35-A5E6-C518FF9E46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1333" y="27979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F07A733E-5984-9AAC-064B-B2AC84637B40}"/>
                    </a:ext>
                  </a:extLst>
                </p14:cNvPr>
                <p14:cNvContentPartPr/>
                <p14:nvPr/>
              </p14:nvContentPartPr>
              <p14:xfrm>
                <a:off x="3775653" y="2802307"/>
                <a:ext cx="360" cy="36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F07A733E-5984-9AAC-064B-B2AC84637B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1333" y="27979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B7B3F07-C1CE-0EAD-A916-55E98C4546D5}"/>
                    </a:ext>
                  </a:extLst>
                </p14:cNvPr>
                <p14:cNvContentPartPr/>
                <p14:nvPr/>
              </p14:nvContentPartPr>
              <p14:xfrm>
                <a:off x="3775653" y="2802307"/>
                <a:ext cx="360" cy="3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B7B3F07-C1CE-0EAD-A916-55E98C4546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1333" y="27979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F25E8BAF-925F-A7E7-4B61-6B788E31E602}"/>
                  </a:ext>
                </a:extLst>
              </p14:cNvPr>
              <p14:cNvContentPartPr/>
              <p14:nvPr/>
            </p14:nvContentPartPr>
            <p14:xfrm>
              <a:off x="3868893" y="3733627"/>
              <a:ext cx="44280" cy="2826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F25E8BAF-925F-A7E7-4B61-6B788E31E6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64573" y="3729307"/>
                <a:ext cx="52920" cy="2912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826753" y="1301336"/>
            <a:ext cx="49580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Price of request/order j: </a:t>
            </a:r>
            <a:r>
              <a:rPr lang="en-US" b="1" dirty="0"/>
              <a:t>r</a:t>
            </a:r>
            <a:r>
              <a:rPr lang="en-US" b="1" baseline="-25000" dirty="0"/>
              <a:t>j</a:t>
            </a:r>
            <a:r>
              <a:rPr lang="en-US" b="1" dirty="0"/>
              <a:t> = a</a:t>
            </a:r>
            <a:r>
              <a:rPr lang="en-US" b="1" baseline="-25000" dirty="0"/>
              <a:t>1</a:t>
            </a:r>
            <a:r>
              <a:rPr lang="en-US" b="1" dirty="0"/>
              <a:t> + a</a:t>
            </a:r>
            <a:r>
              <a:rPr lang="en-US" b="1" baseline="-25000" dirty="0"/>
              <a:t>2</a:t>
            </a:r>
            <a:r>
              <a:rPr lang="en-US" b="1" dirty="0"/>
              <a:t>*d</a:t>
            </a:r>
            <a:r>
              <a:rPr lang="en-US" b="1" baseline="-25000" dirty="0"/>
              <a:t>j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 cost: </a:t>
            </a:r>
            <a:r>
              <a:rPr lang="en-US" b="1" dirty="0"/>
              <a:t>c</a:t>
            </a:r>
            <a:r>
              <a:rPr lang="en-US" b="1" baseline="-25000" dirty="0"/>
              <a:t>j</a:t>
            </a:r>
            <a:r>
              <a:rPr lang="en-US" b="1" dirty="0"/>
              <a:t> = b</a:t>
            </a:r>
            <a:r>
              <a:rPr lang="en-US" b="1" baseline="-25000" dirty="0"/>
              <a:t>1</a:t>
            </a:r>
            <a:r>
              <a:rPr lang="en-US" b="1" dirty="0"/>
              <a:t> + b</a:t>
            </a:r>
            <a:r>
              <a:rPr lang="en-US" b="1" baseline="-25000" dirty="0"/>
              <a:t>2</a:t>
            </a:r>
            <a:r>
              <a:rPr lang="en-US" b="1" dirty="0"/>
              <a:t>*l</a:t>
            </a:r>
            <a:r>
              <a:rPr lang="en-US" b="1" baseline="-25000" dirty="0"/>
              <a:t>j</a:t>
            </a:r>
            <a:r>
              <a:rPr lang="en-US" b="1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</a:t>
            </a:r>
            <a:r>
              <a:rPr lang="en-US" b="1" baseline="-25000" dirty="0"/>
              <a:t>j</a:t>
            </a:r>
            <a:r>
              <a:rPr lang="en-US" b="1" dirty="0"/>
              <a:t> = L(N) – L(N\{j})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3C462D-4F34-70E5-3407-BB951D5F4C36}"/>
              </a:ext>
            </a:extLst>
          </p:cNvPr>
          <p:cNvSpPr txBox="1"/>
          <p:nvPr/>
        </p:nvSpPr>
        <p:spPr>
          <a:xfrm>
            <a:off x="5947286" y="1301336"/>
            <a:ext cx="62447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source Jsprit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setting: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Capacity of vehicle is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 request is considered as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33" y="3106514"/>
            <a:ext cx="5264274" cy="32490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12" y="3007770"/>
            <a:ext cx="3267727" cy="32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4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3918"/>
            <a:ext cx="6096001" cy="3434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3413760"/>
            <a:ext cx="6095998" cy="3459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"/>
            <a:ext cx="6096002" cy="3423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80"/>
            <a:ext cx="6096000" cy="34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4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152"/>
            <a:ext cx="6065520" cy="36758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1597152"/>
            <a:ext cx="6126480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4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07E5CD8-1D19-9884-748F-12AF1529BD0F}"/>
              </a:ext>
            </a:extLst>
          </p:cNvPr>
          <p:cNvSpPr txBox="1"/>
          <p:nvPr/>
        </p:nvSpPr>
        <p:spPr>
          <a:xfrm>
            <a:off x="1142579" y="671899"/>
            <a:ext cx="404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Improvement ideas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D2A0D5B-E290-F103-C304-DBF6B98BEF3C}"/>
              </a:ext>
            </a:extLst>
          </p:cNvPr>
          <p:cNvSpPr txBox="1"/>
          <p:nvPr/>
        </p:nvSpPr>
        <p:spPr>
          <a:xfrm>
            <a:off x="1142579" y="1663324"/>
            <a:ext cx="588010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Option to add new transport requests</a:t>
            </a:r>
          </a:p>
          <a:p>
            <a:pPr>
              <a:lnSpc>
                <a:spcPct val="150000"/>
              </a:lnSpc>
            </a:pPr>
            <a:endParaRPr lang="en-GB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Decentralized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Option to set up new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Automatic assignment of carriers in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Multiple auctioneers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Improve performance of auction process and bundle strategies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404DE2-8EB8-BFD1-F395-922C39F9C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6" t="7778" r="18889" b="7778"/>
          <a:stretch/>
        </p:blipFill>
        <p:spPr>
          <a:xfrm>
            <a:off x="7797799" y="1213752"/>
            <a:ext cx="3251622" cy="44304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1DB6C8-B317-70BA-A128-06C9761B7199}"/>
              </a:ext>
            </a:extLst>
          </p:cNvPr>
          <p:cNvSpPr txBox="1"/>
          <p:nvPr/>
        </p:nvSpPr>
        <p:spPr>
          <a:xfrm>
            <a:off x="10182258" y="6596390"/>
            <a:ext cx="200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dirty="0">
                <a:hlinkClick r:id="rId3"/>
              </a:rPr>
              <a:t>https://img.freepik.com</a:t>
            </a:r>
            <a:r>
              <a:rPr lang="en-GB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48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509A7E6-8C5B-D44A-8242-0CE74F187CE8}"/>
              </a:ext>
            </a:extLst>
          </p:cNvPr>
          <p:cNvSpPr txBox="1"/>
          <p:nvPr/>
        </p:nvSpPr>
        <p:spPr>
          <a:xfrm>
            <a:off x="2400090" y="938367"/>
            <a:ext cx="40470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Quality of solution </a:t>
            </a:r>
            <a:r>
              <a:rPr lang="en-GB" sz="3200" b="1" dirty="0">
                <a:latin typeface="+mj-lt"/>
              </a:rPr>
              <a:t>Auction process </a:t>
            </a:r>
            <a:endParaRPr lang="en-GB" sz="3600" b="1" dirty="0"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BF3A42-06BE-65E6-7CA1-3724415D2D8B}"/>
              </a:ext>
            </a:extLst>
          </p:cNvPr>
          <p:cNvSpPr txBox="1"/>
          <p:nvPr/>
        </p:nvSpPr>
        <p:spPr>
          <a:xfrm>
            <a:off x="1261112" y="2408575"/>
            <a:ext cx="6325022" cy="305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Max profit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transport requests to be sold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≥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>
                <a:latin typeface="Calibri" panose="020F0502020204030204" pitchFamily="34" charset="0"/>
              </a:rPr>
              <a:t>Guaranteed: 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unprofitable requests are auctioned off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Min profit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transport requests to be bought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≥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>
                <a:latin typeface="Calibri" panose="020F0502020204030204" pitchFamily="34" charset="0"/>
              </a:rPr>
              <a:t>Guaranteed: 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profitable requests are bid 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Goal: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profit of the carriers can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increased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0AEDAA-8219-F076-1802-0E178EE7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734" y="3223691"/>
            <a:ext cx="3259667" cy="327189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B57B6C7-9576-1516-C1C5-C9A2747FF8F5}"/>
              </a:ext>
            </a:extLst>
          </p:cNvPr>
          <p:cNvSpPr txBox="1"/>
          <p:nvPr/>
        </p:nvSpPr>
        <p:spPr>
          <a:xfrm>
            <a:off x="9640391" y="6596390"/>
            <a:ext cx="2551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dirty="0">
                <a:hlinkClick r:id="rId3"/>
              </a:rPr>
              <a:t>https://thumbs.dreamstime.com</a:t>
            </a:r>
            <a:r>
              <a:rPr lang="en-GB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96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70B925-B38B-BA7A-965F-20B6D4B63DE7}"/>
              </a:ext>
            </a:extLst>
          </p:cNvPr>
          <p:cNvSpPr txBox="1"/>
          <p:nvPr/>
        </p:nvSpPr>
        <p:spPr>
          <a:xfrm>
            <a:off x="2878456" y="1065367"/>
            <a:ext cx="40470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Quality of solution </a:t>
            </a:r>
            <a:r>
              <a:rPr lang="en-GB" sz="3200" b="1" dirty="0">
                <a:latin typeface="+mj-lt"/>
              </a:rPr>
              <a:t>Bundle strategy</a:t>
            </a:r>
            <a:endParaRPr lang="en-GB" sz="3600" b="1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1E4A5F-CD82-5349-9A5E-AB41BB07B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793" y="2921953"/>
            <a:ext cx="3515207" cy="351520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A3DCEF4-2D13-F491-A339-760DE2090455}"/>
              </a:ext>
            </a:extLst>
          </p:cNvPr>
          <p:cNvSpPr txBox="1"/>
          <p:nvPr/>
        </p:nvSpPr>
        <p:spPr>
          <a:xfrm>
            <a:off x="9725057" y="6596390"/>
            <a:ext cx="2466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dirty="0">
                <a:hlinkClick r:id="rId3"/>
              </a:rPr>
              <a:t>https://media.istockphoto.com</a:t>
            </a:r>
            <a:r>
              <a:rPr lang="en-GB" sz="1100" dirty="0"/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D4C6-D505-1873-B498-246F2729866B}"/>
              </a:ext>
            </a:extLst>
          </p:cNvPr>
          <p:cNvSpPr txBox="1"/>
          <p:nvPr/>
        </p:nvSpPr>
        <p:spPr>
          <a:xfrm>
            <a:off x="1066378" y="2620241"/>
            <a:ext cx="767122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Bundles contain only profitable transport requests to a special depot location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</a:rPr>
              <a:t>Goal: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Maximize number of cost-effective bundles to carriers</a:t>
            </a:r>
          </a:p>
          <a:p>
            <a:pPr>
              <a:lnSpc>
                <a:spcPct val="150000"/>
              </a:lnSpc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Scenario: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Carriers won same transport requests in different bundles: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Bundles are sold to carriers with higher total payment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Unsold transport requests are auctioned again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1" dirty="0">
                <a:latin typeface="Calibri" panose="020F0502020204030204" pitchFamily="34" charset="0"/>
              </a:rPr>
              <a:t>Goal: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Maximize earning of sellers</a:t>
            </a:r>
          </a:p>
        </p:txBody>
      </p:sp>
    </p:spTree>
    <p:extLst>
      <p:ext uri="{BB962C8B-B14F-4D97-AF65-F5344CB8AC3E}">
        <p14:creationId xmlns:p14="http://schemas.microsoft.com/office/powerpoint/2010/main" val="190176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Breitbild</PresentationFormat>
  <Paragraphs>81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Linh Le</dc:creator>
  <cp:lastModifiedBy>Linh Le</cp:lastModifiedBy>
  <cp:revision>23</cp:revision>
  <dcterms:created xsi:type="dcterms:W3CDTF">2022-07-02T08:38:57Z</dcterms:created>
  <dcterms:modified xsi:type="dcterms:W3CDTF">2022-07-12T00:18:30Z</dcterms:modified>
</cp:coreProperties>
</file>