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37"/>
  </p:notesMasterIdLst>
  <p:handoutMasterIdLst>
    <p:handoutMasterId r:id="rId38"/>
  </p:handoutMasterIdLst>
  <p:sldIdLst>
    <p:sldId id="256" r:id="rId2"/>
    <p:sldId id="257" r:id="rId3"/>
    <p:sldId id="264" r:id="rId4"/>
    <p:sldId id="282" r:id="rId5"/>
    <p:sldId id="260" r:id="rId6"/>
    <p:sldId id="283" r:id="rId7"/>
    <p:sldId id="265" r:id="rId8"/>
    <p:sldId id="266" r:id="rId9"/>
    <p:sldId id="272" r:id="rId10"/>
    <p:sldId id="274" r:id="rId11"/>
    <p:sldId id="291" r:id="rId12"/>
    <p:sldId id="273" r:id="rId13"/>
    <p:sldId id="286" r:id="rId14"/>
    <p:sldId id="284" r:id="rId15"/>
    <p:sldId id="287" r:id="rId16"/>
    <p:sldId id="289" r:id="rId17"/>
    <p:sldId id="288" r:id="rId18"/>
    <p:sldId id="290" r:id="rId19"/>
    <p:sldId id="275" r:id="rId20"/>
    <p:sldId id="285" r:id="rId21"/>
    <p:sldId id="279" r:id="rId22"/>
    <p:sldId id="281" r:id="rId23"/>
    <p:sldId id="276" r:id="rId24"/>
    <p:sldId id="280" r:id="rId25"/>
    <p:sldId id="278" r:id="rId26"/>
    <p:sldId id="277" r:id="rId27"/>
    <p:sldId id="263" r:id="rId28"/>
    <p:sldId id="271" r:id="rId29"/>
    <p:sldId id="262" r:id="rId30"/>
    <p:sldId id="267" r:id="rId31"/>
    <p:sldId id="270" r:id="rId32"/>
    <p:sldId id="268" r:id="rId33"/>
    <p:sldId id="269" r:id="rId34"/>
    <p:sldId id="259" r:id="rId35"/>
    <p:sldId id="261" r:id="rId36"/>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guide id="3" orient="horz" pos="3127">
          <p15:clr>
            <a:srgbClr val="A4A3A4"/>
          </p15:clr>
        </p15:guide>
        <p15:guide id="4"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sse"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8000"/>
    <a:srgbClr val="F67B00"/>
    <a:srgbClr val="0000FF"/>
    <a:srgbClr val="F7610D"/>
    <a:srgbClr val="008000"/>
    <a:srgbClr val="000000"/>
    <a:srgbClr val="4C4C4C"/>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20" autoAdjust="0"/>
  </p:normalViewPr>
  <p:slideViewPr>
    <p:cSldViewPr>
      <p:cViewPr varScale="1">
        <p:scale>
          <a:sx n="78" d="100"/>
          <a:sy n="78" d="100"/>
        </p:scale>
        <p:origin x="1680" y="62"/>
      </p:cViewPr>
      <p:guideLst>
        <p:guide orient="horz" pos="2160"/>
        <p:guide pos="2880"/>
      </p:guideLst>
    </p:cSldViewPr>
  </p:slideViewPr>
  <p:outlineViewPr>
    <p:cViewPr>
      <p:scale>
        <a:sx n="33" d="100"/>
        <a:sy n="33" d="100"/>
      </p:scale>
      <p:origin x="0" y="-17856"/>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3570" y="870"/>
      </p:cViewPr>
      <p:guideLst>
        <p:guide orient="horz" pos="3224"/>
        <p:guide pos="2237"/>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hdr" sz="quarter"/>
          </p:nvPr>
        </p:nvSpPr>
        <p:spPr bwMode="auto">
          <a:xfrm>
            <a:off x="0" y="0"/>
            <a:ext cx="2945862" cy="495793"/>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lb-LU"/>
          </a:p>
        </p:txBody>
      </p:sp>
      <p:sp>
        <p:nvSpPr>
          <p:cNvPr id="357379" name="Rectangle 3"/>
          <p:cNvSpPr>
            <a:spLocks noGrp="1" noChangeArrowheads="1"/>
          </p:cNvSpPr>
          <p:nvPr>
            <p:ph type="dt" sz="quarter" idx="1"/>
          </p:nvPr>
        </p:nvSpPr>
        <p:spPr bwMode="auto">
          <a:xfrm>
            <a:off x="3850294" y="0"/>
            <a:ext cx="2945862" cy="495793"/>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lb-LU"/>
          </a:p>
        </p:txBody>
      </p:sp>
      <p:sp>
        <p:nvSpPr>
          <p:cNvPr id="357380" name="Rectangle 4"/>
          <p:cNvSpPr>
            <a:spLocks noGrp="1" noChangeArrowheads="1"/>
          </p:cNvSpPr>
          <p:nvPr>
            <p:ph type="ftr" sz="quarter" idx="2"/>
          </p:nvPr>
        </p:nvSpPr>
        <p:spPr bwMode="auto">
          <a:xfrm>
            <a:off x="0" y="9429305"/>
            <a:ext cx="2945862" cy="495793"/>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lb-LU"/>
          </a:p>
        </p:txBody>
      </p:sp>
      <p:sp>
        <p:nvSpPr>
          <p:cNvPr id="357381" name="Rectangle 5"/>
          <p:cNvSpPr>
            <a:spLocks noGrp="1" noChangeArrowheads="1"/>
          </p:cNvSpPr>
          <p:nvPr>
            <p:ph type="sldNum" sz="quarter" idx="3"/>
          </p:nvPr>
        </p:nvSpPr>
        <p:spPr bwMode="auto">
          <a:xfrm>
            <a:off x="583701" y="9430845"/>
            <a:ext cx="2945862" cy="495793"/>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algn="r" eaLnBrk="0" hangingPunct="0">
              <a:defRPr sz="1200"/>
            </a:lvl1pPr>
          </a:lstStyle>
          <a:p>
            <a:fld id="{D4C5A332-DC45-4F56-8322-3CA1A5844E12}" type="slidenum">
              <a:rPr lang="en-US" altLang="fr-FR"/>
              <a:pPr/>
              <a:t>‹#›</a:t>
            </a:fld>
            <a:endParaRPr lang="en-US" altLang="fr-FR"/>
          </a:p>
        </p:txBody>
      </p:sp>
    </p:spTree>
    <p:extLst>
      <p:ext uri="{BB962C8B-B14F-4D97-AF65-F5344CB8AC3E}">
        <p14:creationId xmlns:p14="http://schemas.microsoft.com/office/powerpoint/2010/main" val="120835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862" cy="495793"/>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fr-FR"/>
          </a:p>
        </p:txBody>
      </p:sp>
      <p:sp>
        <p:nvSpPr>
          <p:cNvPr id="3075" name="Rectangle 3"/>
          <p:cNvSpPr>
            <a:spLocks noGrp="1" noChangeArrowheads="1"/>
          </p:cNvSpPr>
          <p:nvPr>
            <p:ph type="dt" idx="1"/>
          </p:nvPr>
        </p:nvSpPr>
        <p:spPr bwMode="auto">
          <a:xfrm>
            <a:off x="3851814" y="0"/>
            <a:ext cx="2945862" cy="495793"/>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fr-FR"/>
          </a:p>
        </p:txBody>
      </p:sp>
      <p:sp>
        <p:nvSpPr>
          <p:cNvPr id="54276" name="Rectangle 4"/>
          <p:cNvSpPr>
            <a:spLocks noGrp="1" noRot="1" noChangeAspect="1" noChangeArrowheads="1" noTextEdit="1"/>
          </p:cNvSpPr>
          <p:nvPr>
            <p:ph type="sldImg" idx="2"/>
          </p:nvPr>
        </p:nvSpPr>
        <p:spPr bwMode="auto">
          <a:xfrm>
            <a:off x="915988" y="741363"/>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5952" y="4713113"/>
            <a:ext cx="4985772" cy="4471375"/>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9430845"/>
            <a:ext cx="2945862" cy="495793"/>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fr-FR"/>
          </a:p>
        </p:txBody>
      </p:sp>
      <p:sp>
        <p:nvSpPr>
          <p:cNvPr id="3079" name="Rectangle 7"/>
          <p:cNvSpPr>
            <a:spLocks noGrp="1" noChangeArrowheads="1"/>
          </p:cNvSpPr>
          <p:nvPr>
            <p:ph type="sldNum" sz="quarter" idx="5"/>
          </p:nvPr>
        </p:nvSpPr>
        <p:spPr bwMode="auto">
          <a:xfrm>
            <a:off x="3851814" y="9430845"/>
            <a:ext cx="2945862" cy="495793"/>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algn="r" eaLnBrk="0" hangingPunct="0">
              <a:defRPr sz="1200"/>
            </a:lvl1pPr>
          </a:lstStyle>
          <a:p>
            <a:fld id="{4DAAD842-3EC1-49B1-B5D9-9EB60D2B5579}" type="slidenum">
              <a:rPr lang="fr-FR" altLang="fr-FR"/>
              <a:pPr/>
              <a:t>‹#›</a:t>
            </a:fld>
            <a:endParaRPr lang="fr-FR" altLang="fr-FR"/>
          </a:p>
        </p:txBody>
      </p:sp>
    </p:spTree>
    <p:extLst>
      <p:ext uri="{BB962C8B-B14F-4D97-AF65-F5344CB8AC3E}">
        <p14:creationId xmlns:p14="http://schemas.microsoft.com/office/powerpoint/2010/main" val="4283330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95936" y="1268760"/>
            <a:ext cx="4532040" cy="4752528"/>
          </a:xfrm>
          <a:ln>
            <a:solidFill>
              <a:schemeClr val="bg1">
                <a:lumMod val="50000"/>
              </a:schemeClr>
            </a:solidFill>
          </a:ln>
        </p:spPr>
        <p:txBody>
          <a:bodyPr anchor="t"/>
          <a:lstStyle>
            <a:lvl1pPr algn="l">
              <a:defRPr sz="4000" b="1" cap="all"/>
            </a:lvl1pPr>
          </a:lstStyle>
          <a:p>
            <a:r>
              <a:rPr lang="en-US"/>
              <a:t>Click to edit Master title style</a:t>
            </a:r>
            <a:endParaRPr lang="en-US" dirty="0"/>
          </a:p>
        </p:txBody>
      </p:sp>
      <p:sp>
        <p:nvSpPr>
          <p:cNvPr id="4" name="Title 1"/>
          <p:cNvSpPr txBox="1">
            <a:spLocks/>
          </p:cNvSpPr>
          <p:nvPr userDrawn="1"/>
        </p:nvSpPr>
        <p:spPr bwMode="auto">
          <a:xfrm>
            <a:off x="467544" y="4077072"/>
            <a:ext cx="302433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4000" b="1" cap="all"/>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all" spc="0" normalizeH="0" baseline="0" noProof="0" dirty="0">
                <a:ln>
                  <a:noFill/>
                </a:ln>
                <a:solidFill>
                  <a:schemeClr val="bg1">
                    <a:lumMod val="65000"/>
                  </a:schemeClr>
                </a:solidFill>
                <a:effectLst/>
                <a:uLnTx/>
                <a:uFillTx/>
                <a:latin typeface="+mj-lt"/>
                <a:ea typeface="MS PGothic" pitchFamily="34" charset="-128"/>
                <a:cs typeface="ＭＳ Ｐゴシック" charset="-128"/>
              </a:rPr>
              <a:t>Opening doors to knowledge and skills</a:t>
            </a:r>
          </a:p>
        </p:txBody>
      </p:sp>
    </p:spTree>
    <p:extLst>
      <p:ext uri="{BB962C8B-B14F-4D97-AF65-F5344CB8AC3E}">
        <p14:creationId xmlns:p14="http://schemas.microsoft.com/office/powerpoint/2010/main" val="429184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424936" cy="4824536"/>
          </a:xfrm>
        </p:spPr>
        <p:txBody>
          <a:bodyPr/>
          <a:lstStyle/>
          <a:p>
            <a:pPr lvl="0"/>
            <a:r>
              <a:rPr lang="en-US"/>
              <a:t>Click to edit Master text styles</a:t>
            </a:r>
          </a:p>
          <a:p>
            <a:pPr lvl="1"/>
            <a:r>
              <a:rPr lang="en-US"/>
              <a:t>Second level</a:t>
            </a:r>
          </a:p>
          <a:p>
            <a:pPr lvl="2"/>
            <a:r>
              <a:rPr lang="en-US"/>
              <a:t>Third level</a:t>
            </a:r>
          </a:p>
        </p:txBody>
      </p:sp>
      <p:sp>
        <p:nvSpPr>
          <p:cNvPr id="4" name="Title 3"/>
          <p:cNvSpPr>
            <a:spLocks noGrp="1"/>
          </p:cNvSpPr>
          <p:nvPr>
            <p:ph type="title"/>
          </p:nvPr>
        </p:nvSpPr>
        <p:spPr>
          <a:xfrm>
            <a:off x="1331640" y="260648"/>
            <a:ext cx="7416823" cy="720080"/>
          </a:xfrm>
        </p:spPr>
        <p:txBody>
          <a:bodyPr/>
          <a:lstStyle/>
          <a:p>
            <a:r>
              <a:rPr lang="en-US"/>
              <a:t>Click to edit Master title style</a:t>
            </a:r>
            <a:endParaRPr lang="fr-FR" dirty="0"/>
          </a:p>
        </p:txBody>
      </p:sp>
    </p:spTree>
    <p:extLst>
      <p:ext uri="{BB962C8B-B14F-4D97-AF65-F5344CB8AC3E}">
        <p14:creationId xmlns:p14="http://schemas.microsoft.com/office/powerpoint/2010/main" val="307507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471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810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p:cNvSpPr/>
          <p:nvPr/>
        </p:nvSpPr>
        <p:spPr bwMode="auto">
          <a:xfrm>
            <a:off x="0" y="6165304"/>
            <a:ext cx="9144000" cy="69269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sp>
        <p:nvSpPr>
          <p:cNvPr id="1029" name="Rectangle 3"/>
          <p:cNvSpPr>
            <a:spLocks noGrp="1" noChangeArrowheads="1"/>
          </p:cNvSpPr>
          <p:nvPr>
            <p:ph type="body" idx="1"/>
          </p:nvPr>
        </p:nvSpPr>
        <p:spPr bwMode="auto">
          <a:xfrm>
            <a:off x="323528" y="1124744"/>
            <a:ext cx="835292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Premier niveau, Arial (Body) 18, noir</a:t>
            </a:r>
          </a:p>
          <a:p>
            <a:pPr lvl="1"/>
            <a:r>
              <a:rPr lang="fr-FR" altLang="fr-FR" dirty="0"/>
              <a:t>Deuxième niveau, Arial (Body) 18, noir</a:t>
            </a:r>
          </a:p>
          <a:p>
            <a:pPr lvl="2"/>
            <a:r>
              <a:rPr lang="fr-FR" altLang="fr-FR" dirty="0"/>
              <a:t>Troisième niveau Arial (Body) 16, </a:t>
            </a:r>
            <a:r>
              <a:rPr lang="fr-LU" sz="1200" dirty="0">
                <a:latin typeface="+mn-lt"/>
                <a:ea typeface="Calibri"/>
              </a:rPr>
              <a:t>(black, </a:t>
            </a:r>
            <a:r>
              <a:rPr lang="fr-LU" sz="1200" dirty="0" err="1">
                <a:latin typeface="+mn-lt"/>
                <a:ea typeface="Calibri"/>
              </a:rPr>
              <a:t>Text</a:t>
            </a:r>
            <a:r>
              <a:rPr lang="fr-LU" sz="1200" dirty="0">
                <a:latin typeface="+mn-lt"/>
                <a:ea typeface="Calibri"/>
              </a:rPr>
              <a:t> 1, </a:t>
            </a:r>
            <a:r>
              <a:rPr lang="fr-LU" sz="1200" dirty="0" err="1">
                <a:latin typeface="+mn-lt"/>
                <a:ea typeface="Calibri"/>
              </a:rPr>
              <a:t>lighter</a:t>
            </a:r>
            <a:r>
              <a:rPr lang="fr-LU" sz="1200" dirty="0">
                <a:latin typeface="+mn-lt"/>
                <a:ea typeface="Calibri"/>
              </a:rPr>
              <a:t> 50%)</a:t>
            </a:r>
            <a:endParaRPr lang="fr-FR" altLang="fr-FR" dirty="0"/>
          </a:p>
        </p:txBody>
      </p:sp>
      <p:sp>
        <p:nvSpPr>
          <p:cNvPr id="1030" name="Rectangle 4"/>
          <p:cNvSpPr>
            <a:spLocks noGrp="1" noChangeArrowheads="1"/>
          </p:cNvSpPr>
          <p:nvPr>
            <p:ph type="title"/>
          </p:nvPr>
        </p:nvSpPr>
        <p:spPr bwMode="auto">
          <a:xfrm>
            <a:off x="1475655" y="260648"/>
            <a:ext cx="720080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a:t>Titre: Arial </a:t>
            </a:r>
            <a:r>
              <a:rPr lang="fr-FR" altLang="fr-FR" dirty="0" err="1"/>
              <a:t>Headings</a:t>
            </a:r>
            <a:r>
              <a:rPr lang="fr-FR" altLang="fr-FR" dirty="0"/>
              <a:t> 24, noir</a:t>
            </a:r>
          </a:p>
        </p:txBody>
      </p:sp>
      <p:sp>
        <p:nvSpPr>
          <p:cNvPr id="2" name="Text Box 5"/>
          <p:cNvSpPr txBox="1">
            <a:spLocks noChangeArrowheads="1"/>
          </p:cNvSpPr>
          <p:nvPr/>
        </p:nvSpPr>
        <p:spPr bwMode="auto">
          <a:xfrm>
            <a:off x="2915816" y="6556702"/>
            <a:ext cx="2743200" cy="215444"/>
          </a:xfrm>
          <a:prstGeom prst="rect">
            <a:avLst/>
          </a:prstGeom>
          <a:noFill/>
          <a:ln w="9525">
            <a:noFill/>
            <a:miter lim="800000"/>
            <a:headEnd/>
            <a:tailEnd/>
          </a:ln>
        </p:spPr>
        <p:txBody>
          <a:bodyPr>
            <a:spAutoFit/>
          </a:bodyPr>
          <a:lstStyle/>
          <a:p>
            <a:pPr algn="ctr">
              <a:spcBef>
                <a:spcPct val="50000"/>
              </a:spcBef>
              <a:defRPr/>
            </a:pPr>
            <a:r>
              <a:rPr lang="fr-BE" sz="800">
                <a:solidFill>
                  <a:srgbClr val="333333"/>
                </a:solidFill>
                <a:latin typeface="Verdana" pitchFamily="34" charset="0"/>
                <a:ea typeface="Verdana" pitchFamily="34" charset="0"/>
                <a:cs typeface="Verdana" pitchFamily="34" charset="0"/>
              </a:rPr>
              <a:t>© </a:t>
            </a:r>
            <a:r>
              <a:rPr lang="fr-BE" sz="800" dirty="0">
                <a:solidFill>
                  <a:srgbClr val="333333"/>
                </a:solidFill>
                <a:latin typeface="Verdana" pitchFamily="34" charset="0"/>
                <a:ea typeface="Verdana" pitchFamily="34" charset="0"/>
                <a:cs typeface="Verdana" pitchFamily="34" charset="0"/>
              </a:rPr>
              <a:t>HOUSE OF TRAINING</a:t>
            </a:r>
            <a:endParaRPr lang="en-US" sz="800" dirty="0">
              <a:solidFill>
                <a:srgbClr val="333333"/>
              </a:solidFill>
              <a:latin typeface="Verdana" pitchFamily="34" charset="0"/>
              <a:ea typeface="Verdana" pitchFamily="34" charset="0"/>
              <a:cs typeface="Verdana" pitchFamily="34" charset="0"/>
            </a:endParaRPr>
          </a:p>
        </p:txBody>
      </p:sp>
      <p:sp>
        <p:nvSpPr>
          <p:cNvPr id="3" name="Text Box 6"/>
          <p:cNvSpPr txBox="1">
            <a:spLocks noChangeArrowheads="1"/>
          </p:cNvSpPr>
          <p:nvPr/>
        </p:nvSpPr>
        <p:spPr bwMode="auto">
          <a:xfrm>
            <a:off x="8177213" y="5942013"/>
            <a:ext cx="431800" cy="122237"/>
          </a:xfrm>
          <a:prstGeom prst="rect">
            <a:avLst/>
          </a:prstGeom>
          <a:noFill/>
          <a:ln>
            <a:noFill/>
          </a:ln>
        </p:spPr>
        <p:txBody>
          <a:bodyPr lIns="0" tIns="0" rIns="0" bIns="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r" eaLnBrk="0" hangingPunct="0">
              <a:defRPr/>
            </a:pPr>
            <a:endParaRPr lang="fr-FR" sz="800">
              <a:solidFill>
                <a:srgbClr val="333333"/>
              </a:solidFill>
              <a:latin typeface="Arial" panose="020B0604020202020204" pitchFamily="34" charset="0"/>
            </a:endParaRPr>
          </a:p>
        </p:txBody>
      </p:sp>
      <p:sp>
        <p:nvSpPr>
          <p:cNvPr id="36" name="Rectangle 35"/>
          <p:cNvSpPr/>
          <p:nvPr/>
        </p:nvSpPr>
        <p:spPr bwMode="auto">
          <a:xfrm rot="5400000">
            <a:off x="-180528" y="6021288"/>
            <a:ext cx="792088" cy="72008"/>
          </a:xfrm>
          <a:prstGeom prst="rect">
            <a:avLst/>
          </a:prstGeom>
          <a:solidFill>
            <a:schemeClr val="tx2">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sp>
        <p:nvSpPr>
          <p:cNvPr id="47" name="Rectangle 46"/>
          <p:cNvSpPr/>
          <p:nvPr/>
        </p:nvSpPr>
        <p:spPr bwMode="auto">
          <a:xfrm rot="5400000">
            <a:off x="8694204" y="3267236"/>
            <a:ext cx="576064" cy="3235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rot="5400000">
            <a:off x="-2196752" y="3429000"/>
            <a:ext cx="4824536" cy="7200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sp>
        <p:nvSpPr>
          <p:cNvPr id="7" name="TextBox 3"/>
          <p:cNvSpPr txBox="1"/>
          <p:nvPr/>
        </p:nvSpPr>
        <p:spPr>
          <a:xfrm rot="-5400000">
            <a:off x="8596064" y="3420616"/>
            <a:ext cx="720080" cy="304800"/>
          </a:xfrm>
          <a:prstGeom prst="rect">
            <a:avLst/>
          </a:prstGeom>
          <a:noFill/>
        </p:spPr>
        <p:txBody>
          <a:bodyPr wrap="squar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r"/>
            <a:fld id="{6443139A-CC1D-4D0C-908B-4CFD44048535}" type="slidenum">
              <a:rPr lang="en-US" altLang="fr-FR" sz="1400">
                <a:latin typeface="Arial" panose="020B0604020202020204" pitchFamily="34" charset="0"/>
              </a:rPr>
              <a:pPr algn="r"/>
              <a:t>‹#›</a:t>
            </a:fld>
            <a:endParaRPr lang="en-US" altLang="fr-FR" sz="1400" dirty="0">
              <a:latin typeface="Arial" panose="020B0604020202020204" pitchFamily="34" charset="0"/>
            </a:endParaRPr>
          </a:p>
        </p:txBody>
      </p:sp>
      <p:sp>
        <p:nvSpPr>
          <p:cNvPr id="49" name="Rectangle 48"/>
          <p:cNvSpPr/>
          <p:nvPr/>
        </p:nvSpPr>
        <p:spPr bwMode="auto">
          <a:xfrm>
            <a:off x="8820472" y="3717032"/>
            <a:ext cx="323528" cy="7200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sp>
        <p:nvSpPr>
          <p:cNvPr id="53" name="Rectangle 52"/>
          <p:cNvSpPr/>
          <p:nvPr/>
        </p:nvSpPr>
        <p:spPr bwMode="auto">
          <a:xfrm>
            <a:off x="179512" y="1052736"/>
            <a:ext cx="1080120" cy="7200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LU" sz="2400" b="0" i="0" u="none" strike="noStrike" cap="none" normalizeH="0" baseline="0">
              <a:ln>
                <a:noFill/>
              </a:ln>
              <a:solidFill>
                <a:schemeClr val="tx1"/>
              </a:solidFill>
              <a:effectLst/>
              <a:latin typeface="Times New Roman" pitchFamily="18" charset="0"/>
            </a:endParaRPr>
          </a:p>
        </p:txBody>
      </p:sp>
      <p:pic>
        <p:nvPicPr>
          <p:cNvPr id="14" name="Picture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504" y="470337"/>
            <a:ext cx="1209329" cy="438382"/>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3" r:id="rId2"/>
    <p:sldLayoutId id="2147483807" r:id="rId3"/>
    <p:sldLayoutId id="2147483808" r:id="rId4"/>
  </p:sldLayoutIdLst>
  <p:txStyles>
    <p:titleStyle>
      <a:lvl1pPr algn="l" rtl="0" eaLnBrk="1" fontAlgn="base" hangingPunct="1">
        <a:spcBef>
          <a:spcPct val="0"/>
        </a:spcBef>
        <a:spcAft>
          <a:spcPct val="0"/>
        </a:spcAft>
        <a:defRPr sz="2400">
          <a:solidFill>
            <a:schemeClr val="tx1"/>
          </a:solidFill>
          <a:latin typeface="+mj-lt"/>
          <a:ea typeface="MS PGothic" pitchFamily="34" charset="-128"/>
          <a:cs typeface="ＭＳ Ｐゴシック" charset="-128"/>
        </a:defRPr>
      </a:lvl1pPr>
      <a:lvl2pPr algn="l" rtl="0" eaLnBrk="1" fontAlgn="base" hangingPunct="1">
        <a:spcBef>
          <a:spcPct val="0"/>
        </a:spcBef>
        <a:spcAft>
          <a:spcPct val="0"/>
        </a:spcAft>
        <a:defRPr sz="3600">
          <a:solidFill>
            <a:schemeClr val="bg1"/>
          </a:solidFill>
          <a:latin typeface="Arial" charset="0"/>
          <a:ea typeface="MS PGothic" pitchFamily="34" charset="-128"/>
          <a:cs typeface="ＭＳ Ｐゴシック" charset="-128"/>
        </a:defRPr>
      </a:lvl2pPr>
      <a:lvl3pPr algn="l" rtl="0" eaLnBrk="1" fontAlgn="base" hangingPunct="1">
        <a:spcBef>
          <a:spcPct val="0"/>
        </a:spcBef>
        <a:spcAft>
          <a:spcPct val="0"/>
        </a:spcAft>
        <a:defRPr sz="3600">
          <a:solidFill>
            <a:schemeClr val="bg1"/>
          </a:solidFill>
          <a:latin typeface="Arial" charset="0"/>
          <a:ea typeface="MS PGothic" pitchFamily="34" charset="-128"/>
          <a:cs typeface="ＭＳ Ｐゴシック" charset="-128"/>
        </a:defRPr>
      </a:lvl3pPr>
      <a:lvl4pPr algn="l" rtl="0" eaLnBrk="1" fontAlgn="base" hangingPunct="1">
        <a:spcBef>
          <a:spcPct val="0"/>
        </a:spcBef>
        <a:spcAft>
          <a:spcPct val="0"/>
        </a:spcAft>
        <a:defRPr sz="3600">
          <a:solidFill>
            <a:schemeClr val="bg1"/>
          </a:solidFill>
          <a:latin typeface="Arial" charset="0"/>
          <a:ea typeface="MS PGothic" pitchFamily="34" charset="-128"/>
          <a:cs typeface="ＭＳ Ｐゴシック" charset="-128"/>
        </a:defRPr>
      </a:lvl4pPr>
      <a:lvl5pPr algn="l" rtl="0" eaLnBrk="1" fontAlgn="base" hangingPunct="1">
        <a:spcBef>
          <a:spcPct val="0"/>
        </a:spcBef>
        <a:spcAft>
          <a:spcPct val="0"/>
        </a:spcAft>
        <a:defRPr sz="3600">
          <a:solidFill>
            <a:schemeClr val="bg1"/>
          </a:solidFill>
          <a:latin typeface="Arial" charset="0"/>
          <a:ea typeface="MS PGothic" pitchFamily="34" charset="-128"/>
          <a:cs typeface="ＭＳ Ｐゴシック" charset="-128"/>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p:titleStyle>
    <p:bodyStyle>
      <a:lvl1pPr marL="266700" indent="-266700" algn="l" rtl="0" eaLnBrk="1" fontAlgn="base" hangingPunct="1">
        <a:lnSpc>
          <a:spcPct val="110000"/>
        </a:lnSpc>
        <a:spcBef>
          <a:spcPct val="20000"/>
        </a:spcBef>
        <a:spcAft>
          <a:spcPct val="0"/>
        </a:spcAft>
        <a:buClr>
          <a:schemeClr val="tx1"/>
        </a:buClr>
        <a:buSzPct val="100000"/>
        <a:buFont typeface="Courier New" pitchFamily="49" charset="0"/>
        <a:buChar char="o"/>
        <a:defRPr sz="1800">
          <a:solidFill>
            <a:schemeClr val="tx1"/>
          </a:solidFill>
          <a:latin typeface="+mn-lt"/>
          <a:ea typeface="MS PGothic" pitchFamily="34" charset="-128"/>
          <a:cs typeface="ＭＳ Ｐゴシック" charset="-128"/>
        </a:defRPr>
      </a:lvl1pPr>
      <a:lvl2pPr marL="542925" indent="-276225" algn="l" rtl="0" eaLnBrk="1" fontAlgn="base" hangingPunct="1">
        <a:lnSpc>
          <a:spcPct val="110000"/>
        </a:lnSpc>
        <a:spcBef>
          <a:spcPct val="20000"/>
        </a:spcBef>
        <a:spcAft>
          <a:spcPct val="0"/>
        </a:spcAft>
        <a:buClr>
          <a:schemeClr val="tx1"/>
        </a:buClr>
        <a:buSzPct val="100000"/>
        <a:buFont typeface="Arial" pitchFamily="34" charset="0"/>
        <a:buChar char="•"/>
        <a:defRPr lang="fr-FR" altLang="fr-FR" sz="1800" dirty="0" smtClean="0">
          <a:solidFill>
            <a:schemeClr val="tx1"/>
          </a:solidFill>
          <a:latin typeface="+mn-lt"/>
          <a:ea typeface="MS PGothic" pitchFamily="34" charset="-128"/>
        </a:defRPr>
      </a:lvl2pPr>
      <a:lvl3pPr marL="895350" indent="-266700" algn="l" rtl="0" eaLnBrk="1" fontAlgn="base" hangingPunct="1">
        <a:lnSpc>
          <a:spcPct val="110000"/>
        </a:lnSpc>
        <a:spcBef>
          <a:spcPct val="20000"/>
        </a:spcBef>
        <a:spcAft>
          <a:spcPct val="0"/>
        </a:spcAft>
        <a:buClr>
          <a:schemeClr val="tx1"/>
        </a:buClr>
        <a:buSzPct val="100000"/>
        <a:buFont typeface="Arial" pitchFamily="34" charset="0"/>
        <a:buChar char="­"/>
        <a:defRPr lang="fr-LU" sz="1600" smtClean="0">
          <a:solidFill>
            <a:schemeClr val="tx1">
              <a:lumMod val="50000"/>
              <a:lumOff val="50000"/>
            </a:schemeClr>
          </a:solidFill>
          <a:latin typeface="+mn-lt"/>
          <a:ea typeface="MS PGothic" pitchFamily="34" charset="-128"/>
        </a:defRPr>
      </a:lvl3pPr>
      <a:lvl4pPr marL="1257300" indent="-228600" algn="l" rtl="0" eaLnBrk="1" fontAlgn="base" hangingPunct="1">
        <a:lnSpc>
          <a:spcPct val="110000"/>
        </a:lnSpc>
        <a:spcBef>
          <a:spcPct val="20000"/>
        </a:spcBef>
        <a:spcAft>
          <a:spcPct val="0"/>
        </a:spcAft>
        <a:buClr>
          <a:schemeClr val="tx1"/>
        </a:buClr>
        <a:buSzPct val="75000"/>
        <a:buFont typeface="Verdana" pitchFamily="34" charset="0"/>
        <a:buNone/>
        <a:defRPr sz="1600">
          <a:solidFill>
            <a:schemeClr val="tx1"/>
          </a:solidFill>
          <a:latin typeface="+mn-lt"/>
          <a:ea typeface="MS PGothic" pitchFamily="34" charset="-128"/>
        </a:defRPr>
      </a:lvl4pPr>
      <a:lvl5pPr marL="1524000" indent="-228600" algn="l" rtl="0" eaLnBrk="1" fontAlgn="base" hangingPunct="1">
        <a:lnSpc>
          <a:spcPct val="110000"/>
        </a:lnSpc>
        <a:spcBef>
          <a:spcPct val="20000"/>
        </a:spcBef>
        <a:spcAft>
          <a:spcPct val="0"/>
        </a:spcAft>
        <a:buClr>
          <a:schemeClr val="tx1"/>
        </a:buClr>
        <a:buSzPct val="75000"/>
        <a:buFont typeface="Verdana" pitchFamily="34" charset="0"/>
        <a:buNone/>
        <a:defRPr sz="1600">
          <a:solidFill>
            <a:schemeClr val="tx1"/>
          </a:solidFill>
          <a:latin typeface="+mn-lt"/>
          <a:ea typeface="MS PGothic" pitchFamily="34" charset="-128"/>
        </a:defRPr>
      </a:lvl5pPr>
      <a:lvl6pPr marL="2514600" indent="-228600" algn="l" rtl="0" eaLnBrk="1" fontAlgn="base" hangingPunct="1">
        <a:lnSpc>
          <a:spcPct val="110000"/>
        </a:lnSpc>
        <a:spcBef>
          <a:spcPct val="20000"/>
        </a:spcBef>
        <a:spcAft>
          <a:spcPct val="0"/>
        </a:spcAft>
        <a:buClr>
          <a:schemeClr val="tx1"/>
        </a:buClr>
        <a:buSzPct val="75000"/>
        <a:buFont typeface="Wingdings" pitchFamily="2" charset="2"/>
        <a:buChar char=""/>
        <a:defRPr sz="1600">
          <a:solidFill>
            <a:srgbClr val="333333"/>
          </a:solidFill>
          <a:latin typeface="+mn-lt"/>
        </a:defRPr>
      </a:lvl6pPr>
      <a:lvl7pPr marL="2971800" indent="-228600" algn="l" rtl="0" eaLnBrk="1" fontAlgn="base" hangingPunct="1">
        <a:lnSpc>
          <a:spcPct val="110000"/>
        </a:lnSpc>
        <a:spcBef>
          <a:spcPct val="20000"/>
        </a:spcBef>
        <a:spcAft>
          <a:spcPct val="0"/>
        </a:spcAft>
        <a:buClr>
          <a:schemeClr val="tx1"/>
        </a:buClr>
        <a:buSzPct val="75000"/>
        <a:buFont typeface="Wingdings" pitchFamily="2" charset="2"/>
        <a:buChar char=""/>
        <a:defRPr sz="1600">
          <a:solidFill>
            <a:srgbClr val="333333"/>
          </a:solidFill>
          <a:latin typeface="+mn-lt"/>
        </a:defRPr>
      </a:lvl7pPr>
      <a:lvl8pPr marL="3429000" indent="-228600" algn="l" rtl="0" eaLnBrk="1" fontAlgn="base" hangingPunct="1">
        <a:lnSpc>
          <a:spcPct val="110000"/>
        </a:lnSpc>
        <a:spcBef>
          <a:spcPct val="20000"/>
        </a:spcBef>
        <a:spcAft>
          <a:spcPct val="0"/>
        </a:spcAft>
        <a:buClr>
          <a:schemeClr val="tx1"/>
        </a:buClr>
        <a:buSzPct val="75000"/>
        <a:buFont typeface="Wingdings" pitchFamily="2" charset="2"/>
        <a:buChar char=""/>
        <a:defRPr sz="1600">
          <a:solidFill>
            <a:srgbClr val="333333"/>
          </a:solidFill>
          <a:latin typeface="+mn-lt"/>
        </a:defRPr>
      </a:lvl8pPr>
      <a:lvl9pPr marL="3886200" indent="-228600" algn="l" rtl="0" eaLnBrk="1" fontAlgn="base" hangingPunct="1">
        <a:lnSpc>
          <a:spcPct val="110000"/>
        </a:lnSpc>
        <a:spcBef>
          <a:spcPct val="20000"/>
        </a:spcBef>
        <a:spcAft>
          <a:spcPct val="0"/>
        </a:spcAft>
        <a:buClr>
          <a:schemeClr val="tx1"/>
        </a:buClr>
        <a:buSzPct val="75000"/>
        <a:buFont typeface="Wingdings" pitchFamily="2" charset="2"/>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1268760"/>
            <a:ext cx="6480720" cy="4752528"/>
          </a:xfrm>
        </p:spPr>
        <p:txBody>
          <a:bodyPr/>
          <a:lstStyle/>
          <a:p>
            <a:r>
              <a:rPr lang="en-GB" sz="1800" dirty="0">
                <a:solidFill>
                  <a:srgbClr val="222222"/>
                </a:solidFill>
                <a:effectLst/>
                <a:latin typeface="Arial" panose="020B0604020202020204" pitchFamily="34" charset="0"/>
                <a:ea typeface="Calibri" panose="020F0502020204030204" pitchFamily="34" charset="0"/>
              </a:rPr>
              <a:t>Automation of repetitive tasks with classical and visual Programming (RPA) techniques</a:t>
            </a:r>
            <a:r>
              <a:rPr lang="fr-LU" dirty="0"/>
              <a:t> </a:t>
            </a:r>
            <a:br>
              <a:rPr lang="fr-LU" dirty="0"/>
            </a:br>
            <a:endParaRPr lang="de-LU"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266700" lvl="1" indent="0">
              <a:buNone/>
            </a:pPr>
            <a:r>
              <a:rPr lang="en-GB" dirty="0"/>
              <a:t>In summary, there are two main ways to perform a task in computing:</a:t>
            </a:r>
          </a:p>
          <a:p>
            <a:pPr marL="609600" lvl="1" indent="-342900">
              <a:buFont typeface="+mj-lt"/>
              <a:buAutoNum type="arabicPeriod" startAt="2"/>
            </a:pPr>
            <a:r>
              <a:rPr lang="en-GB" dirty="0"/>
              <a:t>Via user interfaces, such as:</a:t>
            </a:r>
          </a:p>
          <a:p>
            <a:pPr lvl="2"/>
            <a:r>
              <a:rPr lang="en-GB" dirty="0"/>
              <a:t>Excel</a:t>
            </a:r>
          </a:p>
          <a:p>
            <a:pPr lvl="2"/>
            <a:r>
              <a:rPr lang="en-GB" dirty="0"/>
              <a:t>Chrome</a:t>
            </a:r>
          </a:p>
          <a:p>
            <a:pPr lvl="2"/>
            <a:r>
              <a:rPr lang="en-GB" dirty="0"/>
              <a:t>Any other program that includes an UI </a:t>
            </a:r>
            <a:r>
              <a:rPr lang="de-LU" sz="1600" dirty="0">
                <a:solidFill>
                  <a:schemeClr val="tx1">
                    <a:lumMod val="50000"/>
                    <a:lumOff val="50000"/>
                  </a:schemeClr>
                </a:solidFill>
              </a:rPr>
              <a:t>(UI‘s belong to programs made via programming techniques)</a:t>
            </a:r>
          </a:p>
        </p:txBody>
      </p:sp>
      <p:sp>
        <p:nvSpPr>
          <p:cNvPr id="3" name="Title 2"/>
          <p:cNvSpPr>
            <a:spLocks noGrp="1"/>
          </p:cNvSpPr>
          <p:nvPr>
            <p:ph type="title"/>
          </p:nvPr>
        </p:nvSpPr>
        <p:spPr/>
        <p:txBody>
          <a:bodyPr/>
          <a:lstStyle/>
          <a:p>
            <a:r>
              <a:rPr lang="fr-LU" dirty="0"/>
              <a:t>Automation and RPA</a:t>
            </a:r>
            <a:endParaRPr lang="de-LU" dirty="0"/>
          </a:p>
        </p:txBody>
      </p:sp>
      <p:pic>
        <p:nvPicPr>
          <p:cNvPr id="9" name="Picture 8">
            <a:extLst>
              <a:ext uri="{FF2B5EF4-FFF2-40B4-BE49-F238E27FC236}">
                <a16:creationId xmlns:a16="http://schemas.microsoft.com/office/drawing/2014/main" id="{B1F69D65-BF1C-1659-1793-EB3835002AD2}"/>
              </a:ext>
            </a:extLst>
          </p:cNvPr>
          <p:cNvPicPr>
            <a:picLocks noChangeAspect="1"/>
          </p:cNvPicPr>
          <p:nvPr/>
        </p:nvPicPr>
        <p:blipFill>
          <a:blip r:embed="rId2"/>
          <a:stretch>
            <a:fillRect/>
          </a:stretch>
        </p:blipFill>
        <p:spPr>
          <a:xfrm>
            <a:off x="5413413" y="3753036"/>
            <a:ext cx="3806102" cy="2498203"/>
          </a:xfrm>
          <a:prstGeom prst="rect">
            <a:avLst/>
          </a:prstGeom>
        </p:spPr>
      </p:pic>
      <p:pic>
        <p:nvPicPr>
          <p:cNvPr id="11" name="Picture 10">
            <a:extLst>
              <a:ext uri="{FF2B5EF4-FFF2-40B4-BE49-F238E27FC236}">
                <a16:creationId xmlns:a16="http://schemas.microsoft.com/office/drawing/2014/main" id="{7F88B11B-55A6-7337-8F6F-D26295D7EC0B}"/>
              </a:ext>
            </a:extLst>
          </p:cNvPr>
          <p:cNvPicPr>
            <a:picLocks noChangeAspect="1"/>
          </p:cNvPicPr>
          <p:nvPr/>
        </p:nvPicPr>
        <p:blipFill>
          <a:blip r:embed="rId3"/>
          <a:stretch>
            <a:fillRect/>
          </a:stretch>
        </p:blipFill>
        <p:spPr>
          <a:xfrm>
            <a:off x="113426" y="3492388"/>
            <a:ext cx="5203317" cy="2746277"/>
          </a:xfrm>
          <a:prstGeom prst="rect">
            <a:avLst/>
          </a:prstGeom>
        </p:spPr>
      </p:pic>
    </p:spTree>
    <p:extLst>
      <p:ext uri="{BB962C8B-B14F-4D97-AF65-F5344CB8AC3E}">
        <p14:creationId xmlns:p14="http://schemas.microsoft.com/office/powerpoint/2010/main" val="223867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266700" lvl="1" indent="0">
              <a:buNone/>
            </a:pPr>
            <a:r>
              <a:rPr lang="en-BE" sz="1600" dirty="0">
                <a:solidFill>
                  <a:schemeClr val="tx1">
                    <a:lumMod val="50000"/>
                    <a:lumOff val="50000"/>
                  </a:schemeClr>
                </a:solidFill>
              </a:rPr>
              <a:t>Every automation task starts with the question:</a:t>
            </a:r>
          </a:p>
          <a:p>
            <a:pPr marL="266700" lvl="1" indent="0">
              <a:buNone/>
            </a:pPr>
            <a:endParaRPr lang="en-BE" sz="1600" dirty="0">
              <a:solidFill>
                <a:schemeClr val="tx1">
                  <a:lumMod val="50000"/>
                  <a:lumOff val="50000"/>
                </a:schemeClr>
              </a:solidFill>
            </a:endParaRPr>
          </a:p>
          <a:p>
            <a:pPr marL="266700" lvl="1" indent="0">
              <a:buNone/>
            </a:pPr>
            <a:r>
              <a:rPr lang="en-BE" sz="1600" dirty="0">
                <a:solidFill>
                  <a:schemeClr val="tx1">
                    <a:lumMod val="50000"/>
                    <a:lumOff val="50000"/>
                  </a:schemeClr>
                </a:solidFill>
              </a:rPr>
              <a:t>What do I want to automate?</a:t>
            </a:r>
          </a:p>
          <a:p>
            <a:pPr marL="266700" lvl="1" indent="0">
              <a:buNone/>
            </a:pPr>
            <a:endParaRPr lang="en-BE" sz="1600" dirty="0">
              <a:solidFill>
                <a:schemeClr val="tx1">
                  <a:lumMod val="50000"/>
                  <a:lumOff val="50000"/>
                </a:schemeClr>
              </a:solidFill>
            </a:endParaRPr>
          </a:p>
          <a:p>
            <a:pPr lvl="1"/>
            <a:r>
              <a:rPr lang="en-BE" sz="1600" dirty="0">
                <a:solidFill>
                  <a:schemeClr val="tx1">
                    <a:lumMod val="50000"/>
                    <a:lumOff val="50000"/>
                  </a:schemeClr>
                </a:solidFill>
              </a:rPr>
              <a:t>Is it something that involves only data read / write and manipulations?</a:t>
            </a:r>
          </a:p>
          <a:p>
            <a:pPr lvl="2"/>
            <a:r>
              <a:rPr lang="en-BE" sz="1400" dirty="0"/>
              <a:t>Example: read the last file from a folder, transform it, and place the results in another folder</a:t>
            </a:r>
          </a:p>
          <a:p>
            <a:pPr lvl="1"/>
            <a:r>
              <a:rPr lang="en-BE" sz="1600" dirty="0">
                <a:solidFill>
                  <a:schemeClr val="tx1">
                    <a:lumMod val="50000"/>
                    <a:lumOff val="50000"/>
                  </a:schemeClr>
                </a:solidFill>
              </a:rPr>
              <a:t>Or does it involve manipulating a User Interface?</a:t>
            </a:r>
          </a:p>
          <a:p>
            <a:pPr lvl="1"/>
            <a:r>
              <a:rPr lang="en-BE" sz="1600" dirty="0">
                <a:solidFill>
                  <a:schemeClr val="tx1">
                    <a:lumMod val="50000"/>
                    <a:lumOff val="50000"/>
                  </a:schemeClr>
                </a:solidFill>
              </a:rPr>
              <a:t>If it involves UI manipulation, is it strictly </a:t>
            </a:r>
            <a:r>
              <a:rPr lang="en-BE" sz="1600" b="1" dirty="0">
                <a:solidFill>
                  <a:schemeClr val="tx1">
                    <a:lumMod val="50000"/>
                    <a:lumOff val="50000"/>
                  </a:schemeClr>
                </a:solidFill>
              </a:rPr>
              <a:t>web-based</a:t>
            </a:r>
            <a:r>
              <a:rPr lang="en-BE" sz="1600" dirty="0">
                <a:solidFill>
                  <a:schemeClr val="tx1">
                    <a:lumMod val="50000"/>
                    <a:lumOff val="50000"/>
                  </a:schemeClr>
                </a:solidFill>
              </a:rPr>
              <a:t> UI’s, or are they UI’s running on the local machine?</a:t>
            </a:r>
          </a:p>
          <a:p>
            <a:pPr lvl="1"/>
            <a:endParaRPr lang="en-BE" sz="1600" dirty="0">
              <a:solidFill>
                <a:schemeClr val="tx1">
                  <a:lumMod val="50000"/>
                  <a:lumOff val="50000"/>
                </a:schemeClr>
              </a:solidFill>
            </a:endParaRPr>
          </a:p>
          <a:p>
            <a:pPr marL="266700" lvl="1" indent="0">
              <a:buNone/>
            </a:pPr>
            <a:r>
              <a:rPr lang="en-BE" sz="1600" dirty="0">
                <a:solidFill>
                  <a:schemeClr val="tx1">
                    <a:lumMod val="50000"/>
                    <a:lumOff val="50000"/>
                  </a:schemeClr>
                </a:solidFill>
              </a:rPr>
              <a:t>Different options will be available in terms of tools, depending on </a:t>
            </a:r>
            <a:r>
              <a:rPr lang="en-BE" sz="1600">
                <a:solidFill>
                  <a:schemeClr val="tx1">
                    <a:lumMod val="50000"/>
                    <a:lumOff val="50000"/>
                  </a:schemeClr>
                </a:solidFill>
              </a:rPr>
              <a:t>these questions</a:t>
            </a:r>
            <a:endParaRPr lang="de-LU" sz="1600" dirty="0">
              <a:solidFill>
                <a:schemeClr val="tx1">
                  <a:lumMod val="50000"/>
                  <a:lumOff val="50000"/>
                </a:schemeClr>
              </a:solidFill>
            </a:endParaRPr>
          </a:p>
        </p:txBody>
      </p:sp>
      <p:sp>
        <p:nvSpPr>
          <p:cNvPr id="3" name="Title 2"/>
          <p:cNvSpPr>
            <a:spLocks noGrp="1"/>
          </p:cNvSpPr>
          <p:nvPr>
            <p:ph type="title"/>
          </p:nvPr>
        </p:nvSpPr>
        <p:spPr/>
        <p:txBody>
          <a:bodyPr/>
          <a:lstStyle/>
          <a:p>
            <a:r>
              <a:rPr lang="fr-LU" dirty="0"/>
              <a:t>Automation and RPA</a:t>
            </a:r>
            <a:endParaRPr lang="de-LU" dirty="0"/>
          </a:p>
        </p:txBody>
      </p:sp>
    </p:spTree>
    <p:extLst>
      <p:ext uri="{BB962C8B-B14F-4D97-AF65-F5344CB8AC3E}">
        <p14:creationId xmlns:p14="http://schemas.microsoft.com/office/powerpoint/2010/main" val="80760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pPr lvl="1"/>
            <a:r>
              <a:rPr lang="en-GB" dirty="0"/>
              <a:t>Graphical User Interfaces are very good for one-off tasks that don’t repeat</a:t>
            </a:r>
          </a:p>
          <a:p>
            <a:pPr lvl="2"/>
            <a:r>
              <a:rPr lang="en-GB" dirty="0"/>
              <a:t>UI’s are easier to use than programming tools</a:t>
            </a:r>
          </a:p>
          <a:p>
            <a:pPr lvl="2"/>
            <a:r>
              <a:rPr lang="en-GB" dirty="0"/>
              <a:t>Better for flexible tasks, but do not generalize as well to a number of similar cases</a:t>
            </a:r>
          </a:p>
          <a:p>
            <a:pPr lvl="1"/>
            <a:r>
              <a:rPr lang="en-GB" dirty="0"/>
              <a:t>Programming is good for repetitive tasks </a:t>
            </a:r>
          </a:p>
          <a:p>
            <a:pPr lvl="2"/>
            <a:r>
              <a:rPr lang="en-GB" dirty="0"/>
              <a:t>A program can perform the same operations on many similar cases</a:t>
            </a:r>
          </a:p>
          <a:p>
            <a:pPr lvl="2"/>
            <a:r>
              <a:rPr lang="en-GB" dirty="0"/>
              <a:t>Lacks the flexibility of UI’s </a:t>
            </a:r>
          </a:p>
          <a:p>
            <a:pPr lvl="2"/>
            <a:r>
              <a:rPr lang="en-GB" dirty="0"/>
              <a:t>Requires some knowledge of a programming framework.</a:t>
            </a:r>
          </a:p>
          <a:p>
            <a:pPr marL="276225" lvl="1" indent="0">
              <a:buNone/>
            </a:pPr>
            <a:r>
              <a:rPr lang="en-GB" dirty="0"/>
              <a:t>Due to the worldwide success of User Interfaces, business users now typically interact with many UI’s on a daily basis (Excel, Chrome, Outlook, Gmail, …) and often for similar, repetitive tasks.</a:t>
            </a:r>
          </a:p>
          <a:p>
            <a:pPr marL="276225" lvl="1" indent="0">
              <a:buNone/>
            </a:pPr>
            <a:r>
              <a:rPr lang="en-GB" dirty="0"/>
              <a:t>Often, these UI-based tasks are repetitive as well.</a:t>
            </a:r>
            <a:endParaRPr lang="de-LU" dirty="0"/>
          </a:p>
        </p:txBody>
      </p:sp>
      <p:sp>
        <p:nvSpPr>
          <p:cNvPr id="3" name="Title 2"/>
          <p:cNvSpPr>
            <a:spLocks noGrp="1"/>
          </p:cNvSpPr>
          <p:nvPr>
            <p:ph type="title"/>
          </p:nvPr>
        </p:nvSpPr>
        <p:spPr/>
        <p:txBody>
          <a:bodyPr/>
          <a:lstStyle/>
          <a:p>
            <a:r>
              <a:rPr lang="fr-LU" dirty="0"/>
              <a:t>Automation and RPA</a:t>
            </a:r>
            <a:endParaRPr lang="de-LU" dirty="0"/>
          </a:p>
        </p:txBody>
      </p:sp>
      <p:sp>
        <p:nvSpPr>
          <p:cNvPr id="6" name="TextBox 5">
            <a:extLst>
              <a:ext uri="{FF2B5EF4-FFF2-40B4-BE49-F238E27FC236}">
                <a16:creationId xmlns:a16="http://schemas.microsoft.com/office/drawing/2014/main" id="{346C5C77-6F0A-8F02-01D0-680A8D0ADA8B}"/>
              </a:ext>
            </a:extLst>
          </p:cNvPr>
          <p:cNvSpPr txBox="1"/>
          <p:nvPr/>
        </p:nvSpPr>
        <p:spPr>
          <a:xfrm>
            <a:off x="0" y="5209700"/>
            <a:ext cx="919925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76225" lvl="1" indent="0">
              <a:buNone/>
            </a:pPr>
            <a:r>
              <a:rPr lang="en-GB" sz="1800" b="1" dirty="0">
                <a:solidFill>
                  <a:srgbClr val="0070C0"/>
                </a:solidFill>
              </a:rPr>
              <a:t>Robotic Process Automation (RPA) tools are programming tools (often </a:t>
            </a:r>
            <a:r>
              <a:rPr lang="en-GB" sz="1800" b="1" i="1" dirty="0">
                <a:solidFill>
                  <a:srgbClr val="0070C0"/>
                </a:solidFill>
              </a:rPr>
              <a:t>visual-programming</a:t>
            </a:r>
            <a:r>
              <a:rPr lang="en-GB" sz="1800" b="1" dirty="0">
                <a:solidFill>
                  <a:srgbClr val="0070C0"/>
                </a:solidFill>
              </a:rPr>
              <a:t>) which allow us to create “robots” which automate operations done on User Interfaces, by mimicking the interactions that a user would have with these UI’s. These “robots” can be started remotely from the cloud. </a:t>
            </a:r>
          </a:p>
        </p:txBody>
      </p:sp>
    </p:spTree>
    <p:extLst>
      <p:ext uri="{BB962C8B-B14F-4D97-AF65-F5344CB8AC3E}">
        <p14:creationId xmlns:p14="http://schemas.microsoft.com/office/powerpoint/2010/main" val="4095874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pPr lvl="1"/>
            <a:r>
              <a:rPr lang="de-LU" dirty="0"/>
              <a:t>Automating the UI‘s: Demonstration of </a:t>
            </a:r>
          </a:p>
          <a:p>
            <a:pPr lvl="2"/>
            <a:r>
              <a:rPr lang="de-LU" dirty="0">
                <a:solidFill>
                  <a:schemeClr val="tx1"/>
                </a:solidFill>
              </a:rPr>
              <a:t>OpenRPA (Notepad)</a:t>
            </a:r>
          </a:p>
          <a:p>
            <a:pPr lvl="2"/>
            <a:r>
              <a:rPr lang="de-LU" dirty="0">
                <a:solidFill>
                  <a:schemeClr val="tx1"/>
                </a:solidFill>
              </a:rPr>
              <a:t>Uipath (Currency converter)</a:t>
            </a:r>
          </a:p>
          <a:p>
            <a:pPr marL="628650" lvl="2" indent="0">
              <a:buNone/>
            </a:pPr>
            <a:endParaRPr lang="de-LU" dirty="0">
              <a:solidFill>
                <a:schemeClr val="tx1"/>
              </a:solidFill>
            </a:endParaRPr>
          </a:p>
          <a:p>
            <a:pPr lvl="2"/>
            <a:endParaRPr lang="de-LU" dirty="0">
              <a:solidFill>
                <a:schemeClr val="tx1"/>
              </a:solidFill>
            </a:endParaRPr>
          </a:p>
          <a:p>
            <a:pPr lvl="2"/>
            <a:endParaRPr lang="de-LU" dirty="0"/>
          </a:p>
        </p:txBody>
      </p:sp>
      <p:sp>
        <p:nvSpPr>
          <p:cNvPr id="3" name="Title 2"/>
          <p:cNvSpPr>
            <a:spLocks noGrp="1"/>
          </p:cNvSpPr>
          <p:nvPr>
            <p:ph type="title"/>
          </p:nvPr>
        </p:nvSpPr>
        <p:spPr/>
        <p:txBody>
          <a:bodyPr/>
          <a:lstStyle/>
          <a:p>
            <a:r>
              <a:rPr lang="fr-LU" dirty="0"/>
              <a:t>Automation and RPA</a:t>
            </a:r>
            <a:endParaRPr lang="de-LU" dirty="0"/>
          </a:p>
        </p:txBody>
      </p:sp>
      <p:sp>
        <p:nvSpPr>
          <p:cNvPr id="8" name="TextBox 7">
            <a:extLst>
              <a:ext uri="{FF2B5EF4-FFF2-40B4-BE49-F238E27FC236}">
                <a16:creationId xmlns:a16="http://schemas.microsoft.com/office/drawing/2014/main" id="{5FF5E882-07D3-0B9C-AA75-13EC22566D35}"/>
              </a:ext>
            </a:extLst>
          </p:cNvPr>
          <p:cNvSpPr txBox="1"/>
          <p:nvPr/>
        </p:nvSpPr>
        <p:spPr>
          <a:xfrm>
            <a:off x="77913" y="2780928"/>
            <a:ext cx="900493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76225" lvl="1" indent="0">
              <a:buNone/>
            </a:pPr>
            <a:r>
              <a:rPr lang="en-US" sz="1800" b="1" dirty="0">
                <a:solidFill>
                  <a:srgbClr val="FF8000"/>
                </a:solidFill>
              </a:rPr>
              <a:t>Main message 1</a:t>
            </a:r>
          </a:p>
          <a:p>
            <a:pPr marL="276225" lvl="1" indent="0">
              <a:buNone/>
            </a:pPr>
            <a:r>
              <a:rPr lang="en-US" sz="1800" b="1" dirty="0">
                <a:solidFill>
                  <a:srgbClr val="FF8000"/>
                </a:solidFill>
              </a:rPr>
              <a:t>RPA tools are visual programming frameworks which can spy different elements of an User Interface and interact with them. </a:t>
            </a:r>
          </a:p>
        </p:txBody>
      </p:sp>
    </p:spTree>
    <p:extLst>
      <p:ext uri="{BB962C8B-B14F-4D97-AF65-F5344CB8AC3E}">
        <p14:creationId xmlns:p14="http://schemas.microsoft.com/office/powerpoint/2010/main" val="148329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US" dirty="0"/>
              <a:t>Using a computer, we can represent any data-related task as a sequence of different steps (instructions) which take an input and yield an output. </a:t>
            </a:r>
          </a:p>
          <a:p>
            <a:pPr lvl="1"/>
            <a:r>
              <a:rPr lang="en-US" altLang="fr-FR" dirty="0"/>
              <a:t>This is what is called a program. Excel is an example of a program which performs data-related tasks.</a:t>
            </a:r>
          </a:p>
          <a:p>
            <a:pPr lvl="1"/>
            <a:r>
              <a:rPr lang="en-US" altLang="fr-FR" dirty="0"/>
              <a:t>UI’s automate part of the tasks that used to be possible only via programming. RPA automates the UI’s themselves</a:t>
            </a:r>
          </a:p>
          <a:p>
            <a:pPr marL="266700" lvl="1" indent="0">
              <a:buNone/>
            </a:pPr>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Automation and RPA</a:t>
            </a:r>
            <a:endParaRPr lang="de-LU" dirty="0"/>
          </a:p>
        </p:txBody>
      </p:sp>
      <p:sp>
        <p:nvSpPr>
          <p:cNvPr id="4" name="Rectangle 3">
            <a:extLst>
              <a:ext uri="{FF2B5EF4-FFF2-40B4-BE49-F238E27FC236}">
                <a16:creationId xmlns:a16="http://schemas.microsoft.com/office/drawing/2014/main" id="{70AA68B8-1120-633C-FDA0-3B84E4D3FA02}"/>
              </a:ext>
            </a:extLst>
          </p:cNvPr>
          <p:cNvSpPr/>
          <p:nvPr/>
        </p:nvSpPr>
        <p:spPr bwMode="auto">
          <a:xfrm>
            <a:off x="2996969" y="3422136"/>
            <a:ext cx="2592288" cy="12976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70’s-80’s: user Interfaces, democratization of computing for business</a:t>
            </a:r>
            <a:endParaRPr kumimoji="0" lang="fr-BE" sz="2000" b="0" i="0" u="none" strike="noStrike" cap="none" normalizeH="0" baseline="0" dirty="0">
              <a:ln>
                <a:noFill/>
              </a:ln>
              <a:solidFill>
                <a:schemeClr val="tx1"/>
              </a:solidFill>
              <a:effectLst/>
              <a:latin typeface="Times New Roman" pitchFamily="18" charset="0"/>
            </a:endParaRPr>
          </a:p>
        </p:txBody>
      </p:sp>
      <p:sp>
        <p:nvSpPr>
          <p:cNvPr id="14" name="Rectangle 13">
            <a:extLst>
              <a:ext uri="{FF2B5EF4-FFF2-40B4-BE49-F238E27FC236}">
                <a16:creationId xmlns:a16="http://schemas.microsoft.com/office/drawing/2014/main" id="{472DDF82-8235-BD02-F384-430C16E57FC4}"/>
              </a:ext>
            </a:extLst>
          </p:cNvPr>
          <p:cNvSpPr/>
          <p:nvPr/>
        </p:nvSpPr>
        <p:spPr bwMode="auto">
          <a:xfrm>
            <a:off x="274720" y="3457029"/>
            <a:ext cx="2016224" cy="9899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1945: early computers, pure programs</a:t>
            </a:r>
            <a:endParaRPr kumimoji="0" lang="fr-BE" sz="2000" b="0" i="0" u="none" strike="noStrike" cap="none" normalizeH="0" baseline="0" dirty="0">
              <a:ln>
                <a:noFill/>
              </a:ln>
              <a:solidFill>
                <a:schemeClr val="tx1"/>
              </a:solidFill>
              <a:effectLst/>
              <a:latin typeface="Times New Roman" pitchFamily="18" charset="0"/>
            </a:endParaRPr>
          </a:p>
        </p:txBody>
      </p:sp>
      <p:pic>
        <p:nvPicPr>
          <p:cNvPr id="2050" name="Picture 2" descr="History of Computers - Assembly Language - SJS Wiki">
            <a:extLst>
              <a:ext uri="{FF2B5EF4-FFF2-40B4-BE49-F238E27FC236}">
                <a16:creationId xmlns:a16="http://schemas.microsoft.com/office/drawing/2014/main" id="{644FC31E-1001-366E-6CD0-7BE6D3964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5313287"/>
            <a:ext cx="2108465" cy="153124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WinWorld: Microsoft Excel 1.x">
            <a:extLst>
              <a:ext uri="{FF2B5EF4-FFF2-40B4-BE49-F238E27FC236}">
                <a16:creationId xmlns:a16="http://schemas.microsoft.com/office/drawing/2014/main" id="{2D9E569A-38EC-0FAF-0C59-E5AFAF9D0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367" y="5313102"/>
            <a:ext cx="2411492" cy="161080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F492B66-AD64-A227-15F0-37BFA600D5B8}"/>
              </a:ext>
            </a:extLst>
          </p:cNvPr>
          <p:cNvSpPr/>
          <p:nvPr/>
        </p:nvSpPr>
        <p:spPr bwMode="auto">
          <a:xfrm>
            <a:off x="6361378" y="3422136"/>
            <a:ext cx="2592288" cy="11802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90’s: automation of the UI’s themselves using RPA tools</a:t>
            </a:r>
            <a:endParaRPr kumimoji="0" lang="fr-BE" sz="2000" b="0" i="0" u="none" strike="noStrike" cap="none" normalizeH="0" baseline="0" dirty="0">
              <a:ln>
                <a:noFill/>
              </a:ln>
              <a:solidFill>
                <a:schemeClr val="tx1"/>
              </a:solidFill>
              <a:effectLst/>
              <a:latin typeface="Times New Roman" pitchFamily="18" charset="0"/>
            </a:endParaRPr>
          </a:p>
        </p:txBody>
      </p:sp>
      <p:sp>
        <p:nvSpPr>
          <p:cNvPr id="19" name="Arrow: U-Turn 18">
            <a:extLst>
              <a:ext uri="{FF2B5EF4-FFF2-40B4-BE49-F238E27FC236}">
                <a16:creationId xmlns:a16="http://schemas.microsoft.com/office/drawing/2014/main" id="{9FA0FC1E-670A-0397-1B1B-5E92BB75E028}"/>
              </a:ext>
            </a:extLst>
          </p:cNvPr>
          <p:cNvSpPr/>
          <p:nvPr/>
        </p:nvSpPr>
        <p:spPr bwMode="auto">
          <a:xfrm>
            <a:off x="1463964" y="3224955"/>
            <a:ext cx="2232248" cy="360040"/>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
        <p:nvSpPr>
          <p:cNvPr id="20" name="Arrow: U-Turn 19">
            <a:extLst>
              <a:ext uri="{FF2B5EF4-FFF2-40B4-BE49-F238E27FC236}">
                <a16:creationId xmlns:a16="http://schemas.microsoft.com/office/drawing/2014/main" id="{EBAF5C0C-8D2A-E783-F43B-C343791D34A9}"/>
              </a:ext>
            </a:extLst>
          </p:cNvPr>
          <p:cNvSpPr/>
          <p:nvPr/>
        </p:nvSpPr>
        <p:spPr bwMode="auto">
          <a:xfrm>
            <a:off x="5224785" y="3270263"/>
            <a:ext cx="2232248" cy="360040"/>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pic>
        <p:nvPicPr>
          <p:cNvPr id="2056" name="Picture 8" descr="Screen Scraper in Managed Code - CodeProject">
            <a:extLst>
              <a:ext uri="{FF2B5EF4-FFF2-40B4-BE49-F238E27FC236}">
                <a16:creationId xmlns:a16="http://schemas.microsoft.com/office/drawing/2014/main" id="{15F27884-37E2-69EA-4A42-FB9C9DEC19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5060" y="5569648"/>
            <a:ext cx="1403180" cy="1309635"/>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36F3DA5B-7FE0-3B94-2A4D-8A365EA0BD37}"/>
              </a:ext>
            </a:extLst>
          </p:cNvPr>
          <p:cNvSpPr/>
          <p:nvPr/>
        </p:nvSpPr>
        <p:spPr bwMode="auto">
          <a:xfrm>
            <a:off x="-25640" y="4551085"/>
            <a:ext cx="2592287" cy="62768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 Programs</a:t>
            </a:r>
            <a:endParaRPr kumimoji="0" lang="fr-BE" sz="2400" b="0" i="0" u="none" strike="noStrike" cap="none" normalizeH="0" baseline="0" dirty="0">
              <a:ln>
                <a:noFill/>
              </a:ln>
              <a:solidFill>
                <a:schemeClr val="tx1"/>
              </a:solidFill>
              <a:effectLst/>
              <a:latin typeface="Times New Roman" pitchFamily="18" charset="0"/>
            </a:endParaRPr>
          </a:p>
        </p:txBody>
      </p:sp>
      <p:sp>
        <p:nvSpPr>
          <p:cNvPr id="22" name="Oval 21">
            <a:extLst>
              <a:ext uri="{FF2B5EF4-FFF2-40B4-BE49-F238E27FC236}">
                <a16:creationId xmlns:a16="http://schemas.microsoft.com/office/drawing/2014/main" id="{FE5E40CD-7C28-D568-08D9-40DB0FB1C9E7}"/>
              </a:ext>
            </a:extLst>
          </p:cNvPr>
          <p:cNvSpPr/>
          <p:nvPr/>
        </p:nvSpPr>
        <p:spPr bwMode="auto">
          <a:xfrm>
            <a:off x="3241361" y="4719802"/>
            <a:ext cx="2257498" cy="50537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2: UI’s</a:t>
            </a:r>
            <a:endParaRPr kumimoji="0" lang="fr-BE" sz="2400" b="0" i="0" u="none" strike="noStrike" cap="none" normalizeH="0" baseline="0" dirty="0">
              <a:ln>
                <a:noFill/>
              </a:ln>
              <a:solidFill>
                <a:schemeClr val="tx1"/>
              </a:solidFill>
              <a:effectLst/>
              <a:latin typeface="Times New Roman" pitchFamily="18" charset="0"/>
            </a:endParaRPr>
          </a:p>
        </p:txBody>
      </p:sp>
      <p:sp>
        <p:nvSpPr>
          <p:cNvPr id="23" name="Oval 22">
            <a:extLst>
              <a:ext uri="{FF2B5EF4-FFF2-40B4-BE49-F238E27FC236}">
                <a16:creationId xmlns:a16="http://schemas.microsoft.com/office/drawing/2014/main" id="{C0DAE5F0-9C35-A27F-A9E9-1A1BCCA32655}"/>
              </a:ext>
            </a:extLst>
          </p:cNvPr>
          <p:cNvSpPr/>
          <p:nvPr/>
        </p:nvSpPr>
        <p:spPr bwMode="auto">
          <a:xfrm>
            <a:off x="6088131" y="4581128"/>
            <a:ext cx="3115085" cy="929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3:Programming the UI’s</a:t>
            </a:r>
            <a:endParaRPr kumimoji="0" lang="fr-BE"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0466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pPr marL="628650" lvl="2" indent="0">
              <a:buNone/>
            </a:pPr>
            <a:r>
              <a:rPr lang="de-LU" dirty="0">
                <a:solidFill>
                  <a:schemeClr val="tx1"/>
                </a:solidFill>
              </a:rPr>
              <a:t>Historically UI‘s allowed people to avoid using low-level programming tools such as assembly for simple tasks. </a:t>
            </a:r>
          </a:p>
          <a:p>
            <a:pPr marL="628650" lvl="2" indent="0">
              <a:buNone/>
            </a:pPr>
            <a:r>
              <a:rPr lang="de-LU" dirty="0">
                <a:solidFill>
                  <a:schemeClr val="tx1"/>
                </a:solidFill>
              </a:rPr>
              <a:t>Nowadays, RPA programs allow to create robots (“bots“) which are programs aimed at automating operations done on UI‘s. </a:t>
            </a:r>
          </a:p>
          <a:p>
            <a:pPr marL="628650" lvl="2" indent="0">
              <a:buNone/>
            </a:pPr>
            <a:endParaRPr lang="de-LU" dirty="0">
              <a:solidFill>
                <a:schemeClr val="tx1"/>
              </a:solidFill>
            </a:endParaRPr>
          </a:p>
          <a:p>
            <a:pPr marL="628650" lvl="2" indent="0">
              <a:buNone/>
            </a:pPr>
            <a:r>
              <a:rPr lang="en-US" sz="1600" b="1" dirty="0">
                <a:solidFill>
                  <a:srgbClr val="FF8000"/>
                </a:solidFill>
              </a:rPr>
              <a:t>RPA tools are visual programming frameworks which can spy different elements of an User Interface and interact with them. </a:t>
            </a:r>
          </a:p>
          <a:p>
            <a:pPr marL="628650" lvl="2" indent="0">
              <a:buNone/>
            </a:pPr>
            <a:endParaRPr lang="de-LU" dirty="0">
              <a:solidFill>
                <a:schemeClr val="tx1"/>
              </a:solidFill>
            </a:endParaRPr>
          </a:p>
          <a:p>
            <a:pPr marL="628650" lvl="2" indent="0">
              <a:buNone/>
            </a:pPr>
            <a:r>
              <a:rPr lang="de-LU" dirty="0">
                <a:solidFill>
                  <a:schemeClr val="tx1"/>
                </a:solidFill>
              </a:rPr>
              <a:t>However, since they are one abstraction higher than UI‘s, RPA tools can depend on many graphical parameters of a machine (such as the resolution etc.). They are considered </a:t>
            </a:r>
            <a:r>
              <a:rPr lang="de-LU" b="1" dirty="0">
                <a:solidFill>
                  <a:srgbClr val="0070C0"/>
                </a:solidFill>
              </a:rPr>
              <a:t>brittle</a:t>
            </a:r>
            <a:r>
              <a:rPr lang="de-LU" dirty="0">
                <a:solidFill>
                  <a:schemeClr val="tx1"/>
                </a:solidFill>
              </a:rPr>
              <a:t> and </a:t>
            </a:r>
            <a:r>
              <a:rPr lang="de-LU" b="1" dirty="0">
                <a:solidFill>
                  <a:srgbClr val="0070C0"/>
                </a:solidFill>
              </a:rPr>
              <a:t>slower </a:t>
            </a:r>
            <a:r>
              <a:rPr lang="de-LU" dirty="0">
                <a:solidFill>
                  <a:schemeClr val="tx1"/>
                </a:solidFill>
              </a:rPr>
              <a:t>than other programming tools, and </a:t>
            </a:r>
            <a:r>
              <a:rPr lang="de-LU" b="1" dirty="0">
                <a:solidFill>
                  <a:srgbClr val="0070C0"/>
                </a:solidFill>
              </a:rPr>
              <a:t>should not be used exclusively</a:t>
            </a:r>
            <a:r>
              <a:rPr lang="de-LU" dirty="0">
                <a:solidFill>
                  <a:schemeClr val="tx1"/>
                </a:solidFill>
              </a:rPr>
              <a:t>. </a:t>
            </a:r>
          </a:p>
          <a:p>
            <a:pPr marL="628650" lvl="2" indent="0">
              <a:buNone/>
            </a:pPr>
            <a:r>
              <a:rPr lang="de-LU" dirty="0">
                <a:solidFill>
                  <a:schemeClr val="tx1"/>
                </a:solidFill>
              </a:rPr>
              <a:t>There are different tools that are to be used for different kind of jobs. </a:t>
            </a:r>
          </a:p>
          <a:p>
            <a:pPr marL="628650" lvl="2" indent="0">
              <a:buNone/>
            </a:pPr>
            <a:endParaRPr lang="de-LU" dirty="0">
              <a:solidFill>
                <a:schemeClr val="tx1"/>
              </a:solidFill>
            </a:endParaRPr>
          </a:p>
          <a:p>
            <a:pPr marL="628650" lvl="2" indent="0">
              <a:buNone/>
            </a:pPr>
            <a:r>
              <a:rPr lang="de-LU" dirty="0">
                <a:solidFill>
                  <a:schemeClr val="tx1"/>
                </a:solidFill>
              </a:rPr>
              <a:t>Nowadays, many text-based programming languages exist, that make programming way simpler than what it used to be, which decreases the usefulness of UI‘s. </a:t>
            </a:r>
          </a:p>
          <a:p>
            <a:pPr marL="628650" lvl="2" indent="0">
              <a:buNone/>
            </a:pPr>
            <a:r>
              <a:rPr lang="de-LU" dirty="0">
                <a:solidFill>
                  <a:schemeClr val="tx1"/>
                </a:solidFill>
              </a:rPr>
              <a:t>Additionally, the availability of API‘s also increased, further reducing the use of UI‘s and RPA tools. </a:t>
            </a:r>
          </a:p>
          <a:p>
            <a:pPr lvl="2"/>
            <a:endParaRPr lang="de-LU" dirty="0"/>
          </a:p>
        </p:txBody>
      </p:sp>
      <p:sp>
        <p:nvSpPr>
          <p:cNvPr id="3" name="Title 2"/>
          <p:cNvSpPr>
            <a:spLocks noGrp="1"/>
          </p:cNvSpPr>
          <p:nvPr>
            <p:ph type="title"/>
          </p:nvPr>
        </p:nvSpPr>
        <p:spPr/>
        <p:txBody>
          <a:bodyPr/>
          <a:lstStyle/>
          <a:p>
            <a:r>
              <a:rPr lang="fr-LU" dirty="0"/>
              <a:t>Automation and RPA</a:t>
            </a:r>
            <a:endParaRPr lang="de-LU" dirty="0"/>
          </a:p>
        </p:txBody>
      </p:sp>
    </p:spTree>
    <p:extLst>
      <p:ext uri="{BB962C8B-B14F-4D97-AF65-F5344CB8AC3E}">
        <p14:creationId xmlns:p14="http://schemas.microsoft.com/office/powerpoint/2010/main" val="30800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r>
              <a:rPr lang="de-LU" dirty="0"/>
              <a:t>There are two ways to interact with software:</a:t>
            </a:r>
          </a:p>
          <a:p>
            <a:pPr lvl="1"/>
            <a:r>
              <a:rPr lang="de-LU" dirty="0"/>
              <a:t>Via a User Interface (UI): made for human users</a:t>
            </a:r>
          </a:p>
          <a:p>
            <a:pPr lvl="1"/>
            <a:r>
              <a:rPr lang="de-LU" dirty="0"/>
              <a:t>Via an application programming interface (API), made for two computer programs to be able to talk to each other. Many websites and applications provide an API, such as </a:t>
            </a:r>
          </a:p>
          <a:p>
            <a:pPr lvl="2"/>
            <a:r>
              <a:rPr lang="de-LU" dirty="0"/>
              <a:t>Twitter, to post and retrieve tweets automatically</a:t>
            </a:r>
          </a:p>
          <a:p>
            <a:pPr lvl="2"/>
            <a:r>
              <a:rPr lang="de-LU" dirty="0"/>
              <a:t>Gmail to programmatically send and retrieve emails </a:t>
            </a:r>
          </a:p>
          <a:p>
            <a:pPr lvl="2"/>
            <a:r>
              <a:rPr lang="de-LU" dirty="0"/>
              <a:t>Google search API allows to programatically perform searches </a:t>
            </a:r>
          </a:p>
          <a:p>
            <a:pPr lvl="2"/>
            <a:r>
              <a:rPr lang="de-LU" dirty="0"/>
              <a:t>Youtube API allows to display videos from youtube into other websites</a:t>
            </a:r>
          </a:p>
          <a:p>
            <a:pPr lvl="1"/>
            <a:r>
              <a:rPr lang="de-LU" dirty="0"/>
              <a:t>API‘s allow to automate tasks done with their systems </a:t>
            </a:r>
            <a:r>
              <a:rPr lang="de-LU" b="1" dirty="0"/>
              <a:t>without the need to go through the User Interface. </a:t>
            </a:r>
            <a:r>
              <a:rPr lang="en-US" altLang="fr-FR" dirty="0"/>
              <a:t>Programs with an API can be automated without the need for UI’s or RPA tools</a:t>
            </a:r>
            <a:endParaRPr lang="de-LU" altLang="fr-FR" dirty="0"/>
          </a:p>
          <a:p>
            <a:pPr lvl="1"/>
            <a:endParaRPr lang="de-LU" dirty="0"/>
          </a:p>
        </p:txBody>
      </p:sp>
      <p:sp>
        <p:nvSpPr>
          <p:cNvPr id="3" name="Title 2"/>
          <p:cNvSpPr>
            <a:spLocks noGrp="1"/>
          </p:cNvSpPr>
          <p:nvPr>
            <p:ph type="title"/>
          </p:nvPr>
        </p:nvSpPr>
        <p:spPr/>
        <p:txBody>
          <a:bodyPr/>
          <a:lstStyle/>
          <a:p>
            <a:r>
              <a:rPr lang="fr-LU" dirty="0"/>
              <a:t>Automation and RPA</a:t>
            </a:r>
            <a:endParaRPr lang="de-LU" dirty="0"/>
          </a:p>
        </p:txBody>
      </p:sp>
      <p:sp>
        <p:nvSpPr>
          <p:cNvPr id="7" name="Arrow: U-Turn 6">
            <a:extLst>
              <a:ext uri="{FF2B5EF4-FFF2-40B4-BE49-F238E27FC236}">
                <a16:creationId xmlns:a16="http://schemas.microsoft.com/office/drawing/2014/main" id="{DBF0E9AE-48A6-9D12-B291-598A6E8148B3}"/>
              </a:ext>
            </a:extLst>
          </p:cNvPr>
          <p:cNvSpPr/>
          <p:nvPr/>
        </p:nvSpPr>
        <p:spPr bwMode="auto">
          <a:xfrm>
            <a:off x="1649895" y="5318553"/>
            <a:ext cx="2592286" cy="50207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
        <p:nvSpPr>
          <p:cNvPr id="8" name="Arrow: U-Turn 7">
            <a:extLst>
              <a:ext uri="{FF2B5EF4-FFF2-40B4-BE49-F238E27FC236}">
                <a16:creationId xmlns:a16="http://schemas.microsoft.com/office/drawing/2014/main" id="{FC81BBD8-7350-1E30-EC19-E54016EB25F5}"/>
              </a:ext>
            </a:extLst>
          </p:cNvPr>
          <p:cNvSpPr/>
          <p:nvPr/>
        </p:nvSpPr>
        <p:spPr bwMode="auto">
          <a:xfrm>
            <a:off x="4709124" y="5363861"/>
            <a:ext cx="2160240" cy="360040"/>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572002D8-6D6B-3DC0-03EC-7560B9881A6E}"/>
              </a:ext>
            </a:extLst>
          </p:cNvPr>
          <p:cNvSpPr/>
          <p:nvPr/>
        </p:nvSpPr>
        <p:spPr bwMode="auto">
          <a:xfrm>
            <a:off x="547020" y="5860593"/>
            <a:ext cx="2592287" cy="11625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 Programs with an API</a:t>
            </a:r>
            <a:endParaRPr kumimoji="0" lang="fr-BE" sz="2400" b="0" i="0" u="none" strike="noStrike" cap="none" normalizeH="0" baseline="0" dirty="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EB2FC2D7-147E-653A-F36A-35E9D520BF43}"/>
              </a:ext>
            </a:extLst>
          </p:cNvPr>
          <p:cNvSpPr/>
          <p:nvPr/>
        </p:nvSpPr>
        <p:spPr bwMode="auto">
          <a:xfrm>
            <a:off x="3164962" y="5859633"/>
            <a:ext cx="2257498" cy="50537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2: UI’s</a:t>
            </a:r>
            <a:endParaRPr kumimoji="0" lang="fr-BE" sz="2400" b="0" i="0" u="none" strike="noStrike" cap="none" normalizeH="0" baseline="0" dirty="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7E86DEB7-22CE-328C-44A8-4E462F0139CE}"/>
              </a:ext>
            </a:extLst>
          </p:cNvPr>
          <p:cNvSpPr/>
          <p:nvPr/>
        </p:nvSpPr>
        <p:spPr bwMode="auto">
          <a:xfrm>
            <a:off x="6028915" y="5589240"/>
            <a:ext cx="3115085" cy="929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3:Programming the UI’s</a:t>
            </a:r>
            <a:endParaRPr kumimoji="0" lang="fr-BE" sz="2400" b="0" i="0" u="none" strike="noStrike" cap="none" normalizeH="0" baseline="0" dirty="0">
              <a:ln>
                <a:noFill/>
              </a:ln>
              <a:solidFill>
                <a:schemeClr val="tx1"/>
              </a:solidFill>
              <a:effectLst/>
              <a:latin typeface="Times New Roman" pitchFamily="18" charset="0"/>
            </a:endParaRPr>
          </a:p>
        </p:txBody>
      </p:sp>
      <p:sp>
        <p:nvSpPr>
          <p:cNvPr id="12" name="Multiplication Sign 11">
            <a:extLst>
              <a:ext uri="{FF2B5EF4-FFF2-40B4-BE49-F238E27FC236}">
                <a16:creationId xmlns:a16="http://schemas.microsoft.com/office/drawing/2014/main" id="{1D4F38B6-32AF-19CA-C926-6C234689B905}"/>
              </a:ext>
            </a:extLst>
          </p:cNvPr>
          <p:cNvSpPr/>
          <p:nvPr/>
        </p:nvSpPr>
        <p:spPr bwMode="auto">
          <a:xfrm>
            <a:off x="2620891" y="4902555"/>
            <a:ext cx="1229472" cy="1162546"/>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
        <p:nvSpPr>
          <p:cNvPr id="13" name="Multiplication Sign 12">
            <a:extLst>
              <a:ext uri="{FF2B5EF4-FFF2-40B4-BE49-F238E27FC236}">
                <a16:creationId xmlns:a16="http://schemas.microsoft.com/office/drawing/2014/main" id="{608F9350-3DED-A361-CFB4-FD2E5EFFF9A6}"/>
              </a:ext>
            </a:extLst>
          </p:cNvPr>
          <p:cNvSpPr/>
          <p:nvPr/>
        </p:nvSpPr>
        <p:spPr bwMode="auto">
          <a:xfrm>
            <a:off x="5086911" y="4807725"/>
            <a:ext cx="1117233" cy="1295772"/>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8022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pPr marL="628650" lvl="2" indent="0">
              <a:buNone/>
            </a:pPr>
            <a:r>
              <a:rPr lang="de-LU" dirty="0">
                <a:solidFill>
                  <a:schemeClr val="tx1"/>
                </a:solidFill>
              </a:rPr>
              <a:t>RPA tools are a subset of visual programmming.</a:t>
            </a:r>
          </a:p>
          <a:p>
            <a:pPr marL="628650" lvl="2" indent="0">
              <a:buNone/>
            </a:pPr>
            <a:r>
              <a:rPr lang="de-LU" dirty="0">
                <a:solidFill>
                  <a:schemeClr val="tx1"/>
                </a:solidFill>
              </a:rPr>
              <a:t>They are considered </a:t>
            </a:r>
            <a:r>
              <a:rPr lang="de-LU" b="1" dirty="0">
                <a:solidFill>
                  <a:srgbClr val="0070C0"/>
                </a:solidFill>
              </a:rPr>
              <a:t>brittle</a:t>
            </a:r>
            <a:r>
              <a:rPr lang="de-LU" dirty="0">
                <a:solidFill>
                  <a:schemeClr val="tx1"/>
                </a:solidFill>
              </a:rPr>
              <a:t> and </a:t>
            </a:r>
            <a:r>
              <a:rPr lang="de-LU" b="1" dirty="0">
                <a:solidFill>
                  <a:srgbClr val="0070C0"/>
                </a:solidFill>
              </a:rPr>
              <a:t>slower </a:t>
            </a:r>
            <a:r>
              <a:rPr lang="de-LU" dirty="0">
                <a:solidFill>
                  <a:schemeClr val="tx1"/>
                </a:solidFill>
              </a:rPr>
              <a:t>than other programming tools, and </a:t>
            </a:r>
            <a:r>
              <a:rPr lang="de-LU" b="1" dirty="0">
                <a:solidFill>
                  <a:srgbClr val="0070C0"/>
                </a:solidFill>
              </a:rPr>
              <a:t>should not be used exclusively</a:t>
            </a:r>
            <a:r>
              <a:rPr lang="de-LU" dirty="0">
                <a:solidFill>
                  <a:schemeClr val="tx1"/>
                </a:solidFill>
              </a:rPr>
              <a:t>. </a:t>
            </a:r>
          </a:p>
          <a:p>
            <a:pPr marL="628650" lvl="2" indent="0">
              <a:buNone/>
            </a:pPr>
            <a:r>
              <a:rPr lang="de-LU" dirty="0">
                <a:solidFill>
                  <a:schemeClr val="tx1"/>
                </a:solidFill>
              </a:rPr>
              <a:t>There are different tools that can automate different kind of tasks. </a:t>
            </a:r>
          </a:p>
          <a:p>
            <a:pPr marL="628650" lvl="2" indent="0">
              <a:buNone/>
            </a:pPr>
            <a:endParaRPr lang="de-LU" dirty="0">
              <a:solidFill>
                <a:schemeClr val="tx1"/>
              </a:solidFill>
            </a:endParaRPr>
          </a:p>
          <a:p>
            <a:pPr marL="628650" lvl="2" indent="0">
              <a:buNone/>
            </a:pPr>
            <a:endParaRPr lang="de-LU" dirty="0">
              <a:solidFill>
                <a:schemeClr val="tx1"/>
              </a:solidFill>
            </a:endParaRPr>
          </a:p>
          <a:p>
            <a:pPr lvl="2"/>
            <a:endParaRPr lang="de-LU" dirty="0"/>
          </a:p>
        </p:txBody>
      </p:sp>
      <p:sp>
        <p:nvSpPr>
          <p:cNvPr id="3" name="Title 2"/>
          <p:cNvSpPr>
            <a:spLocks noGrp="1"/>
          </p:cNvSpPr>
          <p:nvPr>
            <p:ph type="title"/>
          </p:nvPr>
        </p:nvSpPr>
        <p:spPr/>
        <p:txBody>
          <a:bodyPr/>
          <a:lstStyle/>
          <a:p>
            <a:r>
              <a:rPr lang="fr-LU" dirty="0"/>
              <a:t>Automation and RPA</a:t>
            </a:r>
            <a:endParaRPr lang="de-LU" dirty="0"/>
          </a:p>
        </p:txBody>
      </p:sp>
      <p:graphicFrame>
        <p:nvGraphicFramePr>
          <p:cNvPr id="4" name="Table 4">
            <a:extLst>
              <a:ext uri="{FF2B5EF4-FFF2-40B4-BE49-F238E27FC236}">
                <a16:creationId xmlns:a16="http://schemas.microsoft.com/office/drawing/2014/main" id="{06498357-E7C1-5E94-5A39-89561C9F24C1}"/>
              </a:ext>
            </a:extLst>
          </p:cNvPr>
          <p:cNvGraphicFramePr>
            <a:graphicFrameLocks noGrp="1"/>
          </p:cNvGraphicFramePr>
          <p:nvPr>
            <p:extLst>
              <p:ext uri="{D42A27DB-BD31-4B8C-83A1-F6EECF244321}">
                <p14:modId xmlns:p14="http://schemas.microsoft.com/office/powerpoint/2010/main" val="30414138"/>
              </p:ext>
            </p:extLst>
          </p:nvPr>
        </p:nvGraphicFramePr>
        <p:xfrm>
          <a:off x="323528" y="2348881"/>
          <a:ext cx="8496942" cy="4248471"/>
        </p:xfrm>
        <a:graphic>
          <a:graphicData uri="http://schemas.openxmlformats.org/drawingml/2006/table">
            <a:tbl>
              <a:tblPr firstRow="1" bandRow="1">
                <a:tableStyleId>{93296810-A885-4BE3-A3E7-6D5BEEA58F35}</a:tableStyleId>
              </a:tblPr>
              <a:tblGrid>
                <a:gridCol w="2313654">
                  <a:extLst>
                    <a:ext uri="{9D8B030D-6E8A-4147-A177-3AD203B41FA5}">
                      <a16:colId xmlns:a16="http://schemas.microsoft.com/office/drawing/2014/main" val="3657341182"/>
                    </a:ext>
                  </a:extLst>
                </a:gridCol>
                <a:gridCol w="3091644">
                  <a:extLst>
                    <a:ext uri="{9D8B030D-6E8A-4147-A177-3AD203B41FA5}">
                      <a16:colId xmlns:a16="http://schemas.microsoft.com/office/drawing/2014/main" val="1190070102"/>
                    </a:ext>
                  </a:extLst>
                </a:gridCol>
                <a:gridCol w="3091644">
                  <a:extLst>
                    <a:ext uri="{9D8B030D-6E8A-4147-A177-3AD203B41FA5}">
                      <a16:colId xmlns:a16="http://schemas.microsoft.com/office/drawing/2014/main" val="659891251"/>
                    </a:ext>
                  </a:extLst>
                </a:gridCol>
              </a:tblGrid>
              <a:tr h="452453">
                <a:tc>
                  <a:txBody>
                    <a:bodyPr/>
                    <a:lstStyle/>
                    <a:p>
                      <a:r>
                        <a:rPr lang="en-GB" sz="1400" dirty="0"/>
                        <a:t>Task</a:t>
                      </a:r>
                      <a:endParaRPr lang="fr-BE" sz="1400" dirty="0"/>
                    </a:p>
                  </a:txBody>
                  <a:tcPr/>
                </a:tc>
                <a:tc>
                  <a:txBody>
                    <a:bodyPr/>
                    <a:lstStyle/>
                    <a:p>
                      <a:r>
                        <a:rPr lang="en-GB" sz="1400" dirty="0"/>
                        <a:t>What tool should be used?</a:t>
                      </a:r>
                      <a:endParaRPr lang="fr-BE" sz="1400" dirty="0"/>
                    </a:p>
                  </a:txBody>
                  <a:tcPr/>
                </a:tc>
                <a:tc>
                  <a:txBody>
                    <a:bodyPr/>
                    <a:lstStyle/>
                    <a:p>
                      <a:r>
                        <a:rPr lang="en-GB" sz="1400" dirty="0"/>
                        <a:t>How to use the tool?</a:t>
                      </a:r>
                      <a:endParaRPr lang="fr-BE" sz="1400" dirty="0"/>
                    </a:p>
                  </a:txBody>
                  <a:tcPr/>
                </a:tc>
                <a:extLst>
                  <a:ext uri="{0D108BD9-81ED-4DB2-BD59-A6C34878D82A}">
                    <a16:rowId xmlns:a16="http://schemas.microsoft.com/office/drawing/2014/main" val="1214449165"/>
                  </a:ext>
                </a:extLst>
              </a:tr>
              <a:tr h="557605">
                <a:tc>
                  <a:txBody>
                    <a:bodyPr/>
                    <a:lstStyle/>
                    <a:p>
                      <a:r>
                        <a:rPr lang="en-GB" sz="1400" dirty="0"/>
                        <a:t>Data manipulation</a:t>
                      </a:r>
                      <a:endParaRPr lang="fr-BE" sz="1400" dirty="0"/>
                    </a:p>
                  </a:txBody>
                  <a:tcPr/>
                </a:tc>
                <a:tc>
                  <a:txBody>
                    <a:bodyPr/>
                    <a:lstStyle/>
                    <a:p>
                      <a:r>
                        <a:rPr lang="en-GB" sz="1400" dirty="0"/>
                        <a:t>Programming (text-based mostly, or visual)</a:t>
                      </a:r>
                      <a:endParaRPr lang="fr-BE" sz="1400" dirty="0"/>
                    </a:p>
                  </a:txBody>
                  <a:tcPr/>
                </a:tc>
                <a:tc>
                  <a:txBody>
                    <a:bodyPr/>
                    <a:lstStyle/>
                    <a:p>
                      <a:r>
                        <a:rPr lang="en-GB" sz="1400" dirty="0"/>
                        <a:t>Using read/write API’s for data input/output</a:t>
                      </a:r>
                      <a:endParaRPr lang="fr-BE" sz="1400" dirty="0"/>
                    </a:p>
                  </a:txBody>
                  <a:tcPr/>
                </a:tc>
                <a:extLst>
                  <a:ext uri="{0D108BD9-81ED-4DB2-BD59-A6C34878D82A}">
                    <a16:rowId xmlns:a16="http://schemas.microsoft.com/office/drawing/2014/main" val="1656025233"/>
                  </a:ext>
                </a:extLst>
              </a:tr>
              <a:tr h="998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Automate any UI when an API is available</a:t>
                      </a:r>
                      <a:endParaRPr lang="fr-B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Programming or RPA, but we advise text-based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solidFill>
                            <a:srgbClr val="FF0000"/>
                          </a:solidFill>
                        </a:rPr>
                        <a:t>Uipath</a:t>
                      </a:r>
                      <a:r>
                        <a:rPr lang="en-GB" sz="1400" dirty="0">
                          <a:solidFill>
                            <a:srgbClr val="FF0000"/>
                          </a:solidFill>
                        </a:rPr>
                        <a:t> demo </a:t>
                      </a:r>
                      <a:r>
                        <a:rPr lang="en-GB" sz="1400" dirty="0" err="1">
                          <a:solidFill>
                            <a:srgbClr val="FF0000"/>
                          </a:solidFill>
                        </a:rPr>
                        <a:t>googlesearch</a:t>
                      </a:r>
                      <a:endParaRPr lang="fr-BE" sz="1400" dirty="0">
                        <a:solidFill>
                          <a:srgbClr val="FF0000"/>
                        </a:solidFill>
                      </a:endParaRPr>
                    </a:p>
                  </a:txBody>
                  <a:tcPr/>
                </a:tc>
                <a:tc>
                  <a:txBody>
                    <a:bodyPr/>
                    <a:lstStyle/>
                    <a:p>
                      <a:r>
                        <a:rPr lang="en-GB" sz="1400" dirty="0"/>
                        <a:t>We can use either text-based or visual programming tools, including RPA, to interact with the API’s.</a:t>
                      </a:r>
                      <a:endParaRPr lang="fr-BE" sz="1400" dirty="0"/>
                    </a:p>
                  </a:txBody>
                  <a:tcPr/>
                </a:tc>
                <a:extLst>
                  <a:ext uri="{0D108BD9-81ED-4DB2-BD59-A6C34878D82A}">
                    <a16:rowId xmlns:a16="http://schemas.microsoft.com/office/drawing/2014/main" val="936440164"/>
                  </a:ext>
                </a:extLst>
              </a:tr>
              <a:tr h="1223491">
                <a:tc>
                  <a:txBody>
                    <a:bodyPr/>
                    <a:lstStyle/>
                    <a:p>
                      <a:r>
                        <a:rPr lang="en-GB" sz="1400" dirty="0"/>
                        <a:t>Automate a Web-based UI without an API being available</a:t>
                      </a:r>
                      <a:endParaRPr lang="fr-BE" sz="1400" dirty="0"/>
                    </a:p>
                  </a:txBody>
                  <a:tcPr/>
                </a:tc>
                <a:tc>
                  <a:txBody>
                    <a:bodyPr/>
                    <a:lstStyle/>
                    <a:p>
                      <a:r>
                        <a:rPr lang="en-GB" sz="1400" dirty="0"/>
                        <a:t>Programming or RPA</a:t>
                      </a:r>
                    </a:p>
                    <a:p>
                      <a:r>
                        <a:rPr lang="en-GB" sz="1400" dirty="0">
                          <a:solidFill>
                            <a:srgbClr val="FF0000"/>
                          </a:solidFill>
                        </a:rPr>
                        <a:t>Selenium demo</a:t>
                      </a:r>
                    </a:p>
                    <a:p>
                      <a:r>
                        <a:rPr lang="en-GB" sz="1400" dirty="0" err="1">
                          <a:solidFill>
                            <a:srgbClr val="FF0000"/>
                          </a:solidFill>
                        </a:rPr>
                        <a:t>Uipath</a:t>
                      </a:r>
                      <a:r>
                        <a:rPr lang="en-GB" sz="1400" dirty="0">
                          <a:solidFill>
                            <a:srgbClr val="FF0000"/>
                          </a:solidFill>
                        </a:rPr>
                        <a:t> demo</a:t>
                      </a:r>
                      <a:endParaRPr lang="fr-BE" sz="1400" dirty="0">
                        <a:solidFill>
                          <a:srgbClr val="FF0000"/>
                        </a:solidFill>
                      </a:endParaRPr>
                    </a:p>
                  </a:txBody>
                  <a:tcPr/>
                </a:tc>
                <a:tc>
                  <a:txBody>
                    <a:bodyPr/>
                    <a:lstStyle/>
                    <a:p>
                      <a:r>
                        <a:rPr lang="en-GB" sz="1400" dirty="0"/>
                        <a:t>Spying and automating the UI elements. If the UI is web-based, we can use text-based programming frameworks such as Selenium in python, C++, …</a:t>
                      </a:r>
                      <a:endParaRPr lang="fr-BE" sz="1400" dirty="0"/>
                    </a:p>
                  </a:txBody>
                  <a:tcPr/>
                </a:tc>
                <a:extLst>
                  <a:ext uri="{0D108BD9-81ED-4DB2-BD59-A6C34878D82A}">
                    <a16:rowId xmlns:a16="http://schemas.microsoft.com/office/drawing/2014/main" val="2136921565"/>
                  </a:ext>
                </a:extLst>
              </a:tr>
              <a:tr h="1016811">
                <a:tc>
                  <a:txBody>
                    <a:bodyPr/>
                    <a:lstStyle/>
                    <a:p>
                      <a:r>
                        <a:rPr lang="en-GB" sz="1400" dirty="0"/>
                        <a:t>Automate the UI of locally installed software, without an API being available</a:t>
                      </a:r>
                      <a:endParaRPr lang="fr-BE" sz="1400" dirty="0"/>
                    </a:p>
                  </a:txBody>
                  <a:tcPr/>
                </a:tc>
                <a:tc>
                  <a:txBody>
                    <a:bodyPr/>
                    <a:lstStyle/>
                    <a:p>
                      <a:r>
                        <a:rPr lang="en-GB" sz="1400" dirty="0"/>
                        <a:t>RPA</a:t>
                      </a:r>
                      <a:endParaRPr lang="fr-BE" sz="1400" dirty="0"/>
                    </a:p>
                  </a:txBody>
                  <a:tcPr/>
                </a:tc>
                <a:tc>
                  <a:txBody>
                    <a:bodyPr/>
                    <a:lstStyle/>
                    <a:p>
                      <a:r>
                        <a:rPr lang="en-GB" sz="1400" dirty="0"/>
                        <a:t>Few programming frameworks allow to efficiently spy UI elements of locally-installed software, apart from RPA tools.</a:t>
                      </a:r>
                      <a:endParaRPr lang="fr-BE" sz="1400" dirty="0"/>
                    </a:p>
                  </a:txBody>
                  <a:tcPr/>
                </a:tc>
                <a:extLst>
                  <a:ext uri="{0D108BD9-81ED-4DB2-BD59-A6C34878D82A}">
                    <a16:rowId xmlns:a16="http://schemas.microsoft.com/office/drawing/2014/main" val="2332123543"/>
                  </a:ext>
                </a:extLst>
              </a:tr>
            </a:tbl>
          </a:graphicData>
        </a:graphic>
      </p:graphicFrame>
    </p:spTree>
    <p:extLst>
      <p:ext uri="{BB962C8B-B14F-4D97-AF65-F5344CB8AC3E}">
        <p14:creationId xmlns:p14="http://schemas.microsoft.com/office/powerpoint/2010/main" val="3536796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042986"/>
            <a:ext cx="9127244" cy="4104456"/>
          </a:xfrm>
        </p:spPr>
        <p:txBody>
          <a:bodyPr/>
          <a:lstStyle/>
          <a:p>
            <a:pPr marL="628650" lvl="2" indent="0">
              <a:buNone/>
            </a:pPr>
            <a:r>
              <a:rPr lang="de-LU" dirty="0">
                <a:solidFill>
                  <a:schemeClr val="tx1"/>
                </a:solidFill>
              </a:rPr>
              <a:t>Demos</a:t>
            </a:r>
          </a:p>
          <a:p>
            <a:pPr marL="628650" lvl="2" indent="0">
              <a:buNone/>
            </a:pPr>
            <a:endParaRPr lang="de-LU" dirty="0">
              <a:solidFill>
                <a:schemeClr val="tx1"/>
              </a:solidFill>
            </a:endParaRPr>
          </a:p>
          <a:p>
            <a:pPr marL="628650" lvl="2" indent="0">
              <a:buNone/>
            </a:pPr>
            <a:endParaRPr lang="de-LU" dirty="0">
              <a:solidFill>
                <a:schemeClr val="tx1"/>
              </a:solidFill>
            </a:endParaRPr>
          </a:p>
          <a:p>
            <a:pPr lvl="2"/>
            <a:endParaRPr lang="de-LU" dirty="0"/>
          </a:p>
        </p:txBody>
      </p:sp>
      <p:sp>
        <p:nvSpPr>
          <p:cNvPr id="3" name="Title 2"/>
          <p:cNvSpPr>
            <a:spLocks noGrp="1"/>
          </p:cNvSpPr>
          <p:nvPr>
            <p:ph type="title"/>
          </p:nvPr>
        </p:nvSpPr>
        <p:spPr/>
        <p:txBody>
          <a:bodyPr/>
          <a:lstStyle/>
          <a:p>
            <a:r>
              <a:rPr lang="fr-LU" dirty="0"/>
              <a:t>Automation and RPA</a:t>
            </a:r>
            <a:endParaRPr lang="de-LU" dirty="0"/>
          </a:p>
        </p:txBody>
      </p:sp>
    </p:spTree>
    <p:extLst>
      <p:ext uri="{BB962C8B-B14F-4D97-AF65-F5344CB8AC3E}">
        <p14:creationId xmlns:p14="http://schemas.microsoft.com/office/powerpoint/2010/main" val="393064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t>It’s (very) possible to have UI-based tasks that are repetitive </a:t>
            </a:r>
          </a:p>
          <a:p>
            <a:pPr lvl="2"/>
            <a:r>
              <a:rPr lang="en-GB" dirty="0"/>
              <a:t>What if you have a number of excel files to treat the same way for example, or have to check the validity of a VAT number on the web for many third-parties</a:t>
            </a:r>
          </a:p>
          <a:p>
            <a:pPr lvl="1"/>
            <a:r>
              <a:rPr lang="en-GB" dirty="0"/>
              <a:t>Like all computer-based tasks, it is possible to automate them using programming tools.</a:t>
            </a:r>
          </a:p>
          <a:p>
            <a:pPr lvl="2"/>
            <a:r>
              <a:rPr lang="en-GB" dirty="0"/>
              <a:t>Programming allows to execute tasks on a number of repetitive cases</a:t>
            </a:r>
          </a:p>
          <a:p>
            <a:pPr lvl="2"/>
            <a:r>
              <a:rPr lang="en-GB" dirty="0"/>
              <a:t>UI’s allow to be more flexible and to perform tasks without the need of a programming tool</a:t>
            </a:r>
          </a:p>
          <a:p>
            <a:pPr lvl="1"/>
            <a:r>
              <a:rPr lang="en-GB" dirty="0">
                <a:solidFill>
                  <a:schemeClr val="tx1"/>
                </a:solidFill>
              </a:rPr>
              <a:t>When the tasks involving UI’s are very repetitive, we can use specific programming tools to automate User Interfaces. </a:t>
            </a:r>
          </a:p>
          <a:p>
            <a:pPr lvl="1"/>
            <a:r>
              <a:rPr lang="en-GB" dirty="0">
                <a:solidFill>
                  <a:schemeClr val="tx1"/>
                </a:solidFill>
              </a:rPr>
              <a:t>These tools which allow to automate the GUI’s are called RPA tools, for Robotic Process Automation. </a:t>
            </a:r>
          </a:p>
          <a:p>
            <a:pPr lvl="2"/>
            <a:endParaRPr lang="en-GB" dirty="0"/>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2668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420888"/>
            <a:ext cx="8424936" cy="2448272"/>
          </a:xfrm>
        </p:spPr>
        <p:txBody>
          <a:bodyPr/>
          <a:lstStyle/>
          <a:p>
            <a:pPr marL="0" indent="0">
              <a:buNone/>
            </a:pPr>
            <a:r>
              <a:rPr lang="de-LU" sz="3200" b="1" dirty="0"/>
              <a:t>Introduction</a:t>
            </a:r>
            <a:endParaRPr lang="de-LU" b="1" dirty="0"/>
          </a:p>
        </p:txBody>
      </p:sp>
      <p:sp>
        <p:nvSpPr>
          <p:cNvPr id="3" name="Title 2"/>
          <p:cNvSpPr>
            <a:spLocks noGrp="1"/>
          </p:cNvSpPr>
          <p:nvPr>
            <p:ph type="title"/>
          </p:nvPr>
        </p:nvSpPr>
        <p:spPr/>
        <p:txBody>
          <a:bodyPr/>
          <a:lstStyle/>
          <a:p>
            <a:r>
              <a:rPr lang="fr-LU" dirty="0"/>
              <a:t>Introduction</a:t>
            </a:r>
            <a:endParaRPr lang="de-LU"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US" dirty="0"/>
              <a:t>Using a computer, we can represent any data-related task as a sequence of different steps (instructions) which take an input and yield an output. </a:t>
            </a:r>
          </a:p>
          <a:p>
            <a:pPr lvl="1"/>
            <a:r>
              <a:rPr lang="en-US" altLang="fr-FR" dirty="0"/>
              <a:t>This is what is called a program. Excel is an example of a program which performs data-related tasks.</a:t>
            </a:r>
          </a:p>
          <a:p>
            <a:pPr marL="266700" lvl="1" indent="0">
              <a:buNone/>
            </a:pPr>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Automation and RPA</a:t>
            </a:r>
            <a:endParaRPr lang="de-LU" dirty="0"/>
          </a:p>
        </p:txBody>
      </p:sp>
      <p:sp>
        <p:nvSpPr>
          <p:cNvPr id="4" name="Rectangle 3">
            <a:extLst>
              <a:ext uri="{FF2B5EF4-FFF2-40B4-BE49-F238E27FC236}">
                <a16:creationId xmlns:a16="http://schemas.microsoft.com/office/drawing/2014/main" id="{70AA68B8-1120-633C-FDA0-3B84E4D3FA02}"/>
              </a:ext>
            </a:extLst>
          </p:cNvPr>
          <p:cNvSpPr/>
          <p:nvPr/>
        </p:nvSpPr>
        <p:spPr bwMode="auto">
          <a:xfrm>
            <a:off x="3635895" y="3493440"/>
            <a:ext cx="2016224" cy="104698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1970’s: </a:t>
            </a:r>
            <a:endParaRPr kumimoji="0" lang="fr-BE" sz="2000" b="0" i="0" u="none" strike="noStrike" cap="none" normalizeH="0" baseline="0" dirty="0">
              <a:ln>
                <a:noFill/>
              </a:ln>
              <a:solidFill>
                <a:schemeClr val="tx1"/>
              </a:solidFill>
              <a:effectLst/>
              <a:latin typeface="Times New Roman" pitchFamily="18" charset="0"/>
            </a:endParaRPr>
          </a:p>
        </p:txBody>
      </p:sp>
      <p:pic>
        <p:nvPicPr>
          <p:cNvPr id="8" name="Picture 7">
            <a:extLst>
              <a:ext uri="{FF2B5EF4-FFF2-40B4-BE49-F238E27FC236}">
                <a16:creationId xmlns:a16="http://schemas.microsoft.com/office/drawing/2014/main" id="{9E4341E5-254F-A6BB-155B-77B8B11FE0ED}"/>
              </a:ext>
            </a:extLst>
          </p:cNvPr>
          <p:cNvPicPr>
            <a:picLocks noChangeAspect="1"/>
          </p:cNvPicPr>
          <p:nvPr/>
        </p:nvPicPr>
        <p:blipFill>
          <a:blip r:embed="rId2"/>
          <a:stretch>
            <a:fillRect/>
          </a:stretch>
        </p:blipFill>
        <p:spPr>
          <a:xfrm>
            <a:off x="4050191" y="5063708"/>
            <a:ext cx="2680659" cy="1768898"/>
          </a:xfrm>
          <a:prstGeom prst="rect">
            <a:avLst/>
          </a:prstGeom>
        </p:spPr>
      </p:pic>
      <p:sp>
        <p:nvSpPr>
          <p:cNvPr id="13" name="TextBox 12">
            <a:extLst>
              <a:ext uri="{FF2B5EF4-FFF2-40B4-BE49-F238E27FC236}">
                <a16:creationId xmlns:a16="http://schemas.microsoft.com/office/drawing/2014/main" id="{BAEBEADB-C654-8285-C580-C0279819EF06}"/>
              </a:ext>
            </a:extLst>
          </p:cNvPr>
          <p:cNvSpPr txBox="1"/>
          <p:nvPr/>
        </p:nvSpPr>
        <p:spPr>
          <a:xfrm>
            <a:off x="6804248" y="5063708"/>
            <a:ext cx="270473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b="0" i="0" dirty="0">
                <a:solidFill>
                  <a:srgbClr val="000000"/>
                </a:solidFill>
                <a:effectLst/>
                <a:latin typeface="Times New Roman" panose="02020603050405020304" pitchFamily="18" charset="0"/>
              </a:rPr>
              <a:t>The principal feature of a von Neumann computer is that the program and any data are both stored together, usually in a slow-to-access storage medium such as a hard disk, and transferred as required to a faster, and more volatile storage medium (RAM) for execution or processing by a central processing unit (CPU).</a:t>
            </a:r>
            <a:endParaRPr lang="fr-BE" sz="1200" dirty="0"/>
          </a:p>
        </p:txBody>
      </p:sp>
      <p:sp>
        <p:nvSpPr>
          <p:cNvPr id="14" name="Rectangle 13">
            <a:extLst>
              <a:ext uri="{FF2B5EF4-FFF2-40B4-BE49-F238E27FC236}">
                <a16:creationId xmlns:a16="http://schemas.microsoft.com/office/drawing/2014/main" id="{472DDF82-8235-BD02-F384-430C16E57FC4}"/>
              </a:ext>
            </a:extLst>
          </p:cNvPr>
          <p:cNvSpPr/>
          <p:nvPr/>
        </p:nvSpPr>
        <p:spPr bwMode="auto">
          <a:xfrm>
            <a:off x="467544" y="3493441"/>
            <a:ext cx="2016224" cy="9899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1945: early computers, pure programs</a:t>
            </a:r>
            <a:endParaRPr kumimoji="0" lang="fr-BE" sz="2000" b="0" i="0" u="none" strike="noStrike" cap="none" normalizeH="0" baseline="0" dirty="0">
              <a:ln>
                <a:noFill/>
              </a:ln>
              <a:solidFill>
                <a:schemeClr val="tx1"/>
              </a:solidFill>
              <a:effectLst/>
              <a:latin typeface="Times New Roman" pitchFamily="18" charset="0"/>
            </a:endParaRPr>
          </a:p>
        </p:txBody>
      </p:sp>
      <p:pic>
        <p:nvPicPr>
          <p:cNvPr id="2050" name="Picture 2" descr="History of Computers - Assembly Language - SJS Wiki">
            <a:extLst>
              <a:ext uri="{FF2B5EF4-FFF2-40B4-BE49-F238E27FC236}">
                <a16:creationId xmlns:a16="http://schemas.microsoft.com/office/drawing/2014/main" id="{644FC31E-1001-366E-6CD0-7BE6D3964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30" y="4895626"/>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59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solidFill>
                  <a:schemeClr val="tx1"/>
                </a:solidFill>
              </a:rPr>
              <a:t>When the tasks involving UI’s are very repetitive, we can use specific programming tools to automate User Interfaces. </a:t>
            </a:r>
          </a:p>
          <a:p>
            <a:pPr lvl="1"/>
            <a:r>
              <a:rPr lang="en-GB" dirty="0">
                <a:solidFill>
                  <a:schemeClr val="tx1"/>
                </a:solidFill>
              </a:rPr>
              <a:t>These tools which allow to create programs which automate the GUI’s are called RPA tools, for </a:t>
            </a:r>
            <a:r>
              <a:rPr lang="en-GB" b="1" u="sng" dirty="0">
                <a:solidFill>
                  <a:schemeClr val="tx1"/>
                </a:solidFill>
              </a:rPr>
              <a:t>Robotic Process Automation tools</a:t>
            </a:r>
            <a:r>
              <a:rPr lang="en-GB" dirty="0">
                <a:solidFill>
                  <a:schemeClr val="tx1"/>
                </a:solidFill>
              </a:rPr>
              <a:t>. </a:t>
            </a:r>
          </a:p>
          <a:p>
            <a:pPr lvl="2"/>
            <a:r>
              <a:rPr lang="en-GB" dirty="0"/>
              <a:t>Demonstration of </a:t>
            </a:r>
            <a:r>
              <a:rPr lang="en-GB" dirty="0" err="1"/>
              <a:t>UIPath</a:t>
            </a:r>
            <a:endParaRPr lang="en-GB" dirty="0"/>
          </a:p>
          <a:p>
            <a:pPr lvl="2"/>
            <a:endParaRPr lang="en-GB" dirty="0"/>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390270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t>Compare:</a:t>
            </a:r>
          </a:p>
          <a:p>
            <a:pPr lvl="2"/>
            <a:r>
              <a:rPr lang="en-GB" dirty="0"/>
              <a:t>Web user interfaces: currency converter example</a:t>
            </a:r>
          </a:p>
          <a:p>
            <a:pPr lvl="2"/>
            <a:endParaRPr lang="en-GB" dirty="0"/>
          </a:p>
          <a:p>
            <a:pPr lvl="2"/>
            <a:endParaRPr lang="en-GB" dirty="0"/>
          </a:p>
          <a:p>
            <a:pPr lvl="2"/>
            <a:endParaRPr lang="en-GB" dirty="0"/>
          </a:p>
          <a:p>
            <a:pPr lvl="2"/>
            <a:endParaRPr lang="en-GB" dirty="0"/>
          </a:p>
          <a:p>
            <a:pPr lvl="2"/>
            <a:r>
              <a:rPr lang="en-GB" dirty="0"/>
              <a:t>Pure data operations: appending and column-wise operations</a:t>
            </a:r>
          </a:p>
          <a:p>
            <a:pPr lvl="2"/>
            <a:endParaRPr lang="en-GB" dirty="0"/>
          </a:p>
          <a:p>
            <a:pPr lvl="2"/>
            <a:endParaRPr lang="en-GB" dirty="0"/>
          </a:p>
          <a:p>
            <a:pPr lvl="2"/>
            <a:endParaRPr lang="en-GB" dirty="0"/>
          </a:p>
          <a:p>
            <a:pPr lvl="2"/>
            <a:endParaRPr lang="en-GB" dirty="0"/>
          </a:p>
          <a:p>
            <a:pPr lvl="2"/>
            <a:endParaRPr lang="en-GB" dirty="0"/>
          </a:p>
          <a:p>
            <a:pPr lvl="2"/>
            <a:r>
              <a:rPr lang="en-GB" dirty="0"/>
              <a:t>Local client User interface: Outlook, SAP, …</a:t>
            </a:r>
          </a:p>
          <a:p>
            <a:pPr lvl="2"/>
            <a:endParaRPr lang="en-GB" dirty="0"/>
          </a:p>
          <a:p>
            <a:pPr lvl="2"/>
            <a:endParaRPr lang="en-GB" dirty="0"/>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pic>
        <p:nvPicPr>
          <p:cNvPr id="5" name="Picture 4">
            <a:extLst>
              <a:ext uri="{FF2B5EF4-FFF2-40B4-BE49-F238E27FC236}">
                <a16:creationId xmlns:a16="http://schemas.microsoft.com/office/drawing/2014/main" id="{26287052-B893-FD72-5262-D9F2758DF1B6}"/>
              </a:ext>
            </a:extLst>
          </p:cNvPr>
          <p:cNvPicPr>
            <a:picLocks noChangeAspect="1"/>
          </p:cNvPicPr>
          <p:nvPr/>
        </p:nvPicPr>
        <p:blipFill>
          <a:blip r:embed="rId2"/>
          <a:stretch>
            <a:fillRect/>
          </a:stretch>
        </p:blipFill>
        <p:spPr>
          <a:xfrm>
            <a:off x="1187624" y="3566914"/>
            <a:ext cx="2533650" cy="1276350"/>
          </a:xfrm>
          <a:prstGeom prst="rect">
            <a:avLst/>
          </a:prstGeom>
        </p:spPr>
      </p:pic>
      <p:pic>
        <p:nvPicPr>
          <p:cNvPr id="7" name="Picture 6">
            <a:extLst>
              <a:ext uri="{FF2B5EF4-FFF2-40B4-BE49-F238E27FC236}">
                <a16:creationId xmlns:a16="http://schemas.microsoft.com/office/drawing/2014/main" id="{5D16200D-0CB3-EAED-0130-66960C8CAC06}"/>
              </a:ext>
            </a:extLst>
          </p:cNvPr>
          <p:cNvPicPr>
            <a:picLocks noChangeAspect="1"/>
          </p:cNvPicPr>
          <p:nvPr/>
        </p:nvPicPr>
        <p:blipFill>
          <a:blip r:embed="rId3"/>
          <a:stretch>
            <a:fillRect/>
          </a:stretch>
        </p:blipFill>
        <p:spPr>
          <a:xfrm>
            <a:off x="4067944" y="4005064"/>
            <a:ext cx="2724150" cy="200025"/>
          </a:xfrm>
          <a:prstGeom prst="rect">
            <a:avLst/>
          </a:prstGeom>
        </p:spPr>
      </p:pic>
      <p:pic>
        <p:nvPicPr>
          <p:cNvPr id="9" name="Picture 8">
            <a:extLst>
              <a:ext uri="{FF2B5EF4-FFF2-40B4-BE49-F238E27FC236}">
                <a16:creationId xmlns:a16="http://schemas.microsoft.com/office/drawing/2014/main" id="{A4FB25B4-B04B-99F0-C732-6265B1753170}"/>
              </a:ext>
            </a:extLst>
          </p:cNvPr>
          <p:cNvPicPr>
            <a:picLocks noChangeAspect="1"/>
          </p:cNvPicPr>
          <p:nvPr/>
        </p:nvPicPr>
        <p:blipFill>
          <a:blip r:embed="rId4"/>
          <a:stretch>
            <a:fillRect/>
          </a:stretch>
        </p:blipFill>
        <p:spPr>
          <a:xfrm>
            <a:off x="5940152" y="1336208"/>
            <a:ext cx="2976845" cy="1728957"/>
          </a:xfrm>
          <a:prstGeom prst="rect">
            <a:avLst/>
          </a:prstGeom>
        </p:spPr>
      </p:pic>
    </p:spTree>
    <p:extLst>
      <p:ext uri="{BB962C8B-B14F-4D97-AF65-F5344CB8AC3E}">
        <p14:creationId xmlns:p14="http://schemas.microsoft.com/office/powerpoint/2010/main" val="197855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266700" lvl="1" indent="0">
              <a:buNone/>
            </a:pPr>
            <a:r>
              <a:rPr lang="en-GB" dirty="0"/>
              <a:t>What are these tools good for?</a:t>
            </a:r>
          </a:p>
          <a:p>
            <a:pPr lvl="1"/>
            <a:r>
              <a:rPr lang="en-GB" dirty="0"/>
              <a:t>Programming is good for repetitive tasks </a:t>
            </a:r>
          </a:p>
          <a:p>
            <a:pPr lvl="2"/>
            <a:r>
              <a:rPr lang="en-GB" dirty="0"/>
              <a:t>A program can perform the same operations on many similar cases</a:t>
            </a:r>
          </a:p>
          <a:p>
            <a:pPr lvl="1"/>
            <a:r>
              <a:rPr lang="en-GB" dirty="0"/>
              <a:t>UI’s are very good for one-off tasks that don’t repeat</a:t>
            </a:r>
          </a:p>
          <a:p>
            <a:pPr lvl="2"/>
            <a:r>
              <a:rPr lang="en-GB" dirty="0"/>
              <a:t>UI’s are also easier to use than programming tools</a:t>
            </a:r>
          </a:p>
          <a:p>
            <a:pPr lvl="2"/>
            <a:r>
              <a:rPr lang="en-GB" dirty="0"/>
              <a:t>More flexible, but do not generalize to a number of similar cases</a:t>
            </a:r>
          </a:p>
          <a:p>
            <a:pPr lvl="2"/>
            <a:endParaRPr lang="en-GB" dirty="0"/>
          </a:p>
          <a:p>
            <a:pPr marL="276225" lvl="1" indent="0">
              <a:buNone/>
            </a:pPr>
            <a:r>
              <a:rPr lang="en-GB" dirty="0"/>
              <a:t>Due to the worldwide success of User Interfaces, business users now typically interact with many User Interfaces on a daily basis (Excel, Chrome, Outlook, Gmail, …). </a:t>
            </a:r>
          </a:p>
          <a:p>
            <a:pPr marL="276225" lvl="1" indent="0">
              <a:buNone/>
            </a:pPr>
            <a:endParaRPr lang="en-GB" dirty="0"/>
          </a:p>
          <a:p>
            <a:pPr marL="276225" lvl="1" indent="0">
              <a:buNone/>
            </a:pPr>
            <a:r>
              <a:rPr lang="en-GB" dirty="0"/>
              <a:t>Often, these UI-based tasks are repetitive as well. </a:t>
            </a:r>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296014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solidFill>
                  <a:schemeClr val="tx1"/>
                </a:solidFill>
              </a:rPr>
              <a:t>When the tasks involving UI’s are very repetitive, we can use specific programming tools to automate User Interfaces. </a:t>
            </a:r>
          </a:p>
          <a:p>
            <a:pPr lvl="1"/>
            <a:r>
              <a:rPr lang="en-GB" dirty="0">
                <a:solidFill>
                  <a:schemeClr val="tx1"/>
                </a:solidFill>
              </a:rPr>
              <a:t>These tools which allow to create programs which automate the GUI’s are called RPA tools, for </a:t>
            </a:r>
            <a:r>
              <a:rPr lang="en-GB" b="1" u="sng" dirty="0">
                <a:solidFill>
                  <a:schemeClr val="tx1"/>
                </a:solidFill>
              </a:rPr>
              <a:t>Robotic Process Automation tools</a:t>
            </a:r>
            <a:r>
              <a:rPr lang="en-GB" dirty="0">
                <a:solidFill>
                  <a:schemeClr val="tx1"/>
                </a:solidFill>
              </a:rPr>
              <a:t>. </a:t>
            </a:r>
          </a:p>
          <a:p>
            <a:pPr lvl="2"/>
            <a:r>
              <a:rPr lang="en-GB" dirty="0"/>
              <a:t>Demonstration of </a:t>
            </a:r>
            <a:r>
              <a:rPr lang="en-GB" dirty="0" err="1"/>
              <a:t>UIPath</a:t>
            </a:r>
            <a:endParaRPr lang="en-GB" dirty="0"/>
          </a:p>
          <a:p>
            <a:pPr lvl="2"/>
            <a:endParaRPr lang="en-GB" dirty="0"/>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335761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t>It’s (very) possible to have UI-based tasks that are repetitive </a:t>
            </a:r>
          </a:p>
          <a:p>
            <a:pPr lvl="2"/>
            <a:r>
              <a:rPr lang="en-GB" dirty="0"/>
              <a:t>what if you have a number of excel files to treat the same way for example, or have to check the validity of a VAT number on the web for many third-parties</a:t>
            </a:r>
          </a:p>
          <a:p>
            <a:pPr lvl="1"/>
            <a:r>
              <a:rPr lang="en-GB" dirty="0"/>
              <a:t>Like all repetitive tasks, it is possible to automate them using programming tools. But how?</a:t>
            </a:r>
          </a:p>
          <a:p>
            <a:pPr lvl="2"/>
            <a:r>
              <a:rPr lang="en-GB" dirty="0"/>
              <a:t>Some programs and websites include API’s that allow you to access their capabilities programmatically. </a:t>
            </a:r>
          </a:p>
          <a:p>
            <a:pPr lvl="2"/>
            <a:endParaRPr lang="en-GB" dirty="0"/>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pic>
        <p:nvPicPr>
          <p:cNvPr id="5" name="Picture 4">
            <a:extLst>
              <a:ext uri="{FF2B5EF4-FFF2-40B4-BE49-F238E27FC236}">
                <a16:creationId xmlns:a16="http://schemas.microsoft.com/office/drawing/2014/main" id="{E0B49449-1E5C-DD9A-20BB-8F089D6CAD57}"/>
              </a:ext>
            </a:extLst>
          </p:cNvPr>
          <p:cNvPicPr>
            <a:picLocks noChangeAspect="1"/>
          </p:cNvPicPr>
          <p:nvPr/>
        </p:nvPicPr>
        <p:blipFill>
          <a:blip r:embed="rId2"/>
          <a:stretch>
            <a:fillRect/>
          </a:stretch>
        </p:blipFill>
        <p:spPr>
          <a:xfrm>
            <a:off x="1907704" y="3554369"/>
            <a:ext cx="5328592" cy="3275275"/>
          </a:xfrm>
          <a:prstGeom prst="rect">
            <a:avLst/>
          </a:prstGeom>
        </p:spPr>
      </p:pic>
    </p:spTree>
    <p:extLst>
      <p:ext uri="{BB962C8B-B14F-4D97-AF65-F5344CB8AC3E}">
        <p14:creationId xmlns:p14="http://schemas.microsoft.com/office/powerpoint/2010/main" val="117320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lvl="1"/>
            <a:r>
              <a:rPr lang="en-GB" dirty="0"/>
              <a:t>It’s (very) possible to have UI-based tasks that are repetitive </a:t>
            </a:r>
          </a:p>
          <a:p>
            <a:pPr lvl="2"/>
            <a:r>
              <a:rPr lang="en-GB" dirty="0"/>
              <a:t>what if you have a number of excel files to treat the same way for example, or have to check the validity of a VAT number on the web for many third-parties</a:t>
            </a:r>
          </a:p>
          <a:p>
            <a:pPr lvl="1"/>
            <a:r>
              <a:rPr lang="en-GB" dirty="0"/>
              <a:t>Like all repetitive tasks, it is possible to automate them using programming tools. But how?</a:t>
            </a:r>
          </a:p>
          <a:p>
            <a:pPr lvl="2"/>
            <a:r>
              <a:rPr lang="en-GB" dirty="0"/>
              <a:t>Some programs and websites include API’s that allow you to access their capabilities programmatically. </a:t>
            </a:r>
          </a:p>
          <a:p>
            <a:pPr lvl="2"/>
            <a:r>
              <a:rPr lang="en-GB" dirty="0"/>
              <a:t>For database-related tasks, it might be possible to directly access and modify a program’s database, </a:t>
            </a:r>
          </a:p>
          <a:p>
            <a:pPr lvl="2"/>
            <a:r>
              <a:rPr lang="en-GB" dirty="0"/>
              <a:t>For simple data-wrangling tasks, it is also possible to simply read, process, and save data in the appropriate format</a:t>
            </a:r>
          </a:p>
          <a:p>
            <a:pPr marL="266700" lvl="1" indent="0">
              <a:buNone/>
            </a:pPr>
            <a:endParaRPr lang="en-GB" dirty="0"/>
          </a:p>
          <a:p>
            <a:pPr marL="266700" lvl="1" indent="0">
              <a:buNone/>
            </a:pPr>
            <a:endParaRPr lang="en-GB" dirty="0"/>
          </a:p>
          <a:p>
            <a:pPr marL="276225" lvl="1"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2685675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r>
              <a:rPr lang="fr-LU" dirty="0"/>
              <a:t>1985: Microsoft Excel :</a:t>
            </a:r>
          </a:p>
          <a:p>
            <a:pPr lvl="2"/>
            <a:r>
              <a:rPr lang="en-US" b="0" i="0" dirty="0">
                <a:solidFill>
                  <a:srgbClr val="000000"/>
                </a:solidFill>
                <a:effectLst/>
                <a:latin typeface="Times New Roman" panose="02020603050405020304" pitchFamily="18" charset="0"/>
              </a:rPr>
              <a:t>Excel was originally written for the 512K Apple Macintosh in 1984-1985. </a:t>
            </a:r>
          </a:p>
          <a:p>
            <a:pPr lvl="2"/>
            <a:r>
              <a:rPr lang="en-US" b="0" i="0" dirty="0">
                <a:solidFill>
                  <a:srgbClr val="000000"/>
                </a:solidFill>
                <a:effectLst/>
                <a:latin typeface="Times New Roman" panose="02020603050405020304" pitchFamily="18" charset="0"/>
              </a:rPr>
              <a:t>One of the first spreadsheets to use a </a:t>
            </a:r>
            <a:r>
              <a:rPr lang="en-US" b="1" i="0" dirty="0">
                <a:solidFill>
                  <a:srgbClr val="000000"/>
                </a:solidFill>
                <a:effectLst/>
                <a:latin typeface="Times New Roman" panose="02020603050405020304" pitchFamily="18" charset="0"/>
              </a:rPr>
              <a:t>graphical interface </a:t>
            </a:r>
            <a:r>
              <a:rPr lang="en-US" b="0" i="0" dirty="0">
                <a:solidFill>
                  <a:srgbClr val="000000"/>
                </a:solidFill>
                <a:effectLst/>
                <a:latin typeface="Times New Roman" panose="02020603050405020304" pitchFamily="18" charset="0"/>
              </a:rPr>
              <a:t>and a point and click capability using a mouse, easier for most people to use than the command line interface of PC-DOS spreadsheet products. </a:t>
            </a:r>
          </a:p>
          <a:p>
            <a:pPr lvl="2"/>
            <a:r>
              <a:rPr lang="en-US" b="0" i="0" dirty="0">
                <a:solidFill>
                  <a:srgbClr val="000000"/>
                </a:solidFill>
                <a:effectLst/>
                <a:latin typeface="Times New Roman" panose="02020603050405020304" pitchFamily="18" charset="0"/>
              </a:rPr>
              <a:t>Many people bought Apple Macintoshes so that they could use Bill Gates' Excel spreadsheet program.</a:t>
            </a:r>
          </a:p>
          <a:p>
            <a:pPr lvl="2"/>
            <a:r>
              <a:rPr lang="en-US" b="0" i="0" dirty="0">
                <a:solidFill>
                  <a:srgbClr val="000000"/>
                </a:solidFill>
                <a:effectLst/>
                <a:latin typeface="Times New Roman" panose="02020603050405020304" pitchFamily="18" charset="0"/>
              </a:rPr>
              <a:t>When Microsoft launched the Windows operating system in 1987, Excel was one of the first application products released for it. When Windows gained wide acceptance, Excel was Microsoft's flagship product. </a:t>
            </a:r>
          </a:p>
          <a:p>
            <a:pPr lvl="2"/>
            <a:r>
              <a:rPr lang="en-US" b="0" i="0" dirty="0">
                <a:solidFill>
                  <a:srgbClr val="000000"/>
                </a:solidFill>
                <a:effectLst/>
                <a:latin typeface="Times New Roman" panose="02020603050405020304" pitchFamily="18" charset="0"/>
              </a:rPr>
              <a:t>It has only received competition from other spreadsheet products since 1992.</a:t>
            </a:r>
            <a:endParaRPr lang="en-US"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pic>
        <p:nvPicPr>
          <p:cNvPr id="6" name="Picture 5">
            <a:extLst>
              <a:ext uri="{FF2B5EF4-FFF2-40B4-BE49-F238E27FC236}">
                <a16:creationId xmlns:a16="http://schemas.microsoft.com/office/drawing/2014/main" id="{4875512E-9397-525F-8DA5-61BE5E03E16D}"/>
              </a:ext>
            </a:extLst>
          </p:cNvPr>
          <p:cNvPicPr>
            <a:picLocks noChangeAspect="1"/>
          </p:cNvPicPr>
          <p:nvPr/>
        </p:nvPicPr>
        <p:blipFill>
          <a:blip r:embed="rId2"/>
          <a:stretch>
            <a:fillRect/>
          </a:stretch>
        </p:blipFill>
        <p:spPr>
          <a:xfrm>
            <a:off x="4067944" y="4725144"/>
            <a:ext cx="2088232" cy="2032150"/>
          </a:xfrm>
          <a:prstGeom prst="rect">
            <a:avLst/>
          </a:prstGeom>
        </p:spPr>
      </p:pic>
    </p:spTree>
    <p:extLst>
      <p:ext uri="{BB962C8B-B14F-4D97-AF65-F5344CB8AC3E}">
        <p14:creationId xmlns:p14="http://schemas.microsoft.com/office/powerpoint/2010/main" val="123797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640960" cy="5112568"/>
          </a:xfrm>
        </p:spPr>
        <p:txBody>
          <a:bodyPr/>
          <a:lstStyle/>
          <a:p>
            <a:r>
              <a:rPr lang="en-GB" dirty="0"/>
              <a:t>We went from full programming at the beginning with no GUI’s</a:t>
            </a:r>
          </a:p>
          <a:p>
            <a:endParaRPr lang="en-GB" dirty="0"/>
          </a:p>
          <a:p>
            <a:endParaRPr lang="en-GB" dirty="0"/>
          </a:p>
          <a:p>
            <a:endParaRPr lang="en-GB" dirty="0"/>
          </a:p>
          <a:p>
            <a:endParaRPr lang="en-GB" dirty="0"/>
          </a:p>
          <a:p>
            <a:pPr lvl="1"/>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spTree>
    <p:extLst>
      <p:ext uri="{BB962C8B-B14F-4D97-AF65-F5344CB8AC3E}">
        <p14:creationId xmlns:p14="http://schemas.microsoft.com/office/powerpoint/2010/main" val="364760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24744"/>
            <a:ext cx="8424936" cy="4824536"/>
          </a:xfrm>
        </p:spPr>
        <p:txBody>
          <a:bodyPr/>
          <a:lstStyle/>
          <a:p>
            <a:r>
              <a:rPr lang="fr-LU" dirty="0"/>
              <a:t>How to </a:t>
            </a:r>
            <a:r>
              <a:rPr lang="fr-LU" dirty="0" err="1"/>
              <a:t>quantify</a:t>
            </a:r>
            <a:r>
              <a:rPr lang="fr-LU" dirty="0"/>
              <a:t>, </a:t>
            </a:r>
            <a:r>
              <a:rPr lang="fr-LU" dirty="0" err="1"/>
              <a:t>say</a:t>
            </a:r>
            <a:r>
              <a:rPr lang="fr-LU" dirty="0"/>
              <a:t>, the </a:t>
            </a:r>
            <a:r>
              <a:rPr lang="fr-LU" dirty="0" err="1"/>
              <a:t>increase</a:t>
            </a:r>
            <a:r>
              <a:rPr lang="fr-LU" dirty="0"/>
              <a:t> in </a:t>
            </a:r>
            <a:r>
              <a:rPr lang="fr-LU" dirty="0" err="1"/>
              <a:t>productivity</a:t>
            </a:r>
            <a:r>
              <a:rPr lang="fr-LU" dirty="0"/>
              <a:t> </a:t>
            </a:r>
            <a:r>
              <a:rPr lang="fr-LU" dirty="0" err="1"/>
              <a:t>from</a:t>
            </a:r>
            <a:r>
              <a:rPr lang="fr-LU" dirty="0"/>
              <a:t>  </a:t>
            </a:r>
            <a:r>
              <a:rPr lang="fr-LU" dirty="0" err="1"/>
              <a:t>before</a:t>
            </a:r>
            <a:r>
              <a:rPr lang="fr-LU" dirty="0"/>
              <a:t> to </a:t>
            </a:r>
            <a:r>
              <a:rPr lang="fr-LU" dirty="0" err="1"/>
              <a:t>after</a:t>
            </a:r>
            <a:r>
              <a:rPr lang="fr-LU" dirty="0"/>
              <a:t> </a:t>
            </a:r>
            <a:r>
              <a:rPr lang="fr-LU" dirty="0" err="1"/>
              <a:t>tablers</a:t>
            </a:r>
            <a:r>
              <a:rPr lang="fr-LU" dirty="0"/>
              <a:t>?</a:t>
            </a:r>
          </a:p>
          <a:p>
            <a:r>
              <a:rPr lang="fr-LU" dirty="0" err="1"/>
              <a:t>Lack</a:t>
            </a:r>
            <a:r>
              <a:rPr lang="fr-LU" dirty="0"/>
              <a:t> of </a:t>
            </a:r>
            <a:r>
              <a:rPr lang="fr-LU" dirty="0" err="1"/>
              <a:t>studies</a:t>
            </a:r>
            <a:r>
              <a:rPr lang="fr-LU" dirty="0"/>
              <a:t> and </a:t>
            </a:r>
            <a:r>
              <a:rPr lang="fr-LU" dirty="0" err="1"/>
              <a:t>numbers</a:t>
            </a:r>
            <a:r>
              <a:rPr lang="fr-LU" dirty="0"/>
              <a:t> </a:t>
            </a:r>
          </a:p>
          <a:p>
            <a:r>
              <a:rPr lang="en-US" dirty="0"/>
              <a:t>The Hackett Group study "The World-Class Performance Advantage: Finance“</a:t>
            </a:r>
          </a:p>
          <a:p>
            <a:r>
              <a:rPr lang="en-US" dirty="0"/>
              <a:t>World-class finance organizations significantly outperform their peer group in finance service delivery cost and productivity, operating at 42% lower cost and with 44% fewer FTE's </a:t>
            </a:r>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Why</a:t>
            </a:r>
            <a:r>
              <a:rPr lang="fr-LU" dirty="0"/>
              <a:t> automate at all ? </a:t>
            </a:r>
            <a:endParaRPr lang="de-LU" dirty="0"/>
          </a:p>
        </p:txBody>
      </p:sp>
      <p:pic>
        <p:nvPicPr>
          <p:cNvPr id="5" name="Picture 4">
            <a:extLst>
              <a:ext uri="{FF2B5EF4-FFF2-40B4-BE49-F238E27FC236}">
                <a16:creationId xmlns:a16="http://schemas.microsoft.com/office/drawing/2014/main" id="{39035383-67BC-8858-8616-858FF13BA67A}"/>
              </a:ext>
            </a:extLst>
          </p:cNvPr>
          <p:cNvPicPr>
            <a:picLocks noChangeAspect="1"/>
          </p:cNvPicPr>
          <p:nvPr/>
        </p:nvPicPr>
        <p:blipFill>
          <a:blip r:embed="rId2"/>
          <a:stretch>
            <a:fillRect/>
          </a:stretch>
        </p:blipFill>
        <p:spPr>
          <a:xfrm>
            <a:off x="2123728" y="3789040"/>
            <a:ext cx="5058308" cy="2997677"/>
          </a:xfrm>
          <a:prstGeom prst="rect">
            <a:avLst/>
          </a:prstGeom>
        </p:spPr>
      </p:pic>
    </p:spTree>
    <p:extLst>
      <p:ext uri="{BB962C8B-B14F-4D97-AF65-F5344CB8AC3E}">
        <p14:creationId xmlns:p14="http://schemas.microsoft.com/office/powerpoint/2010/main" val="49810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420888"/>
            <a:ext cx="8424936" cy="2448272"/>
          </a:xfrm>
        </p:spPr>
        <p:txBody>
          <a:bodyPr/>
          <a:lstStyle/>
          <a:p>
            <a:pPr marL="0" indent="0">
              <a:buNone/>
            </a:pPr>
            <a:r>
              <a:rPr lang="fr-LU" b="1" dirty="0"/>
              <a:t>At the end of </a:t>
            </a:r>
            <a:r>
              <a:rPr lang="fr-LU" b="1" dirty="0" err="1"/>
              <a:t>this</a:t>
            </a:r>
            <a:r>
              <a:rPr lang="fr-LU" b="1" dirty="0"/>
              <a:t> session, </a:t>
            </a:r>
            <a:r>
              <a:rPr lang="fr-LU" b="1" dirty="0" err="1"/>
              <a:t>you</a:t>
            </a:r>
            <a:r>
              <a:rPr lang="fr-LU" b="1" dirty="0"/>
              <a:t> </a:t>
            </a:r>
            <a:r>
              <a:rPr lang="fr-LU" b="1" dirty="0" err="1"/>
              <a:t>will</a:t>
            </a:r>
            <a:r>
              <a:rPr lang="fr-LU" b="1" dirty="0"/>
              <a:t> </a:t>
            </a:r>
            <a:r>
              <a:rPr lang="fr-LU" b="1" dirty="0" err="1"/>
              <a:t>be</a:t>
            </a:r>
            <a:r>
              <a:rPr lang="fr-LU" b="1" dirty="0"/>
              <a:t> able to : </a:t>
            </a:r>
            <a:endParaRPr lang="fr-LU" dirty="0"/>
          </a:p>
          <a:p>
            <a:pPr marL="0" indent="0">
              <a:buNone/>
            </a:pPr>
            <a:r>
              <a:rPr lang="fr-LU" b="1" dirty="0"/>
              <a:t> </a:t>
            </a:r>
            <a:endParaRPr lang="fr-LU" dirty="0"/>
          </a:p>
          <a:p>
            <a:pPr lvl="0"/>
            <a:r>
              <a:rPr lang="en-US" dirty="0"/>
              <a:t>Recognize the advantages of automation over manual work (why?)</a:t>
            </a:r>
          </a:p>
          <a:p>
            <a:r>
              <a:rPr lang="de-LU" dirty="0"/>
              <a:t>Differentiate the typical applications that are subject to automation (what?)</a:t>
            </a:r>
            <a:endParaRPr lang="en-US" dirty="0"/>
          </a:p>
          <a:p>
            <a:pPr lvl="0"/>
            <a:r>
              <a:rPr lang="de-LU" dirty="0"/>
              <a:t>Know the different automation techniques available, their respective strengths and weaknesses (how?)</a:t>
            </a:r>
          </a:p>
          <a:p>
            <a:pPr lvl="0"/>
            <a:r>
              <a:rPr lang="de-LU" dirty="0"/>
              <a:t>Understand what the best technique, or combination of techniques, is for which tasks. </a:t>
            </a:r>
          </a:p>
        </p:txBody>
      </p:sp>
      <p:sp>
        <p:nvSpPr>
          <p:cNvPr id="3" name="Title 2"/>
          <p:cNvSpPr>
            <a:spLocks noGrp="1"/>
          </p:cNvSpPr>
          <p:nvPr>
            <p:ph type="title"/>
          </p:nvPr>
        </p:nvSpPr>
        <p:spPr/>
        <p:txBody>
          <a:bodyPr/>
          <a:lstStyle/>
          <a:p>
            <a:r>
              <a:rPr lang="fr-LU" dirty="0"/>
              <a:t>Objectives</a:t>
            </a:r>
            <a:endParaRPr lang="de-LU" sz="1800" dirty="0"/>
          </a:p>
        </p:txBody>
      </p:sp>
    </p:spTree>
    <p:extLst>
      <p:ext uri="{BB962C8B-B14F-4D97-AF65-F5344CB8AC3E}">
        <p14:creationId xmlns:p14="http://schemas.microsoft.com/office/powerpoint/2010/main" val="1784169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r>
              <a:rPr lang="en-GB" dirty="0"/>
              <a:t>Any computation made on data </a:t>
            </a:r>
          </a:p>
          <a:p>
            <a:r>
              <a:rPr lang="en-GB" dirty="0"/>
              <a:t>Browsing most websites</a:t>
            </a:r>
          </a:p>
          <a:p>
            <a:r>
              <a:rPr lang="en-GB" dirty="0"/>
              <a:t>Operations through most graphical user interfaces</a:t>
            </a:r>
          </a:p>
          <a:p>
            <a:endParaRPr lang="en-GB" dirty="0"/>
          </a:p>
          <a:p>
            <a:r>
              <a:rPr lang="en-GB" dirty="0"/>
              <a:t>Concretely, almost any operation needed to enter or retrieve data into a system, transform these data, send notification emails, etc. can be automated. </a:t>
            </a:r>
          </a:p>
          <a:p>
            <a:r>
              <a:rPr lang="en-GB" dirty="0"/>
              <a:t>There is no practical limit on the number of operations to be made</a:t>
            </a:r>
          </a:p>
          <a:p>
            <a:r>
              <a:rPr lang="en-GB" b="1" dirty="0"/>
              <a:t>However, the tools used will depend on the target system and operations. </a:t>
            </a:r>
            <a:r>
              <a:rPr lang="en-GB" dirty="0"/>
              <a:t>Some tools are much better suited to one type of operations than another</a:t>
            </a:r>
          </a:p>
          <a:p>
            <a:pPr lvl="1"/>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What</a:t>
            </a:r>
            <a:r>
              <a:rPr lang="fr-LU" dirty="0"/>
              <a:t> can </a:t>
            </a:r>
            <a:r>
              <a:rPr lang="fr-LU" dirty="0" err="1"/>
              <a:t>be</a:t>
            </a:r>
            <a:r>
              <a:rPr lang="fr-LU" dirty="0"/>
              <a:t> </a:t>
            </a:r>
            <a:r>
              <a:rPr lang="fr-LU" dirty="0" err="1"/>
              <a:t>automated</a:t>
            </a:r>
            <a:r>
              <a:rPr lang="fr-LU" dirty="0"/>
              <a:t>?</a:t>
            </a:r>
            <a:endParaRPr lang="de-LU" dirty="0"/>
          </a:p>
        </p:txBody>
      </p:sp>
    </p:spTree>
    <p:extLst>
      <p:ext uri="{BB962C8B-B14F-4D97-AF65-F5344CB8AC3E}">
        <p14:creationId xmlns:p14="http://schemas.microsoft.com/office/powerpoint/2010/main" val="63015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0" indent="0">
              <a:buNone/>
            </a:pPr>
            <a:r>
              <a:rPr lang="en-GB" dirty="0"/>
              <a:t>	3 main types of operations that can be automated:</a:t>
            </a:r>
          </a:p>
          <a:p>
            <a:r>
              <a:rPr lang="en-GB" dirty="0"/>
              <a:t>Manipulation of a GUI (doesn’t matter if for data input, output, sending emails, etc.)</a:t>
            </a:r>
          </a:p>
          <a:p>
            <a:pPr lvl="1"/>
            <a:r>
              <a:rPr lang="en-GB" dirty="0"/>
              <a:t>Different tools can be applied to Local GUI’s vs Web-based GUI’s</a:t>
            </a:r>
          </a:p>
          <a:p>
            <a:r>
              <a:rPr lang="en-GB" dirty="0"/>
              <a:t>Data manipulation</a:t>
            </a:r>
          </a:p>
          <a:p>
            <a:r>
              <a:rPr lang="en-GB" dirty="0"/>
              <a:t>Calling the API of an application </a:t>
            </a:r>
          </a:p>
          <a:p>
            <a:pPr marL="266700" lvl="1" indent="0">
              <a:buNone/>
            </a:pPr>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What</a:t>
            </a:r>
            <a:r>
              <a:rPr lang="fr-LU" dirty="0"/>
              <a:t> can </a:t>
            </a:r>
            <a:r>
              <a:rPr lang="fr-LU" dirty="0" err="1"/>
              <a:t>be</a:t>
            </a:r>
            <a:r>
              <a:rPr lang="fr-LU" dirty="0"/>
              <a:t> </a:t>
            </a:r>
            <a:r>
              <a:rPr lang="fr-LU" dirty="0" err="1"/>
              <a:t>automated</a:t>
            </a:r>
            <a:r>
              <a:rPr lang="fr-LU" dirty="0"/>
              <a:t>?</a:t>
            </a:r>
            <a:endParaRPr lang="de-LU" dirty="0"/>
          </a:p>
        </p:txBody>
      </p:sp>
    </p:spTree>
    <p:extLst>
      <p:ext uri="{BB962C8B-B14F-4D97-AF65-F5344CB8AC3E}">
        <p14:creationId xmlns:p14="http://schemas.microsoft.com/office/powerpoint/2010/main" val="2480943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0" indent="0">
              <a:buNone/>
            </a:pPr>
            <a:r>
              <a:rPr lang="en-GB" dirty="0"/>
              <a:t>	Tools: Visual and classical programming </a:t>
            </a:r>
          </a:p>
          <a:p>
            <a:pPr marL="0" indent="0">
              <a:buNone/>
            </a:pPr>
            <a:endParaRPr lang="en-GB" dirty="0"/>
          </a:p>
          <a:p>
            <a:r>
              <a:rPr lang="en-GB" dirty="0"/>
              <a:t>Method: API’s or GUI</a:t>
            </a:r>
          </a:p>
          <a:p>
            <a:pPr lvl="1"/>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What</a:t>
            </a:r>
            <a:r>
              <a:rPr lang="fr-LU" dirty="0"/>
              <a:t> </a:t>
            </a:r>
            <a:r>
              <a:rPr lang="fr-LU" dirty="0" err="1"/>
              <a:t>tools</a:t>
            </a:r>
            <a:r>
              <a:rPr lang="fr-LU" dirty="0"/>
              <a:t> are </a:t>
            </a:r>
            <a:r>
              <a:rPr lang="fr-LU" dirty="0" err="1"/>
              <a:t>available</a:t>
            </a:r>
            <a:r>
              <a:rPr lang="fr-LU" dirty="0"/>
              <a:t>?</a:t>
            </a:r>
            <a:endParaRPr lang="de-LU" dirty="0"/>
          </a:p>
        </p:txBody>
      </p:sp>
    </p:spTree>
    <p:extLst>
      <p:ext uri="{BB962C8B-B14F-4D97-AF65-F5344CB8AC3E}">
        <p14:creationId xmlns:p14="http://schemas.microsoft.com/office/powerpoint/2010/main" val="2247059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0" indent="0">
              <a:buNone/>
            </a:pPr>
            <a:r>
              <a:rPr lang="en-GB" dirty="0"/>
              <a:t>	Let’s break down </a:t>
            </a:r>
          </a:p>
          <a:p>
            <a:r>
              <a:rPr lang="en-GB" dirty="0"/>
              <a:t>Any computation made on data </a:t>
            </a:r>
          </a:p>
          <a:p>
            <a:r>
              <a:rPr lang="en-GB" dirty="0"/>
              <a:t>Browsing most websites</a:t>
            </a:r>
          </a:p>
          <a:p>
            <a:r>
              <a:rPr lang="en-GB" dirty="0"/>
              <a:t>Operations through most graphical user interfaces</a:t>
            </a:r>
          </a:p>
          <a:p>
            <a:endParaRPr lang="en-GB" dirty="0"/>
          </a:p>
          <a:p>
            <a:r>
              <a:rPr lang="en-GB" dirty="0"/>
              <a:t>Concretely, almost any operation needed to enter or retrieve data into a system, transform these data, send notification emails, etc. can be automated. </a:t>
            </a:r>
          </a:p>
          <a:p>
            <a:r>
              <a:rPr lang="en-GB" dirty="0"/>
              <a:t>There is no practical limit on the number of operations to be made</a:t>
            </a:r>
          </a:p>
          <a:p>
            <a:endParaRPr lang="en-GB" dirty="0"/>
          </a:p>
          <a:p>
            <a:pPr lvl="1"/>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I. </a:t>
            </a:r>
            <a:r>
              <a:rPr lang="fr-LU" dirty="0" err="1"/>
              <a:t>What</a:t>
            </a:r>
            <a:r>
              <a:rPr lang="fr-LU" dirty="0"/>
              <a:t> can </a:t>
            </a:r>
            <a:r>
              <a:rPr lang="fr-LU" dirty="0" err="1"/>
              <a:t>be</a:t>
            </a:r>
            <a:r>
              <a:rPr lang="fr-LU" dirty="0"/>
              <a:t> </a:t>
            </a:r>
            <a:r>
              <a:rPr lang="fr-LU" dirty="0" err="1"/>
              <a:t>automated</a:t>
            </a:r>
            <a:r>
              <a:rPr lang="fr-LU" dirty="0"/>
              <a:t>?</a:t>
            </a:r>
            <a:endParaRPr lang="de-LU" dirty="0"/>
          </a:p>
        </p:txBody>
      </p:sp>
    </p:spTree>
    <p:extLst>
      <p:ext uri="{BB962C8B-B14F-4D97-AF65-F5344CB8AC3E}">
        <p14:creationId xmlns:p14="http://schemas.microsoft.com/office/powerpoint/2010/main" val="370021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132856"/>
            <a:ext cx="8424936" cy="2664296"/>
          </a:xfrm>
        </p:spPr>
        <p:txBody>
          <a:bodyPr/>
          <a:lstStyle/>
          <a:p>
            <a:pPr marL="342900" indent="-342900" algn="just"/>
            <a:r>
              <a:rPr lang="fr-LU" dirty="0"/>
              <a:t>The </a:t>
            </a:r>
            <a:r>
              <a:rPr lang="en-GB" dirty="0">
                <a:ea typeface="ＭＳ Ｐゴシック" pitchFamily="34" charset="-128"/>
              </a:rPr>
              <a:t>knowledge provided by this document is purely informative. Although the House of Training does its utmost to ensure that this information is correct and up to date, it declines any responsibility as to possible damages, losses, losses of earnings, direct or indirect induced by its use. </a:t>
            </a:r>
            <a:endParaRPr lang="fr-LU" dirty="0"/>
          </a:p>
          <a:p>
            <a:pPr marL="342900" indent="-342900" algn="just"/>
            <a:r>
              <a:rPr lang="fr-LU" dirty="0"/>
              <a:t>The </a:t>
            </a:r>
            <a:r>
              <a:rPr lang="en-GB" dirty="0">
                <a:ea typeface="ＭＳ Ｐゴシック" pitchFamily="34" charset="-128"/>
              </a:rPr>
              <a:t>contents are subject to the laws of copyright, all rights reserved.</a:t>
            </a:r>
            <a:r>
              <a:rPr lang="fr-LU" dirty="0"/>
              <a:t> </a:t>
            </a:r>
          </a:p>
          <a:p>
            <a:pPr marL="0" indent="0">
              <a:buNone/>
            </a:pPr>
            <a:endParaRPr lang="de-LU" dirty="0"/>
          </a:p>
        </p:txBody>
      </p:sp>
      <p:sp>
        <p:nvSpPr>
          <p:cNvPr id="3" name="Title 2"/>
          <p:cNvSpPr>
            <a:spLocks noGrp="1"/>
          </p:cNvSpPr>
          <p:nvPr>
            <p:ph type="title"/>
          </p:nvPr>
        </p:nvSpPr>
        <p:spPr/>
        <p:txBody>
          <a:bodyPr/>
          <a:lstStyle/>
          <a:p>
            <a:r>
              <a:rPr lang="fr-LU" dirty="0"/>
              <a:t>Warning</a:t>
            </a:r>
            <a:endParaRPr lang="de-L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fr-LU"/>
          </a:p>
        </p:txBody>
      </p:sp>
      <p:sp>
        <p:nvSpPr>
          <p:cNvPr id="3" name="Title 2"/>
          <p:cNvSpPr>
            <a:spLocks noGrp="1"/>
          </p:cNvSpPr>
          <p:nvPr>
            <p:ph type="title"/>
          </p:nvPr>
        </p:nvSpPr>
        <p:spPr/>
        <p:txBody>
          <a:bodyPr/>
          <a:lstStyle/>
          <a:p>
            <a:endParaRPr lang="fr-LU"/>
          </a:p>
        </p:txBody>
      </p:sp>
    </p:spTree>
    <p:extLst>
      <p:ext uri="{BB962C8B-B14F-4D97-AF65-F5344CB8AC3E}">
        <p14:creationId xmlns:p14="http://schemas.microsoft.com/office/powerpoint/2010/main" val="47397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12776"/>
            <a:ext cx="8424936" cy="4464496"/>
          </a:xfrm>
        </p:spPr>
        <p:txBody>
          <a:bodyPr/>
          <a:lstStyle/>
          <a:p>
            <a:pPr marL="400050" indent="-400050">
              <a:buAutoNum type="romanUcPeriod"/>
            </a:pPr>
            <a:endParaRPr lang="fr-LU" dirty="0"/>
          </a:p>
          <a:p>
            <a:pPr marL="400050" indent="-400050">
              <a:buAutoNum type="romanUcPeriod"/>
            </a:pPr>
            <a:endParaRPr lang="fr-LU" dirty="0"/>
          </a:p>
          <a:p>
            <a:pPr marL="400050" indent="-400050">
              <a:buAutoNum type="romanUcPeriod"/>
            </a:pPr>
            <a:r>
              <a:rPr lang="fr-LU" dirty="0" err="1"/>
              <a:t>What</a:t>
            </a:r>
            <a:r>
              <a:rPr lang="fr-LU" dirty="0"/>
              <a:t> </a:t>
            </a:r>
            <a:r>
              <a:rPr lang="fr-LU" dirty="0" err="1"/>
              <a:t>tasks</a:t>
            </a:r>
            <a:r>
              <a:rPr lang="fr-LU" dirty="0"/>
              <a:t> to automate, and </a:t>
            </a:r>
            <a:r>
              <a:rPr lang="fr-LU" dirty="0" err="1"/>
              <a:t>why</a:t>
            </a:r>
            <a:r>
              <a:rPr lang="fr-LU" dirty="0"/>
              <a:t> ?</a:t>
            </a:r>
          </a:p>
          <a:p>
            <a:pPr marL="400050" indent="-400050">
              <a:buFont typeface="Courier New" pitchFamily="49" charset="0"/>
              <a:buAutoNum type="romanUcPeriod"/>
            </a:pPr>
            <a:r>
              <a:rPr lang="fr-LU" dirty="0" err="1"/>
              <a:t>Which</a:t>
            </a:r>
            <a:r>
              <a:rPr lang="fr-LU" dirty="0"/>
              <a:t> </a:t>
            </a:r>
            <a:r>
              <a:rPr lang="fr-LU" dirty="0" err="1"/>
              <a:t>tools</a:t>
            </a:r>
            <a:r>
              <a:rPr lang="fr-LU" dirty="0"/>
              <a:t> </a:t>
            </a:r>
            <a:r>
              <a:rPr lang="fr-LU" dirty="0" err="1"/>
              <a:t>exist</a:t>
            </a:r>
            <a:r>
              <a:rPr lang="fr-LU" dirty="0"/>
              <a:t>, and </a:t>
            </a:r>
            <a:r>
              <a:rPr lang="fr-LU" dirty="0" err="1"/>
              <a:t>what</a:t>
            </a:r>
            <a:r>
              <a:rPr lang="fr-LU" dirty="0"/>
              <a:t> </a:t>
            </a:r>
            <a:r>
              <a:rPr lang="fr-LU" dirty="0" err="1"/>
              <a:t>is</a:t>
            </a:r>
            <a:r>
              <a:rPr lang="fr-LU" dirty="0"/>
              <a:t> </a:t>
            </a:r>
            <a:r>
              <a:rPr lang="fr-LU" dirty="0" err="1"/>
              <a:t>Robotic</a:t>
            </a:r>
            <a:r>
              <a:rPr lang="fr-LU" dirty="0"/>
              <a:t> Process Automation?</a:t>
            </a:r>
          </a:p>
          <a:p>
            <a:pPr marL="400050" indent="-400050">
              <a:buAutoNum type="romanUcPeriod"/>
            </a:pPr>
            <a:r>
              <a:rPr lang="fr-LU" dirty="0"/>
              <a:t>A </a:t>
            </a:r>
            <a:r>
              <a:rPr lang="fr-LU" dirty="0" err="1"/>
              <a:t>taxonomy</a:t>
            </a:r>
            <a:r>
              <a:rPr lang="fr-LU" dirty="0"/>
              <a:t> of </a:t>
            </a:r>
            <a:r>
              <a:rPr lang="fr-LU" dirty="0" err="1"/>
              <a:t>typical</a:t>
            </a:r>
            <a:r>
              <a:rPr lang="fr-LU" dirty="0"/>
              <a:t> data-</a:t>
            </a:r>
            <a:r>
              <a:rPr lang="fr-LU" dirty="0" err="1"/>
              <a:t>related</a:t>
            </a:r>
            <a:r>
              <a:rPr lang="fr-LU" dirty="0"/>
              <a:t> </a:t>
            </a:r>
            <a:r>
              <a:rPr lang="fr-LU" dirty="0" err="1"/>
              <a:t>tasks</a:t>
            </a:r>
            <a:r>
              <a:rPr lang="fr-LU" dirty="0"/>
              <a:t> </a:t>
            </a:r>
          </a:p>
          <a:p>
            <a:pPr marL="400050" indent="-400050">
              <a:buAutoNum type="romanUcPeriod"/>
            </a:pPr>
            <a:r>
              <a:rPr lang="fr-LU" dirty="0"/>
              <a:t>Combination of techniques for real-world applications</a:t>
            </a:r>
          </a:p>
          <a:p>
            <a:pPr>
              <a:buNone/>
            </a:pPr>
            <a:endParaRPr lang="de-LU" dirty="0"/>
          </a:p>
        </p:txBody>
      </p:sp>
      <p:sp>
        <p:nvSpPr>
          <p:cNvPr id="3" name="Title 2"/>
          <p:cNvSpPr>
            <a:spLocks noGrp="1"/>
          </p:cNvSpPr>
          <p:nvPr>
            <p:ph type="title"/>
          </p:nvPr>
        </p:nvSpPr>
        <p:spPr/>
        <p:txBody>
          <a:bodyPr/>
          <a:lstStyle/>
          <a:p>
            <a:r>
              <a:rPr lang="fr-LU" dirty="0"/>
              <a:t>Agenda</a:t>
            </a:r>
            <a:endParaRPr lang="de-LU" dirty="0"/>
          </a:p>
        </p:txBody>
      </p:sp>
      <p:sp>
        <p:nvSpPr>
          <p:cNvPr id="4" name="Rectangle 3">
            <a:extLst>
              <a:ext uri="{FF2B5EF4-FFF2-40B4-BE49-F238E27FC236}">
                <a16:creationId xmlns:a16="http://schemas.microsoft.com/office/drawing/2014/main" id="{2E9ABA7A-82AB-0987-DF82-5EB9B2F87FFB}"/>
              </a:ext>
            </a:extLst>
          </p:cNvPr>
          <p:cNvSpPr/>
          <p:nvPr/>
        </p:nvSpPr>
        <p:spPr bwMode="auto">
          <a:xfrm>
            <a:off x="287524" y="2132856"/>
            <a:ext cx="8496944" cy="360040"/>
          </a:xfrm>
          <a:prstGeom prst="rect">
            <a:avLst/>
          </a:prstGeom>
          <a:noFill/>
          <a:ln>
            <a:solidFill>
              <a:srgbClr val="92D05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483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24744"/>
            <a:ext cx="7920880" cy="4824536"/>
          </a:xfrm>
        </p:spPr>
        <p:txBody>
          <a:bodyPr/>
          <a:lstStyle/>
          <a:p>
            <a:r>
              <a:rPr lang="fr-LU" dirty="0" err="1"/>
              <a:t>Since</a:t>
            </a:r>
            <a:r>
              <a:rPr lang="fr-LU" dirty="0"/>
              <a:t> the </a:t>
            </a:r>
            <a:r>
              <a:rPr lang="fr-LU" dirty="0" err="1"/>
              <a:t>dawn</a:t>
            </a:r>
            <a:r>
              <a:rPr lang="fr-LU" dirty="0"/>
              <a:t> of time, information-</a:t>
            </a:r>
            <a:r>
              <a:rPr lang="fr-LU" dirty="0" err="1"/>
              <a:t>related</a:t>
            </a:r>
            <a:r>
              <a:rPr lang="fr-LU" dirty="0"/>
              <a:t> </a:t>
            </a:r>
            <a:r>
              <a:rPr lang="fr-LU" dirty="0" err="1"/>
              <a:t>tasks</a:t>
            </a:r>
            <a:r>
              <a:rPr lang="fr-LU" dirty="0"/>
              <a:t> have been </a:t>
            </a:r>
            <a:r>
              <a:rPr lang="fr-LU" dirty="0" err="1"/>
              <a:t>undertaken</a:t>
            </a:r>
            <a:r>
              <a:rPr lang="fr-LU" dirty="0"/>
              <a:t>. </a:t>
            </a:r>
          </a:p>
          <a:p>
            <a:pPr lvl="1"/>
            <a:r>
              <a:rPr lang="fr-LU" dirty="0"/>
              <a:t>Listing the </a:t>
            </a:r>
            <a:r>
              <a:rPr lang="fr-LU" dirty="0" err="1"/>
              <a:t>goods</a:t>
            </a:r>
            <a:r>
              <a:rPr lang="fr-LU" dirty="0"/>
              <a:t> </a:t>
            </a:r>
            <a:r>
              <a:rPr lang="fr-LU" dirty="0" err="1"/>
              <a:t>traded</a:t>
            </a:r>
            <a:r>
              <a:rPr lang="fr-LU" dirty="0"/>
              <a:t>, </a:t>
            </a:r>
          </a:p>
          <a:p>
            <a:pPr lvl="1"/>
            <a:r>
              <a:rPr lang="fr-LU" dirty="0" err="1"/>
              <a:t>Tracking</a:t>
            </a:r>
            <a:r>
              <a:rPr lang="fr-LU" dirty="0"/>
              <a:t> the </a:t>
            </a:r>
            <a:r>
              <a:rPr lang="fr-LU" dirty="0" err="1"/>
              <a:t>growth</a:t>
            </a:r>
            <a:r>
              <a:rPr lang="fr-LU" dirty="0"/>
              <a:t> of </a:t>
            </a:r>
            <a:r>
              <a:rPr lang="fr-LU" dirty="0" err="1"/>
              <a:t>crops</a:t>
            </a:r>
            <a:r>
              <a:rPr lang="fr-LU" dirty="0"/>
              <a:t> and </a:t>
            </a:r>
            <a:r>
              <a:rPr lang="fr-LU" dirty="0" err="1"/>
              <a:t>herds</a:t>
            </a:r>
            <a:r>
              <a:rPr lang="fr-LU" dirty="0"/>
              <a:t>, </a:t>
            </a:r>
          </a:p>
          <a:p>
            <a:pPr lvl="1"/>
            <a:r>
              <a:rPr lang="fr-LU" dirty="0"/>
              <a:t>Checking </a:t>
            </a:r>
            <a:r>
              <a:rPr lang="fr-LU" dirty="0" err="1"/>
              <a:t>movement</a:t>
            </a:r>
            <a:r>
              <a:rPr lang="fr-LU" dirty="0"/>
              <a:t> in and out of </a:t>
            </a:r>
            <a:r>
              <a:rPr lang="fr-LU" dirty="0" err="1"/>
              <a:t>storage</a:t>
            </a:r>
            <a:endParaRPr lang="fr-LU" dirty="0"/>
          </a:p>
          <a:p>
            <a:pPr lvl="1"/>
            <a:r>
              <a:rPr lang="fr-LU" dirty="0" err="1"/>
              <a:t>Later</a:t>
            </a:r>
            <a:r>
              <a:rPr lang="fr-LU" dirty="0"/>
              <a:t>, double entry </a:t>
            </a:r>
            <a:r>
              <a:rPr lang="fr-LU" dirty="0" err="1"/>
              <a:t>bookkeeping</a:t>
            </a:r>
            <a:r>
              <a:rPr lang="fr-LU" dirty="0"/>
              <a:t> (15th century, </a:t>
            </a:r>
            <a:r>
              <a:rPr lang="fr-LU" dirty="0" err="1"/>
              <a:t>Italy</a:t>
            </a:r>
            <a:r>
              <a:rPr lang="fr-LU" dirty="0"/>
              <a:t>)</a:t>
            </a:r>
          </a:p>
          <a:p>
            <a:pPr marL="266700" lvl="1" indent="0">
              <a:buNone/>
            </a:pPr>
            <a:endParaRPr lang="fr-LU" dirty="0"/>
          </a:p>
          <a:p>
            <a:pPr lvl="1">
              <a:buFont typeface="Wingdings" panose="05000000000000000000" pitchFamily="2" charset="2"/>
              <a:buChar char="à"/>
            </a:pPr>
            <a:r>
              <a:rPr lang="fr-LU" dirty="0" err="1">
                <a:sym typeface="Wingdings" panose="05000000000000000000" pitchFamily="2" charset="2"/>
              </a:rPr>
              <a:t>We</a:t>
            </a:r>
            <a:r>
              <a:rPr lang="fr-LU" dirty="0">
                <a:sym typeface="Wingdings" panose="05000000000000000000" pitchFamily="2" charset="2"/>
              </a:rPr>
              <a:t> are not the first or the last to deal </a:t>
            </a:r>
            <a:r>
              <a:rPr lang="fr-LU" dirty="0" err="1">
                <a:sym typeface="Wingdings" panose="05000000000000000000" pitchFamily="2" charset="2"/>
              </a:rPr>
              <a:t>with</a:t>
            </a:r>
            <a:r>
              <a:rPr lang="fr-LU" dirty="0">
                <a:sym typeface="Wingdings" panose="05000000000000000000" pitchFamily="2" charset="2"/>
              </a:rPr>
              <a:t> data-</a:t>
            </a:r>
            <a:r>
              <a:rPr lang="fr-LU" dirty="0" err="1">
                <a:sym typeface="Wingdings" panose="05000000000000000000" pitchFamily="2" charset="2"/>
              </a:rPr>
              <a:t>related</a:t>
            </a:r>
            <a:r>
              <a:rPr lang="fr-LU" dirty="0">
                <a:sym typeface="Wingdings" panose="05000000000000000000" pitchFamily="2" charset="2"/>
              </a:rPr>
              <a:t> </a:t>
            </a:r>
            <a:r>
              <a:rPr lang="fr-LU" dirty="0" err="1">
                <a:sym typeface="Wingdings" panose="05000000000000000000" pitchFamily="2" charset="2"/>
              </a:rPr>
              <a:t>tasks</a:t>
            </a:r>
            <a:r>
              <a:rPr lang="fr-LU" dirty="0">
                <a:sym typeface="Wingdings" panose="05000000000000000000" pitchFamily="2" charset="2"/>
              </a:rPr>
              <a:t>. </a:t>
            </a:r>
          </a:p>
          <a:p>
            <a:pPr lvl="1">
              <a:buFont typeface="Wingdings" panose="05000000000000000000" pitchFamily="2" charset="2"/>
              <a:buChar char="à"/>
            </a:pPr>
            <a:r>
              <a:rPr lang="fr-LU" dirty="0" err="1">
                <a:sym typeface="Wingdings" panose="05000000000000000000" pitchFamily="2" charset="2"/>
              </a:rPr>
              <a:t>They</a:t>
            </a:r>
            <a:r>
              <a:rPr lang="fr-LU" dirty="0">
                <a:sym typeface="Wingdings" panose="05000000000000000000" pitchFamily="2" charset="2"/>
              </a:rPr>
              <a:t> are </a:t>
            </a:r>
            <a:r>
              <a:rPr lang="fr-LU" dirty="0" err="1">
                <a:sym typeface="Wingdings" panose="05000000000000000000" pitchFamily="2" charset="2"/>
              </a:rPr>
              <a:t>here</a:t>
            </a:r>
            <a:r>
              <a:rPr lang="fr-LU" dirty="0">
                <a:sym typeface="Wingdings" panose="05000000000000000000" pitchFamily="2" charset="2"/>
              </a:rPr>
              <a:t> to </a:t>
            </a:r>
            <a:r>
              <a:rPr lang="fr-LU" dirty="0" err="1">
                <a:sym typeface="Wingdings" panose="05000000000000000000" pitchFamily="2" charset="2"/>
              </a:rPr>
              <a:t>stay</a:t>
            </a:r>
            <a:r>
              <a:rPr lang="fr-LU" dirty="0">
                <a:sym typeface="Wingdings" panose="05000000000000000000" pitchFamily="2" charset="2"/>
              </a:rPr>
              <a:t>, </a:t>
            </a:r>
            <a:r>
              <a:rPr lang="fr-LU" dirty="0" err="1">
                <a:sym typeface="Wingdings" panose="05000000000000000000" pitchFamily="2" charset="2"/>
              </a:rPr>
              <a:t>so</a:t>
            </a:r>
            <a:r>
              <a:rPr lang="fr-LU" dirty="0">
                <a:sym typeface="Wingdings" panose="05000000000000000000" pitchFamily="2" charset="2"/>
              </a:rPr>
              <a:t> </a:t>
            </a:r>
            <a:r>
              <a:rPr lang="fr-LU" dirty="0" err="1">
                <a:sym typeface="Wingdings" panose="05000000000000000000" pitchFamily="2" charset="2"/>
              </a:rPr>
              <a:t>it</a:t>
            </a:r>
            <a:r>
              <a:rPr lang="fr-LU" dirty="0">
                <a:sym typeface="Wingdings" panose="05000000000000000000" pitchFamily="2" charset="2"/>
              </a:rPr>
              <a:t> </a:t>
            </a:r>
            <a:r>
              <a:rPr lang="fr-LU" dirty="0" err="1">
                <a:sym typeface="Wingdings" panose="05000000000000000000" pitchFamily="2" charset="2"/>
              </a:rPr>
              <a:t>makes</a:t>
            </a:r>
            <a:r>
              <a:rPr lang="fr-LU" dirty="0">
                <a:sym typeface="Wingdings" panose="05000000000000000000" pitchFamily="2" charset="2"/>
              </a:rPr>
              <a:t> </a:t>
            </a:r>
            <a:r>
              <a:rPr lang="fr-LU" dirty="0" err="1">
                <a:sym typeface="Wingdings" panose="05000000000000000000" pitchFamily="2" charset="2"/>
              </a:rPr>
              <a:t>sense</a:t>
            </a:r>
            <a:r>
              <a:rPr lang="fr-LU" dirty="0">
                <a:sym typeface="Wingdings" panose="05000000000000000000" pitchFamily="2" charset="2"/>
              </a:rPr>
              <a:t> to </a:t>
            </a:r>
            <a:r>
              <a:rPr lang="fr-LU" dirty="0" err="1">
                <a:sym typeface="Wingdings" panose="05000000000000000000" pitchFamily="2" charset="2"/>
              </a:rPr>
              <a:t>be</a:t>
            </a:r>
            <a:r>
              <a:rPr lang="fr-LU" dirty="0">
                <a:sym typeface="Wingdings" panose="05000000000000000000" pitchFamily="2" charset="2"/>
              </a:rPr>
              <a:t> able to </a:t>
            </a:r>
            <a:r>
              <a:rPr lang="fr-LU" dirty="0" err="1">
                <a:sym typeface="Wingdings" panose="05000000000000000000" pitchFamily="2" charset="2"/>
              </a:rPr>
              <a:t>perform</a:t>
            </a:r>
            <a:r>
              <a:rPr lang="fr-LU" dirty="0">
                <a:sym typeface="Wingdings" panose="05000000000000000000" pitchFamily="2" charset="2"/>
              </a:rPr>
              <a:t> </a:t>
            </a:r>
            <a:r>
              <a:rPr lang="fr-LU" dirty="0" err="1">
                <a:sym typeface="Wingdings" panose="05000000000000000000" pitchFamily="2" charset="2"/>
              </a:rPr>
              <a:t>them</a:t>
            </a:r>
            <a:r>
              <a:rPr lang="fr-LU" dirty="0">
                <a:sym typeface="Wingdings" panose="05000000000000000000" pitchFamily="2" charset="2"/>
              </a:rPr>
              <a:t> </a:t>
            </a:r>
            <a:r>
              <a:rPr lang="fr-LU" dirty="0" err="1">
                <a:sym typeface="Wingdings" panose="05000000000000000000" pitchFamily="2" charset="2"/>
              </a:rPr>
              <a:t>efficiently</a:t>
            </a:r>
            <a:r>
              <a:rPr lang="fr-LU" dirty="0">
                <a:sym typeface="Wingdings" panose="05000000000000000000" pitchFamily="2" charset="2"/>
              </a:rPr>
              <a:t> and </a:t>
            </a:r>
            <a:r>
              <a:rPr lang="fr-LU" dirty="0" err="1">
                <a:sym typeface="Wingdings" panose="05000000000000000000" pitchFamily="2" charset="2"/>
              </a:rPr>
              <a:t>without</a:t>
            </a:r>
            <a:r>
              <a:rPr lang="fr-LU" dirty="0">
                <a:sym typeface="Wingdings" panose="05000000000000000000" pitchFamily="2" charset="2"/>
              </a:rPr>
              <a:t> </a:t>
            </a:r>
            <a:r>
              <a:rPr lang="fr-LU" dirty="0" err="1">
                <a:sym typeface="Wingdings" panose="05000000000000000000" pitchFamily="2" charset="2"/>
              </a:rPr>
              <a:t>mistake</a:t>
            </a:r>
            <a:r>
              <a:rPr lang="fr-LU" dirty="0">
                <a:sym typeface="Wingdings" panose="05000000000000000000" pitchFamily="2" charset="2"/>
              </a:rPr>
              <a:t>.</a:t>
            </a:r>
            <a:endParaRPr lang="fr-LU" dirty="0"/>
          </a:p>
          <a:p>
            <a:pPr marL="0" indent="0">
              <a:buNone/>
            </a:pPr>
            <a:endParaRPr lang="de-LU" dirty="0"/>
          </a:p>
        </p:txBody>
      </p:sp>
      <p:sp>
        <p:nvSpPr>
          <p:cNvPr id="3" name="Title 2"/>
          <p:cNvSpPr>
            <a:spLocks noGrp="1"/>
          </p:cNvSpPr>
          <p:nvPr>
            <p:ph type="title"/>
          </p:nvPr>
        </p:nvSpPr>
        <p:spPr/>
        <p:txBody>
          <a:bodyPr/>
          <a:lstStyle/>
          <a:p>
            <a:r>
              <a:rPr lang="fr-LU" dirty="0" err="1"/>
              <a:t>What</a:t>
            </a:r>
            <a:r>
              <a:rPr lang="fr-LU" dirty="0"/>
              <a:t> </a:t>
            </a:r>
            <a:r>
              <a:rPr lang="fr-LU" dirty="0" err="1"/>
              <a:t>tasks</a:t>
            </a:r>
            <a:r>
              <a:rPr lang="fr-LU" dirty="0"/>
              <a:t> to automate, and </a:t>
            </a:r>
            <a:r>
              <a:rPr lang="fr-LU" dirty="0" err="1"/>
              <a:t>why</a:t>
            </a:r>
            <a:r>
              <a:rPr lang="fr-LU" dirty="0"/>
              <a:t> ?</a:t>
            </a:r>
            <a:endParaRPr lang="de-LU" dirty="0"/>
          </a:p>
        </p:txBody>
      </p:sp>
      <p:pic>
        <p:nvPicPr>
          <p:cNvPr id="3074" name="Picture 2" descr="Accounting ledger, Sumerian cuneiform">
            <a:extLst>
              <a:ext uri="{FF2B5EF4-FFF2-40B4-BE49-F238E27FC236}">
                <a16:creationId xmlns:a16="http://schemas.microsoft.com/office/drawing/2014/main" id="{F43ACB37-BDB0-BD81-FB7B-262A69EF21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161" y="4753142"/>
            <a:ext cx="1121559" cy="1997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6CF4F5C-51A0-E7E8-35CE-585D7F26A847}"/>
              </a:ext>
            </a:extLst>
          </p:cNvPr>
          <p:cNvPicPr>
            <a:picLocks noChangeAspect="1"/>
          </p:cNvPicPr>
          <p:nvPr/>
        </p:nvPicPr>
        <p:blipFill>
          <a:blip r:embed="rId3"/>
          <a:stretch>
            <a:fillRect/>
          </a:stretch>
        </p:blipFill>
        <p:spPr>
          <a:xfrm>
            <a:off x="2555776" y="4756356"/>
            <a:ext cx="6057900" cy="1581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12776"/>
            <a:ext cx="8424936" cy="4464496"/>
          </a:xfrm>
        </p:spPr>
        <p:txBody>
          <a:bodyPr/>
          <a:lstStyle/>
          <a:p>
            <a:pPr marL="400050" indent="-400050">
              <a:buAutoNum type="romanUcPeriod"/>
            </a:pPr>
            <a:endParaRPr lang="fr-LU" dirty="0"/>
          </a:p>
          <a:p>
            <a:pPr marL="400050" indent="-400050">
              <a:buAutoNum type="romanUcPeriod"/>
            </a:pPr>
            <a:endParaRPr lang="fr-LU" dirty="0"/>
          </a:p>
          <a:p>
            <a:pPr marL="400050" indent="-400050">
              <a:buAutoNum type="romanUcPeriod"/>
            </a:pPr>
            <a:r>
              <a:rPr lang="fr-LU" dirty="0" err="1"/>
              <a:t>What</a:t>
            </a:r>
            <a:r>
              <a:rPr lang="fr-LU" dirty="0"/>
              <a:t> </a:t>
            </a:r>
            <a:r>
              <a:rPr lang="fr-LU" dirty="0" err="1"/>
              <a:t>tasks</a:t>
            </a:r>
            <a:r>
              <a:rPr lang="fr-LU" dirty="0"/>
              <a:t> to automate, and </a:t>
            </a:r>
            <a:r>
              <a:rPr lang="fr-LU" dirty="0" err="1"/>
              <a:t>why</a:t>
            </a:r>
            <a:r>
              <a:rPr lang="fr-LU" dirty="0"/>
              <a:t> ?</a:t>
            </a:r>
          </a:p>
          <a:p>
            <a:pPr marL="400050" indent="-400050">
              <a:buFont typeface="Courier New" pitchFamily="49" charset="0"/>
              <a:buAutoNum type="romanUcPeriod"/>
            </a:pPr>
            <a:r>
              <a:rPr lang="fr-LU" dirty="0" err="1"/>
              <a:t>Which</a:t>
            </a:r>
            <a:r>
              <a:rPr lang="fr-LU" dirty="0"/>
              <a:t> </a:t>
            </a:r>
            <a:r>
              <a:rPr lang="fr-LU" dirty="0" err="1"/>
              <a:t>tools</a:t>
            </a:r>
            <a:r>
              <a:rPr lang="fr-LU" dirty="0"/>
              <a:t> </a:t>
            </a:r>
            <a:r>
              <a:rPr lang="fr-LU" dirty="0" err="1"/>
              <a:t>exist</a:t>
            </a:r>
            <a:r>
              <a:rPr lang="fr-LU" dirty="0"/>
              <a:t>, and </a:t>
            </a:r>
            <a:r>
              <a:rPr lang="fr-LU" dirty="0" err="1"/>
              <a:t>what</a:t>
            </a:r>
            <a:r>
              <a:rPr lang="fr-LU" dirty="0"/>
              <a:t> </a:t>
            </a:r>
            <a:r>
              <a:rPr lang="fr-LU" dirty="0" err="1"/>
              <a:t>is</a:t>
            </a:r>
            <a:r>
              <a:rPr lang="fr-LU" dirty="0"/>
              <a:t> </a:t>
            </a:r>
            <a:r>
              <a:rPr lang="fr-LU" dirty="0" err="1"/>
              <a:t>Robotic</a:t>
            </a:r>
            <a:r>
              <a:rPr lang="fr-LU" dirty="0"/>
              <a:t> Process Automation?</a:t>
            </a:r>
          </a:p>
          <a:p>
            <a:pPr marL="400050" indent="-400050">
              <a:buAutoNum type="romanUcPeriod"/>
            </a:pPr>
            <a:r>
              <a:rPr lang="fr-LU" dirty="0"/>
              <a:t>A </a:t>
            </a:r>
            <a:r>
              <a:rPr lang="fr-LU" dirty="0" err="1"/>
              <a:t>taxonomy</a:t>
            </a:r>
            <a:r>
              <a:rPr lang="fr-LU" dirty="0"/>
              <a:t> of </a:t>
            </a:r>
            <a:r>
              <a:rPr lang="fr-LU" dirty="0" err="1"/>
              <a:t>typical</a:t>
            </a:r>
            <a:r>
              <a:rPr lang="fr-LU" dirty="0"/>
              <a:t> data-</a:t>
            </a:r>
            <a:r>
              <a:rPr lang="fr-LU" dirty="0" err="1"/>
              <a:t>related</a:t>
            </a:r>
            <a:r>
              <a:rPr lang="fr-LU" dirty="0"/>
              <a:t> </a:t>
            </a:r>
            <a:r>
              <a:rPr lang="fr-LU" dirty="0" err="1"/>
              <a:t>tasks</a:t>
            </a:r>
            <a:r>
              <a:rPr lang="fr-LU" dirty="0"/>
              <a:t> </a:t>
            </a:r>
          </a:p>
          <a:p>
            <a:pPr marL="400050" indent="-400050">
              <a:buAutoNum type="romanUcPeriod"/>
            </a:pPr>
            <a:r>
              <a:rPr lang="fr-LU" dirty="0"/>
              <a:t>Combination of techniques for real-world applications</a:t>
            </a:r>
          </a:p>
          <a:p>
            <a:pPr>
              <a:buNone/>
            </a:pPr>
            <a:endParaRPr lang="de-LU" dirty="0"/>
          </a:p>
        </p:txBody>
      </p:sp>
      <p:sp>
        <p:nvSpPr>
          <p:cNvPr id="3" name="Title 2"/>
          <p:cNvSpPr>
            <a:spLocks noGrp="1"/>
          </p:cNvSpPr>
          <p:nvPr>
            <p:ph type="title"/>
          </p:nvPr>
        </p:nvSpPr>
        <p:spPr/>
        <p:txBody>
          <a:bodyPr/>
          <a:lstStyle/>
          <a:p>
            <a:r>
              <a:rPr lang="fr-LU" dirty="0"/>
              <a:t>Agenda</a:t>
            </a:r>
            <a:endParaRPr lang="de-LU" dirty="0"/>
          </a:p>
        </p:txBody>
      </p:sp>
      <p:sp>
        <p:nvSpPr>
          <p:cNvPr id="4" name="Rectangle 3">
            <a:extLst>
              <a:ext uri="{FF2B5EF4-FFF2-40B4-BE49-F238E27FC236}">
                <a16:creationId xmlns:a16="http://schemas.microsoft.com/office/drawing/2014/main" id="{2E9ABA7A-82AB-0987-DF82-5EB9B2F87FFB}"/>
              </a:ext>
            </a:extLst>
          </p:cNvPr>
          <p:cNvSpPr/>
          <p:nvPr/>
        </p:nvSpPr>
        <p:spPr bwMode="auto">
          <a:xfrm>
            <a:off x="226870" y="2492896"/>
            <a:ext cx="8496944" cy="360040"/>
          </a:xfrm>
          <a:prstGeom prst="rect">
            <a:avLst/>
          </a:prstGeom>
          <a:noFill/>
          <a:ln>
            <a:solidFill>
              <a:srgbClr val="92D05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8973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24744"/>
            <a:ext cx="8640960" cy="4824536"/>
          </a:xfrm>
        </p:spPr>
        <p:txBody>
          <a:bodyPr/>
          <a:lstStyle/>
          <a:p>
            <a:r>
              <a:rPr lang="fr-LU" dirty="0" err="1"/>
              <a:t>Before</a:t>
            </a:r>
            <a:r>
              <a:rPr lang="fr-LU" dirty="0"/>
              <a:t> </a:t>
            </a:r>
            <a:r>
              <a:rPr lang="fr-LU" dirty="0" err="1"/>
              <a:t>we</a:t>
            </a:r>
            <a:r>
              <a:rPr lang="fr-LU" dirty="0"/>
              <a:t> </a:t>
            </a:r>
            <a:r>
              <a:rPr lang="fr-LU" dirty="0" err="1"/>
              <a:t>delve</a:t>
            </a:r>
            <a:r>
              <a:rPr lang="fr-LU" dirty="0"/>
              <a:t> </a:t>
            </a:r>
            <a:r>
              <a:rPr lang="fr-LU" dirty="0" err="1"/>
              <a:t>further</a:t>
            </a:r>
            <a:r>
              <a:rPr lang="fr-LU" dirty="0"/>
              <a:t> </a:t>
            </a:r>
            <a:r>
              <a:rPr lang="fr-LU" dirty="0" err="1"/>
              <a:t>into</a:t>
            </a:r>
            <a:r>
              <a:rPr lang="fr-LU" dirty="0"/>
              <a:t> RPA, </a:t>
            </a:r>
            <a:r>
              <a:rPr lang="fr-LU" dirty="0" err="1"/>
              <a:t>let’s</a:t>
            </a:r>
            <a:r>
              <a:rPr lang="fr-LU" dirty="0"/>
              <a:t> </a:t>
            </a:r>
            <a:r>
              <a:rPr lang="fr-LU" dirty="0" err="1"/>
              <a:t>take</a:t>
            </a:r>
            <a:r>
              <a:rPr lang="fr-LU" dirty="0"/>
              <a:t> a look at the </a:t>
            </a:r>
            <a:r>
              <a:rPr lang="fr-LU" dirty="0" err="1"/>
              <a:t>history</a:t>
            </a:r>
            <a:r>
              <a:rPr lang="fr-LU" dirty="0"/>
              <a:t> of efforts to </a:t>
            </a:r>
            <a:r>
              <a:rPr lang="fr-LU" dirty="0" err="1"/>
              <a:t>increase</a:t>
            </a:r>
            <a:r>
              <a:rPr lang="fr-LU" dirty="0"/>
              <a:t> the </a:t>
            </a:r>
            <a:r>
              <a:rPr lang="fr-LU" dirty="0" err="1"/>
              <a:t>efficiency</a:t>
            </a:r>
            <a:r>
              <a:rPr lang="fr-LU" dirty="0"/>
              <a:t> of data-</a:t>
            </a:r>
            <a:r>
              <a:rPr lang="fr-LU" dirty="0" err="1"/>
              <a:t>related</a:t>
            </a:r>
            <a:r>
              <a:rPr lang="fr-LU" dirty="0"/>
              <a:t> </a:t>
            </a:r>
            <a:r>
              <a:rPr lang="fr-LU" dirty="0" err="1"/>
              <a:t>tasks</a:t>
            </a:r>
            <a:r>
              <a:rPr lang="fr-LU" dirty="0"/>
              <a:t>.</a:t>
            </a:r>
          </a:p>
          <a:p>
            <a:r>
              <a:rPr lang="fr-LU" dirty="0" err="1"/>
              <a:t>We</a:t>
            </a:r>
            <a:r>
              <a:rPr lang="fr-LU" dirty="0"/>
              <a:t> </a:t>
            </a:r>
            <a:r>
              <a:rPr lang="fr-LU" dirty="0" err="1"/>
              <a:t>perhaps</a:t>
            </a:r>
            <a:r>
              <a:rPr lang="fr-LU" dirty="0"/>
              <a:t> tend to </a:t>
            </a:r>
            <a:r>
              <a:rPr lang="fr-LU" dirty="0" err="1"/>
              <a:t>forget</a:t>
            </a:r>
            <a:r>
              <a:rPr lang="fr-LU" dirty="0"/>
              <a:t>, but the first </a:t>
            </a:r>
            <a:r>
              <a:rPr lang="fr-LU" dirty="0" err="1"/>
              <a:t>serious</a:t>
            </a:r>
            <a:r>
              <a:rPr lang="fr-LU" dirty="0"/>
              <a:t> business use of computers </a:t>
            </a:r>
            <a:r>
              <a:rPr lang="fr-LU" dirty="0" err="1"/>
              <a:t>was</a:t>
            </a:r>
            <a:r>
              <a:rPr lang="fr-LU" dirty="0"/>
              <a:t> due to </a:t>
            </a:r>
            <a:r>
              <a:rPr lang="fr-LU" dirty="0" err="1"/>
              <a:t>tablers</a:t>
            </a:r>
            <a:r>
              <a:rPr lang="fr-LU" dirty="0"/>
              <a:t>:</a:t>
            </a:r>
          </a:p>
          <a:p>
            <a:pPr lvl="1"/>
            <a:r>
              <a:rPr lang="fr-LU" dirty="0"/>
              <a:t>1978: </a:t>
            </a:r>
            <a:r>
              <a:rPr lang="fr-LU" dirty="0" err="1"/>
              <a:t>VisiCalc</a:t>
            </a:r>
            <a:r>
              <a:rPr lang="fr-LU" dirty="0"/>
              <a:t> (« Visible </a:t>
            </a:r>
            <a:r>
              <a:rPr lang="fr-LU" dirty="0" err="1"/>
              <a:t>Calculator</a:t>
            </a:r>
            <a:r>
              <a:rPr lang="fr-LU" dirty="0"/>
              <a:t> ») </a:t>
            </a:r>
            <a:r>
              <a:rPr lang="en-US" dirty="0"/>
              <a:t>is often considered the application that turned the microcomputer from a hobby for computer enthusiasts into a serious business tool. (Lotus 1-2-3 is another example from 1983)</a:t>
            </a:r>
            <a:endParaRPr lang="fr-LU" dirty="0"/>
          </a:p>
          <a:p>
            <a:r>
              <a:rPr lang="en-US" dirty="0"/>
              <a:t>However, as you can see, it was a DOS-based interface, not very user-friendly. </a:t>
            </a:r>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Automation and RPA</a:t>
            </a:r>
            <a:endParaRPr lang="de-LU" dirty="0"/>
          </a:p>
        </p:txBody>
      </p:sp>
      <p:pic>
        <p:nvPicPr>
          <p:cNvPr id="8" name="Picture 7">
            <a:extLst>
              <a:ext uri="{FF2B5EF4-FFF2-40B4-BE49-F238E27FC236}">
                <a16:creationId xmlns:a16="http://schemas.microsoft.com/office/drawing/2014/main" id="{2C79519F-6EA2-9930-FF63-A0C383F39641}"/>
              </a:ext>
            </a:extLst>
          </p:cNvPr>
          <p:cNvPicPr>
            <a:picLocks noChangeAspect="1"/>
          </p:cNvPicPr>
          <p:nvPr/>
        </p:nvPicPr>
        <p:blipFill>
          <a:blip r:embed="rId2"/>
          <a:stretch>
            <a:fillRect/>
          </a:stretch>
        </p:blipFill>
        <p:spPr>
          <a:xfrm>
            <a:off x="323528" y="4162639"/>
            <a:ext cx="2504539" cy="2695361"/>
          </a:xfrm>
          <a:prstGeom prst="rect">
            <a:avLst/>
          </a:prstGeom>
        </p:spPr>
      </p:pic>
      <p:pic>
        <p:nvPicPr>
          <p:cNvPr id="6" name="Picture 5">
            <a:extLst>
              <a:ext uri="{FF2B5EF4-FFF2-40B4-BE49-F238E27FC236}">
                <a16:creationId xmlns:a16="http://schemas.microsoft.com/office/drawing/2014/main" id="{4BB75F97-9838-7D62-1B66-6584BA1AC062}"/>
              </a:ext>
            </a:extLst>
          </p:cNvPr>
          <p:cNvPicPr>
            <a:picLocks noChangeAspect="1"/>
          </p:cNvPicPr>
          <p:nvPr/>
        </p:nvPicPr>
        <p:blipFill>
          <a:blip r:embed="rId3"/>
          <a:stretch>
            <a:fillRect/>
          </a:stretch>
        </p:blipFill>
        <p:spPr>
          <a:xfrm>
            <a:off x="5696251" y="4168977"/>
            <a:ext cx="1988381" cy="2688104"/>
          </a:xfrm>
          <a:prstGeom prst="rect">
            <a:avLst/>
          </a:prstGeom>
        </p:spPr>
      </p:pic>
      <p:pic>
        <p:nvPicPr>
          <p:cNvPr id="1026" name="Picture 2" descr="VisiCalc of Dan Bricklin and Bob Frankston Guide: History ...">
            <a:extLst>
              <a:ext uri="{FF2B5EF4-FFF2-40B4-BE49-F238E27FC236}">
                <a16:creationId xmlns:a16="http://schemas.microsoft.com/office/drawing/2014/main" id="{F0A38367-6FBA-5CF6-B5B6-184303DA4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215" y="4343739"/>
            <a:ext cx="2634813" cy="20375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7C43AB2-EEB7-80A7-62DC-A3194B5BFD4E}"/>
              </a:ext>
            </a:extLst>
          </p:cNvPr>
          <p:cNvPicPr>
            <a:picLocks noChangeAspect="1"/>
          </p:cNvPicPr>
          <p:nvPr/>
        </p:nvPicPr>
        <p:blipFill>
          <a:blip r:embed="rId5"/>
          <a:stretch>
            <a:fillRect/>
          </a:stretch>
        </p:blipFill>
        <p:spPr>
          <a:xfrm>
            <a:off x="6832091" y="4168977"/>
            <a:ext cx="1988381" cy="2695361"/>
          </a:xfrm>
          <a:prstGeom prst="rect">
            <a:avLst/>
          </a:prstGeom>
        </p:spPr>
      </p:pic>
    </p:spTree>
    <p:extLst>
      <p:ext uri="{BB962C8B-B14F-4D97-AF65-F5344CB8AC3E}">
        <p14:creationId xmlns:p14="http://schemas.microsoft.com/office/powerpoint/2010/main" val="33837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266700" lvl="1" indent="0">
              <a:buNone/>
            </a:pPr>
            <a:r>
              <a:rPr lang="en-GB" dirty="0"/>
              <a:t>One of the great achievements of the early digital revolution was to propose programs (</a:t>
            </a:r>
            <a:r>
              <a:rPr lang="en-GB" dirty="0" err="1"/>
              <a:t>tablers</a:t>
            </a:r>
            <a:r>
              <a:rPr lang="en-GB" dirty="0"/>
              <a:t>) that could help automate part of these data-related tasks. </a:t>
            </a:r>
          </a:p>
          <a:p>
            <a:pPr marL="266700" lvl="1" indent="0">
              <a:buNone/>
            </a:pPr>
            <a:r>
              <a:rPr lang="en-GB" dirty="0"/>
              <a:t>Excel was the first </a:t>
            </a:r>
            <a:r>
              <a:rPr lang="en-GB" dirty="0" err="1"/>
              <a:t>tabler</a:t>
            </a:r>
            <a:r>
              <a:rPr lang="en-GB" dirty="0"/>
              <a:t> which came with a handy </a:t>
            </a:r>
            <a:r>
              <a:rPr lang="en-GB" b="1" i="1" dirty="0">
                <a:solidFill>
                  <a:srgbClr val="0070C0"/>
                </a:solidFill>
              </a:rPr>
              <a:t>graphical user interface</a:t>
            </a:r>
            <a:r>
              <a:rPr lang="en-GB" i="1" dirty="0"/>
              <a:t>, </a:t>
            </a:r>
            <a:r>
              <a:rPr lang="en-GB" dirty="0"/>
              <a:t>meaning that any user could point &amp; click without knowing anything about programming.</a:t>
            </a:r>
          </a:p>
          <a:p>
            <a:r>
              <a:rPr lang="fr-LU" dirty="0"/>
              <a:t>Microsoft Excel :</a:t>
            </a:r>
          </a:p>
          <a:p>
            <a:pPr lvl="2"/>
            <a:r>
              <a:rPr lang="en-US" b="0" i="0" dirty="0">
                <a:solidFill>
                  <a:srgbClr val="000000"/>
                </a:solidFill>
                <a:effectLst/>
                <a:latin typeface="Times New Roman" panose="02020603050405020304" pitchFamily="18" charset="0"/>
              </a:rPr>
              <a:t>Excel was originally written for the 512K Apple Macintosh in 1984-1985. </a:t>
            </a:r>
          </a:p>
          <a:p>
            <a:pPr lvl="2"/>
            <a:r>
              <a:rPr lang="en-US" b="0" i="0" dirty="0">
                <a:solidFill>
                  <a:srgbClr val="000000"/>
                </a:solidFill>
                <a:effectLst/>
                <a:latin typeface="Times New Roman" panose="02020603050405020304" pitchFamily="18" charset="0"/>
              </a:rPr>
              <a:t>One of the first spreadsheets to use a </a:t>
            </a:r>
            <a:r>
              <a:rPr lang="en-US" b="1" i="0" dirty="0">
                <a:solidFill>
                  <a:srgbClr val="000000"/>
                </a:solidFill>
                <a:effectLst/>
                <a:latin typeface="Times New Roman" panose="02020603050405020304" pitchFamily="18" charset="0"/>
              </a:rPr>
              <a:t>graphical interface </a:t>
            </a:r>
            <a:r>
              <a:rPr lang="en-US" b="0" i="0" dirty="0">
                <a:solidFill>
                  <a:srgbClr val="000000"/>
                </a:solidFill>
                <a:effectLst/>
                <a:latin typeface="Times New Roman" panose="02020603050405020304" pitchFamily="18" charset="0"/>
              </a:rPr>
              <a:t>and a point and click capability using a mouse, easier for most people to use than the command line interface of PC-DOS spreadsheet products. </a:t>
            </a:r>
          </a:p>
          <a:p>
            <a:pPr lvl="2"/>
            <a:r>
              <a:rPr lang="en-US" dirty="0">
                <a:solidFill>
                  <a:srgbClr val="000000"/>
                </a:solidFill>
                <a:latin typeface="Times New Roman" panose="02020603050405020304" pitchFamily="18" charset="0"/>
              </a:rPr>
              <a:t>Flagship product of the Windows computers from 1987.</a:t>
            </a:r>
            <a:endParaRPr lang="en-US" b="0" i="0" dirty="0">
              <a:solidFill>
                <a:srgbClr val="000000"/>
              </a:solidFill>
              <a:effectLst/>
              <a:latin typeface="Times New Roman" panose="02020603050405020304" pitchFamily="18" charset="0"/>
            </a:endParaRPr>
          </a:p>
          <a:p>
            <a:pPr marL="266700" lvl="1" indent="0">
              <a:buNone/>
            </a:pPr>
            <a:endParaRPr lang="en-GB" dirty="0"/>
          </a:p>
          <a:p>
            <a:pPr lvl="1"/>
            <a:endParaRPr lang="en-GB" dirty="0"/>
          </a:p>
          <a:p>
            <a:pPr lvl="1"/>
            <a:endParaRPr lang="en-GB" dirty="0"/>
          </a:p>
          <a:p>
            <a:pPr lvl="1"/>
            <a:endParaRPr lang="fr-LU" dirty="0"/>
          </a:p>
          <a:p>
            <a:pPr marL="0" indent="0">
              <a:buNone/>
            </a:pPr>
            <a:endParaRPr lang="de-LU" dirty="0"/>
          </a:p>
        </p:txBody>
      </p:sp>
      <p:sp>
        <p:nvSpPr>
          <p:cNvPr id="3" name="Title 2"/>
          <p:cNvSpPr>
            <a:spLocks noGrp="1"/>
          </p:cNvSpPr>
          <p:nvPr>
            <p:ph type="title"/>
          </p:nvPr>
        </p:nvSpPr>
        <p:spPr/>
        <p:txBody>
          <a:bodyPr/>
          <a:lstStyle/>
          <a:p>
            <a:r>
              <a:rPr lang="fr-LU" dirty="0"/>
              <a:t>Automation and RPA</a:t>
            </a:r>
            <a:endParaRPr lang="de-LU" dirty="0"/>
          </a:p>
        </p:txBody>
      </p:sp>
      <p:pic>
        <p:nvPicPr>
          <p:cNvPr id="5" name="Picture 2" descr="Steve Wozniak: Steve Jobs had all the business sense - The Washington Post">
            <a:extLst>
              <a:ext uri="{FF2B5EF4-FFF2-40B4-BE49-F238E27FC236}">
                <a16:creationId xmlns:a16="http://schemas.microsoft.com/office/drawing/2014/main" id="{36F24974-DB02-C7A1-3600-AB5E6C8542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6044" y="4769512"/>
            <a:ext cx="3064468" cy="20131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WinWorld: Microsoft Excel 1.x">
            <a:extLst>
              <a:ext uri="{FF2B5EF4-FFF2-40B4-BE49-F238E27FC236}">
                <a16:creationId xmlns:a16="http://schemas.microsoft.com/office/drawing/2014/main" id="{931FB169-466D-4D1B-F7D0-9AFDAA174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26" y="4752856"/>
            <a:ext cx="3151560" cy="2105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ACB292D-777E-9AE1-244A-B07737750105}"/>
              </a:ext>
            </a:extLst>
          </p:cNvPr>
          <p:cNvPicPr>
            <a:picLocks noChangeAspect="1"/>
          </p:cNvPicPr>
          <p:nvPr/>
        </p:nvPicPr>
        <p:blipFill>
          <a:blip r:embed="rId4"/>
          <a:stretch>
            <a:fillRect/>
          </a:stretch>
        </p:blipFill>
        <p:spPr>
          <a:xfrm>
            <a:off x="422170" y="4811239"/>
            <a:ext cx="2061598" cy="2006231"/>
          </a:xfrm>
          <a:prstGeom prst="rect">
            <a:avLst/>
          </a:prstGeom>
        </p:spPr>
      </p:pic>
    </p:spTree>
    <p:extLst>
      <p:ext uri="{BB962C8B-B14F-4D97-AF65-F5344CB8AC3E}">
        <p14:creationId xmlns:p14="http://schemas.microsoft.com/office/powerpoint/2010/main" val="108437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56" y="1196752"/>
            <a:ext cx="8803716" cy="5112568"/>
          </a:xfrm>
        </p:spPr>
        <p:txBody>
          <a:bodyPr/>
          <a:lstStyle/>
          <a:p>
            <a:pPr marL="266700" lvl="1" indent="0">
              <a:buNone/>
            </a:pPr>
            <a:r>
              <a:rPr lang="en-GB" dirty="0"/>
              <a:t>There are two main ways to perform a task in computing:</a:t>
            </a:r>
          </a:p>
          <a:p>
            <a:pPr marL="609600" lvl="1" indent="-342900">
              <a:buFont typeface="+mj-lt"/>
              <a:buAutoNum type="arabicPeriod"/>
            </a:pPr>
            <a:r>
              <a:rPr lang="en-GB" dirty="0"/>
              <a:t>Programming</a:t>
            </a:r>
          </a:p>
          <a:p>
            <a:pPr lvl="2"/>
            <a:r>
              <a:rPr lang="en-GB" dirty="0"/>
              <a:t>Text-based programming (creating a program with words)</a:t>
            </a:r>
          </a:p>
          <a:p>
            <a:pPr marL="628650" lvl="2" indent="0">
              <a:buNone/>
            </a:pPr>
            <a:endParaRPr lang="en-GB" dirty="0"/>
          </a:p>
          <a:p>
            <a:pPr lvl="2"/>
            <a:endParaRPr lang="en-GB" dirty="0"/>
          </a:p>
          <a:p>
            <a:pPr lvl="2"/>
            <a:r>
              <a:rPr lang="en-GB" dirty="0"/>
              <a:t>Visual programming (creating a program with an UI)</a:t>
            </a:r>
          </a:p>
          <a:p>
            <a:pPr marL="266700" lvl="1" indent="0">
              <a:buNone/>
            </a:pPr>
            <a:endParaRPr lang="en-GB" dirty="0"/>
          </a:p>
          <a:p>
            <a:pPr marL="0" indent="0">
              <a:buNone/>
            </a:pPr>
            <a:endParaRPr lang="de-LU" dirty="0"/>
          </a:p>
        </p:txBody>
      </p:sp>
      <p:sp>
        <p:nvSpPr>
          <p:cNvPr id="3" name="Title 2"/>
          <p:cNvSpPr>
            <a:spLocks noGrp="1"/>
          </p:cNvSpPr>
          <p:nvPr>
            <p:ph type="title"/>
          </p:nvPr>
        </p:nvSpPr>
        <p:spPr/>
        <p:txBody>
          <a:bodyPr/>
          <a:lstStyle/>
          <a:p>
            <a:r>
              <a:rPr lang="fr-LU" dirty="0"/>
              <a:t>Automation and RPA</a:t>
            </a:r>
            <a:endParaRPr lang="de-LU" dirty="0"/>
          </a:p>
        </p:txBody>
      </p:sp>
      <p:pic>
        <p:nvPicPr>
          <p:cNvPr id="13" name="Picture 12">
            <a:extLst>
              <a:ext uri="{FF2B5EF4-FFF2-40B4-BE49-F238E27FC236}">
                <a16:creationId xmlns:a16="http://schemas.microsoft.com/office/drawing/2014/main" id="{901526F6-EE22-5A8F-7637-44E45B4FA90E}"/>
              </a:ext>
            </a:extLst>
          </p:cNvPr>
          <p:cNvPicPr>
            <a:picLocks noChangeAspect="1"/>
          </p:cNvPicPr>
          <p:nvPr/>
        </p:nvPicPr>
        <p:blipFill>
          <a:blip r:embed="rId2"/>
          <a:stretch>
            <a:fillRect/>
          </a:stretch>
        </p:blipFill>
        <p:spPr>
          <a:xfrm>
            <a:off x="340299" y="2351606"/>
            <a:ext cx="7953375" cy="333375"/>
          </a:xfrm>
          <a:prstGeom prst="rect">
            <a:avLst/>
          </a:prstGeom>
        </p:spPr>
      </p:pic>
      <p:pic>
        <p:nvPicPr>
          <p:cNvPr id="19" name="Picture 18">
            <a:extLst>
              <a:ext uri="{FF2B5EF4-FFF2-40B4-BE49-F238E27FC236}">
                <a16:creationId xmlns:a16="http://schemas.microsoft.com/office/drawing/2014/main" id="{CF062D33-8B1B-F060-183D-7EBD7B8CBB14}"/>
              </a:ext>
            </a:extLst>
          </p:cNvPr>
          <p:cNvPicPr>
            <a:picLocks noChangeAspect="1"/>
          </p:cNvPicPr>
          <p:nvPr/>
        </p:nvPicPr>
        <p:blipFill>
          <a:blip r:embed="rId3"/>
          <a:stretch>
            <a:fillRect/>
          </a:stretch>
        </p:blipFill>
        <p:spPr>
          <a:xfrm>
            <a:off x="38447" y="3604550"/>
            <a:ext cx="4045038" cy="2892930"/>
          </a:xfrm>
          <a:prstGeom prst="rect">
            <a:avLst/>
          </a:prstGeom>
        </p:spPr>
      </p:pic>
      <p:pic>
        <p:nvPicPr>
          <p:cNvPr id="21" name="Picture 20">
            <a:extLst>
              <a:ext uri="{FF2B5EF4-FFF2-40B4-BE49-F238E27FC236}">
                <a16:creationId xmlns:a16="http://schemas.microsoft.com/office/drawing/2014/main" id="{8D75883B-7820-7F36-889C-68B6716B0E9D}"/>
              </a:ext>
            </a:extLst>
          </p:cNvPr>
          <p:cNvPicPr>
            <a:picLocks noChangeAspect="1"/>
          </p:cNvPicPr>
          <p:nvPr/>
        </p:nvPicPr>
        <p:blipFill>
          <a:blip r:embed="rId4"/>
          <a:stretch>
            <a:fillRect/>
          </a:stretch>
        </p:blipFill>
        <p:spPr>
          <a:xfrm>
            <a:off x="4180715" y="3684697"/>
            <a:ext cx="4924840" cy="2732635"/>
          </a:xfrm>
          <a:prstGeom prst="rect">
            <a:avLst/>
          </a:prstGeom>
        </p:spPr>
      </p:pic>
    </p:spTree>
    <p:extLst>
      <p:ext uri="{BB962C8B-B14F-4D97-AF65-F5344CB8AC3E}">
        <p14:creationId xmlns:p14="http://schemas.microsoft.com/office/powerpoint/2010/main" val="2361424034"/>
      </p:ext>
    </p:extLst>
  </p:cSld>
  <p:clrMapOvr>
    <a:masterClrMapping/>
  </p:clrMapOvr>
</p:sld>
</file>

<file path=ppt/theme/theme1.xml><?xml version="1.0" encoding="utf-8"?>
<a:theme xmlns:a="http://schemas.openxmlformats.org/drawingml/2006/main" name="Template Supports de cours - FS">
  <a:themeElements>
    <a:clrScheme name="IFBL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FBL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BL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BL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BL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BL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BL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BL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BLnew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BL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BL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BL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BL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BL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Supports de cours - FS</Template>
  <TotalTime>9012</TotalTime>
  <Words>2685</Words>
  <Application>Microsoft Office PowerPoint</Application>
  <PresentationFormat>On-screen Show (4:3)</PresentationFormat>
  <Paragraphs>282</Paragraphs>
  <Slides>35</Slides>
  <Notes>0</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ＭＳ Ｐゴシック</vt:lpstr>
      <vt:lpstr>Arial</vt:lpstr>
      <vt:lpstr>Courier New</vt:lpstr>
      <vt:lpstr>Times New Roman</vt:lpstr>
      <vt:lpstr>Verdana</vt:lpstr>
      <vt:lpstr>Wingdings</vt:lpstr>
      <vt:lpstr>Template Supports de cours - FS</vt:lpstr>
      <vt:lpstr>Automation of repetitive tasks with classical and visual Programming (RPA) techniques  </vt:lpstr>
      <vt:lpstr>Introduction</vt:lpstr>
      <vt:lpstr>Objectives</vt:lpstr>
      <vt:lpstr>Agenda</vt:lpstr>
      <vt:lpstr>What tasks to automate, and why ?</vt:lpstr>
      <vt:lpstr>Agenda</vt:lpstr>
      <vt:lpstr>Automation and RPA</vt:lpstr>
      <vt:lpstr>Automation and RPA</vt:lpstr>
      <vt:lpstr>Automation and RPA</vt:lpstr>
      <vt:lpstr>Automation and RPA</vt:lpstr>
      <vt:lpstr>Automation and RPA</vt:lpstr>
      <vt:lpstr>Automation and RPA</vt:lpstr>
      <vt:lpstr>Automation and RPA</vt:lpstr>
      <vt:lpstr>Automation and RPA</vt:lpstr>
      <vt:lpstr>Automation and RPA</vt:lpstr>
      <vt:lpstr>Automation and RPA</vt:lpstr>
      <vt:lpstr>Automation and RPA</vt:lpstr>
      <vt:lpstr>Automation and RPA</vt:lpstr>
      <vt:lpstr>I. Why automate at all ? </vt:lpstr>
      <vt:lpstr>Automation and RPA</vt:lpstr>
      <vt:lpstr>I. Why automate at all ? </vt:lpstr>
      <vt:lpstr>I. Why automate at all ? </vt:lpstr>
      <vt:lpstr>I. Why automate at all ? </vt:lpstr>
      <vt:lpstr>I. Why automate at all ? </vt:lpstr>
      <vt:lpstr>I. Why automate at all ? </vt:lpstr>
      <vt:lpstr>I. Why automate at all ? </vt:lpstr>
      <vt:lpstr>I. Why automate at all ? </vt:lpstr>
      <vt:lpstr>I. Why automate at all ? </vt:lpstr>
      <vt:lpstr>I. Why automate at all ? </vt:lpstr>
      <vt:lpstr>I. What can be automated?</vt:lpstr>
      <vt:lpstr>I. What can be automated?</vt:lpstr>
      <vt:lpstr>I. What tools are available?</vt:lpstr>
      <vt:lpstr>I. What can be automated?</vt:lpstr>
      <vt:lpstr>Warning</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cours</dc:title>
  <dc:creator>fstancato</dc:creator>
  <cp:lastModifiedBy>Gauthier Pierard</cp:lastModifiedBy>
  <cp:revision>331</cp:revision>
  <cp:lastPrinted>2005-08-08T09:01:02Z</cp:lastPrinted>
  <dcterms:created xsi:type="dcterms:W3CDTF">2016-04-06T16:53:10Z</dcterms:created>
  <dcterms:modified xsi:type="dcterms:W3CDTF">2024-03-21T16:41:55Z</dcterms:modified>
</cp:coreProperties>
</file>