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6" r:id="rId9"/>
    <p:sldId id="268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36C1-6409-4AE6-9766-5783DA5E6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3FBA9-D436-4F6F-BA2E-8D506B9B3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4ED31-60E4-41ED-8A16-83867F22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E20B-BFDD-46E6-BEF2-F261FFDE009B}" type="datetimeFigureOut">
              <a:rPr lang="en-US" smtClean="0"/>
              <a:t>26-Apr-21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240A-ABFD-4405-A90E-0B1D4B98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04BD0-6C33-41AF-A94D-B4B53F22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5B5B-7ADD-4D7C-80C9-F7586B7987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0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9861A-4D6E-4231-A18F-E0B12CFD3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215A3-3F60-47CA-BEAC-3FD8A7190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CF95C-0F57-410C-9B2C-4644BF8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E20B-BFDD-46E6-BEF2-F261FFDE009B}" type="datetimeFigureOut">
              <a:rPr lang="en-US" smtClean="0"/>
              <a:t>26-Apr-21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2DE2D-2DA3-4355-A6BF-BFA74985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91BF0-DF43-425F-84ED-DC2A1A01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5B5B-7ADD-4D7C-80C9-F7586B7987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6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893A2D-A394-4DDF-B7CC-5BA7983BA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AB91D-8D5A-4038-808B-9CFBCDF65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8E991-D1D4-443E-B5DC-E22A5E4D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E20B-BFDD-46E6-BEF2-F261FFDE009B}" type="datetimeFigureOut">
              <a:rPr lang="en-US" smtClean="0"/>
              <a:t>26-Apr-21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DBCB6-4660-4EFB-9B9C-E51C575EC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DE548-5575-49D0-B1BE-FFD7E814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5B5B-7ADD-4D7C-80C9-F7586B7987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6C19-DA3A-4F5B-AF68-4540C774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5AA4F-EA13-46C4-A1AE-D7FE4ACBD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36096-6AFC-4E69-BB4F-64536F2B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E20B-BFDD-46E6-BEF2-F261FFDE009B}" type="datetimeFigureOut">
              <a:rPr lang="en-US" smtClean="0"/>
              <a:t>26-Apr-21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F04BB-A688-4D4B-BB4C-7A981DE7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7C8D5-F420-447C-BCE4-BCE14B152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5B5B-7ADD-4D7C-80C9-F7586B7987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6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3323-8CEE-49B2-8E2B-C5025E6FE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DCB4-5971-4EC7-80AA-E5EAC05D7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00336-5F55-4966-B4ED-160A6CF1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E20B-BFDD-46E6-BEF2-F261FFDE009B}" type="datetimeFigureOut">
              <a:rPr lang="en-US" smtClean="0"/>
              <a:t>26-Apr-21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A2281-1767-4BAE-89BF-7C33E824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3E751-7E04-49A6-B2A2-58A700B9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5B5B-7ADD-4D7C-80C9-F7586B7987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6F0CB-A475-49BC-9A49-49FC6741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3077E-77B6-4F91-A93B-8A66DF9CC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DE793-C6AC-42B4-8D76-F6EADD557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A715A-1D53-4E5A-9736-C95EFEEC5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E20B-BFDD-46E6-BEF2-F261FFDE009B}" type="datetimeFigureOut">
              <a:rPr lang="en-US" smtClean="0"/>
              <a:t>26-Apr-21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FD796-2E4E-4AA6-B18D-34435C4AC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7FFF3-7D0C-419D-A1DD-ACB7AEB5B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5B5B-7ADD-4D7C-80C9-F7586B7987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5C20-ECC7-491B-BE73-D4F09E19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4F7CF-3947-4FC6-8FFF-8BA7EB7A1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68055-D1D2-453A-B43F-A30E75831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BB817-F6DB-4E80-8EDB-3742A0AE7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895EE5-6737-44AE-AE26-2DD89ED69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ECF377-C850-4A4B-A256-8F232323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E20B-BFDD-46E6-BEF2-F261FFDE009B}" type="datetimeFigureOut">
              <a:rPr lang="en-US" smtClean="0"/>
              <a:t>26-Apr-21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3B7835-EB7E-4028-B9F7-93EB679C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DCDC4-D9A5-46E0-A312-EEF22939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5B5B-7ADD-4D7C-80C9-F7586B7987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4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D661-6119-439D-BF02-BC2F63B5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9A412-E531-427E-84A2-38A5DE82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E20B-BFDD-46E6-BEF2-F261FFDE009B}" type="datetimeFigureOut">
              <a:rPr lang="en-US" smtClean="0"/>
              <a:t>26-Apr-21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BBB6FB-1CC3-456C-B535-43335527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535C1-F6DC-4F00-99FC-9B1FA481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5B5B-7ADD-4D7C-80C9-F7586B7987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2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050A9-2446-4CE8-82D2-5671AE6E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E20B-BFDD-46E6-BEF2-F261FFDE009B}" type="datetimeFigureOut">
              <a:rPr lang="en-US" smtClean="0"/>
              <a:t>26-Apr-21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B87BF-217A-40E2-A38F-78E29F27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37C57-61C5-4FEF-8690-BD843AF8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5B5B-7ADD-4D7C-80C9-F7586B7987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4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DC30-86A7-41FC-B969-D6D45EF46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BEBB9-64BC-475C-AE4D-862E857A2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D36CC-0560-4035-B418-5693E7DC7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26BC2-E93E-4550-A10A-F5A848DC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E20B-BFDD-46E6-BEF2-F261FFDE009B}" type="datetimeFigureOut">
              <a:rPr lang="en-US" smtClean="0"/>
              <a:t>26-Apr-21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EA7D1-5E42-4DFC-898C-3278D02E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1B212-7AE0-4446-A51B-FA2DB361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5B5B-7ADD-4D7C-80C9-F7586B7987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2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15DA7-92A4-448D-82CF-3FF88037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38EF29-7556-4B3C-9349-0D5C437D4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A1D2C-8FBC-4AF2-83EA-B2547EFBE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73FCE-B919-4AD7-A082-A7C24738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E20B-BFDD-46E6-BEF2-F261FFDE009B}" type="datetimeFigureOut">
              <a:rPr lang="en-US" smtClean="0"/>
              <a:t>26-Apr-21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17E61-7C09-42F7-8946-6D3B7BED2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C6286-76E6-4A60-BD08-8DB9C252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5B5B-7ADD-4D7C-80C9-F7586B7987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5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9F937-E24A-460A-B6DB-D1D58063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D23C5-71F8-439F-B5BA-1811AEB2E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707B9-910C-4E78-AC10-745048EB1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1E20B-BFDD-46E6-BEF2-F261FFDE009B}" type="datetimeFigureOut">
              <a:rPr lang="en-US" smtClean="0"/>
              <a:t>26-Apr-21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F9493-B731-4809-8F17-F451CAAAC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18252-CA5E-443E-A306-40257633E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65B5B-7ADD-4D7C-80C9-F7586B7987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42CDB-682E-4B0C-B479-474C105D6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470" y="1947817"/>
            <a:ext cx="10640754" cy="775845"/>
          </a:xfrm>
        </p:spPr>
        <p:txBody>
          <a:bodyPr anchor="b">
            <a:normAutofit/>
          </a:bodyPr>
          <a:lstStyle/>
          <a:p>
            <a:r>
              <a:rPr lang="fr-FR" sz="4000" dirty="0">
                <a:solidFill>
                  <a:schemeClr val="tx2"/>
                </a:solidFill>
              </a:rPr>
              <a:t>Automatisation des processus métier liés au digital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19098-07DA-43CE-9607-0C109A580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3968" y="3125627"/>
            <a:ext cx="9163757" cy="450447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La 4e revolution dans le digital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B0C4B10-866F-40AE-AF14-957F77FC0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9" y="69663"/>
            <a:ext cx="7312179" cy="107854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6950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69E26-D634-4F59-B4F6-4B014FD4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RPA? </a:t>
            </a:r>
            <a:r>
              <a:rPr lang="en-US" dirty="0" err="1"/>
              <a:t>quésaco</a:t>
            </a:r>
            <a:r>
              <a:rPr lang="en-US" dirty="0"/>
              <a:t> </a:t>
            </a:r>
            <a:r>
              <a:rPr lang="fr-FR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AB60F-51DB-479B-8651-6EC953C2D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RPA</a:t>
            </a:r>
            <a:r>
              <a:rPr lang="fr-FR" dirty="0"/>
              <a:t> signifie « </a:t>
            </a:r>
            <a:r>
              <a:rPr lang="fr-FR" dirty="0" err="1"/>
              <a:t>Robotic</a:t>
            </a:r>
            <a:r>
              <a:rPr lang="fr-FR" dirty="0"/>
              <a:t> process automation »</a:t>
            </a:r>
          </a:p>
          <a:p>
            <a:pPr marL="0" indent="0">
              <a:buNone/>
            </a:pPr>
            <a:r>
              <a:rPr lang="fr-FR" dirty="0"/>
              <a:t>Définition: </a:t>
            </a:r>
          </a:p>
          <a:p>
            <a:pPr marL="457200" lvl="1" indent="0">
              <a:buNone/>
            </a:pPr>
            <a:r>
              <a:rPr lang="fr-FR" sz="2800" b="1" dirty="0"/>
              <a:t>C’est un </a:t>
            </a: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</a:rPr>
              <a:t>ensemble de technologies </a:t>
            </a:r>
            <a:r>
              <a:rPr lang="fr-FR" sz="2800" b="1" dirty="0"/>
              <a:t>logicielles qui rendent </a:t>
            </a:r>
            <a:r>
              <a:rPr lang="fr-FR" sz="2800" b="1" i="1" dirty="0">
                <a:solidFill>
                  <a:srgbClr val="00B050"/>
                </a:solidFill>
              </a:rPr>
              <a:t>facile</a:t>
            </a:r>
            <a:r>
              <a:rPr lang="fr-FR" sz="2800" b="1" dirty="0"/>
              <a:t> la </a:t>
            </a:r>
            <a:r>
              <a:rPr lang="fr-FR" sz="2800" b="1" dirty="0">
                <a:solidFill>
                  <a:schemeClr val="accent2">
                    <a:lumMod val="75000"/>
                  </a:schemeClr>
                </a:solidFill>
              </a:rPr>
              <a:t>création</a:t>
            </a:r>
            <a:r>
              <a:rPr lang="fr-FR" sz="2800" b="1" dirty="0"/>
              <a:t>, le </a:t>
            </a:r>
            <a:r>
              <a:rPr lang="fr-FR" sz="2800" b="1" dirty="0">
                <a:solidFill>
                  <a:schemeClr val="accent2">
                    <a:lumMod val="75000"/>
                  </a:schemeClr>
                </a:solidFill>
              </a:rPr>
              <a:t>déploiement</a:t>
            </a:r>
            <a:r>
              <a:rPr lang="fr-FR" sz="2800" b="1" dirty="0"/>
              <a:t> et la </a:t>
            </a:r>
            <a:r>
              <a:rPr lang="fr-FR" sz="2800" b="1" dirty="0">
                <a:solidFill>
                  <a:schemeClr val="accent2">
                    <a:lumMod val="75000"/>
                  </a:schemeClr>
                </a:solidFill>
              </a:rPr>
              <a:t>gestion</a:t>
            </a:r>
            <a:r>
              <a:rPr lang="fr-FR" sz="2800" b="1" dirty="0"/>
              <a:t> de </a:t>
            </a:r>
            <a:r>
              <a:rPr lang="fr-FR" sz="2800" b="1" dirty="0">
                <a:solidFill>
                  <a:srgbClr val="FF0000"/>
                </a:solidFill>
              </a:rPr>
              <a:t>robots</a:t>
            </a:r>
            <a:r>
              <a:rPr lang="fr-FR" sz="2800" b="1" dirty="0"/>
              <a:t>, qui émulent les </a:t>
            </a:r>
            <a:r>
              <a:rPr lang="fr-FR" sz="2800" b="1" dirty="0">
                <a:solidFill>
                  <a:srgbClr val="7030A0"/>
                </a:solidFill>
                <a:highlight>
                  <a:srgbClr val="00FF00"/>
                </a:highlight>
              </a:rPr>
              <a:t>actions humaines</a:t>
            </a:r>
            <a:r>
              <a:rPr lang="fr-FR" sz="2800" b="1" dirty="0"/>
              <a:t> interagissant avec des </a:t>
            </a:r>
            <a:r>
              <a:rPr lang="fr-FR" sz="2800" b="1" dirty="0">
                <a:solidFill>
                  <a:schemeClr val="bg1"/>
                </a:solidFill>
                <a:highlight>
                  <a:srgbClr val="FF0000"/>
                </a:highlight>
              </a:rPr>
              <a:t>systèmes digitaux et des logiciels</a:t>
            </a:r>
            <a:r>
              <a:rPr lang="fr-FR" sz="2800" b="1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3652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EB187-26AE-443E-B720-00FDD6149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 que nous proposons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97809-46CA-4A62-94AE-839AAE736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Donner aux utilisateurs les moyens d’apporter leur savoir-faire dans leurs propres processus.</a:t>
            </a:r>
          </a:p>
          <a:p>
            <a:r>
              <a:rPr lang="fr-FR" dirty="0"/>
              <a:t>Nous voulons former les utilisateurs a utiliser des nouveaux outils:</a:t>
            </a:r>
          </a:p>
          <a:p>
            <a:pPr lvl="1"/>
            <a:r>
              <a:rPr lang="fr-FR" dirty="0"/>
              <a:t>Langages de programmation simples et procéduraux</a:t>
            </a:r>
          </a:p>
          <a:p>
            <a:pPr lvl="1"/>
            <a:r>
              <a:rPr lang="fr-FR" dirty="0"/>
              <a:t>Outils RPA classiques </a:t>
            </a:r>
            <a:r>
              <a:rPr lang="fr-FR" dirty="0" err="1"/>
              <a:t>low</a:t>
            </a:r>
            <a:r>
              <a:rPr lang="fr-FR" dirty="0"/>
              <a:t>/no-code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381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3DA1-C644-4C70-9CE4-68020B16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Presentation + photos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7D339-24F5-48B6-9AD0-73FD58E01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Maurizio: </a:t>
            </a:r>
            <a:r>
              <a:rPr lang="fr-FR" dirty="0" err="1"/>
              <a:t>presentation</a:t>
            </a:r>
            <a:endParaRPr lang="fr-FR" dirty="0"/>
          </a:p>
          <a:p>
            <a:r>
              <a:rPr lang="fr-FR" dirty="0"/>
              <a:t>Gauthier: </a:t>
            </a:r>
            <a:r>
              <a:rPr lang="fr-FR" dirty="0" err="1"/>
              <a:t>presentation</a:t>
            </a:r>
            <a:endParaRPr lang="fr-FR" dirty="0"/>
          </a:p>
          <a:p>
            <a:endParaRPr lang="fr-FR" dirty="0"/>
          </a:p>
          <a:p>
            <a:r>
              <a:rPr lang="fr-FR" dirty="0"/>
              <a:t>CatalystRPA: Donner les outils pour aux personnes pour qu’ils puissent faire évoluer d’eux-mêmes leur métier lié au digital.</a:t>
            </a:r>
          </a:p>
        </p:txBody>
      </p:sp>
    </p:spTree>
    <p:extLst>
      <p:ext uri="{BB962C8B-B14F-4D97-AF65-F5344CB8AC3E}">
        <p14:creationId xmlns:p14="http://schemas.microsoft.com/office/powerpoint/2010/main" val="166359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3DA1-C644-4C70-9CE4-68020B16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7D339-24F5-48B6-9AD0-73FD58E01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Peu importe notre industrie ou notre rôle, à partir du moment où notre métier a une relation au digital, nous avons tous au moins une chose en commun.</a:t>
            </a:r>
          </a:p>
          <a:p>
            <a:r>
              <a:rPr lang="fr-FR" dirty="0"/>
              <a:t>Nous pouvons tous citer au moins un exemple de tâche à nature répétitive, sans forte valeur ajoutée, mais qui sont nécessaires:</a:t>
            </a:r>
          </a:p>
          <a:p>
            <a:pPr lvl="1"/>
            <a:r>
              <a:rPr lang="fr-FR" dirty="0"/>
              <a:t>Facturation</a:t>
            </a:r>
          </a:p>
          <a:p>
            <a:pPr lvl="1"/>
            <a:r>
              <a:rPr lang="fr-FR" dirty="0"/>
              <a:t>Administration RH</a:t>
            </a:r>
          </a:p>
          <a:p>
            <a:pPr lvl="1"/>
            <a:r>
              <a:rPr lang="fr-FR" dirty="0"/>
              <a:t>Traitement de documents</a:t>
            </a:r>
          </a:p>
          <a:p>
            <a:pPr lvl="1"/>
            <a:r>
              <a:rPr lang="fr-FR" dirty="0"/>
              <a:t>Interface entre systèmes</a:t>
            </a:r>
          </a:p>
          <a:p>
            <a:pPr lvl="1"/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6414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3DA1-C644-4C70-9CE4-68020B16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A995C5D-A2B4-41D0-8DA9-E80156170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Comment en est-on arrive a laisser dans toutes les industries un si grand nombre de personnes perdre du temps a exécuter des procédures sans valeur ajoutée, et surtout comment expliquer la stagnation des processus durant parfois des décennies ? </a:t>
            </a:r>
          </a:p>
          <a:p>
            <a:r>
              <a:rPr lang="fr-FR" dirty="0"/>
              <a:t>Une des raisons c’est qu’il y avait une séparation nette entre l’IT qui concevait les systèmes et les utilisateurs de ces systèmes</a:t>
            </a:r>
          </a:p>
        </p:txBody>
      </p:sp>
    </p:spTree>
    <p:extLst>
      <p:ext uri="{BB962C8B-B14F-4D97-AF65-F5344CB8AC3E}">
        <p14:creationId xmlns:p14="http://schemas.microsoft.com/office/powerpoint/2010/main" val="3234172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3DA1-C644-4C70-9CE4-68020B16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Automatisation vs. IT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A995C5D-A2B4-41D0-8DA9-E80156170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Cette séparation a eu des conséquences majeures:</a:t>
            </a:r>
          </a:p>
          <a:p>
            <a:pPr lvl="1"/>
            <a:r>
              <a:rPr lang="fr-FR" dirty="0"/>
              <a:t>Pour les personnes: beaucoup d’entre nous se sont retrouvées pendant des années, parfois toute une carrière, à effectuer des tâches répétitives dans des systèmes figés qui ne laissent aucune place au changement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4" name="Picture 2" descr="Burnout by country">
            <a:extLst>
              <a:ext uri="{FF2B5EF4-FFF2-40B4-BE49-F238E27FC236}">
                <a16:creationId xmlns:a16="http://schemas.microsoft.com/office/drawing/2014/main" id="{9284D813-1368-4DBF-B5DD-821FC935E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924" y="3793893"/>
            <a:ext cx="5194361" cy="298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07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3DA1-C644-4C70-9CE4-68020B16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Automatisation vs. IT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A995C5D-A2B4-41D0-8DA9-E80156170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Cette séparation a eu deux conséquences majeures:</a:t>
            </a:r>
          </a:p>
          <a:p>
            <a:pPr lvl="1"/>
            <a:r>
              <a:rPr lang="fr-FR" dirty="0"/>
              <a:t>Pour les entreprises: </a:t>
            </a:r>
          </a:p>
          <a:p>
            <a:pPr lvl="2"/>
            <a:r>
              <a:rPr lang="fr-FR" dirty="0"/>
              <a:t>Perte de compétitivité et de réactivité face au changement, face a une </a:t>
            </a:r>
            <a:r>
              <a:rPr lang="fr-FR" dirty="0" err="1"/>
              <a:t>competition</a:t>
            </a:r>
            <a:r>
              <a:rPr lang="fr-FR" dirty="0"/>
              <a:t> globalisée et agressive</a:t>
            </a:r>
          </a:p>
          <a:p>
            <a:pPr lvl="2"/>
            <a:r>
              <a:rPr lang="fr-FR" dirty="0"/>
              <a:t>Culture d’entreprise</a:t>
            </a:r>
          </a:p>
          <a:p>
            <a:pPr lvl="2"/>
            <a:r>
              <a:rPr lang="fr-FR" dirty="0"/>
              <a:t>Satisfaction au travail</a:t>
            </a:r>
          </a:p>
          <a:p>
            <a:pPr lvl="2"/>
            <a:r>
              <a:rPr lang="fr-FR" dirty="0"/>
              <a:t>Rétention de talents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69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3DA1-C644-4C70-9CE4-68020B16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Automatisation vs. IT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A995C5D-A2B4-41D0-8DA9-E80156170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Cette séparation a eu deux conséquences majeures:</a:t>
            </a:r>
          </a:p>
          <a:p>
            <a:pPr lvl="1"/>
            <a:r>
              <a:rPr lang="fr-FR" dirty="0"/>
              <a:t>Pour les entreprises: perte de compétitivité et de réactivité face au changement, culture d’entreprise, satisfaction au travail,…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Ce que nous offrons c’est les moyens et le cadre pour permettre aux utilisateurs d’apporter, d’intégrer leur savoir-faire business dans le design des processus métier, tout en sauvegardant les aspects stabilité et contrôle chers a l’IT et importants pour l’organisation.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2042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EB187-26AE-443E-B720-00FDD6149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automatiser, qu’est-ce que l’automatisation?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97809-46CA-4A62-94AE-839AAE736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Historiquement, il fallait déléguer les développements au département IT </a:t>
            </a:r>
          </a:p>
          <a:p>
            <a:pPr lvl="1"/>
            <a:r>
              <a:rPr lang="fr-FR" dirty="0"/>
              <a:t>Cela nécessite une connaissance de la programmation</a:t>
            </a:r>
          </a:p>
          <a:p>
            <a:pPr lvl="1"/>
            <a:r>
              <a:rPr lang="fr-FR" dirty="0"/>
              <a:t>Lourdeur et lenteur administrative entourant les </a:t>
            </a:r>
            <a:r>
              <a:rPr lang="fr-FR" dirty="0" err="1"/>
              <a:t>developpements</a:t>
            </a:r>
            <a:endParaRPr lang="fr-FR" dirty="0"/>
          </a:p>
          <a:p>
            <a:r>
              <a:rPr lang="fr-FR" dirty="0"/>
              <a:t>RPA </a:t>
            </a:r>
          </a:p>
          <a:p>
            <a:pPr lvl="1"/>
            <a:r>
              <a:rPr lang="fr-FR" dirty="0"/>
              <a:t>Nouvelle manière de faire utilisant des outils utilisables directement par le business, ce qui permet d’éviter la bureaucratie et d’avoir une autonomie</a:t>
            </a:r>
          </a:p>
          <a:p>
            <a:pPr lvl="1"/>
            <a:r>
              <a:rPr lang="fr-FR" dirty="0"/>
              <a:t>Toutefois, beaucoup d’entreprises appliquent le modèle historique a ces nouvelles solutions, créer un département RPA qui aura pour unique but de développer des robots pour remplacer les employés</a:t>
            </a:r>
          </a:p>
        </p:txBody>
      </p:sp>
    </p:spTree>
    <p:extLst>
      <p:ext uri="{BB962C8B-B14F-4D97-AF65-F5344CB8AC3E}">
        <p14:creationId xmlns:p14="http://schemas.microsoft.com/office/powerpoint/2010/main" val="2932124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69E26-D634-4F59-B4F6-4B014FD4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RPA? </a:t>
            </a:r>
            <a:r>
              <a:rPr lang="en-US" dirty="0" err="1"/>
              <a:t>quésaco</a:t>
            </a:r>
            <a:r>
              <a:rPr lang="en-US" dirty="0"/>
              <a:t> </a:t>
            </a:r>
            <a:r>
              <a:rPr lang="fr-FR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AB60F-51DB-479B-8651-6EC953C2D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RPA</a:t>
            </a:r>
            <a:r>
              <a:rPr lang="fr-FR" dirty="0"/>
              <a:t> signifie « </a:t>
            </a:r>
            <a:r>
              <a:rPr lang="fr-FR" dirty="0" err="1"/>
              <a:t>Robotic</a:t>
            </a:r>
            <a:r>
              <a:rPr lang="fr-FR" dirty="0"/>
              <a:t> process automation »</a:t>
            </a:r>
          </a:p>
          <a:p>
            <a:pPr marL="0" indent="0">
              <a:buNone/>
            </a:pPr>
            <a:r>
              <a:rPr lang="fr-FR" dirty="0"/>
              <a:t>Définition: </a:t>
            </a:r>
          </a:p>
          <a:p>
            <a:pPr marL="457200" lvl="1" indent="0">
              <a:buNone/>
            </a:pPr>
            <a:r>
              <a:rPr lang="fr-FR" sz="2800" b="1" dirty="0">
                <a:solidFill>
                  <a:schemeClr val="bg1"/>
                </a:solidFill>
              </a:rPr>
              <a:t>C’est un </a:t>
            </a: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</a:rPr>
              <a:t>ensemble de technologies logicielles </a:t>
            </a:r>
            <a:r>
              <a:rPr lang="fr-FR" sz="2800" b="1" dirty="0">
                <a:solidFill>
                  <a:schemeClr val="bg1"/>
                </a:solidFill>
              </a:rPr>
              <a:t>qui rendent </a:t>
            </a:r>
            <a:r>
              <a:rPr lang="fr-FR" sz="2800" b="1" i="1" dirty="0">
                <a:solidFill>
                  <a:srgbClr val="00B050"/>
                </a:solidFill>
              </a:rPr>
              <a:t>facile</a:t>
            </a:r>
            <a:r>
              <a:rPr lang="fr-FR" sz="2800" b="1" dirty="0"/>
              <a:t> </a:t>
            </a:r>
            <a:r>
              <a:rPr lang="fr-FR" sz="2800" b="1" dirty="0">
                <a:solidFill>
                  <a:schemeClr val="bg1"/>
                </a:solidFill>
              </a:rPr>
              <a:t>la création, le déploiement et la gestion de </a:t>
            </a:r>
            <a:r>
              <a:rPr lang="fr-FR" sz="2800" b="1" dirty="0">
                <a:solidFill>
                  <a:srgbClr val="FF0000"/>
                </a:solidFill>
              </a:rPr>
              <a:t>robots</a:t>
            </a:r>
            <a:r>
              <a:rPr lang="fr-FR" sz="2800" b="1" dirty="0">
                <a:solidFill>
                  <a:schemeClr val="bg1"/>
                </a:solidFill>
              </a:rPr>
              <a:t>, qui émulent les </a:t>
            </a:r>
            <a:r>
              <a:rPr lang="fr-FR" sz="2800" b="1" dirty="0">
                <a:solidFill>
                  <a:srgbClr val="7030A0"/>
                </a:solidFill>
                <a:highlight>
                  <a:srgbClr val="00FF00"/>
                </a:highlight>
              </a:rPr>
              <a:t>actions humaines</a:t>
            </a:r>
            <a:r>
              <a:rPr lang="fr-FR" sz="2800" b="1" dirty="0"/>
              <a:t> </a:t>
            </a:r>
            <a:r>
              <a:rPr lang="fr-FR" sz="2800" b="1" dirty="0">
                <a:solidFill>
                  <a:schemeClr val="bg1"/>
                </a:solidFill>
              </a:rPr>
              <a:t>interagissant avec des </a:t>
            </a:r>
            <a:r>
              <a:rPr lang="fr-FR" sz="2800" b="1" dirty="0">
                <a:solidFill>
                  <a:schemeClr val="bg1"/>
                </a:solidFill>
                <a:highlight>
                  <a:srgbClr val="FF0000"/>
                </a:highlight>
              </a:rPr>
              <a:t>systèmes digitaux et des logiciels</a:t>
            </a:r>
            <a:r>
              <a:rPr lang="fr-FR" sz="2800" b="1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918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5701</TotalTime>
  <Words>554</Words>
  <Application>Microsoft Office PowerPoint</Application>
  <PresentationFormat>Grand écran</PresentationFormat>
  <Paragraphs>54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Automatisation des processus métier liés au digital</vt:lpstr>
      <vt:lpstr>Presentation + photos</vt:lpstr>
      <vt:lpstr>Introduction</vt:lpstr>
      <vt:lpstr>Historique </vt:lpstr>
      <vt:lpstr>Automatisation vs. IT</vt:lpstr>
      <vt:lpstr>Automatisation vs. IT</vt:lpstr>
      <vt:lpstr>Automatisation vs. IT</vt:lpstr>
      <vt:lpstr>Comment automatiser, qu’est-ce que l’automatisation?</vt:lpstr>
      <vt:lpstr>RPA? quésaco ?</vt:lpstr>
      <vt:lpstr>RPA? quésaco ?</vt:lpstr>
      <vt:lpstr>Ce que nous proposons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Automatisation des processus metier lies au digital</dc:title>
  <dc:creator>Gauthier Pierard</dc:creator>
  <cp:lastModifiedBy>Gauthier Pierard</cp:lastModifiedBy>
  <cp:revision>37</cp:revision>
  <dcterms:created xsi:type="dcterms:W3CDTF">2021-04-23T07:57:33Z</dcterms:created>
  <dcterms:modified xsi:type="dcterms:W3CDTF">2021-04-27T13:29:12Z</dcterms:modified>
</cp:coreProperties>
</file>