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69" r:id="rId6"/>
    <p:sldId id="270" r:id="rId7"/>
    <p:sldId id="272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3" autoAdjust="0"/>
    <p:restoredTop sz="74392" autoAdjust="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EA2B-295E-4309-898E-35FB254D3FDC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B86A-7310-470C-A5F1-7B0955965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7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5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4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5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8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B86A-7310-470C-A5F1-7B0955965A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CATALYSTRPA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1800" b="1" dirty="0" err="1"/>
              <a:t>Soutenance</a:t>
            </a:r>
            <a:r>
              <a:rPr lang="en-US" sz="1800" b="1" dirty="0"/>
              <a:t> </a:t>
            </a:r>
            <a:r>
              <a:rPr lang="en-US" sz="1800" b="1" dirty="0" err="1"/>
              <a:t>appel</a:t>
            </a:r>
            <a:r>
              <a:rPr lang="en-US" sz="1800" b="1" dirty="0"/>
              <a:t> a </a:t>
            </a:r>
            <a:r>
              <a:rPr lang="en-US" sz="1800" b="1" dirty="0" err="1"/>
              <a:t>projets</a:t>
            </a:r>
            <a:r>
              <a:rPr lang="en-US" sz="1800" b="1" dirty="0"/>
              <a:t> 2020 – korner.io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B65546-7BAF-4E6F-9DE3-38682ADD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333232"/>
            <a:ext cx="7840169" cy="1162212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4C30C3B6-181C-4308-B454-E3955D165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0" y="3429000"/>
            <a:ext cx="5400675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BAB30-569E-4C21-AFCC-9EB325008AF0}"/>
              </a:ext>
            </a:extLst>
          </p:cNvPr>
          <p:cNvSpPr txBox="1"/>
          <p:nvPr/>
        </p:nvSpPr>
        <p:spPr>
          <a:xfrm>
            <a:off x="6300438" y="3429000"/>
            <a:ext cx="553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6730022" y="3519360"/>
            <a:ext cx="5148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... It is that state of anarchy which my project is pledged to fight. The fall of Empire, gentlemen, is a massive thing, however, and not easily fought. It is dictated by a rising bureaucracy, a receding initiative, a freezing of caste, a damming of curiosity...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Foundation (1951)</a:t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Isaac Asimov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F9B89-0A20-4DBB-B968-47F87D345D5E}"/>
              </a:ext>
            </a:extLst>
          </p:cNvPr>
          <p:cNvSpPr txBox="1"/>
          <p:nvPr/>
        </p:nvSpPr>
        <p:spPr>
          <a:xfrm>
            <a:off x="93008" y="577356"/>
            <a:ext cx="10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PROBLEMATIQUE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AB30-569E-4C21-AFCC-9EB325008AF0}"/>
              </a:ext>
            </a:extLst>
          </p:cNvPr>
          <p:cNvSpPr txBox="1"/>
          <p:nvPr/>
        </p:nvSpPr>
        <p:spPr>
          <a:xfrm>
            <a:off x="93008" y="1556549"/>
            <a:ext cx="11968495" cy="178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r>
              <a:rPr lang="fr-FR" sz="1800" dirty="0"/>
              <a:t>250,000 personnes aujourd’hui sont en burnout au moins partiel dans les banques françaises. </a:t>
            </a:r>
          </a:p>
          <a:p>
            <a:r>
              <a:rPr lang="fr-FR" sz="1800" dirty="0"/>
              <a:t>En parallèle, la plus vaste vague de plans sociaux dans les banques depuis 2015 est en cours </a:t>
            </a:r>
            <a:r>
              <a:rPr lang="fr-FR" sz="1200" dirty="0"/>
              <a:t>(https://www.ouvrir-un-compte-bancaire-en-israel.com/crise-au-sein-des-banques-vaste-plan-social-dans-le-monde/)</a:t>
            </a:r>
          </a:p>
          <a:p>
            <a:r>
              <a:rPr lang="fr-FR" sz="1800" dirty="0"/>
              <a:t>Ces deux constats sont selon nous dus en grande partie au fait que beaucoup d’entreprises font face à l’existence d’inefficiences considérables dans leurs processus de traitement de données, dans toutes les industries, mais surtout dans la finance.</a:t>
            </a:r>
          </a:p>
          <a:p>
            <a:r>
              <a:rPr lang="fr-FR" sz="1800" dirty="0"/>
              <a:t>En interne, les symptômes sont une bureaucratie importante, diminution des initiatives venant des employés, gel des promotions, ainsi qu’une fragmentation des systèmes de données.</a:t>
            </a:r>
          </a:p>
        </p:txBody>
      </p:sp>
      <p:pic>
        <p:nvPicPr>
          <p:cNvPr id="1026" name="Picture 2" descr="Burnout by coun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2" y="3869903"/>
            <a:ext cx="5194361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08" y="3905998"/>
            <a:ext cx="5902471" cy="304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r>
              <a:rPr lang="fr-FR" sz="1800" dirty="0"/>
              <a:t>Conséquences sur nos sociétés: délocalisations, plans sociaux a répétition, burnouts, « bore-</a:t>
            </a:r>
            <a:r>
              <a:rPr lang="fr-FR" sz="1800" dirty="0" err="1"/>
              <a:t>outs</a:t>
            </a:r>
            <a:r>
              <a:rPr lang="fr-FR" sz="1800" dirty="0"/>
              <a:t> » et dépressions. </a:t>
            </a:r>
          </a:p>
          <a:p>
            <a:r>
              <a:rPr lang="fr-FR" sz="1800" dirty="0"/>
              <a:t>Notre projet consiste a résoudre ce problème d’efficience des compagnies tout en donnant a ces personnes les outils pour redevenir acteurs de leur propre vie professionnelle.</a:t>
            </a:r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1729" y="6195166"/>
            <a:ext cx="6552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Le secteur bancaire est l’un des principaux fournisseur de travail avec plus de 350,000 salariés en France, avec 71% de taux de </a:t>
            </a:r>
            <a:r>
              <a:rPr lang="fr-FR" sz="1400" dirty="0" err="1"/>
              <a:t>burn-out</a:t>
            </a:r>
            <a:r>
              <a:rPr lang="fr-FR" sz="1400" dirty="0"/>
              <a:t> partiel (</a:t>
            </a:r>
            <a:r>
              <a:rPr lang="fr-FR" sz="1400" dirty="0" err="1"/>
              <a:t>efinancialcareers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7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F9B89-0A20-4DBB-B968-47F87D345D5E}"/>
              </a:ext>
            </a:extLst>
          </p:cNvPr>
          <p:cNvSpPr txBox="1"/>
          <p:nvPr/>
        </p:nvSpPr>
        <p:spPr>
          <a:xfrm>
            <a:off x="221055" y="694836"/>
            <a:ext cx="10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</a:t>
            </a:r>
            <a:r>
              <a:rPr lang="en-GB" sz="2400" dirty="0">
                <a:latin typeface="+mj-lt"/>
              </a:rPr>
              <a:t> </a:t>
            </a:r>
            <a:r>
              <a:rPr lang="en-GB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ACTUELLE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729" y="1668722"/>
            <a:ext cx="10861288" cy="1803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Robotic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Automation (RPA). March</a:t>
            </a:r>
            <a:r>
              <a:rPr lang="fr-FR" sz="2000" dirty="0"/>
              <a:t>é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1.4 Milliards de dollars US en augmentation constante.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Toutefois cette solution n’est pas optimale: 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Couts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Perte de savoir faire 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 rigides et sensibles au changement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9" y="3974230"/>
            <a:ext cx="6614793" cy="2883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494" y="1953313"/>
            <a:ext cx="4142857" cy="11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019" y="3225705"/>
            <a:ext cx="3029809" cy="1549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337" y="4942808"/>
            <a:ext cx="4067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F9B89-0A20-4DBB-B968-47F87D345D5E}"/>
              </a:ext>
            </a:extLst>
          </p:cNvPr>
          <p:cNvSpPr txBox="1"/>
          <p:nvPr/>
        </p:nvSpPr>
        <p:spPr>
          <a:xfrm>
            <a:off x="221055" y="694836"/>
            <a:ext cx="10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SCRIPTING VS Robotic Process Automation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728" y="1108090"/>
            <a:ext cx="11829217" cy="204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peut-on faire aujourd’hui avec la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automation que l’on ne peut pas faire avec le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Presque rien.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seule chose manquante dans le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 l’interaction facile avec les applications qui est permise par le RPA. A partir du moment ou on développe une librairie permettant de se connecter facilement aux applications Windows,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marché RPA de 1.4 Milliards de dollars sera obsolète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puisqu’il existera un outil simple permettant de tout faire grâce au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bien moindres couts et lourdeur tant en terme de software et d’organisation.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586" y="3795289"/>
            <a:ext cx="6344186" cy="3062711"/>
          </a:xfrm>
          <a:prstGeom prst="rect">
            <a:avLst/>
          </a:prstGeom>
        </p:spPr>
      </p:pic>
      <p:pic>
        <p:nvPicPr>
          <p:cNvPr id="5" name="day2-2">
            <a:hlinkClick r:id="" action="ppaction://media"/>
            <a:extLst>
              <a:ext uri="{FF2B5EF4-FFF2-40B4-BE49-F238E27FC236}">
                <a16:creationId xmlns:a16="http://schemas.microsoft.com/office/drawing/2014/main" id="{07DC4ED5-9AA4-4D2D-AD68-2ECB92D2C7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1055" y="3194754"/>
            <a:ext cx="5403287" cy="36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B37E-E01C-4836-B6F7-E7B06396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2" y="189199"/>
            <a:ext cx="11029616" cy="1188720"/>
          </a:xfrm>
        </p:spPr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temoignage</a:t>
            </a:r>
            <a:r>
              <a:rPr lang="en-GB" dirty="0"/>
              <a:t>: Maurizio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DA92-57D8-4D14-8594-6A8BCB1E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490219"/>
            <a:ext cx="11700018" cy="1108015"/>
          </a:xfrm>
        </p:spPr>
        <p:txBody>
          <a:bodyPr>
            <a:noAutofit/>
          </a:bodyPr>
          <a:lstStyle/>
          <a:p>
            <a:r>
              <a:rPr lang="fr-FR" sz="1800" b="1" dirty="0"/>
              <a:t>13 ans chez Royal Bank of Canada</a:t>
            </a:r>
          </a:p>
          <a:p>
            <a:r>
              <a:rPr lang="fr-FR" sz="1800" b="1" dirty="0"/>
              <a:t>2 plans sociaux durant ces années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24" y="1009522"/>
            <a:ext cx="6939776" cy="3780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72" y="2297151"/>
            <a:ext cx="4760242" cy="268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J’ai connu Gauthier en 2018, et il a m’a donné une introduction et les clés afin d’automatiser mes processus d’importation en R. Cela a engendré plus d’efficience, un meilleur contrôle des processus et un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reporting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approprié en « temps réel ».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972" y="4517862"/>
            <a:ext cx="1148442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Cela m’a permis de dégager du temps pour ajouter des flux de données en souffrance et en adapter d’autres. Plus de « réactivité ». De plus, cela a éveillé la curiosité sur de nouveaux outils, de nouvelles pratiques et une autre manière d’envisager l’automatisation et son application à toutes les situations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conclusion, c’est une technologie qui fonctionne et qui va permettre de transformer des métiers en délestant du temps des aspects opérationnels des processus pour se concentrer sur la vraie valeur ajoutée: le facteur humain!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7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B37E-E01C-4836-B6F7-E7B06396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7" y="-51532"/>
            <a:ext cx="11029616" cy="1188720"/>
          </a:xfrm>
        </p:spPr>
        <p:txBody>
          <a:bodyPr/>
          <a:lstStyle/>
          <a:p>
            <a:r>
              <a:rPr lang="en-GB" dirty="0" err="1"/>
              <a:t>SOLution</a:t>
            </a:r>
            <a:r>
              <a:rPr lang="en-GB" dirty="0"/>
              <a:t> </a:t>
            </a:r>
            <a:r>
              <a:rPr lang="en-GB" dirty="0" err="1"/>
              <a:t>proposee</a:t>
            </a:r>
            <a:r>
              <a:rPr lang="en-GB" dirty="0"/>
              <a:t>: le </a:t>
            </a:r>
            <a:r>
              <a:rPr lang="en-GB" dirty="0" err="1"/>
              <a:t>citoyen</a:t>
            </a:r>
            <a:r>
              <a:rPr lang="en-GB" dirty="0"/>
              <a:t> </a:t>
            </a:r>
            <a:r>
              <a:rPr lang="en-GB" dirty="0" err="1"/>
              <a:t>Roboticien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DA92-57D8-4D14-8594-6A8BCB1E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8" y="648661"/>
            <a:ext cx="11265120" cy="3634486"/>
          </a:xfrm>
        </p:spPr>
        <p:txBody>
          <a:bodyPr/>
          <a:lstStyle/>
          <a:p>
            <a:r>
              <a:rPr lang="fr-FR" sz="1800" dirty="0"/>
              <a:t>Concrètement, nous n’avons pas besoin de cette fonctionnalité pour commencer aujourd’hui. Nous pouvons commencer a former des analystes, et développer la solution en même temps. </a:t>
            </a:r>
          </a:p>
          <a:p>
            <a:r>
              <a:rPr lang="fr-FR" sz="1800" dirty="0"/>
              <a:t>Nous sommes des coaches qui vont entrainer les employés des sociétés a automatiser leurs propres processus.</a:t>
            </a:r>
          </a:p>
          <a:p>
            <a:r>
              <a:rPr lang="fr-FR" sz="1800" dirty="0"/>
              <a:t>Notre solution, se voulant Agile, coupe a travers la complexité pour donner aux analystes la possibilité d’automatiser leurs propres processus. </a:t>
            </a:r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15" y="3024286"/>
            <a:ext cx="4284456" cy="3209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118" y="3360525"/>
            <a:ext cx="6110867" cy="184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de solution coûteuse comme les solutions de RPA, Pas de bureaucratie liée au modèle ROM des solutions RPA, Pas de nouveau département a maintenir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 lieu de greffer un nouveau département sur une créature de Frankenstein déjà malade, nous changeons son ADN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64" y="6234228"/>
            <a:ext cx="11987561" cy="6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 le projet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Mineral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d’ Alphabet (Google), nous parcourons l’entreprise et changeons son ADN en apportant les outils nécessaires a chaque analyste individuel pour redevenir acteur de son travail, ce qui bénéficiera a la compagnie dans le long terme bien plus que l’approche RPA standard.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B37E-E01C-4836-B6F7-E7B06396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90"/>
            <a:ext cx="11029616" cy="1188720"/>
          </a:xfrm>
        </p:spPr>
        <p:txBody>
          <a:bodyPr/>
          <a:lstStyle/>
          <a:p>
            <a:r>
              <a:rPr lang="en-GB" dirty="0"/>
              <a:t>Conclusion: science fiction et </a:t>
            </a:r>
            <a:r>
              <a:rPr lang="en-GB" dirty="0" err="1"/>
              <a:t>societe</a:t>
            </a:r>
            <a:r>
              <a:rPr lang="en-GB" dirty="0"/>
              <a:t> de </a:t>
            </a:r>
            <a:r>
              <a:rPr lang="en-GB" dirty="0" err="1"/>
              <a:t>demain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287" y="1048412"/>
            <a:ext cx="11359344" cy="2937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Nous proposons la constitution d’une fondation, chargée de finaliser et de diffuser une discipline de la robotique du processus, basée sur la 4e révolution.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Notre mission est d’accélérer l’évolution du métier d’analyste de la simple exécution vers la construction de processus robustes et contrôlés pour l’Entreprise. Donnons à ces analystes les outils pour qu’ils puissent redevenir acteurs de leur propre vie professionnelle, apportant ainsi un gain majeur d’efficacité pour ces entreprises.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B65546-7BAF-4E6F-9DE3-38682ADD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0" y="3716216"/>
            <a:ext cx="11023358" cy="163408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5560B3-03C4-40E1-B742-4935D9C6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9" y="35488"/>
            <a:ext cx="4102025" cy="6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3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d048663-a1ef-4a3a-953d-bb5143c8779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BFE0725CD2647AEAF4A141DF7EDDA" ma:contentTypeVersion="10" ma:contentTypeDescription="Een nieuw document maken." ma:contentTypeScope="" ma:versionID="0bc59ecb08ec0543ac62c2e85cfa0e92">
  <xsd:schema xmlns:xsd="http://www.w3.org/2001/XMLSchema" xmlns:xs="http://www.w3.org/2001/XMLSchema" xmlns:p="http://schemas.microsoft.com/office/2006/metadata/properties" xmlns:ns3="9d048663-a1ef-4a3a-953d-bb5143c87795" xmlns:ns4="16290b26-0897-489c-8d35-dd51266d5ade" targetNamespace="http://schemas.microsoft.com/office/2006/metadata/properties" ma:root="true" ma:fieldsID="604621b7e73c2327a229890f934f1adc" ns3:_="" ns4:_="">
    <xsd:import namespace="9d048663-a1ef-4a3a-953d-bb5143c87795"/>
    <xsd:import namespace="16290b26-0897-489c-8d35-dd51266d5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48663-a1ef-4a3a-953d-bb5143c87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90b26-0897-489c-8d35-dd51266d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048663-a1ef-4a3a-953d-bb5143c87795"/>
    <ds:schemaRef ds:uri="16290b26-0897-489c-8d35-dd51266d5ad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76433D-F2FB-4A78-B9FA-46A616939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48663-a1ef-4a3a-953d-bb5143c87795"/>
    <ds:schemaRef ds:uri="16290b26-0897-489c-8d35-dd51266d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{B451B2D8-2E70-43AC-89D1-BA87D74106E0}tf33552983_win32</Template>
  <TotalTime>683</TotalTime>
  <Words>818</Words>
  <Application>Microsoft Office PowerPoint</Application>
  <PresentationFormat>Widescreen</PresentationFormat>
  <Paragraphs>44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CATALYSTRPA</vt:lpstr>
      <vt:lpstr>PowerPoint Presentation</vt:lpstr>
      <vt:lpstr>PowerPoint Presentation</vt:lpstr>
      <vt:lpstr>PowerPoint Presentation</vt:lpstr>
      <vt:lpstr>Un temoignage: Maurizio</vt:lpstr>
      <vt:lpstr>SOLution proposee: le citoyen Roboticien</vt:lpstr>
      <vt:lpstr>Conclusion: science fiction et societe de demain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Noora Kilpinen (ETN)</dc:creator>
  <cp:lastModifiedBy>Gauthier Pierard</cp:lastModifiedBy>
  <cp:revision>208</cp:revision>
  <dcterms:created xsi:type="dcterms:W3CDTF">2020-10-11T05:12:23Z</dcterms:created>
  <dcterms:modified xsi:type="dcterms:W3CDTF">2021-04-23T07:50:23Z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0x01010039DBFE0725CD2647AEAF4A141DF7EDDA</vt:lpwstr>
  </property>
</Properties>
</file>