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70" r:id="rId4"/>
    <p:sldId id="271" r:id="rId5"/>
    <p:sldId id="272" r:id="rId6"/>
    <p:sldId id="273" r:id="rId7"/>
    <p:sldId id="275" r:id="rId8"/>
    <p:sldId id="276" r:id="rId9"/>
    <p:sldId id="277" r:id="rId10"/>
    <p:sldId id="269" r:id="rId11"/>
    <p:sldId id="268" r:id="rId12"/>
    <p:sldId id="281" r:id="rId13"/>
    <p:sldId id="283" r:id="rId14"/>
    <p:sldId id="284" r:id="rId15"/>
    <p:sldId id="282" r:id="rId16"/>
    <p:sldId id="259" r:id="rId17"/>
    <p:sldId id="279" r:id="rId18"/>
    <p:sldId id="286" r:id="rId19"/>
    <p:sldId id="296" r:id="rId20"/>
    <p:sldId id="261" r:id="rId21"/>
    <p:sldId id="289" r:id="rId22"/>
    <p:sldId id="291" r:id="rId23"/>
    <p:sldId id="285" r:id="rId24"/>
    <p:sldId id="290" r:id="rId25"/>
    <p:sldId id="262" r:id="rId26"/>
    <p:sldId id="294" r:id="rId27"/>
    <p:sldId id="295" r:id="rId28"/>
    <p:sldId id="263" r:id="rId29"/>
    <p:sldId id="307" r:id="rId30"/>
    <p:sldId id="308" r:id="rId31"/>
    <p:sldId id="309" r:id="rId32"/>
    <p:sldId id="311" r:id="rId33"/>
    <p:sldId id="298" r:id="rId34"/>
    <p:sldId id="302" r:id="rId35"/>
    <p:sldId id="303" r:id="rId36"/>
    <p:sldId id="301" r:id="rId37"/>
    <p:sldId id="299" r:id="rId38"/>
    <p:sldId id="297" r:id="rId39"/>
    <p:sldId id="321" r:id="rId40"/>
    <p:sldId id="265" r:id="rId41"/>
    <p:sldId id="266" r:id="rId42"/>
    <p:sldId id="338" r:id="rId43"/>
    <p:sldId id="316" r:id="rId44"/>
    <p:sldId id="317" r:id="rId45"/>
    <p:sldId id="318" r:id="rId46"/>
    <p:sldId id="319" r:id="rId47"/>
    <p:sldId id="320" r:id="rId48"/>
    <p:sldId id="267" r:id="rId49"/>
    <p:sldId id="304" r:id="rId50"/>
    <p:sldId id="324" r:id="rId51"/>
    <p:sldId id="305" r:id="rId52"/>
    <p:sldId id="306" r:id="rId53"/>
    <p:sldId id="339" r:id="rId54"/>
    <p:sldId id="340" r:id="rId55"/>
    <p:sldId id="315" r:id="rId5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7" autoAdjust="0"/>
    <p:restoredTop sz="94756" autoAdjust="0"/>
  </p:normalViewPr>
  <p:slideViewPr>
    <p:cSldViewPr snapToGrid="0" snapToObjects="1">
      <p:cViewPr varScale="1">
        <p:scale>
          <a:sx n="115" d="100"/>
          <a:sy n="115" d="100"/>
        </p:scale>
        <p:origin x="408" y="77"/>
      </p:cViewPr>
      <p:guideLst/>
    </p:cSldViewPr>
  </p:slideViewPr>
  <p:outlineViewPr>
    <p:cViewPr>
      <p:scale>
        <a:sx n="33" d="100"/>
        <a:sy n="33" d="100"/>
      </p:scale>
      <p:origin x="0" y="-4481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387BD-2FDA-4640-824D-9ADFD7023C00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82880-91AB-1044-85AB-5C5BC6EDD5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80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2880-91AB-1044-85AB-5C5BC6EDD5F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163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Aufgaben: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2880-91AB-1044-85AB-5C5BC6EDD5F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7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BEB2D-CA8D-C340-B8AE-4C8B43DF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2650DC-9EBD-524F-8873-38E6FB4B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C2992-350E-1547-88F2-768463C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710F0F-2A52-AC43-96DC-D71B9CB9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E3124A-CE25-6842-9493-7B3A7271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18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80F26-80D8-C04A-BD62-6D6C97E0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590417-B257-E041-8C30-E08E4A1F7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9FDAF-767E-FA4C-B4CB-DC5ACBEC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55479-645F-4241-9305-4BFC16A3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E8856-4595-FC4B-9DED-9B54B62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08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3E01EE-3C75-1D4A-A25A-903FC8C38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D87B80-1764-014E-BFAF-74D8C6DAA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468114-D6EE-FA41-B291-5B100321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70169-3BCE-1141-A350-133C7A66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8AE64-ED1E-A647-9364-14C4585F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07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09B99-6080-6440-8C7A-0B188D44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19B97-34C5-8E46-A531-8EF8E31F2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A31AC-44E7-CB4F-83F1-0DF18428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FECEAE-43F7-3344-91D7-B06D6EB21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E6A50-ADA7-8043-9627-1A0C4919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53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9B08A-5288-9043-8C2C-A7E6B621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FA15DA-0464-B542-8038-2C03FBF5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FAC9C9-DF45-E143-9C1B-A9DE59E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171C83-DE3F-4349-B17F-8EB5B42B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A17E04-7E4A-AB4F-A208-DE8126BC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09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FDA3F-7579-FB49-9387-1F4184C0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D50E86-23E4-8A4E-9C4A-0AF872ABC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B4B820-A3B6-8749-9CBD-9CD64B51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09F0B0-9B47-0546-9E05-A519ED32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0E6DD-5426-2145-8FB0-A0E126B9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F044B-3810-C141-907D-B121BF23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5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A703A-A9D5-944A-A0E7-83BF340D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A75D0-7D1D-B047-850C-B018DDFB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F351C-9472-8342-BD5C-65997133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F0D5EE-D0B4-2E40-BF9A-4A02312A1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591420-6B05-FB44-A981-1E2D318DA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1BE12B-6BCB-9A40-A220-93F2B1AD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1D8840-5F15-AC4F-AAF3-204087B7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40682B-A4F3-6C4E-9104-0E171342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22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4348-F21D-AE46-ACD2-59E6A231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D5911E-1021-8A43-AE75-0D986760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BC8A65-882C-D245-9C93-7C8B9204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B9B807-D303-6947-8535-7F6CCA77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5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3048BBB-9310-194E-B58D-4601F547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CCBC2B-1592-7C46-80AB-5A2C7C0B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D96404-E9BF-E644-AEEA-C33691B5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87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C17F9-3AC0-8B47-A464-022472A34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612544-30FC-5D43-961B-51FC9E189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8A6E5-D5A9-AB4C-B85B-6710B0FBD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52D54E-E7E0-0047-B7C9-2E321481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46270F-1A25-B64A-BBB3-D5FE0D88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EB06A4-454C-0A45-B954-687B02D4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88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C2B1C-E823-D542-80B0-ADF90894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F538381-12BA-324D-B85F-3198F18AA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7033FF-836B-8540-BBEC-6C77D8EC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6F81EE-2BF3-7C40-ACB0-5D66670A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4FEAC-1E62-0E47-82AE-5BB4BD139FFA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2FADB-FF3F-2A4F-93EE-1A6E1972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5640C3-BF42-C24D-A31F-E6C7E50B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03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E2CD94-3B1A-204C-8831-949C37E00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1C16B8-99D5-994F-B37B-CA4A0B4C0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00EF5E-12F1-5E4E-8F6C-A391A594D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4FEAC-1E62-0E47-82AE-5BB4BD139FFA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519BE-6C46-CB4D-B479-4BCCF3AEB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C42BB2-989C-2649-AB64-472D28678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9E561-8EF5-3141-9FBC-717C5F5865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8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mver.org/" TargetMode="External"/><Relationship Id="rId2" Type="http://schemas.openxmlformats.org/officeDocument/2006/relationships/hyperlink" Target="https://maven.apache.org/guides/mini/guide-naming-convention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mave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codehaus.mojo/exec-maven-plugin" TargetMode="External"/><Relationship Id="rId2" Type="http://schemas.openxmlformats.org/officeDocument/2006/relationships/hyperlink" Target="http://www.mojohaus.org/exec-maven-plug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aeldung.com/maven-java-main-metho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org.apache.logging.log4j/log4j-core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logging-intro" TargetMode="External"/><Relationship Id="rId2" Type="http://schemas.openxmlformats.org/officeDocument/2006/relationships/hyperlink" Target="https://logging.apache.org/log4j/2.x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ehavior_Driven_Development" TargetMode="External"/><Relationship Id="rId2" Type="http://schemas.openxmlformats.org/officeDocument/2006/relationships/hyperlink" Target="https://automationpanda.com/2020/07/07/arrange-act-assert-a-pattern-for-writing-good-test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given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ello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pi/person?id=1" TargetMode="External"/><Relationship Id="rId2" Type="http://schemas.openxmlformats.org/officeDocument/2006/relationships/hyperlink" Target="http://localhost:8080/api/hello?name=Geor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api/person/1" TargetMode="External"/><Relationship Id="rId4" Type="http://schemas.openxmlformats.org/officeDocument/2006/relationships/hyperlink" Target="http://localhost:8080/api/hello/Georg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1F6EB-C8DF-484D-AEF6-9CD73F625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Java-Starter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5FCEF0-2717-C14F-B935-7C84523CB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Lars Winterhalder</a:t>
            </a:r>
          </a:p>
          <a:p>
            <a:r>
              <a:rPr lang="de-DE" dirty="0"/>
              <a:t>Dr. Jens Bürger</a:t>
            </a:r>
          </a:p>
          <a:p>
            <a:r>
              <a:rPr lang="de-DE" dirty="0"/>
              <a:t>Dr. Georg Pietrek</a:t>
            </a:r>
          </a:p>
          <a:p>
            <a:r>
              <a:rPr lang="de-DE" dirty="0" err="1"/>
              <a:t>Conciso</a:t>
            </a:r>
            <a:r>
              <a:rPr lang="de-DE" dirty="0"/>
              <a:t> GmbH</a:t>
            </a:r>
          </a:p>
        </p:txBody>
      </p:sp>
    </p:spTree>
    <p:extLst>
      <p:ext uri="{BB962C8B-B14F-4D97-AF65-F5344CB8AC3E}">
        <p14:creationId xmlns:p14="http://schemas.microsoft.com/office/powerpoint/2010/main" val="181484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Objektorientierte Programmiersprache</a:t>
            </a:r>
          </a:p>
          <a:p>
            <a:pPr lvl="1"/>
            <a:r>
              <a:rPr lang="de-DE" dirty="0"/>
              <a:t>Erscheinungsjahr 1996</a:t>
            </a:r>
          </a:p>
          <a:p>
            <a:pPr lvl="1"/>
            <a:r>
              <a:rPr lang="de-DE" dirty="0"/>
              <a:t>Angelehnt an C++</a:t>
            </a:r>
          </a:p>
          <a:p>
            <a:pPr lvl="1"/>
            <a:endParaRPr lang="de-DE" dirty="0"/>
          </a:p>
          <a:p>
            <a:r>
              <a:rPr lang="de-DE" dirty="0"/>
              <a:t>Inzwischen: eine der am weitesten verbreiteten Programmiersprachen</a:t>
            </a:r>
            <a:br>
              <a:rPr lang="de-DE" dirty="0"/>
            </a:br>
            <a:r>
              <a:rPr lang="de-DE" dirty="0"/>
              <a:t>(zumindest für Unternehmensanwendungen)</a:t>
            </a:r>
          </a:p>
          <a:p>
            <a:pPr lvl="1"/>
            <a:r>
              <a:rPr lang="de-DE" dirty="0"/>
              <a:t>Plattformunabhängigkeit</a:t>
            </a:r>
          </a:p>
          <a:p>
            <a:pPr lvl="1"/>
            <a:r>
              <a:rPr lang="de-DE" dirty="0"/>
              <a:t>Große Zahl an Bibliotheken</a:t>
            </a:r>
          </a:p>
        </p:txBody>
      </p:sp>
    </p:spTree>
    <p:extLst>
      <p:ext uri="{BB962C8B-B14F-4D97-AF65-F5344CB8AC3E}">
        <p14:creationId xmlns:p14="http://schemas.microsoft.com/office/powerpoint/2010/main" val="158559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Java</a:t>
            </a:r>
          </a:p>
          <a:p>
            <a:pPr lvl="1"/>
            <a:r>
              <a:rPr lang="de-DE" dirty="0"/>
              <a:t>Compiler: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HelloWorld.java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Übersetzt Quelltext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/>
              <a:t>) in Java-Bytecode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(*.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Ausführung: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/>
              <a:t>Führt Java-Bytecode aus</a:t>
            </a:r>
          </a:p>
          <a:p>
            <a:pPr lvl="2"/>
            <a:r>
              <a:rPr lang="de-DE" dirty="0"/>
              <a:t>Laufzeitumgebung:</a:t>
            </a:r>
          </a:p>
          <a:p>
            <a:pPr lvl="3"/>
            <a:r>
              <a:rPr lang="de-DE" dirty="0"/>
              <a:t>Interpreter</a:t>
            </a:r>
          </a:p>
          <a:p>
            <a:pPr lvl="3"/>
            <a:r>
              <a:rPr lang="de-DE" dirty="0"/>
              <a:t>JIT-Compiler</a:t>
            </a:r>
          </a:p>
          <a:p>
            <a:pPr lvl="3"/>
            <a:r>
              <a:rPr lang="de-DE" dirty="0"/>
              <a:t>Standard-Bibliotheken</a:t>
            </a:r>
          </a:p>
        </p:txBody>
      </p:sp>
    </p:spTree>
    <p:extLst>
      <p:ext uri="{BB962C8B-B14F-4D97-AF65-F5344CB8AC3E}">
        <p14:creationId xmlns:p14="http://schemas.microsoft.com/office/powerpoint/2010/main" val="232305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„</a:t>
            </a:r>
            <a:r>
              <a:rPr lang="de-DE" dirty="0" err="1"/>
              <a:t>Maven</a:t>
            </a:r>
            <a:r>
              <a:rPr lang="de-DE" dirty="0"/>
              <a:t> ist ein auf Java basierendes </a:t>
            </a:r>
            <a:r>
              <a:rPr lang="de-DE" dirty="0" err="1"/>
              <a:t>Build</a:t>
            </a:r>
            <a:r>
              <a:rPr lang="de-DE" dirty="0"/>
              <a:t>-Management-Tool der Apache Software </a:t>
            </a:r>
            <a:r>
              <a:rPr lang="de-DE" dirty="0" err="1"/>
              <a:t>Foundation</a:t>
            </a:r>
            <a:r>
              <a:rPr lang="de-DE" dirty="0"/>
              <a:t>“ (Wikipedia)</a:t>
            </a:r>
          </a:p>
          <a:p>
            <a:pPr lvl="2"/>
            <a:r>
              <a:rPr lang="de-DE" dirty="0"/>
              <a:t>Gibt Standard-Verzeichnisstruktur und Lebenszyklen (Standard-Ablauf) vor</a:t>
            </a:r>
          </a:p>
          <a:p>
            <a:pPr lvl="2"/>
            <a:r>
              <a:rPr lang="de-DE" dirty="0"/>
              <a:t>Verwaltet Abhängigkeiten (innerhalb des Projekts und zu benutzten Bibliotheken)</a:t>
            </a:r>
          </a:p>
          <a:p>
            <a:pPr lvl="2"/>
            <a:r>
              <a:rPr lang="de-DE" dirty="0"/>
              <a:t>Ist erweiterbar durch </a:t>
            </a:r>
            <a:r>
              <a:rPr lang="de-DE" dirty="0" err="1"/>
              <a:t>Plugins</a:t>
            </a:r>
            <a:endParaRPr lang="de-DE" dirty="0"/>
          </a:p>
          <a:p>
            <a:pPr lvl="2"/>
            <a:r>
              <a:rPr lang="de-DE" dirty="0"/>
              <a:t>Deklarative Definition des Projekts in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(Project </a:t>
            </a:r>
            <a:r>
              <a:rPr lang="de-DE" dirty="0" err="1"/>
              <a:t>Object</a:t>
            </a:r>
            <a:r>
              <a:rPr lang="de-DE" dirty="0"/>
              <a:t> Model)</a:t>
            </a:r>
          </a:p>
        </p:txBody>
      </p:sp>
    </p:spTree>
    <p:extLst>
      <p:ext uri="{BB962C8B-B14F-4D97-AF65-F5344CB8AC3E}">
        <p14:creationId xmlns:p14="http://schemas.microsoft.com/office/powerpoint/2010/main" val="348176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>
                <a:hlinkClick r:id="rId2"/>
              </a:rPr>
              <a:t>https://maven.apache.org/guides/mini/guide-naming-conventions.html</a:t>
            </a:r>
            <a:r>
              <a:rPr lang="de-DE" dirty="0"/>
              <a:t>)</a:t>
            </a:r>
          </a:p>
          <a:p>
            <a:pPr lvl="2"/>
            <a:r>
              <a:rPr lang="de-DE" dirty="0" err="1"/>
              <a:t>groupId</a:t>
            </a:r>
            <a:endParaRPr lang="de-DE" dirty="0"/>
          </a:p>
          <a:p>
            <a:pPr lvl="3"/>
            <a:r>
              <a:rPr lang="de-DE" dirty="0"/>
              <a:t>Identifiziert das Projekt</a:t>
            </a:r>
          </a:p>
          <a:p>
            <a:pPr lvl="3"/>
            <a:r>
              <a:rPr lang="de-DE" dirty="0"/>
              <a:t>Sollte Java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folgen, z. B. </a:t>
            </a:r>
            <a:r>
              <a:rPr lang="de-DE" dirty="0" err="1"/>
              <a:t>de.conciso.starter</a:t>
            </a:r>
            <a:endParaRPr lang="de-DE" dirty="0"/>
          </a:p>
          <a:p>
            <a:pPr lvl="2"/>
            <a:r>
              <a:rPr lang="de-DE" dirty="0" err="1"/>
              <a:t>artifactid</a:t>
            </a:r>
            <a:endParaRPr lang="de-DE" dirty="0"/>
          </a:p>
          <a:p>
            <a:pPr lvl="3"/>
            <a:r>
              <a:rPr lang="de-DE" dirty="0"/>
              <a:t>Name des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</a:t>
            </a:r>
            <a:r>
              <a:rPr lang="de-DE" dirty="0" err="1"/>
              <a:t>Build</a:t>
            </a:r>
            <a:r>
              <a:rPr lang="de-DE" dirty="0"/>
              <a:t>-Ergebnis)</a:t>
            </a:r>
          </a:p>
          <a:p>
            <a:pPr lvl="3"/>
            <a:r>
              <a:rPr lang="de-DE" dirty="0" err="1"/>
              <a:t>Lowercase</a:t>
            </a:r>
            <a:r>
              <a:rPr lang="de-DE" dirty="0"/>
              <a:t> </a:t>
            </a:r>
            <a:r>
              <a:rPr lang="de-DE" dirty="0" err="1"/>
              <a:t>letters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strange</a:t>
            </a:r>
            <a:r>
              <a:rPr lang="de-DE" dirty="0"/>
              <a:t> </a:t>
            </a:r>
            <a:r>
              <a:rPr lang="de-DE" dirty="0" err="1"/>
              <a:t>symbols</a:t>
            </a:r>
            <a:endParaRPr lang="de-DE" dirty="0"/>
          </a:p>
          <a:p>
            <a:pPr lvl="2"/>
            <a:r>
              <a:rPr lang="de-DE" dirty="0" err="1"/>
              <a:t>version</a:t>
            </a:r>
            <a:endParaRPr lang="de-DE" dirty="0"/>
          </a:p>
          <a:p>
            <a:pPr lvl="3"/>
            <a:r>
              <a:rPr lang="de-DE" dirty="0"/>
              <a:t>Typisch: Zahlen und Punkte, z. B. 1.0, 1.1, 1.0.1, …</a:t>
            </a:r>
          </a:p>
          <a:p>
            <a:pPr lvl="3"/>
            <a:r>
              <a:rPr lang="de-DE" dirty="0"/>
              <a:t>Beispiel: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Versioning</a:t>
            </a:r>
            <a:r>
              <a:rPr lang="de-DE" dirty="0"/>
              <a:t> (</a:t>
            </a:r>
            <a:r>
              <a:rPr lang="de-DE" dirty="0">
                <a:hlinkClick r:id="rId3"/>
              </a:rPr>
              <a:t>https://semver.org/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757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Identifikation eines </a:t>
            </a:r>
            <a:r>
              <a:rPr lang="de-DE" dirty="0" err="1"/>
              <a:t>Build</a:t>
            </a:r>
            <a:r>
              <a:rPr lang="de-DE" dirty="0"/>
              <a:t>-Ergebnis</a:t>
            </a:r>
          </a:p>
          <a:p>
            <a:pPr lvl="2"/>
            <a:r>
              <a:rPr lang="de-DE" dirty="0"/>
              <a:t>Identifikation unseres eigenen Produkts</a:t>
            </a:r>
          </a:p>
          <a:p>
            <a:pPr lvl="2"/>
            <a:r>
              <a:rPr lang="de-DE" dirty="0"/>
              <a:t>Identifikation fremder </a:t>
            </a:r>
            <a:r>
              <a:rPr lang="de-DE" dirty="0" err="1"/>
              <a:t>Build</a:t>
            </a:r>
            <a:r>
              <a:rPr lang="de-DE" dirty="0"/>
              <a:t>-Ergebnisse, die wir nutzen wollen!</a:t>
            </a:r>
          </a:p>
          <a:p>
            <a:pPr lvl="3"/>
            <a:r>
              <a:rPr lang="de-DE" dirty="0"/>
              <a:t>Woher kommen die?</a:t>
            </a:r>
          </a:p>
          <a:p>
            <a:pPr lvl="4"/>
            <a:r>
              <a:rPr lang="de-DE" dirty="0">
                <a:hlinkClick r:id="rId2"/>
              </a:rPr>
              <a:t>https://mvnrepository.com/</a:t>
            </a:r>
            <a:endParaRPr lang="de-DE" dirty="0"/>
          </a:p>
          <a:p>
            <a:pPr lvl="4"/>
            <a:r>
              <a:rPr lang="de-DE" dirty="0"/>
              <a:t>Beispiel: </a:t>
            </a:r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1828800" lvl="4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718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Build</a:t>
            </a:r>
            <a:r>
              <a:rPr lang="de-DE" dirty="0"/>
              <a:t>-Management mit </a:t>
            </a:r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clean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e-DE" dirty="0">
                <a:cs typeface="Courier New" panose="02070309020205020404" pitchFamily="49" charset="0"/>
              </a:rPr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dirty="0">
                <a:cs typeface="Courier New" panose="02070309020205020404" pitchFamily="49" charset="0"/>
              </a:rPr>
              <a:t> sind Lebenszyklen</a:t>
            </a: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pPr lvl="2"/>
            <a:endParaRPr lang="de-DE" dirty="0">
              <a:cs typeface="Courier New" panose="02070309020205020404" pitchFamily="49" charset="0"/>
            </a:endParaRPr>
          </a:p>
          <a:p>
            <a:r>
              <a:rPr lang="de-DE" dirty="0">
                <a:cs typeface="Courier New" panose="02070309020205020404" pitchFamily="49" charset="0"/>
              </a:rPr>
              <a:t>Weitere Informationen</a:t>
            </a:r>
          </a:p>
          <a:p>
            <a:pPr lvl="1"/>
            <a:r>
              <a:rPr lang="de-DE" dirty="0">
                <a:cs typeface="Courier New" panose="02070309020205020404" pitchFamily="49" charset="0"/>
                <a:hlinkClick r:id="rId3"/>
              </a:rPr>
              <a:t>https://maven.apache.org/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  <a:hlinkClick r:id="rId4"/>
              </a:rPr>
              <a:t>https://www.baeldung.com/maven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95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Nutzung eines </a:t>
            </a:r>
            <a:r>
              <a:rPr lang="de-DE" dirty="0" err="1"/>
              <a:t>Maven-Plugins</a:t>
            </a:r>
            <a:endParaRPr lang="de-DE" dirty="0"/>
          </a:p>
          <a:p>
            <a:pPr lvl="1"/>
            <a:r>
              <a:rPr lang="de-DE" dirty="0"/>
              <a:t>Das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DE" dirty="0" err="1"/>
              <a:t>-Plugin</a:t>
            </a:r>
            <a:r>
              <a:rPr lang="de-DE" dirty="0"/>
              <a:t> ermöglicht es, Java-Programme aus </a:t>
            </a:r>
            <a:r>
              <a:rPr lang="de-DE" dirty="0" err="1"/>
              <a:t>Maven</a:t>
            </a:r>
            <a:r>
              <a:rPr lang="de-DE" dirty="0"/>
              <a:t> heraus auszuführen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/>
              <a:t>ist ein Goal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Weitere Informationen</a:t>
            </a:r>
          </a:p>
          <a:p>
            <a:pPr lvl="2"/>
            <a:r>
              <a:rPr lang="de-DE" dirty="0">
                <a:hlinkClick r:id="rId2"/>
              </a:rPr>
              <a:t>http://www.mojohaus.org/exec-maven-plugin/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https://mvnrepository.com/artifact/org.codehaus.mojo/exec-maven-plugin</a:t>
            </a:r>
            <a:endParaRPr lang="de-DE" dirty="0"/>
          </a:p>
          <a:p>
            <a:pPr lvl="2"/>
            <a:r>
              <a:rPr lang="de-DE" dirty="0">
                <a:hlinkClick r:id="rId4"/>
              </a:rPr>
              <a:t>https://www.baeldung.com/maven-java-main-method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792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Weit verbreitete Bibliothek für </a:t>
            </a:r>
            <a:r>
              <a:rPr lang="de-DE" dirty="0" err="1"/>
              <a:t>Logging</a:t>
            </a:r>
            <a:endParaRPr lang="de-DE" dirty="0"/>
          </a:p>
          <a:p>
            <a:pPr lvl="2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https://mvnrepository.com/artifact/org.apache.logging.log4j/log4j-core</a:t>
            </a:r>
            <a:endParaRPr lang="de-DE" dirty="0"/>
          </a:p>
          <a:p>
            <a:pPr marL="914400" lvl="2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021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Logging</a:t>
            </a:r>
            <a:r>
              <a:rPr lang="de-DE" dirty="0"/>
              <a:t> mit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</a:p>
          <a:p>
            <a:pPr lvl="1"/>
            <a:r>
              <a:rPr lang="de-DE" dirty="0"/>
              <a:t>Ausgaben sollten in produktivem Code nie mit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de-DE" dirty="0"/>
              <a:t> erfolgen!</a:t>
            </a:r>
          </a:p>
          <a:p>
            <a:pPr lvl="1"/>
            <a:r>
              <a:rPr lang="de-DE" dirty="0"/>
              <a:t>Konzepte von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log4j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Logger</a:t>
            </a:r>
          </a:p>
          <a:p>
            <a:pPr lvl="2"/>
            <a:r>
              <a:rPr lang="de-DE" dirty="0" err="1"/>
              <a:t>Appender</a:t>
            </a:r>
            <a:endParaRPr lang="de-DE" dirty="0"/>
          </a:p>
          <a:p>
            <a:pPr lvl="2"/>
            <a:r>
              <a:rPr lang="de-DE" dirty="0" err="1"/>
              <a:t>Loglevel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https://logging.apache.org/log4j/2.x/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https://www.baeldung.com/java-logging-intro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558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Implementierung einer Service-Klasse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2"/>
            <a:r>
              <a:rPr lang="de-DE" dirty="0"/>
              <a:t>Jede Klasse soll einen Aspekt der Anwendung implementieren</a:t>
            </a:r>
          </a:p>
          <a:p>
            <a:pPr lvl="1"/>
            <a:r>
              <a:rPr lang="de-DE" dirty="0"/>
              <a:t>Implementierungen eines Service sind austauschbar</a:t>
            </a:r>
          </a:p>
          <a:p>
            <a:pPr lvl="2"/>
            <a:r>
              <a:rPr lang="de-DE" dirty="0"/>
              <a:t>Flexibilität für Änderungswünsche</a:t>
            </a:r>
          </a:p>
          <a:p>
            <a:pPr lvl="2"/>
            <a:r>
              <a:rPr lang="de-DE" dirty="0"/>
              <a:t>Gut für Tests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9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Wir lernen die Programmierung von </a:t>
            </a:r>
            <a:r>
              <a:rPr lang="de-DE" dirty="0" err="1"/>
              <a:t>Microservices</a:t>
            </a:r>
            <a:endParaRPr lang="de-DE" dirty="0"/>
          </a:p>
          <a:p>
            <a:pPr lvl="1"/>
            <a:r>
              <a:rPr lang="de-DE" dirty="0"/>
              <a:t>Programmierung</a:t>
            </a:r>
          </a:p>
          <a:p>
            <a:pPr lvl="2"/>
            <a:r>
              <a:rPr lang="de-DE" dirty="0"/>
              <a:t>Java</a:t>
            </a:r>
          </a:p>
          <a:p>
            <a:pPr lvl="2"/>
            <a:r>
              <a:rPr lang="de-DE" dirty="0"/>
              <a:t>viele Bibliotheken: Spring-Boot, </a:t>
            </a:r>
            <a:r>
              <a:rPr lang="de-DE" dirty="0" err="1"/>
              <a:t>Lombok</a:t>
            </a:r>
            <a:r>
              <a:rPr lang="de-DE" dirty="0"/>
              <a:t>, Jackson, …</a:t>
            </a:r>
          </a:p>
          <a:p>
            <a:pPr lvl="1"/>
            <a:r>
              <a:rPr lang="de-DE" dirty="0"/>
              <a:t>Test</a:t>
            </a:r>
          </a:p>
          <a:p>
            <a:pPr lvl="2"/>
            <a:r>
              <a:rPr lang="de-DE" dirty="0"/>
              <a:t>Unit-Tests (</a:t>
            </a:r>
            <a:r>
              <a:rPr lang="de-DE" dirty="0" err="1"/>
              <a:t>Junit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Integrationstests (</a:t>
            </a:r>
            <a:r>
              <a:rPr lang="de-DE" dirty="0" err="1"/>
              <a:t>Cucumber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Performancetests (Gatling)</a:t>
            </a:r>
          </a:p>
          <a:p>
            <a:pPr lvl="1"/>
            <a:r>
              <a:rPr lang="de-DE" dirty="0" err="1"/>
              <a:t>Build</a:t>
            </a:r>
            <a:endParaRPr lang="de-DE" dirty="0"/>
          </a:p>
          <a:p>
            <a:pPr lvl="2"/>
            <a:r>
              <a:rPr lang="de-DE" dirty="0" err="1"/>
              <a:t>Maven</a:t>
            </a:r>
            <a:endParaRPr lang="de-DE" dirty="0"/>
          </a:p>
          <a:p>
            <a:pPr lvl="1"/>
            <a:r>
              <a:rPr lang="de-DE" dirty="0"/>
              <a:t>Betrieb</a:t>
            </a:r>
          </a:p>
          <a:p>
            <a:pPr lvl="2"/>
            <a:r>
              <a:rPr lang="de-DE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1544965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Aufteilung der Definition in Parent und Module</a:t>
            </a:r>
          </a:p>
          <a:p>
            <a:pPr lvl="1"/>
            <a:r>
              <a:rPr lang="de-DE" dirty="0"/>
              <a:t>Verwaltung der Abhängigkeiten in den Modul-POMs</a:t>
            </a:r>
          </a:p>
          <a:p>
            <a:pPr lvl="1"/>
            <a:endParaRPr lang="de-DE" dirty="0"/>
          </a:p>
          <a:p>
            <a:r>
              <a:rPr lang="de-DE" dirty="0"/>
              <a:t>Warum machen wir das?</a:t>
            </a:r>
          </a:p>
          <a:p>
            <a:pPr lvl="1"/>
            <a:r>
              <a:rPr lang="de-DE" dirty="0"/>
              <a:t>Architektur-Grundprinzip: „Teile und herrsche!“</a:t>
            </a:r>
          </a:p>
          <a:p>
            <a:pPr lvl="1"/>
            <a:r>
              <a:rPr lang="de-DE" dirty="0"/>
              <a:t>Jedes Modul sollte für einen Teil-Aspekt der Gesamtanwendung zuständig sein</a:t>
            </a:r>
          </a:p>
          <a:p>
            <a:pPr lvl="1"/>
            <a:r>
              <a:rPr lang="de-DE" dirty="0"/>
              <a:t>Gegensatz: „</a:t>
            </a:r>
            <a:r>
              <a:rPr lang="de-DE" dirty="0" err="1"/>
              <a:t>big</a:t>
            </a:r>
            <a:r>
              <a:rPr lang="de-DE" dirty="0"/>
              <a:t> ball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mud</a:t>
            </a:r>
            <a:r>
              <a:rPr lang="de-DE" dirty="0"/>
              <a:t>“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84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endParaRPr lang="de-DE" dirty="0"/>
          </a:p>
          <a:p>
            <a:pPr lvl="1"/>
            <a:r>
              <a:rPr lang="de-DE" dirty="0"/>
              <a:t>Domain </a:t>
            </a:r>
            <a:r>
              <a:rPr lang="de-DE" dirty="0" err="1"/>
              <a:t>core</a:t>
            </a:r>
            <a:r>
              <a:rPr lang="de-DE" dirty="0"/>
              <a:t>: Fachlogik</a:t>
            </a:r>
          </a:p>
          <a:p>
            <a:pPr lvl="2"/>
            <a:r>
              <a:rPr lang="de-DE" dirty="0"/>
              <a:t>Pur Java</a:t>
            </a:r>
          </a:p>
          <a:p>
            <a:pPr lvl="2"/>
            <a:r>
              <a:rPr lang="de-DE" dirty="0"/>
              <a:t>Keine Technologie</a:t>
            </a:r>
          </a:p>
        </p:txBody>
      </p:sp>
    </p:spTree>
    <p:extLst>
      <p:ext uri="{BB962C8B-B14F-4D97-AF65-F5344CB8AC3E}">
        <p14:creationId xmlns:p14="http://schemas.microsoft.com/office/powerpoint/2010/main" val="3295539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 Hexagonale Architektur – Ports </a:t>
            </a:r>
            <a:r>
              <a:rPr lang="de-DE" dirty="0" err="1"/>
              <a:t>and</a:t>
            </a:r>
            <a:r>
              <a:rPr lang="de-DE" dirty="0"/>
              <a:t> Adapters</a:t>
            </a:r>
          </a:p>
          <a:p>
            <a:pPr marL="914400" lvl="2" indent="0">
              <a:buNone/>
            </a:pPr>
            <a:endParaRPr lang="de-DE" dirty="0"/>
          </a:p>
          <a:p>
            <a:pPr lvl="1"/>
            <a:r>
              <a:rPr lang="de-DE" dirty="0"/>
              <a:t>Adapter: Verbindung zur Außenwelt</a:t>
            </a:r>
          </a:p>
          <a:p>
            <a:pPr lvl="1"/>
            <a:endParaRPr lang="de-DE" dirty="0"/>
          </a:p>
          <a:p>
            <a:pPr lvl="2"/>
            <a:r>
              <a:rPr lang="de-DE" dirty="0" err="1"/>
              <a:t>Incoming</a:t>
            </a:r>
            <a:r>
              <a:rPr lang="de-DE" dirty="0"/>
              <a:t>: Außenwelt ruft uns auf</a:t>
            </a:r>
          </a:p>
          <a:p>
            <a:pPr lvl="3"/>
            <a:r>
              <a:rPr lang="de-DE" dirty="0"/>
              <a:t>Rest-Call, der unseren Service aufruft</a:t>
            </a:r>
          </a:p>
          <a:p>
            <a:pPr lvl="3"/>
            <a:r>
              <a:rPr lang="de-DE" dirty="0"/>
              <a:t>Message, die an unseren Service gesendet wird</a:t>
            </a:r>
          </a:p>
          <a:p>
            <a:pPr lvl="3"/>
            <a:endParaRPr lang="de-DE" dirty="0"/>
          </a:p>
          <a:p>
            <a:pPr lvl="2"/>
            <a:r>
              <a:rPr lang="de-DE" dirty="0" err="1"/>
              <a:t>Outgoing</a:t>
            </a:r>
            <a:r>
              <a:rPr lang="de-DE" dirty="0"/>
              <a:t>: wir wollen etwas von der Außenwelt</a:t>
            </a:r>
          </a:p>
          <a:p>
            <a:pPr lvl="3"/>
            <a:r>
              <a:rPr lang="de-DE" dirty="0"/>
              <a:t>Datenbank, die unser Service nutzen will (lesend und schreibend)</a:t>
            </a:r>
          </a:p>
          <a:p>
            <a:pPr lvl="3"/>
            <a:r>
              <a:rPr lang="de-DE" dirty="0"/>
              <a:t>Rest-Call, wenn wir einen anderen Service aufrufen wollen</a:t>
            </a:r>
          </a:p>
          <a:p>
            <a:pPr lvl="3"/>
            <a:r>
              <a:rPr lang="de-DE" dirty="0"/>
              <a:t>Message, die wir an einen anderen Service senden wollen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8236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5A599D99-EF7D-ED4C-A8EA-2674EA6D04C6}"/>
              </a:ext>
            </a:extLst>
          </p:cNvPr>
          <p:cNvSpPr/>
          <p:nvPr/>
        </p:nvSpPr>
        <p:spPr>
          <a:xfrm rot="769307">
            <a:off x="2629481" y="266685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A2FB8AC-D170-934B-8806-4D1FEE7B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Ports </a:t>
            </a:r>
            <a:r>
              <a:rPr lang="de-DE" dirty="0" err="1"/>
              <a:t>and</a:t>
            </a:r>
            <a:r>
              <a:rPr lang="de-DE" dirty="0"/>
              <a:t> Adapters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74F1630-5EB2-094C-B942-DC9E3703966C}"/>
              </a:ext>
            </a:extLst>
          </p:cNvPr>
          <p:cNvSpPr/>
          <p:nvPr/>
        </p:nvSpPr>
        <p:spPr>
          <a:xfrm>
            <a:off x="1094935" y="2368237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REST-In</a:t>
            </a:r>
          </a:p>
        </p:txBody>
      </p:sp>
      <p:sp>
        <p:nvSpPr>
          <p:cNvPr id="10" name="Pfeil nach rechts 9">
            <a:extLst>
              <a:ext uri="{FF2B5EF4-FFF2-40B4-BE49-F238E27FC236}">
                <a16:creationId xmlns:a16="http://schemas.microsoft.com/office/drawing/2014/main" id="{48C04379-C729-7B4D-BD16-866AC65C1EC0}"/>
              </a:ext>
            </a:extLst>
          </p:cNvPr>
          <p:cNvSpPr/>
          <p:nvPr/>
        </p:nvSpPr>
        <p:spPr>
          <a:xfrm rot="21050164">
            <a:off x="2594172" y="369121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3932B2A9-E635-0E48-83D5-562F500AAA97}"/>
              </a:ext>
            </a:extLst>
          </p:cNvPr>
          <p:cNvSpPr/>
          <p:nvPr/>
        </p:nvSpPr>
        <p:spPr>
          <a:xfrm>
            <a:off x="1094935" y="3706245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Message-In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84587AE-7A51-8A45-B0CF-5B5F6F1E75F0}"/>
              </a:ext>
            </a:extLst>
          </p:cNvPr>
          <p:cNvSpPr txBox="1"/>
          <p:nvPr/>
        </p:nvSpPr>
        <p:spPr>
          <a:xfrm>
            <a:off x="1377432" y="1703711"/>
            <a:ext cx="1186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incoming</a:t>
            </a:r>
            <a:r>
              <a:rPr lang="de-DE" dirty="0"/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F9FC919-C824-F441-A979-A858745DCE8F}"/>
              </a:ext>
            </a:extLst>
          </p:cNvPr>
          <p:cNvSpPr txBox="1"/>
          <p:nvPr/>
        </p:nvSpPr>
        <p:spPr>
          <a:xfrm>
            <a:off x="8931659" y="170665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Adapter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outgoing</a:t>
            </a:r>
            <a:r>
              <a:rPr lang="de-DE" dirty="0"/>
              <a:t>)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B5A5D1A2-C4B5-9D47-B85A-E004364A36B2}"/>
              </a:ext>
            </a:extLst>
          </p:cNvPr>
          <p:cNvSpPr/>
          <p:nvPr/>
        </p:nvSpPr>
        <p:spPr>
          <a:xfrm>
            <a:off x="8698730" y="2449703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REST-Out</a:t>
            </a:r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157F4F64-C0A5-DF4D-93F8-8D31624D1C8C}"/>
              </a:ext>
            </a:extLst>
          </p:cNvPr>
          <p:cNvSpPr/>
          <p:nvPr/>
        </p:nvSpPr>
        <p:spPr>
          <a:xfrm rot="21050164">
            <a:off x="6731883" y="2708362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38251D23-1AD8-F246-821C-1343ED398DAB}"/>
              </a:ext>
            </a:extLst>
          </p:cNvPr>
          <p:cNvSpPr/>
          <p:nvPr/>
        </p:nvSpPr>
        <p:spPr>
          <a:xfrm>
            <a:off x="8698730" y="3294706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888D1408-12CB-E44F-89D1-A7CB725E5EA9}"/>
              </a:ext>
            </a:extLst>
          </p:cNvPr>
          <p:cNvSpPr/>
          <p:nvPr/>
        </p:nvSpPr>
        <p:spPr>
          <a:xfrm>
            <a:off x="8698730" y="4139709"/>
            <a:ext cx="1625150" cy="6690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Message-Out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2F4275C8-2FF5-EB48-BA6A-5B7B4CAE3138}"/>
              </a:ext>
            </a:extLst>
          </p:cNvPr>
          <p:cNvSpPr/>
          <p:nvPr/>
        </p:nvSpPr>
        <p:spPr>
          <a:xfrm rot="769307">
            <a:off x="6696574" y="3982507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9D4C8522-78F3-084D-8CCE-58FC2D34150C}"/>
              </a:ext>
            </a:extLst>
          </p:cNvPr>
          <p:cNvSpPr/>
          <p:nvPr/>
        </p:nvSpPr>
        <p:spPr>
          <a:xfrm>
            <a:off x="6696574" y="3378778"/>
            <a:ext cx="2018288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23B659F1-9FDB-764C-8468-A98F151067B1}"/>
              </a:ext>
            </a:extLst>
          </p:cNvPr>
          <p:cNvSpPr/>
          <p:nvPr/>
        </p:nvSpPr>
        <p:spPr>
          <a:xfrm>
            <a:off x="4612460" y="2702740"/>
            <a:ext cx="2840305" cy="1731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D087E2-41B4-7A4F-920A-AD5D084E2BF3}"/>
              </a:ext>
            </a:extLst>
          </p:cNvPr>
          <p:cNvSpPr/>
          <p:nvPr/>
        </p:nvSpPr>
        <p:spPr>
          <a:xfrm>
            <a:off x="4613440" y="296327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994A4C-39DB-2545-9FF8-B5D67E0820E6}"/>
              </a:ext>
            </a:extLst>
          </p:cNvPr>
          <p:cNvSpPr/>
          <p:nvPr/>
        </p:nvSpPr>
        <p:spPr>
          <a:xfrm>
            <a:off x="4612459" y="3626860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CC958C-19FA-434F-BEA2-C89B88886FD8}"/>
              </a:ext>
            </a:extLst>
          </p:cNvPr>
          <p:cNvSpPr/>
          <p:nvPr/>
        </p:nvSpPr>
        <p:spPr>
          <a:xfrm>
            <a:off x="7071419" y="2837157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5CFDE4-ADBE-A145-9E7C-85331503F437}"/>
              </a:ext>
            </a:extLst>
          </p:cNvPr>
          <p:cNvSpPr/>
          <p:nvPr/>
        </p:nvSpPr>
        <p:spPr>
          <a:xfrm>
            <a:off x="7068988" y="3454061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B8B7B0-2ABB-E64C-BD4D-C9FC145BB85D}"/>
              </a:ext>
            </a:extLst>
          </p:cNvPr>
          <p:cNvSpPr/>
          <p:nvPr/>
        </p:nvSpPr>
        <p:spPr>
          <a:xfrm>
            <a:off x="7068988" y="3979558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DAF6F74-DAAC-EE4A-A970-E654D177702A}"/>
              </a:ext>
            </a:extLst>
          </p:cNvPr>
          <p:cNvSpPr txBox="1"/>
          <p:nvPr/>
        </p:nvSpPr>
        <p:spPr>
          <a:xfrm>
            <a:off x="4481655" y="5332249"/>
            <a:ext cx="482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Port = Schnittstellen-Spezifikation (Java-Interface)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D850BA-5A91-3741-91AE-26761372E9BC}"/>
              </a:ext>
            </a:extLst>
          </p:cNvPr>
          <p:cNvSpPr/>
          <p:nvPr/>
        </p:nvSpPr>
        <p:spPr>
          <a:xfrm>
            <a:off x="3851993" y="5312382"/>
            <a:ext cx="419086" cy="41388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7904CA8-5647-244A-856C-E77BA178CFE4}"/>
              </a:ext>
            </a:extLst>
          </p:cNvPr>
          <p:cNvSpPr txBox="1"/>
          <p:nvPr/>
        </p:nvSpPr>
        <p:spPr>
          <a:xfrm>
            <a:off x="4457923" y="5987639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Aufrufrichtung</a:t>
            </a:r>
          </a:p>
        </p:txBody>
      </p:sp>
      <p:sp>
        <p:nvSpPr>
          <p:cNvPr id="25" name="Pfeil nach rechts 24">
            <a:extLst>
              <a:ext uri="{FF2B5EF4-FFF2-40B4-BE49-F238E27FC236}">
                <a16:creationId xmlns:a16="http://schemas.microsoft.com/office/drawing/2014/main" id="{30652773-5F35-5545-B561-904E09485380}"/>
              </a:ext>
            </a:extLst>
          </p:cNvPr>
          <p:cNvSpPr/>
          <p:nvPr/>
        </p:nvSpPr>
        <p:spPr>
          <a:xfrm>
            <a:off x="3638625" y="5899811"/>
            <a:ext cx="845822" cy="544989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FBC981-5128-CAF6-FB07-D4DCDF6A049B}"/>
              </a:ext>
            </a:extLst>
          </p:cNvPr>
          <p:cNvSpPr/>
          <p:nvPr/>
        </p:nvSpPr>
        <p:spPr>
          <a:xfrm>
            <a:off x="370114" y="1404257"/>
            <a:ext cx="3102429" cy="2006333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6D995DF-2A80-6D23-8D7E-E0666CFF5597}"/>
              </a:ext>
            </a:extLst>
          </p:cNvPr>
          <p:cNvSpPr txBox="1"/>
          <p:nvPr/>
        </p:nvSpPr>
        <p:spPr>
          <a:xfrm>
            <a:off x="2940806" y="1936239"/>
            <a:ext cx="8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rest-</a:t>
            </a:r>
            <a:r>
              <a:rPr lang="de-DE" dirty="0" err="1">
                <a:solidFill>
                  <a:srgbClr val="FF0000"/>
                </a:solidFill>
              </a:rPr>
              <a:t>api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FCAF8D-5FB8-8B67-3764-B0E762FCF6B7}"/>
              </a:ext>
            </a:extLst>
          </p:cNvPr>
          <p:cNvSpPr/>
          <p:nvPr/>
        </p:nvSpPr>
        <p:spPr>
          <a:xfrm>
            <a:off x="7968157" y="1404257"/>
            <a:ext cx="3102429" cy="2735452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FE8121F-30D1-9DCB-ED66-72075A1FF008}"/>
              </a:ext>
            </a:extLst>
          </p:cNvPr>
          <p:cNvSpPr txBox="1"/>
          <p:nvPr/>
        </p:nvSpPr>
        <p:spPr>
          <a:xfrm>
            <a:off x="10142777" y="1550063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infrastructure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06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Strukturierung des Projekts in </a:t>
            </a:r>
            <a:r>
              <a:rPr lang="de-DE" dirty="0" err="1"/>
              <a:t>Maven</a:t>
            </a:r>
            <a:r>
              <a:rPr lang="de-DE" dirty="0"/>
              <a:t>-Module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Kommando: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exec:java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53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Framework für Unit-Tests: </a:t>
            </a:r>
            <a:r>
              <a:rPr lang="de-DE" dirty="0" err="1"/>
              <a:t>Junit</a:t>
            </a:r>
            <a:endParaRPr lang="de-DE" dirty="0"/>
          </a:p>
          <a:p>
            <a:pPr lvl="2"/>
            <a:r>
              <a:rPr lang="de-DE" dirty="0"/>
              <a:t>Definition und Strukturierung von Tests</a:t>
            </a:r>
          </a:p>
          <a:p>
            <a:pPr lvl="2"/>
            <a:r>
              <a:rPr lang="de-DE" dirty="0"/>
              <a:t>Ausführung der Tests</a:t>
            </a:r>
          </a:p>
          <a:p>
            <a:pPr lvl="2"/>
            <a:r>
              <a:rPr lang="de-DE" dirty="0"/>
              <a:t>Darstellung der Ergebnisse</a:t>
            </a:r>
          </a:p>
          <a:p>
            <a:pPr lvl="1"/>
            <a:r>
              <a:rPr lang="de-DE" dirty="0"/>
              <a:t>Bibliothek für </a:t>
            </a:r>
            <a:r>
              <a:rPr lang="de-DE" dirty="0" err="1"/>
              <a:t>Assertions</a:t>
            </a:r>
            <a:r>
              <a:rPr lang="de-DE" dirty="0"/>
              <a:t>: </a:t>
            </a:r>
            <a:r>
              <a:rPr lang="de-DE" dirty="0" err="1"/>
              <a:t>AssertJ</a:t>
            </a:r>
            <a:endParaRPr lang="de-DE" dirty="0"/>
          </a:p>
          <a:p>
            <a:pPr lvl="2"/>
            <a:r>
              <a:rPr lang="de-DE" dirty="0"/>
              <a:t>Formulierung von Test-Erwartungen</a:t>
            </a:r>
          </a:p>
          <a:p>
            <a:pPr lvl="2"/>
            <a:r>
              <a:rPr lang="de-DE" dirty="0"/>
              <a:t>Beispiel für interne DSL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4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Muster</a:t>
            </a:r>
          </a:p>
          <a:p>
            <a:pPr lvl="2"/>
            <a:r>
              <a:rPr lang="de-DE" dirty="0" err="1"/>
              <a:t>Arrange</a:t>
            </a:r>
            <a:r>
              <a:rPr lang="de-DE" dirty="0"/>
              <a:t>-Act-</a:t>
            </a:r>
            <a:r>
              <a:rPr lang="de-DE" dirty="0" err="1"/>
              <a:t>Assert</a:t>
            </a:r>
            <a:endParaRPr lang="de-DE" dirty="0"/>
          </a:p>
          <a:p>
            <a:pPr lvl="2"/>
            <a:r>
              <a:rPr lang="de-DE" dirty="0"/>
              <a:t>BDD mit </a:t>
            </a:r>
            <a:r>
              <a:rPr lang="de-DE" dirty="0" err="1"/>
              <a:t>Nested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pPr lvl="3"/>
            <a:r>
              <a:rPr lang="de-DE" dirty="0" err="1"/>
              <a:t>Given</a:t>
            </a:r>
            <a:endParaRPr lang="de-DE" dirty="0"/>
          </a:p>
          <a:p>
            <a:pPr lvl="3"/>
            <a:r>
              <a:rPr lang="de-DE" dirty="0" err="1"/>
              <a:t>When</a:t>
            </a:r>
            <a:endParaRPr lang="de-DE" dirty="0"/>
          </a:p>
          <a:p>
            <a:pPr lvl="3"/>
            <a:r>
              <a:rPr lang="de-DE" dirty="0" err="1"/>
              <a:t>Then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https://automationpanda.com/2020/07/07/arrange-act-assert-a-pattern-for-writing-good-tests/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https://de.wikipedia.org/wiki/Behavior_Driven_Development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2773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50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Thema: Unit-Tests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BDD mit </a:t>
            </a:r>
            <a:r>
              <a:rPr lang="de-DE" dirty="0" err="1"/>
              <a:t>JGiven</a:t>
            </a:r>
            <a:endParaRPr lang="de-DE" dirty="0"/>
          </a:p>
          <a:p>
            <a:pPr lvl="2"/>
            <a:r>
              <a:rPr lang="de-DE" dirty="0"/>
              <a:t>Hat jemand Interesse, das als Aufgabe zu nehmen?</a:t>
            </a:r>
          </a:p>
          <a:p>
            <a:pPr lvl="2"/>
            <a:endParaRPr lang="de-DE" dirty="0"/>
          </a:p>
          <a:p>
            <a:r>
              <a:rPr lang="de-DE" dirty="0"/>
              <a:t>Weitere Informationen</a:t>
            </a:r>
          </a:p>
          <a:p>
            <a:pPr lvl="1"/>
            <a:r>
              <a:rPr lang="de-DE" dirty="0">
                <a:hlinkClick r:id="rId2"/>
              </a:rPr>
              <a:t>https://jgiven.org/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10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 – das Protokoll des Internets</a:t>
            </a:r>
          </a:p>
          <a:p>
            <a:pPr lvl="1"/>
            <a:r>
              <a:rPr lang="de-DE" dirty="0"/>
              <a:t> zustandsloses Protokoll zur Übertragung von Daten über ein Rechnernetz</a:t>
            </a:r>
          </a:p>
          <a:p>
            <a:r>
              <a:rPr lang="de-DE" dirty="0">
                <a:cs typeface="Courier New" panose="02070309020205020404" pitchFamily="49" charset="0"/>
              </a:rPr>
              <a:t>Eng verknüpft mit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URLs (URIs)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Identifiziert eine Ressource in Computernetzwerken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Beispiel: </a:t>
            </a:r>
            <a:r>
              <a:rPr lang="de-DE" dirty="0">
                <a:cs typeface="Courier New" panose="02070309020205020404" pitchFamily="49" charset="0"/>
                <a:hlinkClick r:id="rId2"/>
              </a:rPr>
              <a:t>http://localhost:8080/hello.html</a:t>
            </a:r>
            <a:endParaRPr lang="de-DE" dirty="0">
              <a:cs typeface="Courier New" panose="02070309020205020404" pitchFamily="49" charset="0"/>
            </a:endParaRPr>
          </a:p>
          <a:p>
            <a:pPr lvl="1"/>
            <a:r>
              <a:rPr lang="de-DE" dirty="0">
                <a:cs typeface="Courier New" panose="02070309020205020404" pitchFamily="49" charset="0"/>
              </a:rPr>
              <a:t>HTML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Auszeichnungssprache zur Strukturierung elektronischer Dokumente wie Texte mit Hyperlinks, Bildern und anderen Inhalten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 Beispiel: </a:t>
            </a:r>
            <a:r>
              <a:rPr lang="de-DE" dirty="0" err="1">
                <a:cs typeface="Courier New" panose="02070309020205020404" pitchFamily="49" charset="0"/>
              </a:rPr>
              <a:t>hello.html</a:t>
            </a:r>
            <a:endParaRPr lang="de-DE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94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JSON – JavaScript </a:t>
            </a:r>
            <a:r>
              <a:rPr lang="de-DE" dirty="0" err="1"/>
              <a:t>Object</a:t>
            </a:r>
            <a:r>
              <a:rPr lang="de-DE" dirty="0"/>
              <a:t> Notation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Datenformat in Textform zum Datenaustausch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Werte</a:t>
            </a:r>
          </a:p>
          <a:p>
            <a:pPr lvl="2"/>
            <a:r>
              <a:rPr lang="de-DE" dirty="0" err="1">
                <a:cs typeface="Courier New" panose="02070309020205020404" pitchFamily="49" charset="0"/>
              </a:rPr>
              <a:t>Nullwert</a:t>
            </a:r>
            <a:r>
              <a:rPr lang="de-DE" dirty="0">
                <a:cs typeface="Courier New" panose="02070309020205020404" pitchFamily="49" charset="0"/>
              </a:rPr>
              <a:t>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Boolescher Wert -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de-DE" dirty="0">
                <a:cs typeface="Courier New" panose="02070309020205020404" pitchFamily="49" charset="0"/>
              </a:rPr>
              <a:t>Zahl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3.141</a:t>
            </a:r>
            <a:r>
              <a:rPr lang="de-DE" dirty="0">
                <a:cs typeface="Courier New" panose="02070309020205020404" pitchFamily="49" charset="0"/>
              </a:rPr>
              <a:t>,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-17.2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Zeichenkette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World"</a:t>
            </a:r>
          </a:p>
        </p:txBody>
      </p:sp>
    </p:spTree>
    <p:extLst>
      <p:ext uri="{BB962C8B-B14F-4D97-AF65-F5344CB8AC3E}">
        <p14:creationId xmlns:p14="http://schemas.microsoft.com/office/powerpoint/2010/main" val="426816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Microservices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Welt der Unternehmensanwendungen (</a:t>
            </a:r>
            <a:r>
              <a:rPr lang="de-DE" dirty="0" err="1"/>
              <a:t>enterprise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Software, die Unternehmen für ihren Betrieb brauchen</a:t>
            </a:r>
          </a:p>
          <a:p>
            <a:pPr lvl="2"/>
            <a:r>
              <a:rPr lang="de-DE" dirty="0"/>
              <a:t>Banken: Verwaltung der Konten, Buchungen, Wertpapier-Handel, …</a:t>
            </a:r>
          </a:p>
          <a:p>
            <a:pPr lvl="2"/>
            <a:r>
              <a:rPr lang="de-DE" dirty="0"/>
              <a:t>Versicherungen: Angebote, Verträge, Schaden/Leistung, …</a:t>
            </a:r>
          </a:p>
          <a:p>
            <a:pPr lvl="2"/>
            <a:r>
              <a:rPr lang="de-DE" dirty="0"/>
              <a:t>Handel: Lagerverwaltung, Logistik, Beschaffung, …</a:t>
            </a:r>
          </a:p>
          <a:p>
            <a:pPr lvl="2"/>
            <a:r>
              <a:rPr lang="de-DE" dirty="0"/>
              <a:t>Produzierendes Gewerbe: Aufträge, Planung, Steuerung, Logistik, …</a:t>
            </a:r>
          </a:p>
          <a:p>
            <a:pPr lvl="2"/>
            <a:r>
              <a:rPr lang="de-DE" dirty="0"/>
              <a:t>Behörden</a:t>
            </a:r>
          </a:p>
          <a:p>
            <a:pPr lvl="2"/>
            <a:r>
              <a:rPr lang="de-DE" dirty="0"/>
              <a:t>…</a:t>
            </a:r>
          </a:p>
          <a:p>
            <a:pPr lvl="2"/>
            <a:r>
              <a:rPr lang="de-DE" b="1" dirty="0"/>
              <a:t>Alle</a:t>
            </a:r>
            <a:r>
              <a:rPr lang="de-DE" dirty="0"/>
              <a:t> Unternehmen: Buchhaltung, interne Prozesse (z. B. HR), …</a:t>
            </a:r>
          </a:p>
        </p:txBody>
      </p:sp>
    </p:spTree>
    <p:extLst>
      <p:ext uri="{BB962C8B-B14F-4D97-AF65-F5344CB8AC3E}">
        <p14:creationId xmlns:p14="http://schemas.microsoft.com/office/powerpoint/2010/main" val="2168013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JSON – JavaScript </a:t>
            </a:r>
            <a:r>
              <a:rPr lang="de-DE" dirty="0" err="1"/>
              <a:t>Object</a:t>
            </a:r>
            <a:r>
              <a:rPr lang="de-DE" dirty="0"/>
              <a:t> Notation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Datenformat in Textform zum Datenaustausch</a:t>
            </a:r>
          </a:p>
          <a:p>
            <a:pPr lvl="1"/>
            <a:r>
              <a:rPr lang="de-DE" dirty="0">
                <a:cs typeface="Courier New" panose="02070309020205020404" pitchFamily="49" charset="0"/>
              </a:rPr>
              <a:t>Werte</a:t>
            </a:r>
          </a:p>
          <a:p>
            <a:pPr lvl="2"/>
            <a:r>
              <a:rPr lang="de-DE" dirty="0">
                <a:cs typeface="Courier New" panose="02070309020205020404" pitchFamily="49" charset="0"/>
              </a:rPr>
              <a:t>Array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3"/>
            <a:r>
              <a:rPr lang="de-DE" dirty="0">
                <a:cs typeface="Courier New" panose="02070309020205020404" pitchFamily="49" charset="0"/>
              </a:rPr>
              <a:t>Liste von Elementen (Array, </a:t>
            </a:r>
            <a:r>
              <a:rPr lang="de-DE" dirty="0" err="1">
                <a:cs typeface="Courier New" panose="02070309020205020404" pitchFamily="49" charset="0"/>
              </a:rPr>
              <a:t>Object</a:t>
            </a:r>
            <a:r>
              <a:rPr lang="de-DE" dirty="0"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de-DE" dirty="0" err="1">
                <a:cs typeface="Courier New" panose="02070309020205020404" pitchFamily="49" charset="0"/>
              </a:rPr>
              <a:t>Object</a:t>
            </a:r>
            <a:r>
              <a:rPr lang="de-DE" dirty="0">
                <a:cs typeface="Courier New" panose="02070309020205020404" pitchFamily="49" charset="0"/>
              </a:rPr>
              <a:t> –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cs typeface="Courier New" panose="02070309020205020404" pitchFamily="49" charset="0"/>
              </a:rPr>
              <a:t> … }</a:t>
            </a:r>
          </a:p>
          <a:p>
            <a:pPr lvl="3"/>
            <a:r>
              <a:rPr lang="de-DE" dirty="0">
                <a:cs typeface="Courier New" panose="02070309020205020404" pitchFamily="49" charset="0"/>
              </a:rPr>
              <a:t>Liste von Eigenschaften -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 : " Georg"</a:t>
            </a:r>
          </a:p>
        </p:txBody>
      </p:sp>
    </p:spTree>
    <p:extLst>
      <p:ext uri="{BB962C8B-B14F-4D97-AF65-F5344CB8AC3E}">
        <p14:creationId xmlns:p14="http://schemas.microsoft.com/office/powerpoint/2010/main" val="3126683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03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"Georg",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"Pietrek",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"Pariser Bogen 7",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44269,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"Westfalendamm 251",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44141,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060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4"/>
            <a:ext cx="10515600" cy="6031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"Georg",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"Pietrek",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"Pariser Bogen 7",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44269,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strasse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"Westfalendamm 251",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plz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44141,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": "Dortmund"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</a:p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E7668F6-22E9-074A-A261-8973E4B87336}"/>
              </a:ext>
            </a:extLst>
          </p:cNvPr>
          <p:cNvGrpSpPr/>
          <p:nvPr/>
        </p:nvGrpSpPr>
        <p:grpSpPr>
          <a:xfrm>
            <a:off x="7932845" y="681037"/>
            <a:ext cx="3864429" cy="2357552"/>
            <a:chOff x="6302828" y="2079171"/>
            <a:chExt cx="3864429" cy="2357552"/>
          </a:xfrm>
        </p:grpSpPr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8891FFC3-52C0-C549-8C13-0BAF8B7A5C8E}"/>
                </a:ext>
              </a:extLst>
            </p:cNvPr>
            <p:cNvSpPr/>
            <p:nvPr/>
          </p:nvSpPr>
          <p:spPr>
            <a:xfrm>
              <a:off x="7184571" y="2079171"/>
              <a:ext cx="1763486" cy="8708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person</a:t>
              </a:r>
              <a:endParaRPr lang="de-DE" dirty="0"/>
            </a:p>
          </p:txBody>
        </p:sp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DDA51E39-A99C-9843-AFE3-635592381326}"/>
                </a:ext>
              </a:extLst>
            </p:cNvPr>
            <p:cNvSpPr/>
            <p:nvPr/>
          </p:nvSpPr>
          <p:spPr>
            <a:xfrm>
              <a:off x="6302828" y="3565865"/>
              <a:ext cx="1763486" cy="87085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adresse</a:t>
              </a:r>
              <a:endParaRPr lang="de-DE" dirty="0"/>
            </a:p>
          </p:txBody>
        </p:sp>
        <p:sp>
          <p:nvSpPr>
            <p:cNvPr id="7" name="Abgerundetes Rechteck 6">
              <a:extLst>
                <a:ext uri="{FF2B5EF4-FFF2-40B4-BE49-F238E27FC236}">
                  <a16:creationId xmlns:a16="http://schemas.microsoft.com/office/drawing/2014/main" id="{E4BB884D-DDFE-E84B-9330-8FCE82FEEC23}"/>
                </a:ext>
              </a:extLst>
            </p:cNvPr>
            <p:cNvSpPr/>
            <p:nvPr/>
          </p:nvSpPr>
          <p:spPr>
            <a:xfrm>
              <a:off x="8403771" y="3565865"/>
              <a:ext cx="1763486" cy="87085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adresse</a:t>
              </a:r>
              <a:endParaRPr lang="de-DE" dirty="0"/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83CCABD6-7884-3E4A-83C9-E27F919DC19C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8066314" y="2950029"/>
              <a:ext cx="1219200" cy="61583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AF0B6DD-CFE0-0B4E-9E17-71A248180DB6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7184571" y="2950029"/>
              <a:ext cx="881743" cy="615836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623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Schnittstelle eines </a:t>
            </a:r>
            <a:r>
              <a:rPr lang="de-DE" dirty="0" err="1"/>
              <a:t>Microservices</a:t>
            </a:r>
            <a:r>
              <a:rPr lang="de-DE" dirty="0"/>
              <a:t>, über die Funktionen des </a:t>
            </a:r>
            <a:r>
              <a:rPr lang="de-DE" dirty="0" err="1"/>
              <a:t>Microservice</a:t>
            </a:r>
            <a:r>
              <a:rPr lang="de-DE" dirty="0"/>
              <a:t> aufgerufen werden können</a:t>
            </a:r>
          </a:p>
          <a:p>
            <a:pPr lvl="1"/>
            <a:r>
              <a:rPr lang="de-DE" dirty="0"/>
              <a:t>Basierend auf dem HTTP-Protokoll</a:t>
            </a:r>
          </a:p>
          <a:p>
            <a:pPr lvl="1"/>
            <a:r>
              <a:rPr lang="de-DE" dirty="0"/>
              <a:t>Codierung der Daten als JSON</a:t>
            </a:r>
          </a:p>
        </p:txBody>
      </p:sp>
    </p:spTree>
    <p:extLst>
      <p:ext uri="{BB962C8B-B14F-4D97-AF65-F5344CB8AC3E}">
        <p14:creationId xmlns:p14="http://schemas.microsoft.com/office/powerpoint/2010/main" val="254585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Aufruf (Request)</a:t>
            </a:r>
          </a:p>
          <a:p>
            <a:pPr lvl="2"/>
            <a:r>
              <a:rPr lang="de-DE" dirty="0"/>
              <a:t>Methode (POST, PUT, GET, DELETE)</a:t>
            </a:r>
          </a:p>
          <a:p>
            <a:pPr lvl="2"/>
            <a:r>
              <a:rPr lang="de-DE" dirty="0"/>
              <a:t>URL</a:t>
            </a:r>
          </a:p>
          <a:p>
            <a:pPr lvl="2"/>
            <a:r>
              <a:rPr lang="de-DE" dirty="0"/>
              <a:t>Request-Header</a:t>
            </a:r>
          </a:p>
          <a:p>
            <a:pPr lvl="3"/>
            <a:r>
              <a:rPr lang="de-DE" dirty="0"/>
              <a:t>Steuer-Parameter/Meta-Informationen, z. B. Format, Zeichensatz</a:t>
            </a:r>
          </a:p>
          <a:p>
            <a:pPr lvl="2"/>
            <a:r>
              <a:rPr lang="de-DE" dirty="0"/>
              <a:t>Request-Body</a:t>
            </a:r>
          </a:p>
          <a:p>
            <a:pPr lvl="3"/>
            <a:r>
              <a:rPr lang="de-DE" dirty="0"/>
              <a:t>Eingabe-Daten</a:t>
            </a:r>
          </a:p>
          <a:p>
            <a:pPr lvl="3"/>
            <a:r>
              <a:rPr lang="de-DE" dirty="0"/>
              <a:t>JSON-Format</a:t>
            </a:r>
          </a:p>
        </p:txBody>
      </p:sp>
    </p:spTree>
    <p:extLst>
      <p:ext uri="{BB962C8B-B14F-4D97-AF65-F5344CB8AC3E}">
        <p14:creationId xmlns:p14="http://schemas.microsoft.com/office/powerpoint/2010/main" val="3155125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REST-Endpunkt</a:t>
            </a:r>
          </a:p>
          <a:p>
            <a:pPr lvl="1"/>
            <a:r>
              <a:rPr lang="de-DE" dirty="0"/>
              <a:t>Ergebnis (Response)</a:t>
            </a:r>
          </a:p>
          <a:p>
            <a:pPr lvl="2"/>
            <a:r>
              <a:rPr lang="de-DE" dirty="0"/>
              <a:t>Status-Code</a:t>
            </a:r>
          </a:p>
          <a:p>
            <a:pPr lvl="3"/>
            <a:r>
              <a:rPr lang="de-DE" dirty="0"/>
              <a:t>Erfolg/</a:t>
            </a:r>
            <a:r>
              <a:rPr lang="de-DE" dirty="0" err="1"/>
              <a:t>Mißerfolg</a:t>
            </a:r>
            <a:r>
              <a:rPr lang="de-DE" dirty="0"/>
              <a:t> des Aufrufs</a:t>
            </a:r>
          </a:p>
          <a:p>
            <a:pPr lvl="4"/>
            <a:r>
              <a:rPr lang="de-DE" dirty="0"/>
              <a:t>200 – OK</a:t>
            </a:r>
          </a:p>
          <a:p>
            <a:pPr lvl="4"/>
            <a:r>
              <a:rPr lang="de-DE" dirty="0"/>
              <a:t>400 – Bad Request</a:t>
            </a:r>
          </a:p>
          <a:p>
            <a:pPr lvl="2"/>
            <a:r>
              <a:rPr lang="de-DE" dirty="0"/>
              <a:t>Response-Header</a:t>
            </a:r>
          </a:p>
          <a:p>
            <a:pPr lvl="3"/>
            <a:r>
              <a:rPr lang="de-DE" dirty="0"/>
              <a:t>Steuer-Parameter/Meta-Informationen, z. B. Format, Zeichensatz</a:t>
            </a:r>
          </a:p>
          <a:p>
            <a:pPr lvl="2"/>
            <a:r>
              <a:rPr lang="de-DE" dirty="0"/>
              <a:t>Request-Body</a:t>
            </a:r>
          </a:p>
          <a:p>
            <a:pPr lvl="3"/>
            <a:r>
              <a:rPr lang="de-DE" dirty="0"/>
              <a:t>Ausgabe-Daten</a:t>
            </a:r>
          </a:p>
          <a:p>
            <a:pPr lvl="3"/>
            <a:r>
              <a:rPr lang="de-DE" dirty="0"/>
              <a:t>JSON-Format</a:t>
            </a:r>
          </a:p>
        </p:txBody>
      </p:sp>
    </p:spTree>
    <p:extLst>
      <p:ext uri="{BB962C8B-B14F-4D97-AF65-F5344CB8AC3E}">
        <p14:creationId xmlns:p14="http://schemas.microsoft.com/office/powerpoint/2010/main" val="3667401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Methoden für REST-Endpunkt</a:t>
            </a:r>
          </a:p>
          <a:p>
            <a:pPr lvl="1"/>
            <a:r>
              <a:rPr lang="de-DE" dirty="0"/>
              <a:t>POST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Erzeugt Person</a:t>
            </a:r>
          </a:p>
          <a:p>
            <a:pPr lvl="2"/>
            <a:r>
              <a:rPr lang="de-DE" dirty="0"/>
              <a:t>Liefert ID</a:t>
            </a:r>
          </a:p>
          <a:p>
            <a:pPr lvl="1"/>
            <a:r>
              <a:rPr lang="de-DE" dirty="0"/>
              <a:t>PUT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Ändert Person</a:t>
            </a:r>
          </a:p>
          <a:p>
            <a:pPr lvl="1"/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Holt Person</a:t>
            </a:r>
          </a:p>
          <a:p>
            <a:pPr lvl="1"/>
            <a:r>
              <a:rPr lang="de-DE" dirty="0"/>
              <a:t>GET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Holt </a:t>
            </a:r>
            <a:r>
              <a:rPr lang="de-DE" b="1" dirty="0"/>
              <a:t>alle</a:t>
            </a:r>
            <a:r>
              <a:rPr lang="de-DE" dirty="0"/>
              <a:t> Personen</a:t>
            </a:r>
          </a:p>
          <a:p>
            <a:pPr lvl="2"/>
            <a:r>
              <a:rPr lang="de-DE" dirty="0"/>
              <a:t>Und wenn das sehr viele sind (Millionen)?</a:t>
            </a:r>
          </a:p>
        </p:txBody>
      </p:sp>
    </p:spTree>
    <p:extLst>
      <p:ext uri="{BB962C8B-B14F-4D97-AF65-F5344CB8AC3E}">
        <p14:creationId xmlns:p14="http://schemas.microsoft.com/office/powerpoint/2010/main" val="213345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Typische Methoden für REST-Endpunkt</a:t>
            </a:r>
          </a:p>
          <a:p>
            <a:pPr lvl="1"/>
            <a:r>
              <a:rPr lang="de-DE" dirty="0"/>
              <a:t>DELETE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r>
              <a:rPr lang="de-DE" dirty="0"/>
              <a:t>/{ID}</a:t>
            </a:r>
          </a:p>
          <a:p>
            <a:pPr lvl="2"/>
            <a:r>
              <a:rPr lang="de-DE" dirty="0"/>
              <a:t>Löscht Person</a:t>
            </a:r>
          </a:p>
          <a:p>
            <a:pPr lvl="1"/>
            <a:r>
              <a:rPr lang="de-DE" dirty="0"/>
              <a:t>DELETE /</a:t>
            </a:r>
            <a:r>
              <a:rPr lang="de-DE" dirty="0" err="1"/>
              <a:t>api</a:t>
            </a:r>
            <a:r>
              <a:rPr lang="de-DE" dirty="0"/>
              <a:t>/</a:t>
            </a:r>
            <a:r>
              <a:rPr lang="de-DE" dirty="0" err="1"/>
              <a:t>person</a:t>
            </a:r>
            <a:endParaRPr lang="de-DE" dirty="0"/>
          </a:p>
          <a:p>
            <a:pPr lvl="2"/>
            <a:r>
              <a:rPr lang="de-DE" dirty="0"/>
              <a:t>Löscht </a:t>
            </a:r>
            <a:r>
              <a:rPr lang="de-DE" b="1" dirty="0"/>
              <a:t>alle</a:t>
            </a:r>
            <a:r>
              <a:rPr lang="de-DE" dirty="0"/>
              <a:t> Personen</a:t>
            </a:r>
          </a:p>
          <a:p>
            <a:pPr lvl="2"/>
            <a:r>
              <a:rPr lang="de-DE" dirty="0"/>
              <a:t>Ist das gefährlich?</a:t>
            </a:r>
          </a:p>
        </p:txBody>
      </p:sp>
    </p:spTree>
    <p:extLst>
      <p:ext uri="{BB962C8B-B14F-4D97-AF65-F5344CB8AC3E}">
        <p14:creationId xmlns:p14="http://schemas.microsoft.com/office/powerpoint/2010/main" val="1274039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65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REST-Endpunkt mit Pfad-Variable</a:t>
            </a:r>
          </a:p>
          <a:p>
            <a:pPr lvl="1"/>
            <a:r>
              <a:rPr lang="de-DE" dirty="0"/>
              <a:t>Query-Parameter (HTML-Form)</a:t>
            </a:r>
          </a:p>
          <a:p>
            <a:pPr lvl="2"/>
            <a:r>
              <a:rPr lang="de-DE" dirty="0">
                <a:hlinkClick r:id="rId2"/>
              </a:rPr>
              <a:t>http://localhost:8080/api/hello?name=Georg</a:t>
            </a:r>
            <a:endParaRPr lang="de-DE" dirty="0"/>
          </a:p>
          <a:p>
            <a:pPr lvl="2"/>
            <a:r>
              <a:rPr lang="de-DE" dirty="0">
                <a:hlinkClick r:id="rId3"/>
              </a:rPr>
              <a:t>http://localhost:8080/api/person?id=1</a:t>
            </a:r>
            <a:endParaRPr lang="de-DE" dirty="0"/>
          </a:p>
          <a:p>
            <a:pPr lvl="1"/>
            <a:r>
              <a:rPr lang="de-DE" dirty="0"/>
              <a:t>Pfad-Variable</a:t>
            </a:r>
          </a:p>
          <a:p>
            <a:pPr lvl="2"/>
            <a:r>
              <a:rPr lang="de-DE" dirty="0">
                <a:hlinkClick r:id="rId4"/>
              </a:rPr>
              <a:t>http://localhost:8080/api/hello/Georg</a:t>
            </a:r>
            <a:endParaRPr lang="de-DE" dirty="0"/>
          </a:p>
          <a:p>
            <a:pPr lvl="2"/>
            <a:r>
              <a:rPr lang="de-DE" dirty="0">
                <a:hlinkClick r:id="rId5"/>
              </a:rPr>
              <a:t>http://localhost:8080/api/person/1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630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70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mit Spring</a:t>
            </a:r>
          </a:p>
        </p:txBody>
      </p:sp>
    </p:spTree>
    <p:extLst>
      <p:ext uri="{BB962C8B-B14F-4D97-AF65-F5344CB8AC3E}">
        <p14:creationId xmlns:p14="http://schemas.microsoft.com/office/powerpoint/2010/main" val="160765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(1)</a:t>
            </a:r>
          </a:p>
          <a:p>
            <a:pPr lvl="1"/>
            <a:r>
              <a:rPr lang="de-DE" dirty="0"/>
              <a:t>Viele Nutzer, die gleichzeitig arbeiten wollen</a:t>
            </a:r>
          </a:p>
          <a:p>
            <a:pPr lvl="2"/>
            <a:r>
              <a:rPr lang="de-DE" dirty="0"/>
              <a:t>Interne Mitarbeiter</a:t>
            </a:r>
          </a:p>
          <a:p>
            <a:pPr lvl="2"/>
            <a:r>
              <a:rPr lang="de-DE" dirty="0"/>
              <a:t>Mitarbeiter anderer Firmen</a:t>
            </a:r>
          </a:p>
          <a:p>
            <a:pPr lvl="2"/>
            <a:r>
              <a:rPr lang="de-DE" dirty="0"/>
              <a:t>Kunden</a:t>
            </a:r>
          </a:p>
          <a:p>
            <a:pPr lvl="1"/>
            <a:r>
              <a:rPr lang="de-DE" dirty="0"/>
              <a:t>Daten</a:t>
            </a:r>
          </a:p>
          <a:p>
            <a:pPr lvl="2"/>
            <a:r>
              <a:rPr lang="de-DE" dirty="0"/>
              <a:t>Zentrale Sicht erwünscht</a:t>
            </a:r>
          </a:p>
          <a:p>
            <a:pPr lvl="2"/>
            <a:r>
              <a:rPr lang="de-DE" dirty="0"/>
              <a:t>Große Mengen</a:t>
            </a:r>
          </a:p>
          <a:p>
            <a:pPr lvl="2"/>
            <a:r>
              <a:rPr lang="de-DE" dirty="0"/>
              <a:t>Viele Datenbewegungen</a:t>
            </a:r>
          </a:p>
          <a:p>
            <a:pPr lvl="2"/>
            <a:endParaRPr lang="de-DE" dirty="0"/>
          </a:p>
          <a:p>
            <a:pPr marL="457200" lvl="1" indent="0">
              <a:buNone/>
            </a:pPr>
            <a:r>
              <a:rPr lang="de-DE" b="1" dirty="0"/>
              <a:t>=&gt; hohe Last!</a:t>
            </a:r>
          </a:p>
        </p:txBody>
      </p:sp>
    </p:spTree>
    <p:extLst>
      <p:ext uri="{BB962C8B-B14F-4D97-AF65-F5344CB8AC3E}">
        <p14:creationId xmlns:p14="http://schemas.microsoft.com/office/powerpoint/2010/main" val="23784912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80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Testen mit Mocks</a:t>
            </a:r>
          </a:p>
          <a:p>
            <a:pPr lvl="1"/>
            <a:r>
              <a:rPr lang="de-DE" dirty="0" err="1"/>
              <a:t>Mockito</a:t>
            </a:r>
            <a:r>
              <a:rPr lang="de-DE" dirty="0"/>
              <a:t>: Bibliothek zum Erstellen von Mock-Objekten in Unit-Tests</a:t>
            </a:r>
          </a:p>
        </p:txBody>
      </p:sp>
    </p:spTree>
    <p:extLst>
      <p:ext uri="{BB962C8B-B14F-4D97-AF65-F5344CB8AC3E}">
        <p14:creationId xmlns:p14="http://schemas.microsoft.com/office/powerpoint/2010/main" val="1609070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90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Persistenz mit Spring Data</a:t>
            </a:r>
          </a:p>
        </p:txBody>
      </p:sp>
    </p:spTree>
    <p:extLst>
      <p:ext uri="{BB962C8B-B14F-4D97-AF65-F5344CB8AC3E}">
        <p14:creationId xmlns:p14="http://schemas.microsoft.com/office/powerpoint/2010/main" val="1148256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Service als Docker-Container</a:t>
            </a:r>
          </a:p>
        </p:txBody>
      </p:sp>
    </p:spTree>
    <p:extLst>
      <p:ext uri="{BB962C8B-B14F-4D97-AF65-F5344CB8AC3E}">
        <p14:creationId xmlns:p14="http://schemas.microsoft.com/office/powerpoint/2010/main" val="3835981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6716488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12409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93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32E77D-6233-2927-6431-D6D7300EF2AC}"/>
              </a:ext>
            </a:extLst>
          </p:cNvPr>
          <p:cNvSpPr/>
          <p:nvPr/>
        </p:nvSpPr>
        <p:spPr>
          <a:xfrm>
            <a:off x="6646460" y="2565779"/>
            <a:ext cx="4531056" cy="3220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VirtuelleMaschine</a:t>
            </a:r>
            <a:r>
              <a:rPr lang="de-DE" dirty="0"/>
              <a:t> 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623EDF90-E300-28E2-7E22-0885A21D4B01}"/>
              </a:ext>
            </a:extLst>
          </p:cNvPr>
          <p:cNvSpPr txBox="1"/>
          <p:nvPr/>
        </p:nvSpPr>
        <p:spPr>
          <a:xfrm>
            <a:off x="8357808" y="2691179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VM-Host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1C9DCCE-C274-A309-883A-5C78B048E0A8}"/>
              </a:ext>
            </a:extLst>
          </p:cNvPr>
          <p:cNvSpPr txBox="1"/>
          <p:nvPr/>
        </p:nvSpPr>
        <p:spPr>
          <a:xfrm>
            <a:off x="1812260" y="436728"/>
            <a:ext cx="639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VM-Hosts (Beispiele): VirtualBox, </a:t>
            </a:r>
            <a:r>
              <a:rPr lang="de-DE" dirty="0" err="1"/>
              <a:t>VMWare</a:t>
            </a:r>
            <a:r>
              <a:rPr lang="de-DE" dirty="0"/>
              <a:t>, Parallels, </a:t>
            </a:r>
            <a:r>
              <a:rPr lang="de-DE" dirty="0" err="1"/>
              <a:t>HyperV</a:t>
            </a:r>
            <a:r>
              <a:rPr lang="de-DE" dirty="0"/>
              <a:t>, KVM</a:t>
            </a:r>
          </a:p>
        </p:txBody>
      </p:sp>
    </p:spTree>
    <p:extLst>
      <p:ext uri="{BB962C8B-B14F-4D97-AF65-F5344CB8AC3E}">
        <p14:creationId xmlns:p14="http://schemas.microsoft.com/office/powerpoint/2010/main" val="22085548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76E51F-A6A9-C790-9430-3BC124426D1C}"/>
              </a:ext>
            </a:extLst>
          </p:cNvPr>
          <p:cNvSpPr/>
          <p:nvPr/>
        </p:nvSpPr>
        <p:spPr>
          <a:xfrm>
            <a:off x="6096000" y="2593075"/>
            <a:ext cx="5504597" cy="339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127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Container 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C61BD20-7A5C-E96C-4542-AC868DA6C617}"/>
              </a:ext>
            </a:extLst>
          </p:cNvPr>
          <p:cNvSpPr txBox="1"/>
          <p:nvPr/>
        </p:nvSpPr>
        <p:spPr>
          <a:xfrm>
            <a:off x="8338505" y="2758295"/>
            <a:ext cx="83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Docker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2ECC9DC-FAA1-9470-E01E-AD3E4ADE45AC}"/>
              </a:ext>
            </a:extLst>
          </p:cNvPr>
          <p:cNvSpPr txBox="1"/>
          <p:nvPr/>
        </p:nvSpPr>
        <p:spPr>
          <a:xfrm>
            <a:off x="6884451" y="433165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5432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B698380-BB82-054A-3110-1DD2609B9D43}"/>
              </a:ext>
            </a:extLst>
          </p:cNvPr>
          <p:cNvSpPr txBox="1"/>
          <p:nvPr/>
        </p:nvSpPr>
        <p:spPr>
          <a:xfrm>
            <a:off x="5759571" y="37617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5432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0057846-A6B7-E451-FB47-CFCC3D61FE18}"/>
              </a:ext>
            </a:extLst>
          </p:cNvPr>
          <p:cNvSpPr txBox="1"/>
          <p:nvPr/>
        </p:nvSpPr>
        <p:spPr>
          <a:xfrm>
            <a:off x="1812260" y="436728"/>
            <a:ext cx="7229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Jeder Docker-Container verhält sich wie eine eigenständige Linux-Maschine</a:t>
            </a:r>
            <a:br>
              <a:rPr lang="de-DE" dirty="0"/>
            </a:br>
            <a:r>
              <a:rPr lang="de-DE" dirty="0"/>
              <a:t>(nutzt Linux-Kernel-Virtualisierung)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8E783D0-D70F-3293-8013-1FC1A2F55871}"/>
              </a:ext>
            </a:extLst>
          </p:cNvPr>
          <p:cNvSpPr/>
          <p:nvPr/>
        </p:nvSpPr>
        <p:spPr>
          <a:xfrm>
            <a:off x="3051361" y="1875518"/>
            <a:ext cx="2373085" cy="7515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A1A92FD-F215-DABE-0B7D-934A72A16C55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4237904" y="2627032"/>
            <a:ext cx="51068" cy="8019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75BC5FA8-EC54-8AEF-5341-8C398DDC8215}"/>
              </a:ext>
            </a:extLst>
          </p:cNvPr>
          <p:cNvSpPr txBox="1"/>
          <p:nvPr/>
        </p:nvSpPr>
        <p:spPr>
          <a:xfrm>
            <a:off x="4282766" y="30860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8080</a:t>
            </a:r>
          </a:p>
        </p:txBody>
      </p:sp>
    </p:spTree>
    <p:extLst>
      <p:ext uri="{BB962C8B-B14F-4D97-AF65-F5344CB8AC3E}">
        <p14:creationId xmlns:p14="http://schemas.microsoft.com/office/powerpoint/2010/main" val="3492998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FC2564D9-56F3-21C8-BBFA-F1D6D365C1FA}"/>
              </a:ext>
            </a:extLst>
          </p:cNvPr>
          <p:cNvSpPr/>
          <p:nvPr/>
        </p:nvSpPr>
        <p:spPr>
          <a:xfrm>
            <a:off x="3033360" y="407222"/>
            <a:ext cx="2642927" cy="593094"/>
          </a:xfrm>
          <a:prstGeom prst="ellipse">
            <a:avLst/>
          </a:prstGeom>
          <a:solidFill>
            <a:srgbClr val="FF0000">
              <a:alpha val="2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A03E1E0-20CD-AAE2-596C-A72F1743AB22}"/>
              </a:ext>
            </a:extLst>
          </p:cNvPr>
          <p:cNvSpPr txBox="1"/>
          <p:nvPr/>
        </p:nvSpPr>
        <p:spPr>
          <a:xfrm>
            <a:off x="1235487" y="481510"/>
            <a:ext cx="1717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Port </a:t>
            </a:r>
            <a:r>
              <a:rPr lang="de-DE" dirty="0" err="1"/>
              <a:t>forwarding</a:t>
            </a:r>
            <a:r>
              <a:rPr lang="de-DE" dirty="0"/>
              <a:t>: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5AD5A669-40E8-BC05-1686-0491CD65D5B4}"/>
              </a:ext>
            </a:extLst>
          </p:cNvPr>
          <p:cNvGrpSpPr/>
          <p:nvPr/>
        </p:nvGrpSpPr>
        <p:grpSpPr>
          <a:xfrm>
            <a:off x="1197429" y="1426029"/>
            <a:ext cx="10689771" cy="5159828"/>
            <a:chOff x="1197429" y="1426029"/>
            <a:chExt cx="10689771" cy="5159828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FD829AED-643C-1E44-321E-7E0865B6FEAB}"/>
                </a:ext>
              </a:extLst>
            </p:cNvPr>
            <p:cNvSpPr/>
            <p:nvPr/>
          </p:nvSpPr>
          <p:spPr>
            <a:xfrm>
              <a:off x="1197429" y="1426029"/>
              <a:ext cx="10689771" cy="51598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A68B0423-37BC-34B2-B50A-18A96AFF7160}"/>
                </a:ext>
              </a:extLst>
            </p:cNvPr>
            <p:cNvSpPr txBox="1"/>
            <p:nvPr/>
          </p:nvSpPr>
          <p:spPr>
            <a:xfrm>
              <a:off x="5734689" y="1828801"/>
              <a:ext cx="1615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MeinComputer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76E51F-A6A9-C790-9430-3BC124426D1C}"/>
                </a:ext>
              </a:extLst>
            </p:cNvPr>
            <p:cNvSpPr/>
            <p:nvPr/>
          </p:nvSpPr>
          <p:spPr>
            <a:xfrm>
              <a:off x="1812324" y="3046696"/>
              <a:ext cx="9459979" cy="33982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B793B692-EA57-9663-72DD-3E1BE3E30AB8}"/>
                </a:ext>
              </a:extLst>
            </p:cNvPr>
            <p:cNvSpPr/>
            <p:nvPr/>
          </p:nvSpPr>
          <p:spPr>
            <a:xfrm>
              <a:off x="7021643" y="3568412"/>
              <a:ext cx="3029803" cy="20326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C4CF849-464A-1C85-BE35-B353E9AE870C}"/>
                </a:ext>
              </a:extLst>
            </p:cNvPr>
            <p:cNvSpPr/>
            <p:nvPr/>
          </p:nvSpPr>
          <p:spPr>
            <a:xfrm>
              <a:off x="2445776" y="3568411"/>
              <a:ext cx="3029803" cy="20326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FEFFED6A-7C71-D1EA-64A4-30DDD64C85F8}"/>
                </a:ext>
              </a:extLst>
            </p:cNvPr>
            <p:cNvSpPr txBox="1"/>
            <p:nvPr/>
          </p:nvSpPr>
          <p:spPr>
            <a:xfrm>
              <a:off x="7574900" y="369795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db</a:t>
              </a:r>
              <a:endParaRPr lang="de-DE" dirty="0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430C7F14-FE0A-2A9A-875A-FE6B06E395EA}"/>
                </a:ext>
              </a:extLst>
            </p:cNvPr>
            <p:cNvSpPr/>
            <p:nvPr/>
          </p:nvSpPr>
          <p:spPr>
            <a:xfrm>
              <a:off x="7350003" y="4101415"/>
              <a:ext cx="2373085" cy="140425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Datenbank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96B270E3-22BA-C088-1968-C4CEDE244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7794" y="4005943"/>
              <a:ext cx="72498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8C61BD20-7A5C-E96C-4542-AC868DA6C617}"/>
                </a:ext>
              </a:extLst>
            </p:cNvPr>
            <p:cNvSpPr txBox="1"/>
            <p:nvPr/>
          </p:nvSpPr>
          <p:spPr>
            <a:xfrm>
              <a:off x="5703044" y="3103144"/>
              <a:ext cx="839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Docker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703253C-59DE-F7F3-A2A3-7F96B2641A70}"/>
                </a:ext>
              </a:extLst>
            </p:cNvPr>
            <p:cNvSpPr/>
            <p:nvPr/>
          </p:nvSpPr>
          <p:spPr>
            <a:xfrm>
              <a:off x="2774135" y="3882621"/>
              <a:ext cx="2373085" cy="140425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Person </a:t>
              </a:r>
              <a:r>
                <a:rPr lang="de-DE" dirty="0" err="1"/>
                <a:t>microservice</a:t>
              </a:r>
              <a:endParaRPr lang="de-DE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7173BF9-E884-40FD-ED09-7955AC71F222}"/>
                </a:ext>
              </a:extLst>
            </p:cNvPr>
            <p:cNvSpPr txBox="1"/>
            <p:nvPr/>
          </p:nvSpPr>
          <p:spPr>
            <a:xfrm>
              <a:off x="3525202" y="3494399"/>
              <a:ext cx="12499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java</a:t>
              </a:r>
              <a:r>
                <a:rPr lang="de-DE" dirty="0"/>
                <a:t>-starter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FAC8843C-E156-2013-39F6-279162EC4858}"/>
                </a:ext>
              </a:extLst>
            </p:cNvPr>
            <p:cNvSpPr/>
            <p:nvPr/>
          </p:nvSpPr>
          <p:spPr>
            <a:xfrm>
              <a:off x="2953073" y="1684361"/>
              <a:ext cx="2169617" cy="62844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Browser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C21BB95-9C8E-396A-BA72-0C7DD10E28BD}"/>
                </a:ext>
              </a:extLst>
            </p:cNvPr>
            <p:cNvSpPr/>
            <p:nvPr/>
          </p:nvSpPr>
          <p:spPr>
            <a:xfrm>
              <a:off x="2791390" y="2627635"/>
              <a:ext cx="4758844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530BFEF6-AB67-1116-F56A-EE5D0894EA83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4037882" y="2312808"/>
              <a:ext cx="0" cy="3605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0D1075ED-7B9F-3155-EC11-6BC68FA80A84}"/>
                </a:ext>
              </a:extLst>
            </p:cNvPr>
            <p:cNvSpPr txBox="1"/>
            <p:nvPr/>
          </p:nvSpPr>
          <p:spPr>
            <a:xfrm>
              <a:off x="4037881" y="2292883"/>
              <a:ext cx="10265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FF0000"/>
                  </a:solidFill>
                </a:rPr>
                <a:t>localhost</a:t>
              </a:r>
              <a:br>
                <a:rPr lang="de-DE" dirty="0">
                  <a:solidFill>
                    <a:srgbClr val="FF0000"/>
                  </a:solidFill>
                </a:rPr>
              </a:br>
              <a:r>
                <a:rPr lang="de-DE" dirty="0">
                  <a:solidFill>
                    <a:srgbClr val="FF0000"/>
                  </a:solidFill>
                </a:rPr>
                <a:t>8080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EFBDB9A-8EF0-0131-CC19-EAFE9A6F50BB}"/>
                </a:ext>
              </a:extLst>
            </p:cNvPr>
            <p:cNvSpPr txBox="1"/>
            <p:nvPr/>
          </p:nvSpPr>
          <p:spPr>
            <a:xfrm>
              <a:off x="5408317" y="3661152"/>
              <a:ext cx="12691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FF0000"/>
                  </a:solidFill>
                </a:rPr>
                <a:t>Java-starter</a:t>
              </a:r>
              <a:br>
                <a:rPr lang="de-DE" dirty="0">
                  <a:solidFill>
                    <a:srgbClr val="FF0000"/>
                  </a:solidFill>
                </a:rPr>
              </a:br>
              <a:r>
                <a:rPr lang="de-DE" dirty="0">
                  <a:solidFill>
                    <a:srgbClr val="FF0000"/>
                  </a:solidFill>
                </a:rPr>
                <a:t>8080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40C40330-E8ED-473F-BB53-1716E8E3BADB}"/>
                </a:ext>
              </a:extLst>
            </p:cNvPr>
            <p:cNvSpPr/>
            <p:nvPr/>
          </p:nvSpPr>
          <p:spPr>
            <a:xfrm rot="5400000" flipV="1">
              <a:off x="5218382" y="4576510"/>
              <a:ext cx="2032673" cy="4571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295CC962-C4B6-5A0C-3D64-F32969520C4A}"/>
                </a:ext>
              </a:extLst>
            </p:cNvPr>
            <p:cNvCxnSpPr>
              <a:cxnSpLocks/>
              <a:stCxn id="12" idx="3"/>
              <a:endCxn id="27" idx="0"/>
            </p:cNvCxnSpPr>
            <p:nvPr/>
          </p:nvCxnSpPr>
          <p:spPr>
            <a:xfrm>
              <a:off x="5475579" y="4584748"/>
              <a:ext cx="736280" cy="146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51B06C8F-3089-1DE1-C93C-41B52F78B834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6257578" y="4584747"/>
              <a:ext cx="764065" cy="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76E6BBFC-1B5D-1DC1-93FA-50F8434F62D9}"/>
                </a:ext>
              </a:extLst>
            </p:cNvPr>
            <p:cNvSpPr txBox="1"/>
            <p:nvPr/>
          </p:nvSpPr>
          <p:spPr>
            <a:xfrm>
              <a:off x="6419284" y="4207194"/>
              <a:ext cx="6527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FF0000"/>
                  </a:solidFill>
                </a:rPr>
                <a:t>db</a:t>
              </a:r>
              <a:br>
                <a:rPr lang="de-DE" dirty="0">
                  <a:solidFill>
                    <a:srgbClr val="FF0000"/>
                  </a:solidFill>
                </a:rPr>
              </a:br>
              <a:r>
                <a:rPr lang="de-DE" dirty="0">
                  <a:solidFill>
                    <a:srgbClr val="FF0000"/>
                  </a:solidFill>
                </a:rPr>
                <a:t>5432</a:t>
              </a:r>
            </a:p>
          </p:txBody>
        </p:sp>
        <p:sp>
          <p:nvSpPr>
            <p:cNvPr id="39" name="Bogen 38">
              <a:extLst>
                <a:ext uri="{FF2B5EF4-FFF2-40B4-BE49-F238E27FC236}">
                  <a16:creationId xmlns:a16="http://schemas.microsoft.com/office/drawing/2014/main" id="{96A7824F-1777-AF0C-4A16-75F527AD380E}"/>
                </a:ext>
              </a:extLst>
            </p:cNvPr>
            <p:cNvSpPr/>
            <p:nvPr/>
          </p:nvSpPr>
          <p:spPr>
            <a:xfrm>
              <a:off x="4037881" y="2673354"/>
              <a:ext cx="914400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CC562B2-E72E-8F08-CAEC-BCCC0400BA94}"/>
                </a:ext>
              </a:extLst>
            </p:cNvPr>
            <p:cNvSpPr/>
            <p:nvPr/>
          </p:nvSpPr>
          <p:spPr>
            <a:xfrm rot="2139162">
              <a:off x="3691360" y="2855638"/>
              <a:ext cx="2848977" cy="1007896"/>
            </a:xfrm>
            <a:prstGeom prst="ellipse">
              <a:avLst/>
            </a:prstGeom>
            <a:solidFill>
              <a:srgbClr val="FF0000">
                <a:alpha val="2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07BEB12-C916-A745-1000-ADAF00456CF0}"/>
                </a:ext>
              </a:extLst>
            </p:cNvPr>
            <p:cNvSpPr/>
            <p:nvPr/>
          </p:nvSpPr>
          <p:spPr>
            <a:xfrm rot="5400000">
              <a:off x="5233916" y="3106375"/>
              <a:ext cx="2848977" cy="1007896"/>
            </a:xfrm>
            <a:prstGeom prst="ellipse">
              <a:avLst/>
            </a:prstGeom>
            <a:solidFill>
              <a:srgbClr val="FF0000">
                <a:alpha val="23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BB335211-481F-C337-70A0-993E7A512672}"/>
                </a:ext>
              </a:extLst>
            </p:cNvPr>
            <p:cNvSpPr txBox="1"/>
            <p:nvPr/>
          </p:nvSpPr>
          <p:spPr>
            <a:xfrm>
              <a:off x="6785320" y="2160673"/>
              <a:ext cx="10265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>
                  <a:solidFill>
                    <a:srgbClr val="FF0000"/>
                  </a:solidFill>
                </a:rPr>
                <a:t>localhost</a:t>
              </a:r>
              <a:br>
                <a:rPr lang="de-DE" dirty="0">
                  <a:solidFill>
                    <a:srgbClr val="FF0000"/>
                  </a:solidFill>
                </a:rPr>
              </a:br>
              <a:r>
                <a:rPr lang="de-DE" dirty="0">
                  <a:solidFill>
                    <a:srgbClr val="FF0000"/>
                  </a:solidFill>
                </a:rPr>
                <a:t>5432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99375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D829AED-643C-1E44-321E-7E0865B6FEAB}"/>
              </a:ext>
            </a:extLst>
          </p:cNvPr>
          <p:cNvSpPr/>
          <p:nvPr/>
        </p:nvSpPr>
        <p:spPr>
          <a:xfrm>
            <a:off x="1197429" y="1426029"/>
            <a:ext cx="10689771" cy="5159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68B0423-37BC-34B2-B50A-18A96AFF7160}"/>
              </a:ext>
            </a:extLst>
          </p:cNvPr>
          <p:cNvSpPr txBox="1"/>
          <p:nvPr/>
        </p:nvSpPr>
        <p:spPr>
          <a:xfrm>
            <a:off x="5734689" y="182880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Cloud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976E51F-A6A9-C790-9430-3BC124426D1C}"/>
              </a:ext>
            </a:extLst>
          </p:cNvPr>
          <p:cNvSpPr/>
          <p:nvPr/>
        </p:nvSpPr>
        <p:spPr>
          <a:xfrm>
            <a:off x="2140618" y="2593075"/>
            <a:ext cx="9459979" cy="3398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793B692-EA57-9663-72DD-3E1BE3E30AB8}"/>
              </a:ext>
            </a:extLst>
          </p:cNvPr>
          <p:cNvSpPr/>
          <p:nvPr/>
        </p:nvSpPr>
        <p:spPr>
          <a:xfrm>
            <a:off x="7349937" y="3114791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4CF849-464A-1C85-BE35-B353E9AE870C}"/>
              </a:ext>
            </a:extLst>
          </p:cNvPr>
          <p:cNvSpPr/>
          <p:nvPr/>
        </p:nvSpPr>
        <p:spPr>
          <a:xfrm>
            <a:off x="2774070" y="3114790"/>
            <a:ext cx="3029803" cy="20326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FFED6A-7C71-D1EA-64A4-30DDD64C85F8}"/>
              </a:ext>
            </a:extLst>
          </p:cNvPr>
          <p:cNvSpPr txBox="1"/>
          <p:nvPr/>
        </p:nvSpPr>
        <p:spPr>
          <a:xfrm>
            <a:off x="7903194" y="32443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db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0C7F14-FE0A-2A9A-875A-FE6B06E395EA}"/>
              </a:ext>
            </a:extLst>
          </p:cNvPr>
          <p:cNvSpPr/>
          <p:nvPr/>
        </p:nvSpPr>
        <p:spPr>
          <a:xfrm>
            <a:off x="7678297" y="3647794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6B270E3-22BA-C088-1968-C4CEDE244AD3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75514" y="4131129"/>
            <a:ext cx="2202783" cy="2187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C61BD20-7A5C-E96C-4542-AC868DA6C617}"/>
              </a:ext>
            </a:extLst>
          </p:cNvPr>
          <p:cNvSpPr txBox="1"/>
          <p:nvPr/>
        </p:nvSpPr>
        <p:spPr>
          <a:xfrm>
            <a:off x="5833081" y="2660900"/>
            <a:ext cx="125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Kubernetes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703253C-59DE-F7F3-A2A3-7F96B2641A70}"/>
              </a:ext>
            </a:extLst>
          </p:cNvPr>
          <p:cNvSpPr/>
          <p:nvPr/>
        </p:nvSpPr>
        <p:spPr>
          <a:xfrm>
            <a:off x="3102429" y="3429000"/>
            <a:ext cx="2373085" cy="140425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Person </a:t>
            </a:r>
            <a:r>
              <a:rPr lang="de-DE" dirty="0" err="1"/>
              <a:t>microservice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7173BF9-E884-40FD-ED09-7955AC71F222}"/>
              </a:ext>
            </a:extLst>
          </p:cNvPr>
          <p:cNvSpPr txBox="1"/>
          <p:nvPr/>
        </p:nvSpPr>
        <p:spPr>
          <a:xfrm>
            <a:off x="3853496" y="3040778"/>
            <a:ext cx="126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Java-starter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FFC98F1-F565-7585-D590-EF47DE84F32E}"/>
              </a:ext>
            </a:extLst>
          </p:cNvPr>
          <p:cNvSpPr/>
          <p:nvPr/>
        </p:nvSpPr>
        <p:spPr>
          <a:xfrm>
            <a:off x="1197429" y="272143"/>
            <a:ext cx="10689771" cy="96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115D069-FA12-BAD6-500E-8F78EB7FA600}"/>
              </a:ext>
            </a:extLst>
          </p:cNvPr>
          <p:cNvSpPr txBox="1"/>
          <p:nvPr/>
        </p:nvSpPr>
        <p:spPr>
          <a:xfrm>
            <a:off x="5732759" y="573364"/>
            <a:ext cx="1615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MeinComputer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89786B0-F317-F794-3719-C8B190C6C7C4}"/>
              </a:ext>
            </a:extLst>
          </p:cNvPr>
          <p:cNvSpPr/>
          <p:nvPr/>
        </p:nvSpPr>
        <p:spPr>
          <a:xfrm>
            <a:off x="2774070" y="413657"/>
            <a:ext cx="2373085" cy="7515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BB4CE52-27DB-C19C-F951-94F7E5B443C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940629" y="1165171"/>
            <a:ext cx="348343" cy="22638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70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Service als Docker-Container</a:t>
            </a:r>
          </a:p>
        </p:txBody>
      </p:sp>
    </p:spTree>
    <p:extLst>
      <p:ext uri="{BB962C8B-B14F-4D97-AF65-F5344CB8AC3E}">
        <p14:creationId xmlns:p14="http://schemas.microsoft.com/office/powerpoint/2010/main" val="1059597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Sicherheit</a:t>
            </a:r>
          </a:p>
          <a:p>
            <a:pPr lvl="1"/>
            <a:r>
              <a:rPr lang="de-DE" dirty="0"/>
              <a:t>Identity </a:t>
            </a:r>
            <a:r>
              <a:rPr lang="de-DE" dirty="0" err="1"/>
              <a:t>and</a:t>
            </a:r>
            <a:r>
              <a:rPr lang="de-DE" dirty="0"/>
              <a:t> Access Management (</a:t>
            </a:r>
            <a:r>
              <a:rPr lang="de-DE" dirty="0" err="1"/>
              <a:t>IdM</a:t>
            </a:r>
            <a:r>
              <a:rPr lang="de-DE" dirty="0"/>
              <a:t>, IAM, </a:t>
            </a:r>
            <a:r>
              <a:rPr lang="de-DE" dirty="0" err="1"/>
              <a:t>IdAM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Software: </a:t>
            </a:r>
            <a:r>
              <a:rPr lang="de-DE" dirty="0" err="1"/>
              <a:t>Keycloak</a:t>
            </a:r>
            <a:endParaRPr lang="de-DE" dirty="0"/>
          </a:p>
          <a:p>
            <a:pPr lvl="1"/>
            <a:r>
              <a:rPr lang="de-DE" dirty="0"/>
              <a:t>Sicherung der Anwendung</a:t>
            </a:r>
          </a:p>
          <a:p>
            <a:pPr lvl="2"/>
            <a:r>
              <a:rPr lang="de-DE" dirty="0"/>
              <a:t>Framework: 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1812459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 Eigenschaften (2)</a:t>
            </a:r>
          </a:p>
          <a:p>
            <a:pPr lvl="1"/>
            <a:r>
              <a:rPr lang="de-DE" dirty="0"/>
              <a:t>Transaktionale Sicherheit</a:t>
            </a:r>
          </a:p>
          <a:p>
            <a:pPr lvl="2"/>
            <a:r>
              <a:rPr lang="de-DE" dirty="0"/>
              <a:t>Geschäftsvorfall: ganz oder gar nicht</a:t>
            </a:r>
          </a:p>
          <a:p>
            <a:pPr lvl="1"/>
            <a:r>
              <a:rPr lang="de-DE" dirty="0"/>
              <a:t>Hohe Sicherheitsanforderungen</a:t>
            </a:r>
          </a:p>
          <a:p>
            <a:pPr lvl="2"/>
            <a:r>
              <a:rPr lang="de-DE" dirty="0"/>
              <a:t>Schutz vor fremdem Zugriff (lesend/schreibend)</a:t>
            </a:r>
          </a:p>
          <a:p>
            <a:pPr lvl="2"/>
            <a:r>
              <a:rPr lang="de-DE" dirty="0"/>
              <a:t>Schutz vor Datenverlust</a:t>
            </a:r>
          </a:p>
          <a:p>
            <a:pPr lvl="1"/>
            <a:r>
              <a:rPr lang="de-DE" dirty="0"/>
              <a:t>Lange Lebensdauer</a:t>
            </a:r>
          </a:p>
          <a:p>
            <a:pPr lvl="2"/>
            <a:r>
              <a:rPr lang="de-DE" dirty="0"/>
              <a:t>Erfolgreiche Systeme leben Jahrzehnte!</a:t>
            </a:r>
          </a:p>
          <a:p>
            <a:pPr lvl="1"/>
            <a:r>
              <a:rPr lang="de-DE" dirty="0"/>
              <a:t>Anpassbarkeit</a:t>
            </a:r>
          </a:p>
          <a:p>
            <a:pPr lvl="2"/>
            <a:r>
              <a:rPr lang="de-DE" dirty="0"/>
              <a:t>Neue Produkte / Prozesse</a:t>
            </a:r>
          </a:p>
          <a:p>
            <a:pPr lvl="2"/>
            <a:r>
              <a:rPr lang="de-DE" dirty="0"/>
              <a:t>Gesetzesänderungen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696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BB48DB7-0F93-4ABF-122D-B94C2F7898AB}"/>
              </a:ext>
            </a:extLst>
          </p:cNvPr>
          <p:cNvSpPr/>
          <p:nvPr/>
        </p:nvSpPr>
        <p:spPr>
          <a:xfrm>
            <a:off x="6945086" y="3831771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IDM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167F54-9461-4AA7-01C0-BB2BB7399FE1}"/>
              </a:ext>
            </a:extLst>
          </p:cNvPr>
          <p:cNvSpPr/>
          <p:nvPr/>
        </p:nvSpPr>
        <p:spPr>
          <a:xfrm>
            <a:off x="1197429" y="3831771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Microservice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B888AE4-8AE3-B2A4-A15D-8AECE0859A4B}"/>
              </a:ext>
            </a:extLst>
          </p:cNvPr>
          <p:cNvSpPr/>
          <p:nvPr/>
        </p:nvSpPr>
        <p:spPr>
          <a:xfrm>
            <a:off x="4321629" y="500742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br>
              <a:rPr lang="de-DE" dirty="0"/>
            </a:br>
            <a:r>
              <a:rPr lang="de-DE" dirty="0"/>
              <a:t>(Postman)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774C1B6-51C7-3AB5-5CA6-A1D46779E1A1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5883729" y="2253342"/>
            <a:ext cx="2623457" cy="1578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B75BD27-E373-DCC5-E628-1E2FDEE05E07}"/>
              </a:ext>
            </a:extLst>
          </p:cNvPr>
          <p:cNvSpPr txBox="1"/>
          <p:nvPr/>
        </p:nvSpPr>
        <p:spPr>
          <a:xfrm>
            <a:off x="7195457" y="2764971"/>
            <a:ext cx="2221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Login -&gt; Access-Token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8930D43-9B7E-4A76-F565-0AD7EFA77D94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759529" y="2253342"/>
            <a:ext cx="3124200" cy="1578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830AB6-F027-14ED-97A2-9EC22470E848}"/>
              </a:ext>
            </a:extLst>
          </p:cNvPr>
          <p:cNvSpPr txBox="1"/>
          <p:nvPr/>
        </p:nvSpPr>
        <p:spPr>
          <a:xfrm>
            <a:off x="1782191" y="2673616"/>
            <a:ext cx="2229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Create </a:t>
            </a:r>
            <a:r>
              <a:rPr lang="de-DE" dirty="0" err="1"/>
              <a:t>person</a:t>
            </a:r>
            <a:br>
              <a:rPr lang="de-DE" dirty="0"/>
            </a:br>
            <a:r>
              <a:rPr lang="de-DE" dirty="0"/>
              <a:t>Header: Access-Token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3F9E805-E125-3CCB-AD5E-002D8A768FC2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321629" y="4708071"/>
            <a:ext cx="262345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30177309-BD26-E840-F795-DCDF4825170C}"/>
              </a:ext>
            </a:extLst>
          </p:cNvPr>
          <p:cNvSpPr txBox="1"/>
          <p:nvPr/>
        </p:nvSpPr>
        <p:spPr>
          <a:xfrm>
            <a:off x="4627266" y="4776889"/>
            <a:ext cx="151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29069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120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</a:t>
            </a:r>
            <a:r>
              <a:rPr lang="de-DE" dirty="0" err="1"/>
              <a:t>Lombok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66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Thema: Aufruf eines anderen </a:t>
            </a:r>
            <a:r>
              <a:rPr lang="de-DE" dirty="0" err="1"/>
              <a:t>Microservice</a:t>
            </a:r>
            <a:endParaRPr lang="de-DE" dirty="0"/>
          </a:p>
          <a:p>
            <a:pPr lvl="1"/>
            <a:r>
              <a:rPr lang="de-DE" dirty="0"/>
              <a:t>Absetzen eines REST-Calls</a:t>
            </a:r>
          </a:p>
          <a:p>
            <a:pPr lvl="2"/>
            <a:r>
              <a:rPr lang="de-DE" dirty="0"/>
              <a:t>Framework: Spring </a:t>
            </a:r>
            <a:r>
              <a:rPr lang="de-DE"/>
              <a:t>WebFlux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332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E2216-36A2-9A26-17AC-983003F8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140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4C7455-7D7E-52D9-5553-933438441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Thema: Messaging</a:t>
            </a:r>
          </a:p>
          <a:p>
            <a:pPr lvl="1"/>
            <a:r>
              <a:rPr lang="de-DE" dirty="0"/>
              <a:t>Producer sendet Messages</a:t>
            </a:r>
          </a:p>
          <a:p>
            <a:pPr lvl="1"/>
            <a:r>
              <a:rPr lang="de-DE" dirty="0"/>
              <a:t>Consumer empfängt Messages</a:t>
            </a:r>
          </a:p>
          <a:p>
            <a:pPr lvl="1"/>
            <a:r>
              <a:rPr lang="de-DE" dirty="0"/>
              <a:t>Zusätzliche Infrastruktur: Message-Broker</a:t>
            </a:r>
          </a:p>
          <a:p>
            <a:pPr lvl="1"/>
            <a:r>
              <a:rPr lang="de-DE" dirty="0"/>
              <a:t>Verschiedene Arten von Messages:</a:t>
            </a:r>
          </a:p>
          <a:p>
            <a:pPr lvl="2"/>
            <a:r>
              <a:rPr lang="de-DE" dirty="0" err="1"/>
              <a:t>point</a:t>
            </a:r>
            <a:r>
              <a:rPr lang="de-DE" dirty="0"/>
              <a:t>-</a:t>
            </a:r>
            <a:r>
              <a:rPr lang="de-DE" dirty="0" err="1"/>
              <a:t>to</a:t>
            </a:r>
            <a:r>
              <a:rPr lang="de-DE" dirty="0"/>
              <a:t>-point </a:t>
            </a:r>
          </a:p>
          <a:p>
            <a:pPr lvl="3"/>
            <a:r>
              <a:rPr lang="de-DE" dirty="0"/>
              <a:t>Message wird nur von einem Consumer verarbeitet</a:t>
            </a:r>
          </a:p>
          <a:p>
            <a:pPr lvl="3"/>
            <a:r>
              <a:rPr lang="de-DE" dirty="0"/>
              <a:t>Messages werden vorgehalten, bis sie abgeholt wurden</a:t>
            </a:r>
          </a:p>
          <a:p>
            <a:pPr lvl="2"/>
            <a:r>
              <a:rPr lang="de-DE" dirty="0"/>
              <a:t>publish/</a:t>
            </a:r>
            <a:r>
              <a:rPr lang="de-DE" dirty="0" err="1"/>
              <a:t>subscribe</a:t>
            </a:r>
            <a:endParaRPr lang="de-DE" dirty="0"/>
          </a:p>
          <a:p>
            <a:pPr lvl="3"/>
            <a:r>
              <a:rPr lang="de-DE" dirty="0"/>
              <a:t>Messages können an mehrere Consumer ausgeliefert werden</a:t>
            </a:r>
          </a:p>
          <a:p>
            <a:pPr lvl="3"/>
            <a:r>
              <a:rPr lang="de-DE" dirty="0"/>
              <a:t>Messages gehen verloren, wenn Consumer nicht </a:t>
            </a:r>
            <a:r>
              <a:rPr lang="de-DE" dirty="0" err="1"/>
              <a:t>subscribed</a:t>
            </a:r>
            <a:r>
              <a:rPr lang="de-DE" dirty="0"/>
              <a:t> ist</a:t>
            </a:r>
          </a:p>
          <a:p>
            <a:pPr lvl="1"/>
            <a:r>
              <a:rPr lang="de-DE" dirty="0"/>
              <a:t>Können je nach Broker/Protokoll transaktional abgesichert werden</a:t>
            </a:r>
          </a:p>
        </p:txBody>
      </p:sp>
    </p:spTree>
    <p:extLst>
      <p:ext uri="{BB962C8B-B14F-4D97-AF65-F5344CB8AC3E}">
        <p14:creationId xmlns:p14="http://schemas.microsoft.com/office/powerpoint/2010/main" val="16356416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6F45D-D489-76EE-621E-75561CC0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140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F7FB2C5-765E-58D8-F536-F107FB97AFB1}"/>
              </a:ext>
            </a:extLst>
          </p:cNvPr>
          <p:cNvSpPr/>
          <p:nvPr/>
        </p:nvSpPr>
        <p:spPr>
          <a:xfrm>
            <a:off x="1511300" y="1836808"/>
            <a:ext cx="2057400" cy="5759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Producer 1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2058839-0599-69B6-4ED4-C0D76A74C9BE}"/>
              </a:ext>
            </a:extLst>
          </p:cNvPr>
          <p:cNvSpPr/>
          <p:nvPr/>
        </p:nvSpPr>
        <p:spPr>
          <a:xfrm>
            <a:off x="1511300" y="4234346"/>
            <a:ext cx="2057400" cy="5759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Producer 3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DB11FFC-B3D7-833B-34DC-D57A97D879DA}"/>
              </a:ext>
            </a:extLst>
          </p:cNvPr>
          <p:cNvSpPr/>
          <p:nvPr/>
        </p:nvSpPr>
        <p:spPr>
          <a:xfrm>
            <a:off x="1511300" y="3035577"/>
            <a:ext cx="2057400" cy="5759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Producer 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523FAE7-5B82-ECD6-9856-89F9343F4A2F}"/>
              </a:ext>
            </a:extLst>
          </p:cNvPr>
          <p:cNvSpPr/>
          <p:nvPr/>
        </p:nvSpPr>
        <p:spPr>
          <a:xfrm>
            <a:off x="4386470" y="1690688"/>
            <a:ext cx="3001617" cy="44185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Flussdiagramm: Datenträger mit direktem Zugriff 9">
            <a:extLst>
              <a:ext uri="{FF2B5EF4-FFF2-40B4-BE49-F238E27FC236}">
                <a16:creationId xmlns:a16="http://schemas.microsoft.com/office/drawing/2014/main" id="{4F1B6C39-AE00-0903-0855-BAA56B9594FB}"/>
              </a:ext>
            </a:extLst>
          </p:cNvPr>
          <p:cNvSpPr/>
          <p:nvPr/>
        </p:nvSpPr>
        <p:spPr>
          <a:xfrm>
            <a:off x="4956313" y="2412725"/>
            <a:ext cx="1994452" cy="622852"/>
          </a:xfrm>
          <a:prstGeom prst="flowChartMagneticDrum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Datenträger mit direktem Zugriff 10">
            <a:extLst>
              <a:ext uri="{FF2B5EF4-FFF2-40B4-BE49-F238E27FC236}">
                <a16:creationId xmlns:a16="http://schemas.microsoft.com/office/drawing/2014/main" id="{A12FC5AA-C2FA-BE32-BECD-FA08A11B54E0}"/>
              </a:ext>
            </a:extLst>
          </p:cNvPr>
          <p:cNvSpPr/>
          <p:nvPr/>
        </p:nvSpPr>
        <p:spPr>
          <a:xfrm>
            <a:off x="4956313" y="3611494"/>
            <a:ext cx="1994452" cy="622852"/>
          </a:xfrm>
          <a:prstGeom prst="flowChartMagneticDrum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89F96F8-A228-D003-54D8-D38294AF187C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3568700" y="2124767"/>
            <a:ext cx="1387613" cy="59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AFEAAAE-D4A6-7CD8-F024-DE7A2E548C55}"/>
              </a:ext>
            </a:extLst>
          </p:cNvPr>
          <p:cNvCxnSpPr>
            <a:stCxn id="8" idx="3"/>
          </p:cNvCxnSpPr>
          <p:nvPr/>
        </p:nvCxnSpPr>
        <p:spPr>
          <a:xfrm>
            <a:off x="3568700" y="3323536"/>
            <a:ext cx="1387613" cy="61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D9740CB-3D35-6B66-C2B7-D8CAB56B192B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3568700" y="3922920"/>
            <a:ext cx="1387613" cy="59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83CC7BB-E131-E056-BC75-6624A03DA640}"/>
              </a:ext>
            </a:extLst>
          </p:cNvPr>
          <p:cNvSpPr/>
          <p:nvPr/>
        </p:nvSpPr>
        <p:spPr>
          <a:xfrm>
            <a:off x="8342243" y="1835359"/>
            <a:ext cx="2057400" cy="57591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Consumer 1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B95D873-11C9-63A8-F254-DF8E2300FC19}"/>
              </a:ext>
            </a:extLst>
          </p:cNvPr>
          <p:cNvSpPr/>
          <p:nvPr/>
        </p:nvSpPr>
        <p:spPr>
          <a:xfrm>
            <a:off x="8342243" y="2992439"/>
            <a:ext cx="2057400" cy="57591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Consumer 2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145D4C3-74FD-A9AA-9F39-0CFC57F8D99D}"/>
              </a:ext>
            </a:extLst>
          </p:cNvPr>
          <p:cNvSpPr/>
          <p:nvPr/>
        </p:nvSpPr>
        <p:spPr>
          <a:xfrm>
            <a:off x="8342243" y="4236829"/>
            <a:ext cx="2057400" cy="57591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Consumer 3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E2A865C-0368-9B36-7FF2-8963750C93CB}"/>
              </a:ext>
            </a:extLst>
          </p:cNvPr>
          <p:cNvCxnSpPr>
            <a:endCxn id="18" idx="1"/>
          </p:cNvCxnSpPr>
          <p:nvPr/>
        </p:nvCxnSpPr>
        <p:spPr>
          <a:xfrm flipV="1">
            <a:off x="6950765" y="2123318"/>
            <a:ext cx="1391478" cy="60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1A55687-EB92-1B7D-7B84-EB4C7FA10628}"/>
              </a:ext>
            </a:extLst>
          </p:cNvPr>
          <p:cNvCxnSpPr>
            <a:stCxn id="10" idx="4"/>
            <a:endCxn id="19" idx="1"/>
          </p:cNvCxnSpPr>
          <p:nvPr/>
        </p:nvCxnSpPr>
        <p:spPr>
          <a:xfrm>
            <a:off x="6950765" y="2724151"/>
            <a:ext cx="1391478" cy="55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C80FFB1-E4CF-6854-8CAF-02EB67F81969}"/>
              </a:ext>
            </a:extLst>
          </p:cNvPr>
          <p:cNvCxnSpPr>
            <a:cxnSpLocks/>
            <a:stCxn id="11" idx="4"/>
            <a:endCxn id="20" idx="1"/>
          </p:cNvCxnSpPr>
          <p:nvPr/>
        </p:nvCxnSpPr>
        <p:spPr>
          <a:xfrm>
            <a:off x="6950765" y="3922920"/>
            <a:ext cx="1391478" cy="60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D0B77E4E-85F8-B531-8E16-88D9E97652BE}"/>
              </a:ext>
            </a:extLst>
          </p:cNvPr>
          <p:cNvSpPr txBox="1"/>
          <p:nvPr/>
        </p:nvSpPr>
        <p:spPr>
          <a:xfrm>
            <a:off x="5394995" y="3035577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Queue 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7E817E1-4914-A156-69E2-9DFF68D970BF}"/>
              </a:ext>
            </a:extLst>
          </p:cNvPr>
          <p:cNvSpPr txBox="1"/>
          <p:nvPr/>
        </p:nvSpPr>
        <p:spPr>
          <a:xfrm>
            <a:off x="5394994" y="4236829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Queue 2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817059F6-0B6F-9E4E-A763-8F4B916658E8}"/>
              </a:ext>
            </a:extLst>
          </p:cNvPr>
          <p:cNvSpPr/>
          <p:nvPr/>
        </p:nvSpPr>
        <p:spPr>
          <a:xfrm>
            <a:off x="1511300" y="5433115"/>
            <a:ext cx="2057400" cy="5759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Producer 4</a:t>
            </a:r>
          </a:p>
        </p:txBody>
      </p:sp>
      <p:sp>
        <p:nvSpPr>
          <p:cNvPr id="33" name="Flussdiagramm: Datenträger mit direktem Zugriff 32">
            <a:extLst>
              <a:ext uri="{FF2B5EF4-FFF2-40B4-BE49-F238E27FC236}">
                <a16:creationId xmlns:a16="http://schemas.microsoft.com/office/drawing/2014/main" id="{9BEEBCD0-1BF0-2357-1D40-700B8AD551D2}"/>
              </a:ext>
            </a:extLst>
          </p:cNvPr>
          <p:cNvSpPr/>
          <p:nvPr/>
        </p:nvSpPr>
        <p:spPr>
          <a:xfrm>
            <a:off x="4956313" y="4854376"/>
            <a:ext cx="1994452" cy="622852"/>
          </a:xfrm>
          <a:prstGeom prst="flowChartMagneticDrum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D531852-433B-6CB2-C4E4-665CD62FD26D}"/>
              </a:ext>
            </a:extLst>
          </p:cNvPr>
          <p:cNvSpPr txBox="1"/>
          <p:nvPr/>
        </p:nvSpPr>
        <p:spPr>
          <a:xfrm>
            <a:off x="5394994" y="547971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Queue 3</a:t>
            </a:r>
          </a:p>
        </p:txBody>
      </p:sp>
      <p:sp>
        <p:nvSpPr>
          <p:cNvPr id="35" name="Rechteck: abgerundete Ecken 34">
            <a:extLst>
              <a:ext uri="{FF2B5EF4-FFF2-40B4-BE49-F238E27FC236}">
                <a16:creationId xmlns:a16="http://schemas.microsoft.com/office/drawing/2014/main" id="{3FCEC5FD-5C6B-771B-7AF9-1E243EFE743A}"/>
              </a:ext>
            </a:extLst>
          </p:cNvPr>
          <p:cNvSpPr/>
          <p:nvPr/>
        </p:nvSpPr>
        <p:spPr>
          <a:xfrm>
            <a:off x="8342243" y="5477228"/>
            <a:ext cx="2057400" cy="57591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Consumer 3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E0054D4-A099-5466-F187-E93D1C810D0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568700" y="5165802"/>
            <a:ext cx="1387613" cy="55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276A8BB-6CBC-1F5F-DD3D-593B98D5B0CF}"/>
              </a:ext>
            </a:extLst>
          </p:cNvPr>
          <p:cNvCxnSpPr>
            <a:cxnSpLocks/>
            <a:stCxn id="33" idx="4"/>
            <a:endCxn id="35" idx="1"/>
          </p:cNvCxnSpPr>
          <p:nvPr/>
        </p:nvCxnSpPr>
        <p:spPr>
          <a:xfrm>
            <a:off x="6950765" y="5165802"/>
            <a:ext cx="1391478" cy="599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362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Todo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Integrations-Tests mit </a:t>
            </a:r>
            <a:r>
              <a:rPr lang="de-DE" dirty="0" err="1"/>
              <a:t>Cucumber</a:t>
            </a:r>
            <a:endParaRPr lang="de-DE" dirty="0"/>
          </a:p>
          <a:p>
            <a:r>
              <a:rPr lang="de-DE" dirty="0"/>
              <a:t>Performance-Tests mit Gatling</a:t>
            </a:r>
          </a:p>
          <a:p>
            <a:r>
              <a:rPr lang="de-DE" dirty="0"/>
              <a:t>Message-in (</a:t>
            </a:r>
            <a:r>
              <a:rPr lang="de-DE" dirty="0" err="1"/>
              <a:t>ActiveMQ</a:t>
            </a:r>
            <a:r>
              <a:rPr lang="de-DE" dirty="0"/>
              <a:t> mit JMS)</a:t>
            </a:r>
          </a:p>
          <a:p>
            <a:r>
              <a:rPr lang="de-DE" dirty="0"/>
              <a:t>Message-out (</a:t>
            </a:r>
            <a:r>
              <a:rPr lang="de-DE" dirty="0" err="1"/>
              <a:t>ActiveMQ</a:t>
            </a:r>
            <a:r>
              <a:rPr lang="de-DE" dirty="0"/>
              <a:t> mit JMS)</a:t>
            </a:r>
          </a:p>
        </p:txBody>
      </p:sp>
    </p:spTree>
    <p:extLst>
      <p:ext uri="{BB962C8B-B14F-4D97-AF65-F5344CB8AC3E}">
        <p14:creationId xmlns:p14="http://schemas.microsoft.com/office/powerpoint/2010/main" val="65782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Welt der Unternehmensanwendungen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Wie setzt man solche Systeme um?</a:t>
            </a:r>
          </a:p>
          <a:p>
            <a:pPr lvl="1"/>
            <a:r>
              <a:rPr lang="de-DE" dirty="0"/>
              <a:t>Alt: Mach es groß!</a:t>
            </a:r>
          </a:p>
          <a:p>
            <a:pPr lvl="2"/>
            <a:r>
              <a:rPr lang="de-DE" dirty="0"/>
              <a:t>Große Programme (Monolithen)</a:t>
            </a:r>
          </a:p>
          <a:p>
            <a:pPr lvl="2"/>
            <a:r>
              <a:rPr lang="de-DE" dirty="0"/>
              <a:t>Große Rechner (Mainframe)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Neu: Teile und herrsche!</a:t>
            </a:r>
          </a:p>
          <a:p>
            <a:pPr lvl="2"/>
            <a:r>
              <a:rPr lang="de-DE" dirty="0"/>
              <a:t>Z. B. </a:t>
            </a:r>
            <a:r>
              <a:rPr lang="de-DE"/>
              <a:t>Microservices</a:t>
            </a:r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022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Prinzipien</a:t>
            </a:r>
          </a:p>
          <a:p>
            <a:endParaRPr lang="de-DE" dirty="0"/>
          </a:p>
          <a:p>
            <a:pPr lvl="1"/>
            <a:r>
              <a:rPr lang="de-DE" dirty="0"/>
              <a:t>Jeder </a:t>
            </a:r>
            <a:r>
              <a:rPr lang="de-DE" dirty="0" err="1"/>
              <a:t>Microservice</a:t>
            </a:r>
            <a:r>
              <a:rPr lang="de-DE" dirty="0"/>
              <a:t>: eigenständig laufende Anwendung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Vollständige Unabhängigkeit</a:t>
            </a:r>
          </a:p>
          <a:p>
            <a:pPr lvl="2"/>
            <a:r>
              <a:rPr lang="de-DE" dirty="0"/>
              <a:t>Kein 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lvl="2"/>
            <a:r>
              <a:rPr lang="de-DE" dirty="0"/>
              <a:t>Keine gemeinsam genutzte Datenbank</a:t>
            </a:r>
          </a:p>
          <a:p>
            <a:pPr lvl="2"/>
            <a:r>
              <a:rPr lang="de-DE" dirty="0"/>
              <a:t>Unabhängiges </a:t>
            </a:r>
            <a:r>
              <a:rPr lang="de-DE" dirty="0" err="1"/>
              <a:t>Build</a:t>
            </a:r>
            <a:r>
              <a:rPr lang="de-DE" dirty="0"/>
              <a:t>/</a:t>
            </a:r>
            <a:r>
              <a:rPr lang="de-DE" dirty="0" err="1"/>
              <a:t>Deployment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09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Technik</a:t>
            </a:r>
          </a:p>
          <a:p>
            <a:pPr lvl="1"/>
            <a:r>
              <a:rPr lang="de-DE" dirty="0"/>
              <a:t>Schnittstellen</a:t>
            </a:r>
          </a:p>
          <a:p>
            <a:pPr lvl="2"/>
            <a:r>
              <a:rPr lang="de-DE" dirty="0"/>
              <a:t>REST/JSON</a:t>
            </a:r>
          </a:p>
          <a:p>
            <a:pPr lvl="2"/>
            <a:r>
              <a:rPr lang="de-DE" dirty="0"/>
              <a:t>Messages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Frameworks</a:t>
            </a:r>
          </a:p>
          <a:p>
            <a:pPr lvl="2"/>
            <a:r>
              <a:rPr lang="de-DE" dirty="0"/>
              <a:t>Java: Spring Boot, </a:t>
            </a:r>
            <a:r>
              <a:rPr lang="de-DE" dirty="0" err="1"/>
              <a:t>Quarkus</a:t>
            </a:r>
            <a:r>
              <a:rPr lang="de-DE" dirty="0"/>
              <a:t>, …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Kann auch in beliebigen anderen Programmiersprachen realisiert werden</a:t>
            </a:r>
          </a:p>
          <a:p>
            <a:pPr lvl="2"/>
            <a:r>
              <a:rPr lang="de-DE" dirty="0"/>
              <a:t>C#, JavaScript, Python, …</a:t>
            </a:r>
          </a:p>
        </p:txBody>
      </p:sp>
    </p:spTree>
    <p:extLst>
      <p:ext uri="{BB962C8B-B14F-4D97-AF65-F5344CB8AC3E}">
        <p14:creationId xmlns:p14="http://schemas.microsoft.com/office/powerpoint/2010/main" val="23770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7A146-A8F2-A844-9033-A0ACC828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Microservices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5EBA90-6155-FD45-A74C-ECC42BC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Praxis-Beispiel</a:t>
            </a:r>
          </a:p>
          <a:p>
            <a:endParaRPr lang="de-DE" dirty="0"/>
          </a:p>
          <a:p>
            <a:pPr lvl="1"/>
            <a:r>
              <a:rPr lang="de-DE" dirty="0"/>
              <a:t>Neue Vertriebsplattform der Deutschen Bahn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Ca. 300 Mitarbeiter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&gt;100 </a:t>
            </a:r>
            <a:r>
              <a:rPr lang="de-DE" dirty="0" err="1"/>
              <a:t>Microservices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07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1941</Words>
  <Application>Microsoft Office PowerPoint</Application>
  <PresentationFormat>Breitbild</PresentationFormat>
  <Paragraphs>470</Paragraphs>
  <Slides>55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Office</vt:lpstr>
      <vt:lpstr>Java-Starter</vt:lpstr>
      <vt:lpstr>Ziel</vt:lpstr>
      <vt:lpstr>Warum Microservices?</vt:lpstr>
      <vt:lpstr>Welt der Unternehmensanwendungen</vt:lpstr>
      <vt:lpstr>Welt der Unternehmensanwendungen</vt:lpstr>
      <vt:lpstr>Welt der Unternehmensanwendungen</vt:lpstr>
      <vt:lpstr>Microservices</vt:lpstr>
      <vt:lpstr>Microservices</vt:lpstr>
      <vt:lpstr>Microservices</vt:lpstr>
      <vt:lpstr>Step 10</vt:lpstr>
      <vt:lpstr>Step 10</vt:lpstr>
      <vt:lpstr>Step 15</vt:lpstr>
      <vt:lpstr>Step 15</vt:lpstr>
      <vt:lpstr>Step 15</vt:lpstr>
      <vt:lpstr>Step 15</vt:lpstr>
      <vt:lpstr>Step 20</vt:lpstr>
      <vt:lpstr>Step 30</vt:lpstr>
      <vt:lpstr>Step 30</vt:lpstr>
      <vt:lpstr>Step 35</vt:lpstr>
      <vt:lpstr>Step 40</vt:lpstr>
      <vt:lpstr>Step 40</vt:lpstr>
      <vt:lpstr>Step 40</vt:lpstr>
      <vt:lpstr>Ports and Adapters Architecture</vt:lpstr>
      <vt:lpstr>Step 40</vt:lpstr>
      <vt:lpstr>Step 50</vt:lpstr>
      <vt:lpstr>Step 50</vt:lpstr>
      <vt:lpstr>Step 50</vt:lpstr>
      <vt:lpstr>Step 60</vt:lpstr>
      <vt:lpstr>Step 60</vt:lpstr>
      <vt:lpstr>Step 60</vt:lpstr>
      <vt:lpstr>PowerPoint-Präsentation</vt:lpstr>
      <vt:lpstr>PowerPoint-Präsentation</vt:lpstr>
      <vt:lpstr>Step 60</vt:lpstr>
      <vt:lpstr>Step 60</vt:lpstr>
      <vt:lpstr>Step 60</vt:lpstr>
      <vt:lpstr>Step 60</vt:lpstr>
      <vt:lpstr>Step 60</vt:lpstr>
      <vt:lpstr>Step 65</vt:lpstr>
      <vt:lpstr>Step 70</vt:lpstr>
      <vt:lpstr>Step 80</vt:lpstr>
      <vt:lpstr>Step 90</vt:lpstr>
      <vt:lpstr>Step 100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Step 100</vt:lpstr>
      <vt:lpstr>Step 110</vt:lpstr>
      <vt:lpstr>PowerPoint-Präsentation</vt:lpstr>
      <vt:lpstr>Step 120</vt:lpstr>
      <vt:lpstr>Step 130</vt:lpstr>
      <vt:lpstr>Step 140</vt:lpstr>
      <vt:lpstr>Step 140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Java-Starter</dc:title>
  <dc:creator>Dr. Georg Pietrek</dc:creator>
  <cp:lastModifiedBy>Lars Winterhalder</cp:lastModifiedBy>
  <cp:revision>45</cp:revision>
  <dcterms:created xsi:type="dcterms:W3CDTF">2021-11-07T07:50:44Z</dcterms:created>
  <dcterms:modified xsi:type="dcterms:W3CDTF">2025-02-05T15:07:53Z</dcterms:modified>
</cp:coreProperties>
</file>