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  <p:sldId id="272" r:id="rId9"/>
    <p:sldId id="266" r:id="rId10"/>
    <p:sldId id="273" r:id="rId11"/>
    <p:sldId id="271" r:id="rId12"/>
    <p:sldId id="274" r:id="rId13"/>
    <p:sldId id="267" r:id="rId14"/>
    <p:sldId id="268" r:id="rId15"/>
    <p:sldId id="269" r:id="rId16"/>
    <p:sldId id="270" r:id="rId17"/>
    <p:sldId id="277" r:id="rId18"/>
    <p:sldId id="275" r:id="rId19"/>
    <p:sldId id="276" r:id="rId20"/>
    <p:sldId id="283" r:id="rId21"/>
    <p:sldId id="279" r:id="rId22"/>
    <p:sldId id="278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DB53E03-D1C3-4A81-ABA4-05EC7A2FC2F8}">
          <p14:sldIdLst>
            <p14:sldId id="259"/>
          </p14:sldIdLst>
        </p14:section>
        <p14:section name="Sección sin título" id="{A8F32C89-2A5B-48FC-88B7-D780EB15EEF9}">
          <p14:sldIdLst>
            <p14:sldId id="260"/>
            <p14:sldId id="261"/>
            <p14:sldId id="262"/>
            <p14:sldId id="264"/>
            <p14:sldId id="263"/>
            <p14:sldId id="265"/>
            <p14:sldId id="272"/>
            <p14:sldId id="266"/>
            <p14:sldId id="273"/>
            <p14:sldId id="271"/>
            <p14:sldId id="274"/>
            <p14:sldId id="267"/>
            <p14:sldId id="268"/>
            <p14:sldId id="269"/>
            <p14:sldId id="270"/>
            <p14:sldId id="277"/>
            <p14:sldId id="275"/>
            <p14:sldId id="276"/>
            <p14:sldId id="283"/>
            <p14:sldId id="279"/>
            <p14:sldId id="278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3601" autoAdjust="0"/>
  </p:normalViewPr>
  <p:slideViewPr>
    <p:cSldViewPr>
      <p:cViewPr varScale="1">
        <p:scale>
          <a:sx n="66" d="100"/>
          <a:sy n="66" d="100"/>
        </p:scale>
        <p:origin x="73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8EB8-949E-4A49-BCFC-D69CB43FA443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6A500-1DA6-4541-BE61-DEBA7B330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1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16832"/>
            <a:ext cx="7315200" cy="19442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35796" y="5013176"/>
            <a:ext cx="3672408" cy="72008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Profesor / Curso académico: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14400" y="4077072"/>
            <a:ext cx="7315200" cy="52642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ASIGNATURA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4664"/>
            <a:ext cx="2483917" cy="12075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8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Marcador de texto 6"/>
          <p:cNvSpPr>
            <a:spLocks noGrp="1"/>
          </p:cNvSpPr>
          <p:nvPr>
            <p:ph type="body" idx="11"/>
          </p:nvPr>
        </p:nvSpPr>
        <p:spPr>
          <a:xfrm>
            <a:off x="914400" y="4077072"/>
            <a:ext cx="7315200" cy="526424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0" y="234405"/>
            <a:ext cx="1614448" cy="784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05178"/>
            <a:ext cx="3566160" cy="41316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204864"/>
            <a:ext cx="3566160" cy="413402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2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0" y="234405"/>
            <a:ext cx="1614448" cy="784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5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0" y="234405"/>
            <a:ext cx="1614448" cy="784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0" y="234405"/>
            <a:ext cx="1614448" cy="7848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19" y="2276873"/>
            <a:ext cx="8605935" cy="40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67936" y="476672"/>
            <a:ext cx="576064" cy="3017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/>
              <a:t>Nº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8" r:id="rId4"/>
    <p:sldLayoutId id="2147483799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ertoy.com/view/XsjSzR" TargetMode="External"/><Relationship Id="rId2" Type="http://schemas.openxmlformats.org/officeDocument/2006/relationships/hyperlink" Target="https://www.shadertoy.com/view/ldXGW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ScriptReference/Physics.Raycas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Unity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Práctica final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Introducción a Motores de Videojuegos</a:t>
            </a:r>
          </a:p>
          <a:p>
            <a:r>
              <a:rPr lang="es-ES" dirty="0"/>
              <a:t>Dispositivos Hardware</a:t>
            </a:r>
          </a:p>
        </p:txBody>
      </p:sp>
    </p:spTree>
    <p:extLst>
      <p:ext uri="{BB962C8B-B14F-4D97-AF65-F5344CB8AC3E}">
        <p14:creationId xmlns:p14="http://schemas.microsoft.com/office/powerpoint/2010/main" val="336989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BC67ED2-AE6D-493F-A98B-3776D415B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95341"/>
            <a:ext cx="5904656" cy="4862659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93F0A4-D3D7-4140-95CF-AA9E500D8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C1857D-9E1D-4CEC-BFE1-44115E20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seguir: Cámara</a:t>
            </a:r>
          </a:p>
        </p:txBody>
      </p:sp>
    </p:spTree>
    <p:extLst>
      <p:ext uri="{BB962C8B-B14F-4D97-AF65-F5344CB8AC3E}">
        <p14:creationId xmlns:p14="http://schemas.microsoft.com/office/powerpoint/2010/main" val="273249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DE06698-5C5D-45EC-84E0-84DCA236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marcarán unos </a:t>
            </a:r>
            <a:r>
              <a:rPr lang="es-ES" b="1" dirty="0"/>
              <a:t>puntos específicos</a:t>
            </a:r>
            <a:r>
              <a:rPr lang="es-ES" dirty="0"/>
              <a:t> </a:t>
            </a:r>
            <a:r>
              <a:rPr lang="es-ES" b="1" dirty="0"/>
              <a:t>(</a:t>
            </a:r>
            <a:r>
              <a:rPr lang="es-ES" b="1" dirty="0" err="1"/>
              <a:t>Empty</a:t>
            </a:r>
            <a:r>
              <a:rPr lang="es-ES" b="1" dirty="0"/>
              <a:t> </a:t>
            </a:r>
            <a:r>
              <a:rPr lang="es-ES" b="1" dirty="0" err="1"/>
              <a:t>GameObjects</a:t>
            </a:r>
            <a:r>
              <a:rPr lang="es-ES" b="1" dirty="0"/>
              <a:t>)</a:t>
            </a:r>
            <a:r>
              <a:rPr lang="es-ES" dirty="0"/>
              <a:t> en el mapa donde se podrán </a:t>
            </a:r>
            <a:r>
              <a:rPr lang="es-ES" dirty="0" err="1"/>
              <a:t>spawnear</a:t>
            </a:r>
            <a:r>
              <a:rPr lang="es-ES" dirty="0"/>
              <a:t> tanto enemigos como aliados.</a:t>
            </a:r>
          </a:p>
          <a:p>
            <a:r>
              <a:rPr lang="es-ES" dirty="0"/>
              <a:t>Hay que crear una clase que se encargue:</a:t>
            </a:r>
          </a:p>
          <a:p>
            <a:pPr lvl="1"/>
            <a:r>
              <a:rPr lang="es-ES" dirty="0"/>
              <a:t>Tener un </a:t>
            </a:r>
            <a:r>
              <a:rPr lang="es-ES" b="1" dirty="0"/>
              <a:t>array de puntos posibles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Tener un </a:t>
            </a:r>
            <a:r>
              <a:rPr lang="es-ES" b="1" dirty="0"/>
              <a:t>array de </a:t>
            </a:r>
            <a:r>
              <a:rPr lang="es-ES" b="1" dirty="0" err="1"/>
              <a:t>prefabs</a:t>
            </a:r>
            <a:r>
              <a:rPr lang="es-ES" b="1" dirty="0"/>
              <a:t> </a:t>
            </a:r>
            <a:r>
              <a:rPr lang="es-ES" b="1" dirty="0" err="1"/>
              <a:t>spawneables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Instanciar en un </a:t>
            </a:r>
            <a:r>
              <a:rPr lang="es-ES" b="1" dirty="0"/>
              <a:t>tiempo aleatorio </a:t>
            </a:r>
            <a:r>
              <a:rPr lang="es-ES" dirty="0"/>
              <a:t>(entre un máximo y mínimo) dichos </a:t>
            </a:r>
            <a:r>
              <a:rPr lang="es-ES" dirty="0" err="1"/>
              <a:t>prefabs</a:t>
            </a:r>
            <a:r>
              <a:rPr lang="es-ES" dirty="0"/>
              <a:t> en una posición también aleatoria.</a:t>
            </a:r>
          </a:p>
          <a:p>
            <a:pPr lvl="1"/>
            <a:r>
              <a:rPr lang="es-ES" dirty="0"/>
              <a:t>Opcional, no necesario: Añadir un método “Stop()” que pare dicho proceso de “</a:t>
            </a:r>
            <a:r>
              <a:rPr lang="es-ES" dirty="0" err="1"/>
              <a:t>Spawneos</a:t>
            </a:r>
            <a:r>
              <a:rPr lang="es-ES" dirty="0"/>
              <a:t>”.</a:t>
            </a:r>
          </a:p>
          <a:p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16A257-8DF4-471E-B42D-352457ADA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B1798BB-864E-4875-AE46-3EE3C07D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seguir: </a:t>
            </a:r>
            <a:r>
              <a:rPr lang="es-ES" dirty="0" err="1"/>
              <a:t>Spawn</a:t>
            </a:r>
            <a:r>
              <a:rPr lang="es-ES" dirty="0"/>
              <a:t> </a:t>
            </a:r>
            <a:r>
              <a:rPr lang="es-ES" dirty="0" err="1"/>
              <a:t>points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9D52CA-0CC2-4B14-929D-B3F37A00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62" y="5157192"/>
            <a:ext cx="5004048" cy="2065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68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6FAA4BE-AF50-4A23-AC5C-43168749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8" y="2023177"/>
            <a:ext cx="8357723" cy="4855783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134340-B905-4547-A719-DBC2A1EB4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CF9677A-015D-4CBE-B7C6-5C72B852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seguir: </a:t>
            </a:r>
            <a:r>
              <a:rPr lang="es-ES" dirty="0" err="1"/>
              <a:t>Spawn</a:t>
            </a:r>
            <a:r>
              <a:rPr lang="es-ES" dirty="0"/>
              <a:t> </a:t>
            </a:r>
            <a:r>
              <a:rPr lang="es-ES" dirty="0" err="1"/>
              <a:t>points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855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5170EA5-C9C0-4399-A914-0AD1E200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Creamos los personajes: 3 buenos y 3 malos, aunque inicialmente crearemos solo uno con todo para replicar el </a:t>
            </a:r>
            <a:r>
              <a:rPr lang="es-ES" dirty="0" err="1"/>
              <a:t>prefab</a:t>
            </a:r>
            <a:r>
              <a:rPr lang="es-ES" dirty="0"/>
              <a:t> cambiando unos pocos datos.</a:t>
            </a:r>
          </a:p>
          <a:p>
            <a:pPr lvl="1"/>
            <a:r>
              <a:rPr lang="es-ES" b="1" dirty="0" err="1"/>
              <a:t>Quad</a:t>
            </a:r>
            <a:r>
              <a:rPr lang="es-ES" b="1" dirty="0"/>
              <a:t> con escala (1, 2, 1)</a:t>
            </a:r>
          </a:p>
          <a:p>
            <a:pPr lvl="1"/>
            <a:r>
              <a:rPr lang="es-ES" dirty="0"/>
              <a:t>Material Standard de tipo </a:t>
            </a:r>
            <a:r>
              <a:rPr lang="es-ES" dirty="0" err="1"/>
              <a:t>Cutout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Añadimos un </a:t>
            </a:r>
            <a:r>
              <a:rPr lang="es-ES" b="1" dirty="0"/>
              <a:t>box </a:t>
            </a:r>
            <a:r>
              <a:rPr lang="es-ES" b="1" dirty="0" err="1"/>
              <a:t>collider</a:t>
            </a:r>
            <a:r>
              <a:rPr lang="es-ES" b="1" dirty="0"/>
              <a:t> </a:t>
            </a:r>
            <a:r>
              <a:rPr lang="es-ES" dirty="0"/>
              <a:t>para las colisiones. (Eliminando el del </a:t>
            </a:r>
            <a:r>
              <a:rPr lang="es-ES" dirty="0" err="1"/>
              <a:t>Quad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Opcional: Se pueden emparentar a </a:t>
            </a:r>
            <a:r>
              <a:rPr lang="es-ES" b="1" dirty="0"/>
              <a:t>un </a:t>
            </a:r>
            <a:r>
              <a:rPr lang="es-ES" b="1" dirty="0" err="1"/>
              <a:t>Root</a:t>
            </a:r>
            <a:r>
              <a:rPr lang="es-ES" dirty="0"/>
              <a:t> para hacer que las animaciones partan de esa posición relativa. Hay otras soluciones.</a:t>
            </a:r>
          </a:p>
          <a:p>
            <a:pPr lvl="1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87F37F-E47D-4A20-9716-905E5C2D9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B9D162-17D9-4760-AE60-0FA56EEA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seguir: Los objetivos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0173AB-008F-4E59-8597-6B69A44E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92" y="4869160"/>
            <a:ext cx="5506415" cy="1988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70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4A8E22F-1E92-4503-B88C-0C33AE36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Personajes buenos</a:t>
            </a:r>
          </a:p>
          <a:p>
            <a:pPr lvl="1"/>
            <a:r>
              <a:rPr lang="es-ES" dirty="0"/>
              <a:t>Aparecen -&gt; Espera -&gt; Desaparecen.</a:t>
            </a:r>
          </a:p>
          <a:p>
            <a:pPr lvl="1"/>
            <a:endParaRPr lang="es-ES" dirty="0"/>
          </a:p>
          <a:p>
            <a:r>
              <a:rPr lang="es-ES" dirty="0"/>
              <a:t>Personajes malos</a:t>
            </a:r>
          </a:p>
          <a:p>
            <a:pPr lvl="1"/>
            <a:r>
              <a:rPr lang="es-ES" dirty="0"/>
              <a:t>Aparecen -&gt; Espera -&gt; Disparo y desaparecen.</a:t>
            </a:r>
          </a:p>
          <a:p>
            <a:pPr lvl="1"/>
            <a:endParaRPr lang="es-ES" dirty="0"/>
          </a:p>
          <a:p>
            <a:r>
              <a:rPr lang="es-ES" dirty="0"/>
              <a:t>Esta máquina de estados puede ser la del </a:t>
            </a:r>
            <a:r>
              <a:rPr lang="es-ES" b="1" dirty="0" err="1"/>
              <a:t>Animator</a:t>
            </a:r>
            <a:r>
              <a:rPr lang="es-ES" b="1" dirty="0"/>
              <a:t> </a:t>
            </a:r>
            <a:r>
              <a:rPr lang="es-ES" dirty="0"/>
              <a:t>contralada a través de Scripts.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AB41D9-BDC1-40CD-94CF-0FEF8B93C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C530B93-2452-4516-A6F1-672D8827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seguir: Los objetivos</a:t>
            </a:r>
          </a:p>
        </p:txBody>
      </p:sp>
    </p:spTree>
    <p:extLst>
      <p:ext uri="{BB962C8B-B14F-4D97-AF65-F5344CB8AC3E}">
        <p14:creationId xmlns:p14="http://schemas.microsoft.com/office/powerpoint/2010/main" val="269451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A59EBC5-66C9-4D94-905E-2EED1201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3 clips de animación, uno para cada estado.</a:t>
            </a:r>
          </a:p>
          <a:p>
            <a:r>
              <a:rPr lang="es-ES" dirty="0"/>
              <a:t>Usando la ventana </a:t>
            </a:r>
            <a:r>
              <a:rPr lang="es-ES" b="1" dirty="0" err="1"/>
              <a:t>Animation</a:t>
            </a:r>
            <a:r>
              <a:rPr lang="es-ES" b="1" dirty="0"/>
              <a:t> crearemos las 3 animaciones</a:t>
            </a:r>
            <a:r>
              <a:rPr lang="es-ES" dirty="0"/>
              <a:t>. Animando el “position y </a:t>
            </a:r>
            <a:r>
              <a:rPr lang="es-ES" dirty="0" err="1"/>
              <a:t>rotation</a:t>
            </a:r>
            <a:r>
              <a:rPr lang="es-ES" dirty="0"/>
              <a:t>” del hijo evitaremos problemas posicionales de la animación.</a:t>
            </a:r>
          </a:p>
          <a:p>
            <a:r>
              <a:rPr lang="es-ES" dirty="0"/>
              <a:t>Usando el </a:t>
            </a:r>
            <a:r>
              <a:rPr lang="es-ES" dirty="0" err="1"/>
              <a:t>Animator</a:t>
            </a:r>
            <a:r>
              <a:rPr lang="es-ES" dirty="0"/>
              <a:t>, </a:t>
            </a:r>
            <a:r>
              <a:rPr lang="es-ES" b="1" dirty="0"/>
              <a:t>crearemos una máquina de estados</a:t>
            </a:r>
            <a:r>
              <a:rPr lang="es-ES" dirty="0"/>
              <a:t>. Añadir el </a:t>
            </a:r>
            <a:r>
              <a:rPr lang="es-ES" b="1" dirty="0" err="1"/>
              <a:t>trigger</a:t>
            </a:r>
            <a:r>
              <a:rPr lang="es-ES" b="1" dirty="0"/>
              <a:t> “</a:t>
            </a:r>
            <a:r>
              <a:rPr lang="es-ES" b="1" dirty="0" err="1"/>
              <a:t>EndNow</a:t>
            </a:r>
            <a:r>
              <a:rPr lang="es-ES" b="1" dirty="0"/>
              <a:t>” como condición para </a:t>
            </a:r>
            <a:r>
              <a:rPr lang="es-ES" b="1" dirty="0" err="1"/>
              <a:t>transicionar</a:t>
            </a:r>
            <a:r>
              <a:rPr lang="es-ES" b="1" dirty="0"/>
              <a:t> al último estado</a:t>
            </a:r>
            <a:r>
              <a:rPr lang="es-ES" dirty="0"/>
              <a:t>.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93B04B-37FD-4CA1-9E18-075EC4064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02F9F1D-B1AB-4406-8743-1104C9F7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seguir: Animando personajes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2E8F32-020C-4048-9A19-C9F88BFD0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14" y="4293096"/>
            <a:ext cx="2809450" cy="2570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06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AAEE373-E299-4C72-9F0D-68DEB107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una clase </a:t>
            </a:r>
            <a:r>
              <a:rPr lang="es-ES" dirty="0" err="1"/>
              <a:t>GuyActions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El tiempo de espera en la posición </a:t>
            </a:r>
            <a:r>
              <a:rPr lang="es-ES" b="1" dirty="0" err="1"/>
              <a:t>Stay</a:t>
            </a:r>
            <a:r>
              <a:rPr lang="es-ES" b="1" dirty="0"/>
              <a:t> deberá ser variable entre dos valores dados a través del inspector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Tras pasar ese valor de espera, se activará el </a:t>
            </a:r>
            <a:r>
              <a:rPr lang="es-ES" dirty="0" err="1"/>
              <a:t>trigger</a:t>
            </a:r>
            <a:r>
              <a:rPr lang="es-ES" dirty="0"/>
              <a:t> de animación con el comando</a:t>
            </a:r>
            <a:r>
              <a:rPr lang="es-ES" b="1" dirty="0"/>
              <a:t>: </a:t>
            </a:r>
            <a:r>
              <a:rPr lang="es-ES" b="1" dirty="0" err="1"/>
              <a:t>animator.SetTrigger</a:t>
            </a:r>
            <a:r>
              <a:rPr lang="es-ES" b="1" dirty="0"/>
              <a:t>(“</a:t>
            </a:r>
            <a:r>
              <a:rPr lang="es-ES" b="1" dirty="0" err="1"/>
              <a:t>EndNow</a:t>
            </a:r>
            <a:r>
              <a:rPr lang="es-ES" b="1" dirty="0"/>
              <a:t>”).</a:t>
            </a:r>
          </a:p>
          <a:p>
            <a:pPr lvl="1"/>
            <a:r>
              <a:rPr lang="es-ES" dirty="0"/>
              <a:t>Detectar la </a:t>
            </a:r>
            <a:r>
              <a:rPr lang="es-ES" b="1" dirty="0"/>
              <a:t>colisión de la bala</a:t>
            </a:r>
            <a:r>
              <a:rPr lang="es-ES" dirty="0"/>
              <a:t>. En este caso otorgar unos puntos en función de si el personaje es bueno o malo.</a:t>
            </a:r>
          </a:p>
          <a:p>
            <a:pPr lvl="1"/>
            <a:r>
              <a:rPr lang="es-ES" dirty="0"/>
              <a:t>Si llega al </a:t>
            </a:r>
            <a:r>
              <a:rPr lang="es-ES" b="1" dirty="0"/>
              <a:t>tiempo de espera máximo </a:t>
            </a:r>
            <a:r>
              <a:rPr lang="es-ES" dirty="0"/>
              <a:t>sin detectar colisión, </a:t>
            </a:r>
            <a:r>
              <a:rPr lang="es-ES" b="1" dirty="0"/>
              <a:t>se quitarán puntos</a:t>
            </a:r>
            <a:r>
              <a:rPr lang="es-ES" dirty="0"/>
              <a:t> en el caso de ser un personaje malo.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La acción de </a:t>
            </a:r>
            <a:r>
              <a:rPr lang="es-ES" b="1" dirty="0"/>
              <a:t>quitar puntos</a:t>
            </a:r>
            <a:r>
              <a:rPr lang="es-ES" dirty="0"/>
              <a:t> se aplicará en otra </a:t>
            </a:r>
            <a:r>
              <a:rPr lang="es-ES" b="1" dirty="0"/>
              <a:t>clase </a:t>
            </a:r>
            <a:r>
              <a:rPr lang="es-ES" b="1" dirty="0" err="1"/>
              <a:t>GameplayManager</a:t>
            </a:r>
            <a:r>
              <a:rPr lang="es-ES" b="1" dirty="0"/>
              <a:t> </a:t>
            </a:r>
            <a:r>
              <a:rPr lang="es-ES" dirty="0"/>
              <a:t>que haremos al final.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DA3C16-8534-47C6-A7D2-857DDBFF9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C84A42F-17F9-4DD5-8202-7C999626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seguir: Controlador de objetivos</a:t>
            </a:r>
          </a:p>
        </p:txBody>
      </p:sp>
    </p:spTree>
    <p:extLst>
      <p:ext uri="{BB962C8B-B14F-4D97-AF65-F5344CB8AC3E}">
        <p14:creationId xmlns:p14="http://schemas.microsoft.com/office/powerpoint/2010/main" val="226131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B10E156-AD7A-4B7D-BD34-DE7831DD8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38" y="1991513"/>
            <a:ext cx="3244323" cy="4866487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9D20C-74DC-45C7-AE7A-9EF3C676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9DBB810-7051-4379-A147-303F7A45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Pasos a seguir: Controlador de objetivos</a:t>
            </a:r>
          </a:p>
        </p:txBody>
      </p:sp>
    </p:spTree>
    <p:extLst>
      <p:ext uri="{BB962C8B-B14F-4D97-AF65-F5344CB8AC3E}">
        <p14:creationId xmlns:p14="http://schemas.microsoft.com/office/powerpoint/2010/main" val="122868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3ACD2E8-5D56-4245-ADF7-AC717EC90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una clase que utilice el patrón de diseño </a:t>
            </a:r>
            <a:r>
              <a:rPr lang="es-ES" b="1" dirty="0" err="1"/>
              <a:t>Singleton</a:t>
            </a:r>
            <a:endParaRPr lang="es-ES" b="1" dirty="0"/>
          </a:p>
          <a:p>
            <a:r>
              <a:rPr lang="es-ES" dirty="0"/>
              <a:t>Al ser un </a:t>
            </a:r>
            <a:r>
              <a:rPr lang="es-ES" b="1" dirty="0" err="1"/>
              <a:t>Monobehavior</a:t>
            </a:r>
            <a:r>
              <a:rPr lang="es-ES" b="1" dirty="0"/>
              <a:t> y </a:t>
            </a:r>
            <a:r>
              <a:rPr lang="es-ES" b="1" dirty="0" err="1"/>
              <a:t>Singleton</a:t>
            </a:r>
            <a:r>
              <a:rPr lang="es-ES" dirty="0"/>
              <a:t>, se puede almacenar los </a:t>
            </a:r>
            <a:r>
              <a:rPr lang="es-ES" b="1" dirty="0"/>
              <a:t>datos</a:t>
            </a:r>
            <a:r>
              <a:rPr lang="es-ES" dirty="0"/>
              <a:t> de partida de una manera sencilla y </a:t>
            </a:r>
            <a:r>
              <a:rPr lang="es-ES" b="1" dirty="0"/>
              <a:t>acceder a ellos estáticamente</a:t>
            </a:r>
            <a:r>
              <a:rPr lang="es-ES" dirty="0"/>
              <a:t>.</a:t>
            </a:r>
          </a:p>
          <a:p>
            <a:r>
              <a:rPr lang="es-ES" dirty="0"/>
              <a:t>Esta clase </a:t>
            </a:r>
            <a:r>
              <a:rPr lang="es-ES" b="1" dirty="0"/>
              <a:t>almacenará puntos </a:t>
            </a:r>
            <a:r>
              <a:rPr lang="es-ES" dirty="0"/>
              <a:t>y controlará que la partida </a:t>
            </a:r>
            <a:r>
              <a:rPr lang="es-ES" b="1" dirty="0"/>
              <a:t>dure un minuto</a:t>
            </a:r>
            <a:r>
              <a:rPr lang="es-ES" dirty="0"/>
              <a:t>.</a:t>
            </a:r>
          </a:p>
          <a:p>
            <a:r>
              <a:rPr lang="es-ES" dirty="0"/>
              <a:t>Tanto los puntos como el tiempo </a:t>
            </a:r>
            <a:r>
              <a:rPr lang="es-ES" b="1" dirty="0"/>
              <a:t>se </a:t>
            </a:r>
            <a:r>
              <a:rPr lang="es-ES" b="1" dirty="0" err="1"/>
              <a:t>mostará</a:t>
            </a:r>
            <a:endParaRPr lang="es-ES" b="1" dirty="0"/>
          </a:p>
          <a:p>
            <a:pPr marL="45720" indent="0">
              <a:buNone/>
            </a:pPr>
            <a:r>
              <a:rPr lang="es-ES" b="1" dirty="0"/>
              <a:t>   en un </a:t>
            </a:r>
            <a:r>
              <a:rPr lang="es-ES" b="1" dirty="0" err="1"/>
              <a:t>TextMesh</a:t>
            </a:r>
            <a:r>
              <a:rPr lang="es-ES" b="1" dirty="0"/>
              <a:t> modificada cada </a:t>
            </a:r>
            <a:r>
              <a:rPr lang="es-ES" b="1" dirty="0" err="1"/>
              <a:t>frame</a:t>
            </a:r>
            <a:r>
              <a:rPr lang="es-ES" dirty="0"/>
              <a:t>.</a:t>
            </a:r>
          </a:p>
          <a:p>
            <a:r>
              <a:rPr lang="es-ES" dirty="0"/>
              <a:t>Los datos se modificarán por los personajes</a:t>
            </a:r>
          </a:p>
          <a:p>
            <a:pPr marL="45720" indent="0">
              <a:buNone/>
            </a:pPr>
            <a:r>
              <a:rPr lang="es-ES" dirty="0"/>
              <a:t>   al morir o terminar su espera.</a:t>
            </a:r>
          </a:p>
          <a:p>
            <a:r>
              <a:rPr lang="es-ES" dirty="0"/>
              <a:t>Para cerrar la aplicación: </a:t>
            </a:r>
            <a:r>
              <a:rPr lang="es-ES" b="1" dirty="0" err="1"/>
              <a:t>Application.Quit</a:t>
            </a:r>
            <a:r>
              <a:rPr lang="es-ES" b="1" dirty="0"/>
              <a:t>().</a:t>
            </a:r>
          </a:p>
          <a:p>
            <a:pPr marL="45720" indent="0">
              <a:buNone/>
            </a:pPr>
            <a:r>
              <a:rPr lang="es-ES" sz="1200" dirty="0"/>
              <a:t>	[SOLO FUNCIONA CON UNA VERSIÓN COMPILADA]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9B5F81-7D5F-46C5-9001-C36E3120E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D1FCADA-A613-4564-A10D-FD33C1B9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seguir: </a:t>
            </a:r>
            <a:r>
              <a:rPr lang="es-ES" dirty="0" err="1"/>
              <a:t>Gameplay</a:t>
            </a:r>
            <a:r>
              <a:rPr lang="es-ES" dirty="0"/>
              <a:t> Manager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F496AD-1CC9-4B0C-8E76-B6ACFCAA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99" y="3908905"/>
            <a:ext cx="3077455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52FC03A-66F3-46BD-98F7-643F59905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42" y="2013548"/>
            <a:ext cx="6800687" cy="4875248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FD4A18-EAAA-4177-B092-7B8390A95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1064BD0-4700-486E-9573-D9A5AC1B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seguir: </a:t>
            </a:r>
            <a:r>
              <a:rPr lang="es-ES" dirty="0" err="1"/>
              <a:t>Gameplay</a:t>
            </a:r>
            <a:r>
              <a:rPr lang="es-ES" dirty="0"/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161794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FE2A69E-9FA2-4619-9CCD-32E223311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vamos a basar en el </a:t>
            </a:r>
            <a:r>
              <a:rPr lang="es-ES" dirty="0" err="1"/>
              <a:t>Hogan’s</a:t>
            </a:r>
            <a:r>
              <a:rPr lang="es-ES" dirty="0"/>
              <a:t> </a:t>
            </a:r>
            <a:r>
              <a:rPr lang="es-ES" dirty="0" err="1"/>
              <a:t>Alley</a:t>
            </a:r>
            <a:r>
              <a:rPr lang="es-ES" dirty="0"/>
              <a:t> de la NES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1C49AF-4428-4857-8E17-92AEFFE5C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74D11C1-BF9C-4C2E-A12C-E92B2490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un videojuego para </a:t>
            </a:r>
            <a:r>
              <a:rPr lang="es-ES" dirty="0" err="1"/>
              <a:t>Oculus</a:t>
            </a:r>
            <a:r>
              <a:rPr lang="es-ES" dirty="0"/>
              <a:t> usando Unity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0FE3C2-A4AE-4A63-AE3D-3ADB82D8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80928"/>
            <a:ext cx="3191542" cy="3736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F8AFD5-CDAB-42B2-A26D-6BE415D02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65" y="3223547"/>
            <a:ext cx="5072644" cy="2850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354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3095254-EB6D-46ED-A646-552CF41B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Añadir un tiempo de disparo en los enemigos. (1pt)</a:t>
            </a:r>
          </a:p>
          <a:p>
            <a:pPr lvl="1"/>
            <a:r>
              <a:rPr lang="es-ES" dirty="0"/>
              <a:t>Ahora los enemigos disparan en un tiempo aleatorio antes de desaparecer. Al disparar, los personajes malos </a:t>
            </a:r>
            <a:r>
              <a:rPr lang="es-ES" dirty="0" err="1"/>
              <a:t>mosntrarán</a:t>
            </a:r>
            <a:r>
              <a:rPr lang="es-ES" dirty="0"/>
              <a:t> un cartel de “BANG!”. Usar el proporcionado en el material.</a:t>
            </a:r>
          </a:p>
          <a:p>
            <a:r>
              <a:rPr lang="es-ES" b="1" dirty="0"/>
              <a:t>Añadir diferentes zonas, cambiarse de zona. (2pt)</a:t>
            </a:r>
          </a:p>
          <a:p>
            <a:pPr lvl="1"/>
            <a:r>
              <a:rPr lang="es-ES" b="1" dirty="0"/>
              <a:t> </a:t>
            </a:r>
            <a:r>
              <a:rPr lang="es-ES" dirty="0"/>
              <a:t>Habrá dianas en el escenario a las que puedes disparar para teletransportarte instantáneamente a ellas.</a:t>
            </a:r>
          </a:p>
          <a:p>
            <a:pPr lvl="1"/>
            <a:r>
              <a:rPr lang="es-ES" dirty="0"/>
              <a:t>Al aparecer en una zona diferente, los </a:t>
            </a:r>
            <a:r>
              <a:rPr lang="es-ES" dirty="0" err="1"/>
              <a:t>spawn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serán otros diferentes, más acordes a la nueva zona.</a:t>
            </a:r>
          </a:p>
          <a:p>
            <a:pPr lvl="1"/>
            <a:r>
              <a:rPr lang="es-ES" dirty="0"/>
              <a:t>Como mínimo 3 zonas diferentes, con ambientaciones diferentes.</a:t>
            </a:r>
          </a:p>
          <a:p>
            <a:pPr lvl="1"/>
            <a:r>
              <a:rPr lang="es-ES" dirty="0"/>
              <a:t>El acabado debe ser mejor, no solo de cajas de prototipado.</a:t>
            </a:r>
          </a:p>
          <a:p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A72375-A9EC-4164-A56C-7D2F1CC14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4068690-4E77-442C-993D-14F6C92D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Extras: Paquete Diseñador de niveles Experto. (3pt)</a:t>
            </a:r>
          </a:p>
        </p:txBody>
      </p:sp>
    </p:spTree>
    <p:extLst>
      <p:ext uri="{BB962C8B-B14F-4D97-AF65-F5344CB8AC3E}">
        <p14:creationId xmlns:p14="http://schemas.microsoft.com/office/powerpoint/2010/main" val="401808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5F12ED7-04D2-4B84-A0CF-BAFC454C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Los </a:t>
            </a:r>
            <a:r>
              <a:rPr lang="es-ES" b="1" dirty="0" err="1"/>
              <a:t>Spawnpoints</a:t>
            </a:r>
            <a:r>
              <a:rPr lang="es-ES" b="1" dirty="0"/>
              <a:t> se </a:t>
            </a:r>
            <a:r>
              <a:rPr lang="es-ES" b="1" dirty="0" err="1"/>
              <a:t>autosuscriben</a:t>
            </a:r>
            <a:r>
              <a:rPr lang="es-ES" b="1" dirty="0"/>
              <a:t>. -</a:t>
            </a:r>
            <a:r>
              <a:rPr lang="es-ES" b="1" dirty="0" err="1"/>
              <a:t>Patron</a:t>
            </a:r>
            <a:r>
              <a:rPr lang="es-ES" b="1" dirty="0"/>
              <a:t> de diseño </a:t>
            </a:r>
            <a:r>
              <a:rPr lang="es-ES" b="1" dirty="0" err="1"/>
              <a:t>observer</a:t>
            </a:r>
            <a:r>
              <a:rPr lang="es-ES" b="1" dirty="0"/>
              <a:t>)- (1pt)</a:t>
            </a:r>
          </a:p>
          <a:p>
            <a:endParaRPr lang="es-ES" b="1" dirty="0"/>
          </a:p>
          <a:p>
            <a:pPr lvl="1"/>
            <a:r>
              <a:rPr lang="es-ES" dirty="0"/>
              <a:t>La idea es crear un </a:t>
            </a:r>
            <a:r>
              <a:rPr lang="es-ES" b="1" dirty="0" err="1"/>
              <a:t>prefab</a:t>
            </a:r>
            <a:r>
              <a:rPr lang="es-ES" b="1" dirty="0"/>
              <a:t> de los puntos de </a:t>
            </a:r>
            <a:r>
              <a:rPr lang="es-ES" b="1" dirty="0" err="1"/>
              <a:t>spawn</a:t>
            </a:r>
            <a:r>
              <a:rPr lang="es-ES" dirty="0"/>
              <a:t> de tal manera que sean solo el </a:t>
            </a:r>
            <a:r>
              <a:rPr lang="es-ES" b="1" dirty="0" err="1"/>
              <a:t>Transform</a:t>
            </a:r>
            <a:r>
              <a:rPr lang="es-ES" b="1" dirty="0"/>
              <a:t> más tu nuevo script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Este script hará que </a:t>
            </a:r>
            <a:r>
              <a:rPr lang="es-ES" b="1" dirty="0"/>
              <a:t>se registren todos los puntos </a:t>
            </a:r>
            <a:r>
              <a:rPr lang="es-ES" dirty="0"/>
              <a:t>en la fase de </a:t>
            </a:r>
            <a:r>
              <a:rPr lang="es-ES" b="1" dirty="0" err="1"/>
              <a:t>Awake</a:t>
            </a:r>
            <a:r>
              <a:rPr lang="es-ES" b="1" dirty="0"/>
              <a:t>()</a:t>
            </a:r>
            <a:r>
              <a:rPr lang="es-ES" dirty="0"/>
              <a:t>.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De esta manera cuando el “</a:t>
            </a:r>
            <a:r>
              <a:rPr lang="es-ES" dirty="0" err="1"/>
              <a:t>spawneador</a:t>
            </a:r>
            <a:r>
              <a:rPr lang="es-ES" dirty="0"/>
              <a:t>” quiera iniciar (</a:t>
            </a:r>
            <a:r>
              <a:rPr lang="es-ES" dirty="0" err="1"/>
              <a:t>Start</a:t>
            </a:r>
            <a:r>
              <a:rPr lang="es-ES" dirty="0"/>
              <a:t>()), comenzará con la lista de </a:t>
            </a:r>
            <a:r>
              <a:rPr lang="es-ES" dirty="0" err="1"/>
              <a:t>spawnpoints</a:t>
            </a:r>
            <a:r>
              <a:rPr lang="es-ES" dirty="0"/>
              <a:t> </a:t>
            </a:r>
            <a:r>
              <a:rPr lang="es-ES" dirty="0" err="1"/>
              <a:t>autoregistrados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Sería interesante que el </a:t>
            </a:r>
            <a:r>
              <a:rPr lang="es-ES" b="1" dirty="0" err="1"/>
              <a:t>Spawneador</a:t>
            </a:r>
            <a:r>
              <a:rPr lang="es-ES" dirty="0"/>
              <a:t> se convirtiese en </a:t>
            </a:r>
            <a:r>
              <a:rPr lang="es-ES" b="1" dirty="0"/>
              <a:t>otro </a:t>
            </a:r>
            <a:r>
              <a:rPr lang="es-ES" b="1" dirty="0" err="1"/>
              <a:t>Singleton</a:t>
            </a:r>
            <a:r>
              <a:rPr lang="es-ES" dirty="0"/>
              <a:t> para permitir el fácil registro desde los </a:t>
            </a:r>
            <a:r>
              <a:rPr lang="es-ES" dirty="0" err="1"/>
              <a:t>spawnpoints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59DEF5-9B4A-4E85-9537-861FC4781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D5B5B69-DB3E-465C-8412-7F560801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Extras: Paquete Programador Experto. (3pt)</a:t>
            </a:r>
          </a:p>
        </p:txBody>
      </p:sp>
    </p:spTree>
    <p:extLst>
      <p:ext uri="{BB962C8B-B14F-4D97-AF65-F5344CB8AC3E}">
        <p14:creationId xmlns:p14="http://schemas.microsoft.com/office/powerpoint/2010/main" val="1036672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5582C7D-9DB7-4675-8513-6A3A1662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9" y="2276873"/>
            <a:ext cx="5904657" cy="403248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Inversión del control usando </a:t>
            </a:r>
            <a:r>
              <a:rPr lang="es-ES" b="1" dirty="0" err="1"/>
              <a:t>delegates</a:t>
            </a:r>
            <a:r>
              <a:rPr lang="es-ES" b="1" dirty="0"/>
              <a:t>. (1pto)</a:t>
            </a:r>
          </a:p>
          <a:p>
            <a:endParaRPr lang="es-ES" b="1" dirty="0"/>
          </a:p>
          <a:p>
            <a:pPr lvl="1"/>
            <a:r>
              <a:rPr lang="es-ES" dirty="0"/>
              <a:t>La idea es </a:t>
            </a:r>
            <a:r>
              <a:rPr lang="es-ES" b="1" dirty="0"/>
              <a:t>fusionar</a:t>
            </a:r>
            <a:r>
              <a:rPr lang="es-ES" dirty="0"/>
              <a:t> la clase que </a:t>
            </a:r>
            <a:r>
              <a:rPr lang="es-ES" b="1" dirty="0" err="1"/>
              <a:t>spawnea</a:t>
            </a:r>
            <a:r>
              <a:rPr lang="es-ES" dirty="0"/>
              <a:t> e incluir sus funciones dentro del </a:t>
            </a:r>
            <a:r>
              <a:rPr lang="es-ES" b="1" dirty="0" err="1"/>
              <a:t>GameplayManager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De esta manera, el </a:t>
            </a:r>
            <a:r>
              <a:rPr lang="es-ES" b="1" dirty="0"/>
              <a:t>nuevo </a:t>
            </a:r>
            <a:r>
              <a:rPr lang="es-ES" b="1" dirty="0" err="1"/>
              <a:t>spawneador</a:t>
            </a:r>
            <a:r>
              <a:rPr lang="es-ES" dirty="0"/>
              <a:t> </a:t>
            </a:r>
            <a:r>
              <a:rPr lang="es-ES" b="1" dirty="0"/>
              <a:t>decidirá</a:t>
            </a:r>
            <a:r>
              <a:rPr lang="es-ES" dirty="0"/>
              <a:t> si </a:t>
            </a:r>
            <a:r>
              <a:rPr lang="es-ES" b="1" dirty="0"/>
              <a:t>instanciar</a:t>
            </a:r>
            <a:r>
              <a:rPr lang="es-ES" dirty="0"/>
              <a:t> una persona </a:t>
            </a:r>
            <a:r>
              <a:rPr lang="es-ES" b="1" dirty="0"/>
              <a:t>buena o mala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Una vez creada, si la persona creada fue mala le asignará una </a:t>
            </a:r>
            <a:r>
              <a:rPr lang="es-ES" b="1" dirty="0"/>
              <a:t>función en el </a:t>
            </a:r>
            <a:r>
              <a:rPr lang="es-ES" b="1" dirty="0" err="1"/>
              <a:t>delegate</a:t>
            </a:r>
            <a:r>
              <a:rPr lang="es-ES" b="1" dirty="0"/>
              <a:t> que se encarga de quitar puntos al dispararla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Ya que esta función esta dada desde el </a:t>
            </a:r>
            <a:r>
              <a:rPr lang="es-ES" dirty="0" err="1"/>
              <a:t>GameplayManager</a:t>
            </a:r>
            <a:r>
              <a:rPr lang="es-ES" dirty="0"/>
              <a:t>, resulta fácil acceder a los puntos con esta nueva función asignada.</a:t>
            </a:r>
          </a:p>
          <a:p>
            <a:pPr lvl="1"/>
            <a:r>
              <a:rPr lang="es-ES" b="1" dirty="0"/>
              <a:t>Pista: La imagen de la derecha.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B6857B-8F90-4253-B852-39A247703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1BB638B-0875-4D96-A132-F5D48AD7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Extras: Paquete Programador Experto. (3pt)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C8240C-BEAC-4C1E-93DA-BDCF5AA7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24" y="1844824"/>
            <a:ext cx="2818775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8EF3931-A3B5-41A1-9386-D7DFF6B1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Menú inicial, contexto general. (1pt)</a:t>
            </a:r>
          </a:p>
          <a:p>
            <a:pPr lvl="1"/>
            <a:r>
              <a:rPr lang="es-ES" dirty="0"/>
              <a:t>La idea es generar en </a:t>
            </a:r>
            <a:r>
              <a:rPr lang="es-ES" b="1" dirty="0"/>
              <a:t>otra escena un menú</a:t>
            </a:r>
            <a:r>
              <a:rPr lang="es-ES" dirty="0"/>
              <a:t> donde se </a:t>
            </a:r>
            <a:r>
              <a:rPr lang="es-ES" b="1" dirty="0"/>
              <a:t>muestre la mejor puntuación y un botón de comenzar partida.</a:t>
            </a:r>
            <a:endParaRPr lang="es-ES" dirty="0"/>
          </a:p>
          <a:p>
            <a:pPr lvl="1"/>
            <a:r>
              <a:rPr lang="es-ES" dirty="0"/>
              <a:t>Esta puntuación se guardará en un “</a:t>
            </a:r>
            <a:r>
              <a:rPr lang="es-ES" b="1" dirty="0" err="1"/>
              <a:t>GameManager</a:t>
            </a:r>
            <a:r>
              <a:rPr lang="es-ES" dirty="0"/>
              <a:t>” diferente al </a:t>
            </a:r>
            <a:r>
              <a:rPr lang="es-ES" dirty="0" err="1"/>
              <a:t>GameplayManager</a:t>
            </a:r>
            <a:r>
              <a:rPr lang="es-ES" dirty="0"/>
              <a:t>, que tendrá un contexto general entre escenas.</a:t>
            </a:r>
          </a:p>
          <a:p>
            <a:pPr lvl="1"/>
            <a:r>
              <a:rPr lang="es-ES" dirty="0"/>
              <a:t>Para que no se destruya entre escenas este manager, habrá que usar la función: </a:t>
            </a:r>
            <a:r>
              <a:rPr lang="es-ES" b="1" dirty="0" err="1"/>
              <a:t>DontDestroyOnLoad</a:t>
            </a:r>
            <a:r>
              <a:rPr lang="es-ES" b="1" dirty="0"/>
              <a:t>()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De esta manera, </a:t>
            </a:r>
            <a:r>
              <a:rPr lang="es-ES" b="1" dirty="0"/>
              <a:t>al terminar una partida volveremos a este menú </a:t>
            </a:r>
            <a:r>
              <a:rPr lang="es-ES" dirty="0"/>
              <a:t>modificando la “mejor puntuación”. </a:t>
            </a:r>
            <a:r>
              <a:rPr lang="es-ES" b="1" dirty="0"/>
              <a:t>Para salir del juego se pulsará otra opción en el menú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escena de menú tendrá un fondo rotatorio propiamente decorado.</a:t>
            </a:r>
          </a:p>
          <a:p>
            <a:pPr lvl="1"/>
            <a:r>
              <a:rPr lang="es-ES" b="1" dirty="0">
                <a:solidFill>
                  <a:srgbClr val="FF0000"/>
                </a:solidFill>
              </a:rPr>
              <a:t>Ojo con los </a:t>
            </a:r>
            <a:r>
              <a:rPr lang="es-ES" b="1" dirty="0" err="1">
                <a:solidFill>
                  <a:srgbClr val="FF0000"/>
                </a:solidFill>
              </a:rPr>
              <a:t>Singletons</a:t>
            </a:r>
            <a:r>
              <a:rPr lang="es-ES" dirty="0">
                <a:solidFill>
                  <a:srgbClr val="FF0000"/>
                </a:solidFill>
              </a:rPr>
              <a:t>, hay que controlar bien las referencias estáticas al cargarse varias veces las mismas escenas para que no de error.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8DE55E-3D87-46D9-941D-F5030F162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AA8D4A6-3924-4C24-A0B8-96EE4600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Extras: Paquete Programador Experto. (3pt)</a:t>
            </a:r>
          </a:p>
        </p:txBody>
      </p:sp>
    </p:spTree>
    <p:extLst>
      <p:ext uri="{BB962C8B-B14F-4D97-AF65-F5344CB8AC3E}">
        <p14:creationId xmlns:p14="http://schemas.microsoft.com/office/powerpoint/2010/main" val="315076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B3E166F-2825-4528-9C30-58B0C6BD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Shader</a:t>
            </a:r>
            <a:r>
              <a:rPr lang="es-ES" b="1" dirty="0"/>
              <a:t> con efecto futurista, “panel de entrenamiento”. (3pt)</a:t>
            </a:r>
          </a:p>
          <a:p>
            <a:pPr lvl="1"/>
            <a:r>
              <a:rPr lang="es-ES" dirty="0"/>
              <a:t>Los </a:t>
            </a:r>
            <a:r>
              <a:rPr lang="es-ES" b="1" dirty="0"/>
              <a:t>personajes</a:t>
            </a:r>
            <a:r>
              <a:rPr lang="es-ES" dirty="0"/>
              <a:t> se mostrarán con un </a:t>
            </a:r>
            <a:r>
              <a:rPr lang="es-ES" b="1" dirty="0"/>
              <a:t>nuevo </a:t>
            </a:r>
            <a:r>
              <a:rPr lang="es-ES" b="1" dirty="0" err="1"/>
              <a:t>shader</a:t>
            </a:r>
            <a:r>
              <a:rPr lang="es-ES" b="1" dirty="0"/>
              <a:t> </a:t>
            </a:r>
            <a:r>
              <a:rPr lang="es-ES" dirty="0"/>
              <a:t>programado por vosotros.</a:t>
            </a:r>
          </a:p>
          <a:p>
            <a:pPr lvl="1"/>
            <a:r>
              <a:rPr lang="es-ES" dirty="0"/>
              <a:t>Este </a:t>
            </a:r>
            <a:r>
              <a:rPr lang="es-ES" dirty="0" err="1"/>
              <a:t>shader</a:t>
            </a:r>
            <a:r>
              <a:rPr lang="es-ES" dirty="0"/>
              <a:t> se hace con leves </a:t>
            </a:r>
            <a:r>
              <a:rPr lang="es-ES" b="1" dirty="0"/>
              <a:t>desplazamientos de </a:t>
            </a:r>
            <a:r>
              <a:rPr lang="es-ES" b="1" dirty="0" err="1"/>
              <a:t>uv</a:t>
            </a:r>
            <a:r>
              <a:rPr lang="es-ES" b="1" dirty="0"/>
              <a:t> en función de los canales </a:t>
            </a:r>
            <a:r>
              <a:rPr lang="es-ES" b="1" dirty="0" err="1"/>
              <a:t>rgb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Cada canal se desplazará en una dirección diferente.</a:t>
            </a:r>
          </a:p>
          <a:p>
            <a:pPr lvl="1"/>
            <a:r>
              <a:rPr lang="es-ES" dirty="0"/>
              <a:t>Una </a:t>
            </a:r>
            <a:r>
              <a:rPr lang="es-ES" b="1" dirty="0"/>
              <a:t>función seno </a:t>
            </a:r>
            <a:r>
              <a:rPr lang="es-ES" dirty="0"/>
              <a:t>generará </a:t>
            </a:r>
            <a:r>
              <a:rPr lang="es-ES" b="1" dirty="0"/>
              <a:t>partes más oscuras o claras</a:t>
            </a:r>
            <a:r>
              <a:rPr lang="es-ES" dirty="0"/>
              <a:t> en función de una de las coordenadas </a:t>
            </a:r>
            <a:r>
              <a:rPr lang="es-ES" dirty="0" err="1"/>
              <a:t>uv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Estas líneas se desplazará muy</a:t>
            </a:r>
          </a:p>
          <a:p>
            <a:pPr marL="320040" lvl="1" indent="0">
              <a:buNone/>
            </a:pPr>
            <a:r>
              <a:rPr lang="es-ES" dirty="0"/>
              <a:t>   despacio en el tiempo.</a:t>
            </a:r>
          </a:p>
          <a:p>
            <a:pPr lvl="1"/>
            <a:r>
              <a:rPr lang="es-ES" dirty="0"/>
              <a:t>El resultado debe ser similar a este: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F2A2A5-7200-4C5E-9845-0123E4CA8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FCC8C87-4274-41AE-8972-D0E97E7F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Extras: Paquete Experto en VFX. (3pt)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4FAB44-0EC2-412F-9CD5-F502717A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25144"/>
            <a:ext cx="2592288" cy="2295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3358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D69A1C5-BCAF-4BA1-98F4-877B8CBD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/>
              <a:t>Para este </a:t>
            </a:r>
            <a:r>
              <a:rPr lang="es-ES" dirty="0" err="1"/>
              <a:t>shader</a:t>
            </a:r>
            <a:r>
              <a:rPr lang="es-ES" dirty="0"/>
              <a:t> es importante no modificar la textura base, toda edición se hace a través de código.</a:t>
            </a:r>
          </a:p>
          <a:p>
            <a:pPr lvl="1"/>
            <a:r>
              <a:rPr lang="es-ES" dirty="0"/>
              <a:t>Un ejemplo en otro lenguaje de </a:t>
            </a:r>
            <a:r>
              <a:rPr lang="es-ES" dirty="0" err="1"/>
              <a:t>shaders</a:t>
            </a:r>
            <a:r>
              <a:rPr lang="es-ES" dirty="0"/>
              <a:t> que puede servir de referencia es: </a:t>
            </a:r>
            <a:r>
              <a:rPr lang="es-ES" dirty="0">
                <a:hlinkClick r:id="rId2"/>
              </a:rPr>
              <a:t>https://www.shadertoy.com/view/ldXGW4</a:t>
            </a:r>
            <a:r>
              <a:rPr lang="es-ES" dirty="0"/>
              <a:t> o </a:t>
            </a:r>
            <a:r>
              <a:rPr lang="es-ES" dirty="0">
                <a:hlinkClick r:id="rId3"/>
              </a:rPr>
              <a:t>https://www.shadertoy.com/view/XsjSzR</a:t>
            </a:r>
            <a:r>
              <a:rPr lang="es-ES" dirty="0"/>
              <a:t> (parte central)</a:t>
            </a:r>
          </a:p>
          <a:p>
            <a:r>
              <a:rPr lang="es-ES" b="1" dirty="0"/>
              <a:t>Pistola laser. (1pt) </a:t>
            </a:r>
          </a:p>
          <a:p>
            <a:pPr lvl="1"/>
            <a:r>
              <a:rPr lang="es-ES" dirty="0"/>
              <a:t>Cambiar la mecánica de las balas de cañón por disparos laser.</a:t>
            </a:r>
          </a:p>
          <a:p>
            <a:pPr lvl="1"/>
            <a:r>
              <a:rPr lang="es-ES" dirty="0"/>
              <a:t>Para ello realizar un </a:t>
            </a:r>
            <a:r>
              <a:rPr lang="es-ES" dirty="0" err="1"/>
              <a:t>Raycast</a:t>
            </a:r>
            <a:r>
              <a:rPr lang="es-ES" dirty="0"/>
              <a:t> para detectar si hay un enemigo en la dirección de la </a:t>
            </a:r>
            <a:r>
              <a:rPr lang="es-ES" dirty="0" err="1"/>
              <a:t>cámra</a:t>
            </a:r>
            <a:r>
              <a:rPr lang="es-ES" dirty="0"/>
              <a:t>. </a:t>
            </a:r>
            <a:r>
              <a:rPr lang="es-ES" dirty="0">
                <a:hlinkClick r:id="rId4"/>
              </a:rPr>
              <a:t>https://docs.unity3d.com/ScriptReference/Physics.Raycast.html</a:t>
            </a:r>
            <a:endParaRPr lang="es-ES" dirty="0"/>
          </a:p>
          <a:p>
            <a:pPr lvl="1"/>
            <a:r>
              <a:rPr lang="es-ES" dirty="0"/>
              <a:t>El láser se pintará con un </a:t>
            </a:r>
            <a:r>
              <a:rPr lang="es-ES" dirty="0" err="1"/>
              <a:t>LineRenderer</a:t>
            </a:r>
            <a:r>
              <a:rPr lang="es-ES" dirty="0"/>
              <a:t>, dando como posición inicial la cámara y posición final la posición donde haya chocado el “</a:t>
            </a:r>
            <a:r>
              <a:rPr lang="es-ES" dirty="0" err="1"/>
              <a:t>Raycast</a:t>
            </a:r>
            <a:r>
              <a:rPr lang="es-ES" dirty="0"/>
              <a:t>”.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8EAB66-76BA-4F1B-8E37-98B78BEB0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2B405BF-E0F3-4757-A181-B522309A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Extras: Paquete Experto en VFX. (3pt)</a:t>
            </a:r>
          </a:p>
        </p:txBody>
      </p:sp>
    </p:spTree>
    <p:extLst>
      <p:ext uri="{BB962C8B-B14F-4D97-AF65-F5344CB8AC3E}">
        <p14:creationId xmlns:p14="http://schemas.microsoft.com/office/powerpoint/2010/main" val="240048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60B00B1-91EF-4868-B7F3-AE9E7EA2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24847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 partida dura </a:t>
            </a:r>
            <a:r>
              <a:rPr lang="es-ES" b="1" dirty="0"/>
              <a:t>1 minuto</a:t>
            </a:r>
            <a:r>
              <a:rPr lang="es-ES" dirty="0"/>
              <a:t>.</a:t>
            </a:r>
          </a:p>
          <a:p>
            <a:r>
              <a:rPr lang="es-ES" dirty="0"/>
              <a:t>El jugador permanece inmóvil en el centro del escenario y usa </a:t>
            </a:r>
            <a:r>
              <a:rPr lang="es-ES" b="1" dirty="0" err="1"/>
              <a:t>Oculus</a:t>
            </a:r>
            <a:r>
              <a:rPr lang="es-ES" b="1" dirty="0"/>
              <a:t> para mirar y apuntar</a:t>
            </a:r>
            <a:r>
              <a:rPr lang="es-ES" dirty="0"/>
              <a:t>.</a:t>
            </a:r>
          </a:p>
          <a:p>
            <a:r>
              <a:rPr lang="es-ES" dirty="0"/>
              <a:t>Irán </a:t>
            </a:r>
            <a:r>
              <a:rPr lang="es-ES" b="1" dirty="0"/>
              <a:t>aparecien</a:t>
            </a:r>
            <a:r>
              <a:rPr lang="es-ES" dirty="0"/>
              <a:t>do diferentes personajes aleatoriamente:</a:t>
            </a:r>
          </a:p>
          <a:p>
            <a:pPr lvl="1"/>
            <a:r>
              <a:rPr lang="es-ES" b="1" dirty="0"/>
              <a:t>3 personajes buenos y 3 malos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Los malos disparan después de un tiempo.</a:t>
            </a:r>
          </a:p>
          <a:p>
            <a:pPr lvl="1"/>
            <a:r>
              <a:rPr lang="es-ES" dirty="0"/>
              <a:t>Los buenos no hacen nada.</a:t>
            </a:r>
          </a:p>
          <a:p>
            <a:r>
              <a:rPr lang="es-ES" dirty="0"/>
              <a:t>Objetivo: </a:t>
            </a:r>
            <a:r>
              <a:rPr lang="es-ES" b="1" dirty="0"/>
              <a:t>Disparar</a:t>
            </a:r>
            <a:r>
              <a:rPr lang="es-ES" dirty="0"/>
              <a:t> a los malos antes de que nos disparen y evitar disparar a los buenos.</a:t>
            </a:r>
          </a:p>
          <a:p>
            <a:r>
              <a:rPr lang="es-ES" dirty="0"/>
              <a:t>Crear un sistema de puntuación:</a:t>
            </a:r>
          </a:p>
          <a:p>
            <a:pPr lvl="1"/>
            <a:r>
              <a:rPr lang="es-ES" dirty="0"/>
              <a:t>+100 puntos por acertar a un personaje malo. -100 puntos si no acertamos a tiempo.</a:t>
            </a:r>
          </a:p>
          <a:p>
            <a:pPr lvl="1"/>
            <a:r>
              <a:rPr lang="es-ES" dirty="0"/>
              <a:t>-200 si disparamos a un personaje bueno.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644F83-E943-4254-89CE-9840BBEB6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9C0CFF2-06E0-41F0-97C1-D87D4FB0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99797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DA8593A-5B41-4CA0-B954-BD85303F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Creamos la </a:t>
            </a:r>
            <a:r>
              <a:rPr lang="es-ES" b="1" dirty="0"/>
              <a:t>estructura de carpetas </a:t>
            </a:r>
            <a:r>
              <a:rPr lang="es-ES" dirty="0"/>
              <a:t>enseñada.</a:t>
            </a:r>
          </a:p>
          <a:p>
            <a:endParaRPr lang="es-ES" dirty="0"/>
          </a:p>
          <a:p>
            <a:r>
              <a:rPr lang="es-ES" b="1" dirty="0"/>
              <a:t>Importamos</a:t>
            </a:r>
            <a:r>
              <a:rPr lang="es-ES" dirty="0"/>
              <a:t> el paquete creado especialmente para </a:t>
            </a:r>
            <a:r>
              <a:rPr lang="es-ES" b="1" dirty="0"/>
              <a:t>esta práctica</a:t>
            </a:r>
            <a:r>
              <a:rPr lang="es-ES" dirty="0"/>
              <a:t>. (Descargar de Blackboard)</a:t>
            </a:r>
          </a:p>
          <a:p>
            <a:endParaRPr lang="es-ES" dirty="0"/>
          </a:p>
          <a:p>
            <a:r>
              <a:rPr lang="es-ES" dirty="0"/>
              <a:t>Descargamos el paquete </a:t>
            </a:r>
            <a:r>
              <a:rPr lang="es-ES" b="1" dirty="0" err="1"/>
              <a:t>Prototyping</a:t>
            </a:r>
            <a:r>
              <a:rPr lang="es-ES" b="1" dirty="0"/>
              <a:t> de </a:t>
            </a:r>
            <a:r>
              <a:rPr lang="es-ES" b="1" dirty="0" err="1"/>
              <a:t>Asset</a:t>
            </a:r>
            <a:r>
              <a:rPr lang="es-ES" b="1" dirty="0"/>
              <a:t> Store </a:t>
            </a:r>
            <a:r>
              <a:rPr lang="es-ES" dirty="0"/>
              <a:t>de Unity. Lo usaremos para generar el escenario.</a:t>
            </a:r>
          </a:p>
          <a:p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A0A0EE-E740-4F9A-B6D0-C87B54EDE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6EDDC9-F26F-4DF5-8950-1CD90D2B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</a:t>
            </a:r>
          </a:p>
        </p:txBody>
      </p:sp>
    </p:spTree>
    <p:extLst>
      <p:ext uri="{BB962C8B-B14F-4D97-AF65-F5344CB8AC3E}">
        <p14:creationId xmlns:p14="http://schemas.microsoft.com/office/powerpoint/2010/main" val="102487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E70BFED-FD10-4FA7-911E-E47B6CC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Creamos el escenario </a:t>
            </a:r>
            <a:r>
              <a:rPr lang="es-ES" dirty="0"/>
              <a:t>usando el paquete </a:t>
            </a:r>
            <a:r>
              <a:rPr lang="es-ES" dirty="0" err="1"/>
              <a:t>Prototyping</a:t>
            </a:r>
            <a:r>
              <a:rPr lang="es-ES" dirty="0"/>
              <a:t> de Unity.</a:t>
            </a:r>
          </a:p>
          <a:p>
            <a:r>
              <a:rPr lang="es-ES" dirty="0"/>
              <a:t>Usando los </a:t>
            </a:r>
            <a:r>
              <a:rPr lang="es-ES" dirty="0" err="1"/>
              <a:t>prefabs</a:t>
            </a:r>
            <a:r>
              <a:rPr lang="es-ES" dirty="0"/>
              <a:t> incluidos u la tecla </a:t>
            </a:r>
            <a:r>
              <a:rPr lang="es-ES" b="1" dirty="0"/>
              <a:t>v + mover </a:t>
            </a:r>
            <a:r>
              <a:rPr lang="es-ES" dirty="0"/>
              <a:t>podemos montar un campo de tiro rápidamente. (Con las </a:t>
            </a:r>
            <a:r>
              <a:rPr lang="es-ES" dirty="0" err="1"/>
              <a:t>Snapping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activas)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5399AF-CE06-447E-BF8D-048BB650A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66E6AD3-8FEE-4557-AEE8-1F5EF960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91C15F-F3DD-490B-A319-ABE8D954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40" y="3501598"/>
            <a:ext cx="7465692" cy="312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3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5CF80EE-8A92-4F4F-BCEA-1ADE48D8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una mirilla</a:t>
            </a:r>
          </a:p>
          <a:p>
            <a:pPr lvl="1"/>
            <a:r>
              <a:rPr lang="es-ES" dirty="0" err="1"/>
              <a:t>Quad</a:t>
            </a:r>
            <a:r>
              <a:rPr lang="es-ES" dirty="0"/>
              <a:t> a una distancia frontal e hija de la cámara. Eliminar su </a:t>
            </a:r>
            <a:r>
              <a:rPr lang="es-ES" dirty="0" err="1"/>
              <a:t>collider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Material con </a:t>
            </a:r>
            <a:r>
              <a:rPr lang="es-ES" dirty="0" err="1"/>
              <a:t>shader</a:t>
            </a:r>
            <a:r>
              <a:rPr lang="es-ES" dirty="0"/>
              <a:t> </a:t>
            </a:r>
            <a:r>
              <a:rPr lang="es-ES" dirty="0" err="1"/>
              <a:t>unlit</a:t>
            </a:r>
            <a:r>
              <a:rPr lang="es-ES" dirty="0"/>
              <a:t>/</a:t>
            </a:r>
            <a:r>
              <a:rPr lang="es-ES" dirty="0" err="1"/>
              <a:t>transparent</a:t>
            </a:r>
            <a:r>
              <a:rPr lang="es-ES" dirty="0"/>
              <a:t> para mostrar transparencia y que no le afecte la luz.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14D012-D5B4-4755-8375-696F9E9FF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503BEDA-2703-45B8-903F-413095BC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63F68D-D456-4FA7-B56A-645721A4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586827"/>
            <a:ext cx="3672408" cy="301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A650A5F-F935-4246-A806-DA5014964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Creamos un </a:t>
            </a:r>
            <a:r>
              <a:rPr lang="es-ES" dirty="0" err="1"/>
              <a:t>prefab</a:t>
            </a:r>
            <a:r>
              <a:rPr lang="es-ES" dirty="0"/>
              <a:t> con la siguiente funcionalidad:</a:t>
            </a:r>
          </a:p>
          <a:p>
            <a:pPr lvl="1"/>
            <a:r>
              <a:rPr lang="es-ES" dirty="0"/>
              <a:t>Una bala de cañón que sonará al dispararse </a:t>
            </a:r>
            <a:r>
              <a:rPr lang="es-ES" b="1" dirty="0"/>
              <a:t>(sonido “</a:t>
            </a:r>
            <a:r>
              <a:rPr lang="es-ES" b="1" dirty="0" err="1"/>
              <a:t>Fire</a:t>
            </a:r>
            <a:r>
              <a:rPr lang="es-ES" b="1" dirty="0"/>
              <a:t>”) </a:t>
            </a:r>
            <a:r>
              <a:rPr lang="es-ES" dirty="0"/>
              <a:t>y al chocar </a:t>
            </a:r>
            <a:r>
              <a:rPr lang="es-ES" b="1" dirty="0"/>
              <a:t>(sonido “Hit”).</a:t>
            </a:r>
          </a:p>
          <a:p>
            <a:pPr lvl="1"/>
            <a:r>
              <a:rPr lang="es-ES" dirty="0"/>
              <a:t>Crear una clase </a:t>
            </a:r>
            <a:r>
              <a:rPr lang="es-ES" b="1" dirty="0" err="1"/>
              <a:t>BulletHandler</a:t>
            </a:r>
            <a:r>
              <a:rPr lang="es-ES" b="1" dirty="0"/>
              <a:t> </a:t>
            </a:r>
            <a:r>
              <a:rPr lang="es-ES" dirty="0"/>
              <a:t>que implemente dicha funcionalidad.</a:t>
            </a:r>
          </a:p>
          <a:p>
            <a:pPr lvl="1"/>
            <a:r>
              <a:rPr lang="es-ES" dirty="0"/>
              <a:t>De manera opcional, crear un método “</a:t>
            </a:r>
            <a:r>
              <a:rPr lang="es-ES" b="1" dirty="0" err="1"/>
              <a:t>public</a:t>
            </a:r>
            <a:r>
              <a:rPr lang="es-ES" b="1" dirty="0"/>
              <a:t> </a:t>
            </a: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b="1" dirty="0" err="1"/>
              <a:t>Shoot</a:t>
            </a:r>
            <a:r>
              <a:rPr lang="es-ES" b="1" dirty="0"/>
              <a:t> (Vector3 </a:t>
            </a:r>
            <a:r>
              <a:rPr lang="es-ES" b="1" dirty="0" err="1"/>
              <a:t>direction</a:t>
            </a:r>
            <a:r>
              <a:rPr lang="es-ES" b="1" dirty="0"/>
              <a:t>)</a:t>
            </a:r>
            <a:r>
              <a:rPr lang="es-ES" dirty="0"/>
              <a:t>” que lance el sonido del disparo a la vez que impulse la bala.</a:t>
            </a:r>
          </a:p>
          <a:p>
            <a:pPr lvl="1"/>
            <a:r>
              <a:rPr lang="es-ES" dirty="0"/>
              <a:t>Acordarse de implementar el </a:t>
            </a:r>
          </a:p>
          <a:p>
            <a:pPr marL="320040" lvl="1" indent="0">
              <a:buNone/>
            </a:pPr>
            <a:r>
              <a:rPr lang="es-ES" dirty="0"/>
              <a:t>    </a:t>
            </a:r>
            <a:r>
              <a:rPr lang="es-ES" b="1" dirty="0" err="1"/>
              <a:t>OnCollisionEnter</a:t>
            </a:r>
            <a:r>
              <a:rPr lang="es-ES" dirty="0"/>
              <a:t> respectivo.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5B33ED-D71E-419A-84B3-0460517F2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3B30141-32C8-48F5-8763-E8C2D21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seguir: Disparo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77584E0-EE4B-4DA7-B77E-F2AC7D19C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81" y="4309840"/>
            <a:ext cx="2934306" cy="256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94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BB500C7-055A-438D-935E-ACC3ACDEF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32" y="1988840"/>
            <a:ext cx="4530732" cy="4886085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F4F668-355B-4FB9-9582-70369236C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997256D-1EB6-4809-9195-EAE43EAB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seguir: Disparo</a:t>
            </a:r>
          </a:p>
        </p:txBody>
      </p:sp>
    </p:spTree>
    <p:extLst>
      <p:ext uri="{BB962C8B-B14F-4D97-AF65-F5344CB8AC3E}">
        <p14:creationId xmlns:p14="http://schemas.microsoft.com/office/powerpoint/2010/main" val="356263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474309E-973B-4E10-BA37-9A143956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 script que permita:</a:t>
            </a:r>
          </a:p>
          <a:p>
            <a:pPr lvl="1"/>
            <a:r>
              <a:rPr lang="es-ES" b="1" dirty="0"/>
              <a:t>Instanciar un </a:t>
            </a:r>
            <a:r>
              <a:rPr lang="es-ES" b="1" dirty="0" err="1"/>
              <a:t>prefab</a:t>
            </a:r>
            <a:r>
              <a:rPr lang="es-ES" b="1" dirty="0"/>
              <a:t> de la bala</a:t>
            </a:r>
            <a:r>
              <a:rPr lang="es-ES" dirty="0"/>
              <a:t> que hemos creado y llamar a su función </a:t>
            </a:r>
            <a:r>
              <a:rPr lang="es-ES" dirty="0" err="1"/>
              <a:t>Shoot</a:t>
            </a:r>
            <a:r>
              <a:rPr lang="es-ES" dirty="0"/>
              <a:t>, pasando como parámetro el vector de al que apunta la cámara.</a:t>
            </a:r>
          </a:p>
          <a:p>
            <a:pPr lvl="1"/>
            <a:r>
              <a:rPr lang="es-ES" b="1" dirty="0"/>
              <a:t>Quien crea destruye </a:t>
            </a:r>
            <a:r>
              <a:rPr lang="es-ES" dirty="0"/>
              <a:t>(buena práctica de programación en general) destruir dicha instancia a los </a:t>
            </a:r>
            <a:r>
              <a:rPr lang="es-ES" b="1" dirty="0"/>
              <a:t>3 segundos </a:t>
            </a:r>
            <a:r>
              <a:rPr lang="es-ES" dirty="0"/>
              <a:t>de haber sido disparada.</a:t>
            </a:r>
          </a:p>
          <a:p>
            <a:pPr lvl="1"/>
            <a:r>
              <a:rPr lang="es-ES" dirty="0"/>
              <a:t>Si no está activada la RV: Movimiento de la cámara con el </a:t>
            </a:r>
            <a:r>
              <a:rPr lang="es-ES" b="1" dirty="0"/>
              <a:t>ratón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 sí está activada: Movimiento natural de las </a:t>
            </a:r>
            <a:r>
              <a:rPr lang="es-ES" b="1" dirty="0"/>
              <a:t>gafas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Se dispara con el botón izquierdo del ratón.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182128-2EBA-4D44-B0E2-563BE7129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Asignatura/Tema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80235D0-42C4-40E1-9C0A-F2FC6028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seguir: Cámara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E8AEA4-9378-432E-9B2F-AECA425D3C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2385"/>
            <a:ext cx="2254560" cy="225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6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onalizado 2">
      <a:dk1>
        <a:srgbClr val="000000"/>
      </a:dk1>
      <a:lt1>
        <a:srgbClr val="FFFFFF"/>
      </a:lt1>
      <a:dk2>
        <a:srgbClr val="345C97"/>
      </a:dk2>
      <a:lt2>
        <a:srgbClr val="FFFFFF"/>
      </a:lt2>
      <a:accent1>
        <a:srgbClr val="838D9B"/>
      </a:accent1>
      <a:accent2>
        <a:srgbClr val="345C97"/>
      </a:accent2>
      <a:accent3>
        <a:srgbClr val="80716A"/>
      </a:accent3>
      <a:accent4>
        <a:srgbClr val="FF8600"/>
      </a:accent4>
      <a:accent5>
        <a:srgbClr val="345C97"/>
      </a:accent5>
      <a:accent6>
        <a:srgbClr val="5D5AD2"/>
      </a:accent6>
      <a:hlink>
        <a:srgbClr val="345C97"/>
      </a:hlink>
      <a:folHlink>
        <a:srgbClr val="FF860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4795</TotalTime>
  <Words>1752</Words>
  <Application>Microsoft Office PowerPoint</Application>
  <PresentationFormat>Presentación en pantalla (4:3)</PresentationFormat>
  <Paragraphs>167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Perspectiva</vt:lpstr>
      <vt:lpstr>Unity</vt:lpstr>
      <vt:lpstr>Creando un videojuego para Oculus usando Unity</vt:lpstr>
      <vt:lpstr>Definición de requisitos</vt:lpstr>
      <vt:lpstr>Pasos a seguir</vt:lpstr>
      <vt:lpstr>Pasos a seguir</vt:lpstr>
      <vt:lpstr>Pasos a seguir</vt:lpstr>
      <vt:lpstr>Pasos a seguir: Disparo</vt:lpstr>
      <vt:lpstr>Pasos a seguir: Disparo</vt:lpstr>
      <vt:lpstr>Pasos a seguir: Cámara</vt:lpstr>
      <vt:lpstr>Pasos a seguir: Cámara</vt:lpstr>
      <vt:lpstr>Pasos a seguir: Spawn points</vt:lpstr>
      <vt:lpstr>Pasos a seguir: Spawn points</vt:lpstr>
      <vt:lpstr>Pasos a seguir: Los objetivos</vt:lpstr>
      <vt:lpstr>Pasos a seguir: Los objetivos</vt:lpstr>
      <vt:lpstr>Pasos a seguir: Animando personajes</vt:lpstr>
      <vt:lpstr>Pasos a seguir: Controlador de objetivos</vt:lpstr>
      <vt:lpstr>Pasos a seguir: Controlador de objetivos</vt:lpstr>
      <vt:lpstr>Pasos a seguir: Gameplay Manager</vt:lpstr>
      <vt:lpstr>Pasos a seguir: Gameplay Manager</vt:lpstr>
      <vt:lpstr>Extras: Paquete Diseñador de niveles Experto. (3pt)</vt:lpstr>
      <vt:lpstr>Extras: Paquete Programador Experto. (3pt)</vt:lpstr>
      <vt:lpstr>Extras: Paquete Programador Experto. (3pt)</vt:lpstr>
      <vt:lpstr>Extras: Paquete Programador Experto. (3pt)</vt:lpstr>
      <vt:lpstr>Extras: Paquete Experto en VFX. (3pt)</vt:lpstr>
      <vt:lpstr>Extras: Paquete Experto en VFX. (3pt)</vt:lpstr>
    </vt:vector>
  </TitlesOfParts>
  <Company>U-TAD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Perandones Serrano</dc:creator>
  <cp:lastModifiedBy>Jesus Mayor Marquez</cp:lastModifiedBy>
  <cp:revision>165</cp:revision>
  <dcterms:created xsi:type="dcterms:W3CDTF">2013-10-15T13:27:45Z</dcterms:created>
  <dcterms:modified xsi:type="dcterms:W3CDTF">2019-11-29T11:28:50Z</dcterms:modified>
</cp:coreProperties>
</file>