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6" r:id="rId2"/>
    <p:sldId id="322" r:id="rId3"/>
    <p:sldId id="281" r:id="rId4"/>
    <p:sldId id="280" r:id="rId5"/>
    <p:sldId id="283" r:id="rId6"/>
    <p:sldId id="282" r:id="rId7"/>
    <p:sldId id="284" r:id="rId8"/>
    <p:sldId id="329" r:id="rId9"/>
    <p:sldId id="346" r:id="rId10"/>
    <p:sldId id="324" r:id="rId11"/>
    <p:sldId id="330" r:id="rId12"/>
    <p:sldId id="285" r:id="rId13"/>
    <p:sldId id="265" r:id="rId14"/>
    <p:sldId id="286" r:id="rId15"/>
    <p:sldId id="287" r:id="rId16"/>
    <p:sldId id="288" r:id="rId17"/>
    <p:sldId id="289" r:id="rId18"/>
    <p:sldId id="290" r:id="rId19"/>
    <p:sldId id="336" r:id="rId20"/>
    <p:sldId id="347" r:id="rId21"/>
    <p:sldId id="332" r:id="rId22"/>
    <p:sldId id="291" r:id="rId23"/>
    <p:sldId id="292" r:id="rId24"/>
    <p:sldId id="293" r:id="rId25"/>
    <p:sldId id="294" r:id="rId26"/>
    <p:sldId id="278" r:id="rId27"/>
    <p:sldId id="279" r:id="rId28"/>
    <p:sldId id="337" r:id="rId29"/>
    <p:sldId id="295" r:id="rId30"/>
    <p:sldId id="348" r:id="rId31"/>
    <p:sldId id="334" r:id="rId32"/>
    <p:sldId id="335" r:id="rId33"/>
    <p:sldId id="339" r:id="rId34"/>
    <p:sldId id="341" r:id="rId35"/>
    <p:sldId id="343" r:id="rId36"/>
    <p:sldId id="340" r:id="rId37"/>
    <p:sldId id="342" r:id="rId38"/>
    <p:sldId id="344" r:id="rId39"/>
    <p:sldId id="345" r:id="rId40"/>
    <p:sldId id="349" r:id="rId4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4" autoAdjust="0"/>
    <p:restoredTop sz="76539" autoAdjust="0"/>
  </p:normalViewPr>
  <p:slideViewPr>
    <p:cSldViewPr snapToGrid="0">
      <p:cViewPr varScale="1">
        <p:scale>
          <a:sx n="87" d="100"/>
          <a:sy n="87" d="100"/>
        </p:scale>
        <p:origin x="145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37DC98-3200-412E-AD9C-CDF33AC231E5}" type="datetimeFigureOut">
              <a:rPr kumimoji="1" lang="ja-JP" altLang="en-US" smtClean="0"/>
              <a:t>2020/7/7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DD571F-B061-447A-90C1-8A8A06006DBA}" type="slidenum">
              <a:rPr kumimoji="1" lang="ja-JP" altLang="en-US" smtClean="0"/>
              <a:t>‹#›</a:t>
            </a:fld>
            <a:endParaRPr kumimoji="1" lang="ja-JP" altLang="en-US"/>
          </a:p>
        </p:txBody>
      </p:sp>
    </p:spTree>
    <p:extLst>
      <p:ext uri="{BB962C8B-B14F-4D97-AF65-F5344CB8AC3E}">
        <p14:creationId xmlns:p14="http://schemas.microsoft.com/office/powerpoint/2010/main" val="305200595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グラフ内のパスは、（</a:t>
            </a:r>
            <a:r>
              <a:rPr kumimoji="1" lang="en-US" altLang="ja-JP" dirty="0"/>
              <a:t>v1</a:t>
            </a:r>
            <a:r>
              <a:rPr kumimoji="1" lang="ja-JP" altLang="en-US" dirty="0" err="1"/>
              <a:t>、</a:t>
            </a:r>
            <a:r>
              <a:rPr kumimoji="1" lang="en-US" altLang="ja-JP" dirty="0"/>
              <a:t>v2</a:t>
            </a:r>
            <a:r>
              <a:rPr kumimoji="1" lang="ja-JP" altLang="en-US" dirty="0"/>
              <a:t>）、（</a:t>
            </a:r>
            <a:r>
              <a:rPr kumimoji="1" lang="en-US" altLang="ja-JP" dirty="0"/>
              <a:t>v2</a:t>
            </a:r>
            <a:r>
              <a:rPr kumimoji="1" lang="ja-JP" altLang="en-US" dirty="0" err="1"/>
              <a:t>、</a:t>
            </a:r>
            <a:r>
              <a:rPr kumimoji="1" lang="en-US" altLang="ja-JP" dirty="0"/>
              <a:t>v3</a:t>
            </a:r>
            <a:r>
              <a:rPr kumimoji="1" lang="ja-JP" altLang="en-US" dirty="0"/>
              <a:t>）、</a:t>
            </a:r>
            <a:r>
              <a:rPr kumimoji="1" lang="en-US" altLang="ja-JP" dirty="0"/>
              <a:t>...</a:t>
            </a:r>
            <a:r>
              <a:rPr kumimoji="1" lang="ja-JP" altLang="en-US" dirty="0" err="1"/>
              <a:t>、</a:t>
            </a:r>
            <a:r>
              <a:rPr kumimoji="1" lang="ja-JP" altLang="en-US" dirty="0"/>
              <a:t>（</a:t>
            </a:r>
            <a:r>
              <a:rPr kumimoji="1" lang="en-US" altLang="ja-JP" dirty="0"/>
              <a:t>vn-1</a:t>
            </a:r>
            <a:r>
              <a:rPr kumimoji="1" lang="ja-JP" altLang="en-US" dirty="0" err="1"/>
              <a:t>、</a:t>
            </a:r>
            <a:r>
              <a:rPr kumimoji="1" lang="en-US" altLang="ja-JP" dirty="0" err="1"/>
              <a:t>vn</a:t>
            </a:r>
            <a:r>
              <a:rPr kumimoji="1" lang="ja-JP" altLang="en-US" dirty="0"/>
              <a:t>）の形式のエッジのシーケンスです。 パスは、長さ</a:t>
            </a:r>
            <a:r>
              <a:rPr kumimoji="1" lang="en-US" altLang="ja-JP" dirty="0"/>
              <a:t>n-1</a:t>
            </a:r>
            <a:r>
              <a:rPr kumimoji="1" lang="ja-JP" altLang="en-US" dirty="0"/>
              <a:t>の</a:t>
            </a:r>
            <a:r>
              <a:rPr kumimoji="1" lang="en-US" altLang="ja-JP" dirty="0"/>
              <a:t>v1</a:t>
            </a:r>
            <a:r>
              <a:rPr kumimoji="1" lang="ja-JP" altLang="en-US" dirty="0"/>
              <a:t>から</a:t>
            </a:r>
            <a:r>
              <a:rPr kumimoji="1" lang="en-US" altLang="ja-JP" dirty="0" err="1"/>
              <a:t>vn</a:t>
            </a:r>
            <a:r>
              <a:rPr kumimoji="1" lang="ja-JP" altLang="en-US" dirty="0"/>
              <a:t>です。</a:t>
            </a:r>
          </a:p>
          <a:p>
            <a:r>
              <a:rPr kumimoji="1" lang="ja-JP" altLang="en-US" dirty="0"/>
              <a:t>特別な場合として、単一の頂点はそれ自身からそれ自体への長さ０の経路を示す。</a:t>
            </a:r>
          </a:p>
          <a:p>
            <a:r>
              <a:rPr kumimoji="1" lang="ja-JP" altLang="en-US" dirty="0"/>
              <a:t>最初と最後の頂点を除いて、パス上のすべてのエッジとすべての頂点が異なる場合、パスは単純です。</a:t>
            </a:r>
          </a:p>
          <a:p>
            <a:r>
              <a:rPr kumimoji="1" lang="ja-JP" altLang="en-US" dirty="0"/>
              <a:t>サイクルは、長さが</a:t>
            </a:r>
            <a:r>
              <a:rPr kumimoji="1" lang="en-US" altLang="ja-JP" dirty="0"/>
              <a:t>1</a:t>
            </a:r>
            <a:r>
              <a:rPr kumimoji="1" lang="ja-JP" altLang="en-US" dirty="0"/>
              <a:t>以上の単純なパスで、同じ頂点で始まり終わります。 無向グラフでは、周期は少なくとも</a:t>
            </a:r>
            <a:r>
              <a:rPr kumimoji="1" lang="en-US" altLang="ja-JP" dirty="0"/>
              <a:t>3</a:t>
            </a:r>
            <a:r>
              <a:rPr kumimoji="1" lang="ja-JP" altLang="en-US" dirty="0"/>
              <a:t>の長さでなければなりません。</a:t>
            </a:r>
          </a:p>
        </p:txBody>
      </p:sp>
      <p:sp>
        <p:nvSpPr>
          <p:cNvPr id="4" name="スライド番号プレースホルダー 3"/>
          <p:cNvSpPr>
            <a:spLocks noGrp="1"/>
          </p:cNvSpPr>
          <p:nvPr>
            <p:ph type="sldNum" sz="quarter" idx="10"/>
          </p:nvPr>
        </p:nvSpPr>
        <p:spPr/>
        <p:txBody>
          <a:bodyPr/>
          <a:lstStyle/>
          <a:p>
            <a:fld id="{CDDD571F-B061-447A-90C1-8A8A06006DBA}" type="slidenum">
              <a:rPr kumimoji="1" lang="ja-JP" altLang="en-US" smtClean="0"/>
              <a:t>3</a:t>
            </a:fld>
            <a:endParaRPr kumimoji="1" lang="ja-JP" altLang="en-US"/>
          </a:p>
        </p:txBody>
      </p:sp>
    </p:spTree>
    <p:extLst>
      <p:ext uri="{BB962C8B-B14F-4D97-AF65-F5344CB8AC3E}">
        <p14:creationId xmlns:p14="http://schemas.microsoft.com/office/powerpoint/2010/main" val="31169097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誘導ステップ</a:t>
            </a:r>
          </a:p>
          <a:p>
            <a:r>
              <a:rPr kumimoji="1" lang="en-US" altLang="ja-JP" dirty="0"/>
              <a:t>|</a:t>
            </a:r>
            <a:r>
              <a:rPr kumimoji="1" lang="ja-JP" altLang="en-US" dirty="0"/>
              <a:t>𝑆</a:t>
            </a:r>
            <a:r>
              <a:rPr kumimoji="1" lang="en-US" altLang="ja-JP" dirty="0"/>
              <a:t>| =</a:t>
            </a:r>
            <a:r>
              <a:rPr kumimoji="1" lang="ja-JP" altLang="en-US" dirty="0"/>
              <a:t>𝑘の場合、𝑑∈𝑉−𝑆のような𝑑</a:t>
            </a:r>
            <a:r>
              <a:rPr kumimoji="1" lang="en-US" altLang="ja-JP" dirty="0"/>
              <a:t>[</a:t>
            </a:r>
            <a:r>
              <a:rPr kumimoji="1" lang="ja-JP" altLang="en-US" dirty="0"/>
              <a:t>𝑤</a:t>
            </a:r>
            <a:r>
              <a:rPr kumimoji="1" lang="en-US" altLang="ja-JP" dirty="0"/>
              <a:t>]</a:t>
            </a:r>
            <a:r>
              <a:rPr kumimoji="1" lang="ja-JP" altLang="en-US" dirty="0"/>
              <a:t>が最小であるとし、を選択して𝑆に追加します（</a:t>
            </a:r>
            <a:r>
              <a:rPr kumimoji="1" lang="en-US" altLang="ja-JP" dirty="0"/>
              <a:t>|</a:t>
            </a:r>
            <a:r>
              <a:rPr kumimoji="1" lang="ja-JP" altLang="en-US" dirty="0"/>
              <a:t>𝑆</a:t>
            </a:r>
            <a:r>
              <a:rPr kumimoji="1" lang="en-US" altLang="ja-JP" dirty="0"/>
              <a:t>| "</a:t>
            </a:r>
            <a:r>
              <a:rPr kumimoji="1" lang="ja-JP" altLang="en-US" dirty="0"/>
              <a:t>は</a:t>
            </a:r>
            <a:r>
              <a:rPr kumimoji="1" lang="en-US" altLang="ja-JP" dirty="0"/>
              <a:t>"</a:t>
            </a:r>
            <a:r>
              <a:rPr kumimoji="1" lang="ja-JP" altLang="en-US" dirty="0"/>
              <a:t>𝑘</a:t>
            </a:r>
            <a:r>
              <a:rPr kumimoji="1" lang="en-US" altLang="ja-JP" dirty="0"/>
              <a:t>+ 1</a:t>
            </a:r>
            <a:r>
              <a:rPr kumimoji="1" lang="ja-JP" altLang="en-US" dirty="0"/>
              <a:t>になります）。</a:t>
            </a:r>
            <a:endParaRPr kumimoji="1" lang="en-US" altLang="ja-JP" dirty="0"/>
          </a:p>
          <a:p>
            <a:r>
              <a:rPr kumimoji="1" lang="ja-JP" altLang="en-US" dirty="0"/>
              <a:t>𝑑</a:t>
            </a:r>
            <a:r>
              <a:rPr kumimoji="1" lang="en-US" altLang="ja-JP" dirty="0"/>
              <a:t>[</a:t>
            </a:r>
            <a:r>
              <a:rPr kumimoji="1" lang="ja-JP" altLang="en-US" dirty="0"/>
              <a:t>𝑤</a:t>
            </a:r>
            <a:r>
              <a:rPr kumimoji="1" lang="en-US" altLang="ja-JP" dirty="0"/>
              <a:t>]</a:t>
            </a:r>
            <a:r>
              <a:rPr kumimoji="1" lang="ja-JP" altLang="en-US" dirty="0"/>
              <a:t>が</a:t>
            </a:r>
            <a:r>
              <a:rPr kumimoji="1" lang="en-US" altLang="ja-JP" dirty="0"/>
              <a:t>s</a:t>
            </a:r>
            <a:r>
              <a:rPr kumimoji="1" lang="ja-JP" altLang="en-US" dirty="0"/>
              <a:t>から</a:t>
            </a:r>
            <a:r>
              <a:rPr kumimoji="1" lang="en-US" altLang="ja-JP" dirty="0"/>
              <a:t>w</a:t>
            </a:r>
            <a:r>
              <a:rPr kumimoji="1" lang="ja-JP" altLang="en-US" dirty="0" err="1"/>
              <a:t>への</a:t>
            </a:r>
            <a:r>
              <a:rPr kumimoji="1" lang="ja-JP" altLang="en-US" dirty="0"/>
              <a:t>最短経路の距離ではない場合、</a:t>
            </a:r>
            <a:r>
              <a:rPr kumimoji="1" lang="en-US" altLang="ja-JP" dirty="0"/>
              <a:t>P</a:t>
            </a:r>
            <a:r>
              <a:rPr kumimoji="1" lang="ja-JP" altLang="en-US" dirty="0"/>
              <a:t>に</a:t>
            </a:r>
            <a:r>
              <a:rPr kumimoji="1" lang="en-US" altLang="ja-JP" dirty="0"/>
              <a:t>S</a:t>
            </a:r>
            <a:r>
              <a:rPr kumimoji="1" lang="ja-JP" altLang="en-US" dirty="0"/>
              <a:t>以外の頂点</a:t>
            </a:r>
            <a:r>
              <a:rPr kumimoji="1" lang="en-US" altLang="ja-JP" dirty="0"/>
              <a:t>w</a:t>
            </a:r>
            <a:r>
              <a:rPr kumimoji="1" lang="ja-JP" altLang="en-US" dirty="0"/>
              <a:t>が含まれるように、より短い経路</a:t>
            </a:r>
            <a:r>
              <a:rPr kumimoji="1" lang="en-US" altLang="ja-JP" dirty="0"/>
              <a:t>P</a:t>
            </a:r>
            <a:r>
              <a:rPr kumimoji="1" lang="ja-JP" altLang="en-US" dirty="0"/>
              <a:t>がなければなりません。</a:t>
            </a:r>
          </a:p>
          <a:p>
            <a:r>
              <a:rPr kumimoji="1" lang="en-US" altLang="ja-JP" dirty="0"/>
              <a:t>v</a:t>
            </a:r>
            <a:r>
              <a:rPr kumimoji="1" lang="ja-JP" altLang="en-US" dirty="0"/>
              <a:t>を</a:t>
            </a:r>
            <a:r>
              <a:rPr kumimoji="1" lang="en-US" altLang="ja-JP" dirty="0"/>
              <a:t>P</a:t>
            </a:r>
            <a:r>
              <a:rPr kumimoji="1" lang="ja-JP" altLang="en-US" dirty="0"/>
              <a:t>上の最初のそのような頂点とする。</a:t>
            </a:r>
          </a:p>
        </p:txBody>
      </p:sp>
      <p:sp>
        <p:nvSpPr>
          <p:cNvPr id="4" name="スライド番号プレースホルダー 3"/>
          <p:cNvSpPr>
            <a:spLocks noGrp="1"/>
          </p:cNvSpPr>
          <p:nvPr>
            <p:ph type="sldNum" sz="quarter" idx="10"/>
          </p:nvPr>
        </p:nvSpPr>
        <p:spPr/>
        <p:txBody>
          <a:bodyPr/>
          <a:lstStyle/>
          <a:p>
            <a:fld id="{CDDD571F-B061-447A-90C1-8A8A06006DBA}" type="slidenum">
              <a:rPr kumimoji="1" lang="ja-JP" altLang="en-US" smtClean="0"/>
              <a:t>23</a:t>
            </a:fld>
            <a:endParaRPr kumimoji="1" lang="ja-JP" altLang="en-US"/>
          </a:p>
        </p:txBody>
      </p:sp>
    </p:spTree>
    <p:extLst>
      <p:ext uri="{BB962C8B-B14F-4D97-AF65-F5344CB8AC3E}">
        <p14:creationId xmlns:p14="http://schemas.microsoft.com/office/powerpoint/2010/main" val="25330590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しかし、</a:t>
            </a:r>
            <a:r>
              <a:rPr kumimoji="1" lang="en-US" altLang="ja-JP" dirty="0"/>
              <a:t>s</a:t>
            </a:r>
            <a:r>
              <a:rPr kumimoji="1" lang="ja-JP" altLang="en-US" dirty="0"/>
              <a:t>から</a:t>
            </a:r>
            <a:r>
              <a:rPr kumimoji="1" lang="en-US" altLang="ja-JP" dirty="0"/>
              <a:t>v</a:t>
            </a:r>
            <a:r>
              <a:rPr kumimoji="1" lang="ja-JP" altLang="en-US" dirty="0" err="1"/>
              <a:t>への</a:t>
            </a:r>
            <a:r>
              <a:rPr kumimoji="1" lang="ja-JP" altLang="en-US" dirty="0"/>
              <a:t>距離は</a:t>
            </a:r>
            <a:r>
              <a:rPr kumimoji="1" lang="en-US" altLang="ja-JP" dirty="0"/>
              <a:t>d [w]</a:t>
            </a:r>
            <a:r>
              <a:rPr kumimoji="1" lang="ja-JP" altLang="en-US" dirty="0"/>
              <a:t>より短く、さらに、</a:t>
            </a:r>
            <a:r>
              <a:rPr kumimoji="1" lang="en-US" altLang="ja-JP" dirty="0"/>
              <a:t>s</a:t>
            </a:r>
            <a:r>
              <a:rPr kumimoji="1" lang="ja-JP" altLang="en-US" dirty="0"/>
              <a:t>から</a:t>
            </a:r>
            <a:r>
              <a:rPr kumimoji="1" lang="en-US" altLang="ja-JP" dirty="0"/>
              <a:t>v</a:t>
            </a:r>
            <a:r>
              <a:rPr kumimoji="1" lang="ja-JP" altLang="en-US" dirty="0" err="1"/>
              <a:t>への</a:t>
            </a:r>
            <a:r>
              <a:rPr kumimoji="1" lang="ja-JP" altLang="en-US" dirty="0"/>
              <a:t>最短経路は</a:t>
            </a:r>
            <a:r>
              <a:rPr kumimoji="1" lang="en-US" altLang="ja-JP" dirty="0"/>
              <a:t>v</a:t>
            </a:r>
            <a:r>
              <a:rPr kumimoji="1" lang="ja-JP" altLang="en-US" dirty="0"/>
              <a:t>自体を除いて完全に</a:t>
            </a:r>
            <a:r>
              <a:rPr kumimoji="1" lang="en-US" altLang="ja-JP" dirty="0"/>
              <a:t>S</a:t>
            </a:r>
            <a:r>
              <a:rPr kumimoji="1" lang="ja-JP" altLang="en-US" dirty="0"/>
              <a:t>内にあります。</a:t>
            </a:r>
          </a:p>
          <a:p>
            <a:r>
              <a:rPr kumimoji="1" lang="ja-JP" altLang="en-US" dirty="0"/>
              <a:t>したがって、帰納的仮説では、</a:t>
            </a:r>
            <a:r>
              <a:rPr kumimoji="1" lang="en-US" altLang="ja-JP" dirty="0"/>
              <a:t>d [v] &lt;d [w]</a:t>
            </a:r>
            <a:r>
              <a:rPr kumimoji="1" lang="ja-JP" altLang="en-US" dirty="0"/>
              <a:t>と矛盾します。</a:t>
            </a:r>
            <a:endParaRPr kumimoji="1" lang="en-US" altLang="ja-JP" dirty="0"/>
          </a:p>
          <a:p>
            <a:endParaRPr kumimoji="1" lang="en-US" altLang="ja-JP" dirty="0"/>
          </a:p>
          <a:p>
            <a:r>
              <a:rPr kumimoji="1" lang="ja-JP" altLang="en-US" dirty="0"/>
              <a:t>経路Ｐは存在せず、ｄ ［ｗ］は完全にＳにある</a:t>
            </a:r>
            <a:r>
              <a:rPr kumimoji="1" lang="ja-JP" altLang="en-US" dirty="0" err="1"/>
              <a:t>ｓ</a:t>
            </a:r>
            <a:r>
              <a:rPr kumimoji="1" lang="ja-JP" altLang="en-US" dirty="0"/>
              <a:t>からｗまでの最短経路の距離であると結論する。更新操作から、</a:t>
            </a:r>
            <a:r>
              <a:rPr kumimoji="1" lang="en-US" altLang="ja-JP" dirty="0"/>
              <a:t>【</a:t>
            </a:r>
            <a:r>
              <a:rPr kumimoji="1" lang="ja-JP" altLang="en-US" dirty="0"/>
              <a:t>数６</a:t>
            </a:r>
            <a:r>
              <a:rPr kumimoji="1" lang="en-US" altLang="ja-JP" dirty="0"/>
              <a:t>】</a:t>
            </a:r>
            <a:r>
              <a:rPr kumimoji="1" lang="ja-JP" altLang="en-US" dirty="0"/>
              <a:t>となる。 𝑤</a:t>
            </a:r>
            <a:r>
              <a:rPr kumimoji="1" lang="en-US" altLang="ja-JP" dirty="0"/>
              <a:t>] +</a:t>
            </a:r>
            <a:r>
              <a:rPr kumimoji="1" lang="ja-JP" altLang="en-US" dirty="0"/>
              <a:t>𝐷</a:t>
            </a:r>
            <a:r>
              <a:rPr kumimoji="1" lang="en-US" altLang="ja-JP" dirty="0"/>
              <a:t>[</a:t>
            </a:r>
            <a:r>
              <a:rPr kumimoji="1" lang="ja-JP" altLang="en-US" dirty="0"/>
              <a:t>𝑤、𝑣</a:t>
            </a:r>
            <a:r>
              <a:rPr kumimoji="1" lang="en-US" altLang="ja-JP" dirty="0"/>
              <a:t>]}</a:t>
            </a:r>
            <a:r>
              <a:rPr kumimoji="1" lang="ja-JP" altLang="en-US" dirty="0" err="1"/>
              <a:t>、</a:t>
            </a:r>
            <a:r>
              <a:rPr kumimoji="1" lang="en-US" altLang="ja-JP" dirty="0"/>
              <a:t>d [v]</a:t>
            </a:r>
            <a:r>
              <a:rPr kumimoji="1" lang="ja-JP" altLang="en-US" dirty="0"/>
              <a:t>が正しく計算されていることがわかります。</a:t>
            </a:r>
          </a:p>
        </p:txBody>
      </p:sp>
      <p:sp>
        <p:nvSpPr>
          <p:cNvPr id="4" name="スライド番号プレースホルダー 3"/>
          <p:cNvSpPr>
            <a:spLocks noGrp="1"/>
          </p:cNvSpPr>
          <p:nvPr>
            <p:ph type="sldNum" sz="quarter" idx="10"/>
          </p:nvPr>
        </p:nvSpPr>
        <p:spPr/>
        <p:txBody>
          <a:bodyPr/>
          <a:lstStyle/>
          <a:p>
            <a:fld id="{CDDD571F-B061-447A-90C1-8A8A06006DBA}" type="slidenum">
              <a:rPr kumimoji="1" lang="ja-JP" altLang="en-US" smtClean="0"/>
              <a:t>24</a:t>
            </a:fld>
            <a:endParaRPr kumimoji="1" lang="ja-JP" altLang="en-US"/>
          </a:p>
        </p:txBody>
      </p:sp>
    </p:spTree>
    <p:extLst>
      <p:ext uri="{BB962C8B-B14F-4D97-AF65-F5344CB8AC3E}">
        <p14:creationId xmlns:p14="http://schemas.microsoft.com/office/powerpoint/2010/main" val="19477387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ダイクストラのアルゴリズムは、隣接リストを使用してグラフを維持し、</a:t>
            </a:r>
            <a:r>
              <a:rPr kumimoji="1" lang="en-US" altLang="ja-JP" dirty="0"/>
              <a:t>S</a:t>
            </a:r>
            <a:r>
              <a:rPr kumimoji="1" lang="ja-JP" altLang="en-US" dirty="0"/>
              <a:t>にないノードの優先順位キューを維持することによって、より効率的に作成できます。</a:t>
            </a:r>
          </a:p>
          <a:p>
            <a:r>
              <a:rPr kumimoji="1" lang="ja-JP" altLang="en-US" dirty="0"/>
              <a:t>この実装では、ダイクストラのアルゴリズムの時間計算量は</a:t>
            </a:r>
            <a:r>
              <a:rPr kumimoji="1" lang="en-US" altLang="ja-JP" dirty="0"/>
              <a:t>O</a:t>
            </a:r>
            <a:r>
              <a:rPr kumimoji="1" lang="ja-JP" altLang="en-US" dirty="0"/>
              <a:t>（（</a:t>
            </a:r>
            <a:r>
              <a:rPr kumimoji="1" lang="en-US" altLang="ja-JP" dirty="0"/>
              <a:t>| V | + | E |</a:t>
            </a:r>
            <a:r>
              <a:rPr kumimoji="1" lang="ja-JP" altLang="en-US" dirty="0"/>
              <a:t>）</a:t>
            </a:r>
            <a:r>
              <a:rPr kumimoji="1" lang="en-US" altLang="ja-JP" dirty="0"/>
              <a:t>log | V |</a:t>
            </a:r>
            <a:r>
              <a:rPr kumimoji="1" lang="ja-JP" altLang="en-US" dirty="0"/>
              <a:t>）です。</a:t>
            </a:r>
            <a:endParaRPr kumimoji="1" lang="en-US" altLang="ja-JP" dirty="0"/>
          </a:p>
          <a:p>
            <a:r>
              <a:rPr kumimoji="1" lang="en-US" altLang="ja-JP" dirty="0"/>
              <a:t>/ * s</a:t>
            </a:r>
            <a:r>
              <a:rPr kumimoji="1" lang="ja-JP" altLang="en-US" dirty="0"/>
              <a:t>はソースの頂点で、</a:t>
            </a:r>
            <a:r>
              <a:rPr kumimoji="1" lang="en-US" altLang="ja-JP" dirty="0"/>
              <a:t>S</a:t>
            </a:r>
            <a:r>
              <a:rPr kumimoji="1" lang="ja-JP" altLang="en-US" dirty="0"/>
              <a:t>は</a:t>
            </a:r>
            <a:r>
              <a:rPr kumimoji="1" lang="en-US" altLang="ja-JP" dirty="0"/>
              <a:t>s</a:t>
            </a:r>
            <a:r>
              <a:rPr kumimoji="1" lang="ja-JP" altLang="en-US" dirty="0"/>
              <a:t>から</a:t>
            </a:r>
            <a:r>
              <a:rPr kumimoji="1" lang="en-US" altLang="ja-JP" dirty="0"/>
              <a:t>S</a:t>
            </a:r>
            <a:r>
              <a:rPr kumimoji="1" lang="ja-JP" altLang="en-US" dirty="0"/>
              <a:t>の各頂点への最短経路が完全に</a:t>
            </a:r>
            <a:r>
              <a:rPr kumimoji="1" lang="en-US" altLang="ja-JP" dirty="0"/>
              <a:t>S</a:t>
            </a:r>
            <a:r>
              <a:rPr kumimoji="1" lang="ja-JP" altLang="en-US" dirty="0"/>
              <a:t>になるように設定された部分解です。</a:t>
            </a:r>
          </a:p>
          <a:p>
            <a:r>
              <a:rPr kumimoji="1" lang="ja-JP" altLang="en-US" dirty="0"/>
              <a:t>各頂点</a:t>
            </a:r>
            <a:r>
              <a:rPr kumimoji="1" lang="en-US" altLang="ja-JP" dirty="0" err="1"/>
              <a:t>vV-S</a:t>
            </a:r>
            <a:r>
              <a:rPr kumimoji="1" lang="ja-JP" altLang="en-US" dirty="0"/>
              <a:t>に対して、</a:t>
            </a:r>
            <a:r>
              <a:rPr kumimoji="1" lang="en-US" altLang="ja-JP" dirty="0"/>
              <a:t>d [v]</a:t>
            </a:r>
            <a:r>
              <a:rPr kumimoji="1" lang="ja-JP" altLang="en-US" dirty="0"/>
              <a:t>は</a:t>
            </a:r>
            <a:r>
              <a:rPr kumimoji="1" lang="en-US" altLang="ja-JP" dirty="0"/>
              <a:t>S</a:t>
            </a:r>
            <a:r>
              <a:rPr kumimoji="1" lang="ja-JP" altLang="en-US" dirty="0"/>
              <a:t>から</a:t>
            </a:r>
            <a:r>
              <a:rPr kumimoji="1" lang="en-US" altLang="ja-JP" dirty="0"/>
              <a:t>S</a:t>
            </a:r>
            <a:r>
              <a:rPr kumimoji="1" lang="ja-JP" altLang="en-US" dirty="0" err="1"/>
              <a:t>への</a:t>
            </a:r>
            <a:r>
              <a:rPr kumimoji="1" lang="ja-JP" altLang="en-US" dirty="0"/>
              <a:t>現在の最短経路の距離を含み、</a:t>
            </a:r>
            <a:r>
              <a:rPr kumimoji="1" lang="en-US" altLang="ja-JP" dirty="0"/>
              <a:t>S</a:t>
            </a:r>
            <a:r>
              <a:rPr kumimoji="1" lang="ja-JP" altLang="en-US" dirty="0"/>
              <a:t>の頂点のみを通過します。</a:t>
            </a:r>
          </a:p>
        </p:txBody>
      </p:sp>
      <p:sp>
        <p:nvSpPr>
          <p:cNvPr id="4" name="スライド番号プレースホルダー 3"/>
          <p:cNvSpPr>
            <a:spLocks noGrp="1"/>
          </p:cNvSpPr>
          <p:nvPr>
            <p:ph type="sldNum" sz="quarter" idx="10"/>
          </p:nvPr>
        </p:nvSpPr>
        <p:spPr/>
        <p:txBody>
          <a:bodyPr/>
          <a:lstStyle/>
          <a:p>
            <a:fld id="{CDDD571F-B061-447A-90C1-8A8A06006DBA}" type="slidenum">
              <a:rPr kumimoji="1" lang="ja-JP" altLang="en-US" smtClean="0"/>
              <a:t>25</a:t>
            </a:fld>
            <a:endParaRPr kumimoji="1" lang="ja-JP" altLang="en-US"/>
          </a:p>
        </p:txBody>
      </p:sp>
    </p:spTree>
    <p:extLst>
      <p:ext uri="{BB962C8B-B14F-4D97-AF65-F5344CB8AC3E}">
        <p14:creationId xmlns:p14="http://schemas.microsoft.com/office/powerpoint/2010/main" val="22672413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r>
              <a:rPr lang="ja-JP" altLang="en-US"/>
              <a:t>June 24, 1997</a:t>
            </a:r>
            <a:endParaRPr lang="en-US" altLang="ja-JP"/>
          </a:p>
        </p:txBody>
      </p:sp>
      <p:sp>
        <p:nvSpPr>
          <p:cNvPr id="5" name="Rectangle 6"/>
          <p:cNvSpPr>
            <a:spLocks noGrp="1" noChangeArrowheads="1"/>
          </p:cNvSpPr>
          <p:nvPr>
            <p:ph type="ftr" sz="quarter" idx="4"/>
          </p:nvPr>
        </p:nvSpPr>
        <p:spPr>
          <a:ln/>
        </p:spPr>
        <p:txBody>
          <a:bodyPr/>
          <a:lstStyle/>
          <a:p>
            <a:r>
              <a:rPr lang="ja-JP" altLang="en-US"/>
              <a:t>Copyright (c) 1996, 1997 Microsoft Corp.</a:t>
            </a:r>
            <a:endParaRPr lang="en-US" altLang="ja-JP"/>
          </a:p>
        </p:txBody>
      </p:sp>
      <p:sp>
        <p:nvSpPr>
          <p:cNvPr id="6" name="Rectangle 7"/>
          <p:cNvSpPr>
            <a:spLocks noGrp="1" noChangeArrowheads="1"/>
          </p:cNvSpPr>
          <p:nvPr>
            <p:ph type="sldNum" sz="quarter" idx="5"/>
          </p:nvPr>
        </p:nvSpPr>
        <p:spPr>
          <a:ln/>
        </p:spPr>
        <p:txBody>
          <a:bodyPr/>
          <a:lstStyle/>
          <a:p>
            <a:fld id="{AD7E7C20-AF40-4A94-910D-2140160AB3D6}" type="slidenum">
              <a:rPr lang="ja-JP" altLang="en-US"/>
              <a:pPr/>
              <a:t>26</a:t>
            </a:fld>
            <a:endParaRPr lang="en-US" altLang="ja-JP"/>
          </a:p>
        </p:txBody>
      </p:sp>
      <p:sp>
        <p:nvSpPr>
          <p:cNvPr id="1125378" name="Rectangle 2"/>
          <p:cNvSpPr>
            <a:spLocks noGrp="1" noRot="1" noChangeAspect="1" noChangeArrowheads="1" noTextEdit="1"/>
          </p:cNvSpPr>
          <p:nvPr>
            <p:ph type="sldImg"/>
          </p:nvPr>
        </p:nvSpPr>
        <p:spPr>
          <a:ln/>
        </p:spPr>
      </p:sp>
      <p:sp>
        <p:nvSpPr>
          <p:cNvPr id="1125379" name="Rectangle 3"/>
          <p:cNvSpPr>
            <a:spLocks noGrp="1" noChangeArrowheads="1"/>
          </p:cNvSpPr>
          <p:nvPr>
            <p:ph type="body" idx="1"/>
          </p:nvPr>
        </p:nvSpPr>
        <p:spPr/>
        <p:txBody>
          <a:bodyPr/>
          <a:lstStyle/>
          <a:p>
            <a:r>
              <a:rPr lang="en-US" altLang="ja-JP" dirty="0"/>
              <a:t>Prim</a:t>
            </a:r>
            <a:r>
              <a:rPr lang="ja-JP" altLang="en-US" dirty="0"/>
              <a:t>のアルゴリズム（</a:t>
            </a:r>
            <a:r>
              <a:rPr lang="en-US" altLang="ja-JP" dirty="0"/>
              <a:t>Minimum Spanning Tree</a:t>
            </a:r>
            <a:r>
              <a:rPr lang="ja-JP" altLang="en-US" dirty="0"/>
              <a:t>）では、頂点とエッジが</a:t>
            </a:r>
            <a:r>
              <a:rPr lang="en-US" altLang="ja-JP" dirty="0"/>
              <a:t>1</a:t>
            </a:r>
            <a:r>
              <a:rPr lang="ja-JP" altLang="en-US" dirty="0" err="1"/>
              <a:t>つずつ</a:t>
            </a:r>
            <a:r>
              <a:rPr lang="ja-JP" altLang="en-US" dirty="0"/>
              <a:t>ツリーに追加され、各ステップで追加する</a:t>
            </a:r>
            <a:r>
              <a:rPr lang="en-US" altLang="ja-JP" dirty="0"/>
              <a:t>V</a:t>
            </a:r>
            <a:r>
              <a:rPr lang="ja-JP" altLang="en-US" dirty="0"/>
              <a:t>から</a:t>
            </a:r>
            <a:r>
              <a:rPr lang="en-US" altLang="ja-JP" dirty="0"/>
              <a:t>V-T</a:t>
            </a:r>
            <a:r>
              <a:rPr lang="ja-JP" altLang="en-US" dirty="0" err="1"/>
              <a:t>までの</a:t>
            </a:r>
            <a:r>
              <a:rPr lang="ja-JP" altLang="en-US" dirty="0"/>
              <a:t>最短エッジが選択されます。</a:t>
            </a:r>
          </a:p>
          <a:p>
            <a:r>
              <a:rPr lang="ja-JP" altLang="en-US" dirty="0"/>
              <a:t>ダイクストラのアルゴリズム（最短経路スパニングツリー）では、追加されるエッジ</a:t>
            </a:r>
            <a:r>
              <a:rPr lang="en-US" altLang="ja-JP" dirty="0"/>
              <a:t>v</a:t>
            </a:r>
            <a:r>
              <a:rPr lang="ja-JP" altLang="en-US" dirty="0"/>
              <a:t>は最も近いものではなく、</a:t>
            </a:r>
            <a:r>
              <a:rPr lang="en-US" altLang="ja-JP" dirty="0"/>
              <a:t>d</a:t>
            </a:r>
            <a:r>
              <a:rPr lang="ja-JP" altLang="en-US" dirty="0"/>
              <a:t>（</a:t>
            </a:r>
            <a:r>
              <a:rPr lang="en-US" altLang="ja-JP" dirty="0"/>
              <a:t>s</a:t>
            </a:r>
            <a:r>
              <a:rPr lang="ja-JP" altLang="en-US" dirty="0" err="1"/>
              <a:t>、</a:t>
            </a:r>
            <a:r>
              <a:rPr lang="en-US" altLang="ja-JP" dirty="0"/>
              <a:t>v</a:t>
            </a:r>
            <a:r>
              <a:rPr lang="ja-JP" altLang="en-US" dirty="0"/>
              <a:t>）</a:t>
            </a:r>
            <a:r>
              <a:rPr lang="en-US" altLang="ja-JP" dirty="0"/>
              <a:t>+ D [w</a:t>
            </a:r>
            <a:r>
              <a:rPr lang="ja-JP" altLang="en-US" dirty="0" err="1"/>
              <a:t>、</a:t>
            </a:r>
            <a:r>
              <a:rPr lang="en-US" altLang="ja-JP" dirty="0"/>
              <a:t>v]</a:t>
            </a:r>
            <a:r>
              <a:rPr lang="ja-JP" altLang="en-US" dirty="0"/>
              <a:t>を最小化するものです。</a:t>
            </a:r>
            <a:endParaRPr lang="ja-JP" altLang="ja-JP" dirty="0"/>
          </a:p>
        </p:txBody>
      </p:sp>
    </p:spTree>
    <p:extLst>
      <p:ext uri="{BB962C8B-B14F-4D97-AF65-F5344CB8AC3E}">
        <p14:creationId xmlns:p14="http://schemas.microsoft.com/office/powerpoint/2010/main" val="41648972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r>
              <a:rPr lang="ja-JP" altLang="en-US"/>
              <a:t>June 24, 1997</a:t>
            </a:r>
            <a:endParaRPr lang="en-US" altLang="ja-JP"/>
          </a:p>
        </p:txBody>
      </p:sp>
      <p:sp>
        <p:nvSpPr>
          <p:cNvPr id="5" name="Rectangle 6"/>
          <p:cNvSpPr>
            <a:spLocks noGrp="1" noChangeArrowheads="1"/>
          </p:cNvSpPr>
          <p:nvPr>
            <p:ph type="ftr" sz="quarter" idx="4"/>
          </p:nvPr>
        </p:nvSpPr>
        <p:spPr>
          <a:ln/>
        </p:spPr>
        <p:txBody>
          <a:bodyPr/>
          <a:lstStyle/>
          <a:p>
            <a:r>
              <a:rPr lang="ja-JP" altLang="en-US"/>
              <a:t>Copyright (c) 1996, 1997 Microsoft Corp.</a:t>
            </a:r>
            <a:endParaRPr lang="en-US" altLang="ja-JP"/>
          </a:p>
        </p:txBody>
      </p:sp>
      <p:sp>
        <p:nvSpPr>
          <p:cNvPr id="6" name="Rectangle 7"/>
          <p:cNvSpPr>
            <a:spLocks noGrp="1" noChangeArrowheads="1"/>
          </p:cNvSpPr>
          <p:nvPr>
            <p:ph type="sldNum" sz="quarter" idx="5"/>
          </p:nvPr>
        </p:nvSpPr>
        <p:spPr>
          <a:ln/>
        </p:spPr>
        <p:txBody>
          <a:bodyPr/>
          <a:lstStyle/>
          <a:p>
            <a:fld id="{C2C70316-CBFB-46BE-9B24-64C42153E17A}" type="slidenum">
              <a:rPr lang="ja-JP" altLang="en-US"/>
              <a:pPr/>
              <a:t>27</a:t>
            </a:fld>
            <a:endParaRPr lang="en-US" altLang="ja-JP"/>
          </a:p>
        </p:txBody>
      </p:sp>
      <p:sp>
        <p:nvSpPr>
          <p:cNvPr id="1121282" name="Rectangle 2"/>
          <p:cNvSpPr>
            <a:spLocks noGrp="1" noRot="1" noChangeAspect="1" noChangeArrowheads="1" noTextEdit="1"/>
          </p:cNvSpPr>
          <p:nvPr>
            <p:ph type="sldImg"/>
          </p:nvPr>
        </p:nvSpPr>
        <p:spPr>
          <a:ln/>
        </p:spPr>
      </p:sp>
      <p:sp>
        <p:nvSpPr>
          <p:cNvPr id="1121283" name="Rectangle 3"/>
          <p:cNvSpPr>
            <a:spLocks noGrp="1" noChangeArrowheads="1"/>
          </p:cNvSpPr>
          <p:nvPr>
            <p:ph type="body" idx="1"/>
          </p:nvPr>
        </p:nvSpPr>
        <p:spPr/>
        <p:txBody>
          <a:bodyPr/>
          <a:lstStyle/>
          <a:p>
            <a:r>
              <a:rPr lang="ja-JP" altLang="en-US" dirty="0"/>
              <a:t>辺の距離が</a:t>
            </a:r>
            <a:r>
              <a:rPr lang="en-US" altLang="ja-JP" dirty="0"/>
              <a:t>1</a:t>
            </a:r>
            <a:r>
              <a:rPr lang="ja-JP" altLang="en-US" dirty="0"/>
              <a:t>であるグラフ</a:t>
            </a:r>
            <a:r>
              <a:rPr lang="en-US" altLang="ja-JP" dirty="0"/>
              <a:t>G</a:t>
            </a:r>
            <a:r>
              <a:rPr lang="ja-JP" altLang="en-US" dirty="0"/>
              <a:t>（</a:t>
            </a:r>
            <a:r>
              <a:rPr lang="en-US" altLang="ja-JP" dirty="0"/>
              <a:t>V</a:t>
            </a:r>
            <a:r>
              <a:rPr lang="ja-JP" altLang="en-US" dirty="0" err="1"/>
              <a:t>、</a:t>
            </a:r>
            <a:r>
              <a:rPr lang="en-US" altLang="ja-JP" dirty="0"/>
              <a:t>E</a:t>
            </a:r>
            <a:r>
              <a:rPr lang="ja-JP" altLang="en-US" dirty="0"/>
              <a:t>）を考えます。</a:t>
            </a:r>
          </a:p>
          <a:p>
            <a:r>
              <a:rPr lang="en-US" altLang="ja-JP" dirty="0"/>
              <a:t>u</a:t>
            </a:r>
            <a:r>
              <a:rPr lang="ja-JP" altLang="en-US" dirty="0"/>
              <a:t>から</a:t>
            </a:r>
            <a:r>
              <a:rPr lang="en-US" altLang="ja-JP" dirty="0"/>
              <a:t>v</a:t>
            </a:r>
            <a:r>
              <a:rPr lang="ja-JP" altLang="en-US" dirty="0" err="1"/>
              <a:t>への</a:t>
            </a:r>
            <a:r>
              <a:rPr lang="ja-JP" altLang="en-US" dirty="0"/>
              <a:t>最短パスは、最小の長さ（エッジ数）を持つ</a:t>
            </a:r>
            <a:r>
              <a:rPr lang="en-US" altLang="ja-JP" dirty="0"/>
              <a:t>u</a:t>
            </a:r>
            <a:r>
              <a:rPr lang="ja-JP" altLang="en-US" dirty="0"/>
              <a:t>から</a:t>
            </a:r>
            <a:r>
              <a:rPr lang="en-US" altLang="ja-JP" dirty="0"/>
              <a:t>v</a:t>
            </a:r>
            <a:r>
              <a:rPr lang="ja-JP" altLang="en-US" dirty="0" err="1"/>
              <a:t>への</a:t>
            </a:r>
            <a:r>
              <a:rPr lang="ja-JP" altLang="en-US" dirty="0"/>
              <a:t>パスです。</a:t>
            </a:r>
          </a:p>
          <a:p>
            <a:r>
              <a:rPr lang="ja-JP" altLang="en-US" dirty="0"/>
              <a:t>この問題を解決するためにダイクストラのアルゴリズムを使用することができる。 ただし、この問題に対するより単純なアルゴリズムは</a:t>
            </a:r>
            <a:r>
              <a:rPr lang="en-US" altLang="ja-JP" dirty="0"/>
              <a:t>BFS</a:t>
            </a:r>
            <a:r>
              <a:rPr lang="ja-JP" altLang="en-US" dirty="0"/>
              <a:t>アルゴリズムです。</a:t>
            </a:r>
            <a:endParaRPr lang="ja-JP" altLang="ja-JP" dirty="0"/>
          </a:p>
        </p:txBody>
      </p:sp>
    </p:spTree>
    <p:extLst>
      <p:ext uri="{BB962C8B-B14F-4D97-AF65-F5344CB8AC3E}">
        <p14:creationId xmlns:p14="http://schemas.microsoft.com/office/powerpoint/2010/main" val="36236985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DDD571F-B061-447A-90C1-8A8A06006DBA}" type="slidenum">
              <a:rPr kumimoji="1" lang="ja-JP" altLang="en-US" smtClean="0"/>
              <a:t>29</a:t>
            </a:fld>
            <a:endParaRPr kumimoji="1" lang="ja-JP" altLang="en-US"/>
          </a:p>
        </p:txBody>
      </p:sp>
    </p:spTree>
    <p:extLst>
      <p:ext uri="{BB962C8B-B14F-4D97-AF65-F5344CB8AC3E}">
        <p14:creationId xmlns:p14="http://schemas.microsoft.com/office/powerpoint/2010/main" val="33807619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DDD571F-B061-447A-90C1-8A8A06006DBA}" type="slidenum">
              <a:rPr kumimoji="1" lang="ja-JP" altLang="en-US" smtClean="0"/>
              <a:t>36</a:t>
            </a:fld>
            <a:endParaRPr kumimoji="1" lang="ja-JP" altLang="en-US"/>
          </a:p>
        </p:txBody>
      </p:sp>
    </p:spTree>
    <p:extLst>
      <p:ext uri="{BB962C8B-B14F-4D97-AF65-F5344CB8AC3E}">
        <p14:creationId xmlns:p14="http://schemas.microsoft.com/office/powerpoint/2010/main" val="3613341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最短経路：全てのエッジ重みの合計を最小にするノードから他のノードへの経路。</a:t>
            </a:r>
          </a:p>
          <a:p>
            <a:r>
              <a:rPr kumimoji="1" lang="en-US" altLang="ja-JP" dirty="0"/>
              <a:t>G</a:t>
            </a:r>
            <a:r>
              <a:rPr kumimoji="1" lang="ja-JP" altLang="en-US" dirty="0"/>
              <a:t>（</a:t>
            </a:r>
            <a:r>
              <a:rPr kumimoji="1" lang="en-US" altLang="ja-JP" dirty="0"/>
              <a:t>V</a:t>
            </a:r>
            <a:r>
              <a:rPr kumimoji="1" lang="ja-JP" altLang="en-US" dirty="0" err="1"/>
              <a:t>、</a:t>
            </a:r>
            <a:r>
              <a:rPr kumimoji="1" lang="en-US" altLang="ja-JP" dirty="0"/>
              <a:t>E</a:t>
            </a:r>
            <a:r>
              <a:rPr kumimoji="1" lang="ja-JP" altLang="en-US" dirty="0"/>
              <a:t>）を負でないエッジ距離（またはコスト）を持つ加重グラフとします。</a:t>
            </a:r>
          </a:p>
          <a:p>
            <a:r>
              <a:rPr kumimoji="1" lang="ja-JP" altLang="en-US" dirty="0"/>
              <a:t>エッジ（ｕ、ｖ）の場合、（ｕ、ｖ）の距離はｄ（ｕ、ｖ）で表される。</a:t>
            </a:r>
          </a:p>
          <a:p>
            <a:r>
              <a:rPr kumimoji="1" lang="ja-JP" altLang="en-US" dirty="0"/>
              <a:t>ｄ（Ｐ）で示される経路Ｐの距離は、経路内のエッジの距離の合計である。</a:t>
            </a:r>
          </a:p>
          <a:p>
            <a:r>
              <a:rPr kumimoji="1" lang="ja-JP" altLang="en-US" dirty="0"/>
              <a:t>Ｇ内の２つのノードｕおよび</a:t>
            </a:r>
            <a:r>
              <a:rPr kumimoji="1" lang="ja-JP" altLang="en-US" dirty="0" err="1"/>
              <a:t>ｖ</a:t>
            </a:r>
            <a:r>
              <a:rPr kumimoji="1" lang="ja-JP" altLang="en-US" dirty="0"/>
              <a:t>の場合、ｕからｖへの最短経路は、次のような経路Ｐである。 𝑄 </a:t>
            </a:r>
            <a:r>
              <a:rPr kumimoji="1" lang="en-US" altLang="ja-JP" dirty="0"/>
              <a:t>"</a:t>
            </a:r>
            <a:r>
              <a:rPr kumimoji="1" lang="ja-JP" altLang="en-US" dirty="0"/>
              <a:t>は</a:t>
            </a:r>
            <a:r>
              <a:rPr kumimoji="1" lang="en-US" altLang="ja-JP" dirty="0"/>
              <a:t>"</a:t>
            </a:r>
            <a:r>
              <a:rPr kumimoji="1" lang="ja-JP" altLang="en-US" dirty="0"/>
              <a:t>𝑢 </a:t>
            </a:r>
            <a:r>
              <a:rPr kumimoji="1" lang="en-US" altLang="ja-JP" dirty="0"/>
              <a:t>"</a:t>
            </a:r>
            <a:r>
              <a:rPr kumimoji="1" lang="ja-JP" altLang="en-US" dirty="0"/>
              <a:t>から</a:t>
            </a:r>
            <a:r>
              <a:rPr kumimoji="1" lang="en-US" altLang="ja-JP" dirty="0"/>
              <a:t>"</a:t>
            </a:r>
            <a:r>
              <a:rPr kumimoji="1" lang="ja-JP" altLang="en-US" dirty="0"/>
              <a:t>𝑣</a:t>
            </a:r>
            <a:r>
              <a:rPr kumimoji="1" lang="en-US" altLang="ja-JP" dirty="0"/>
              <a:t>}</a:t>
            </a:r>
            <a:r>
              <a:rPr kumimoji="1" lang="ja-JP" altLang="en-US" dirty="0" err="1"/>
              <a:t>への</a:t>
            </a:r>
            <a:r>
              <a:rPr kumimoji="1" lang="ja-JP" altLang="en-US" dirty="0"/>
              <a:t>パスです。</a:t>
            </a:r>
          </a:p>
        </p:txBody>
      </p:sp>
      <p:sp>
        <p:nvSpPr>
          <p:cNvPr id="4" name="スライド番号プレースホルダー 3"/>
          <p:cNvSpPr>
            <a:spLocks noGrp="1"/>
          </p:cNvSpPr>
          <p:nvPr>
            <p:ph type="sldNum" sz="quarter" idx="10"/>
          </p:nvPr>
        </p:nvSpPr>
        <p:spPr/>
        <p:txBody>
          <a:bodyPr/>
          <a:lstStyle/>
          <a:p>
            <a:fld id="{CDDD571F-B061-447A-90C1-8A8A06006DBA}" type="slidenum">
              <a:rPr kumimoji="1" lang="ja-JP" altLang="en-US" smtClean="0"/>
              <a:t>4</a:t>
            </a:fld>
            <a:endParaRPr kumimoji="1" lang="ja-JP" altLang="en-US"/>
          </a:p>
        </p:txBody>
      </p:sp>
    </p:spTree>
    <p:extLst>
      <p:ext uri="{BB962C8B-B14F-4D97-AF65-F5344CB8AC3E}">
        <p14:creationId xmlns:p14="http://schemas.microsoft.com/office/powerpoint/2010/main" val="757005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u→v→w</a:t>
            </a:r>
            <a:r>
              <a:rPr kumimoji="1" lang="ja-JP" altLang="en-US" dirty="0"/>
              <a:t>を</a:t>
            </a:r>
            <a:r>
              <a:rPr kumimoji="1" lang="en-US" altLang="ja-JP" dirty="0"/>
              <a:t>u</a:t>
            </a:r>
            <a:r>
              <a:rPr kumimoji="1" lang="ja-JP" altLang="en-US" dirty="0"/>
              <a:t>から</a:t>
            </a:r>
            <a:r>
              <a:rPr kumimoji="1" lang="en-US" altLang="ja-JP" dirty="0"/>
              <a:t>w</a:t>
            </a:r>
            <a:r>
              <a:rPr kumimoji="1" lang="ja-JP" altLang="en-US" dirty="0" err="1"/>
              <a:t>への</a:t>
            </a:r>
            <a:r>
              <a:rPr kumimoji="1" lang="ja-JP" altLang="en-US" dirty="0"/>
              <a:t>最短経路とする。 そして、</a:t>
            </a:r>
            <a:r>
              <a:rPr kumimoji="1" lang="en-US" altLang="ja-JP" dirty="0" err="1"/>
              <a:t>u→v</a:t>
            </a:r>
            <a:r>
              <a:rPr kumimoji="1" lang="ja-JP" altLang="en-US" dirty="0"/>
              <a:t>は、</a:t>
            </a:r>
            <a:r>
              <a:rPr kumimoji="1" lang="en-US" altLang="ja-JP" dirty="0"/>
              <a:t>u</a:t>
            </a:r>
            <a:r>
              <a:rPr kumimoji="1" lang="ja-JP" altLang="en-US" dirty="0"/>
              <a:t>から</a:t>
            </a:r>
            <a:r>
              <a:rPr kumimoji="1" lang="en-US" altLang="ja-JP" dirty="0"/>
              <a:t>v</a:t>
            </a:r>
            <a:r>
              <a:rPr kumimoji="1" lang="ja-JP" altLang="en-US" dirty="0" err="1"/>
              <a:t>への</a:t>
            </a:r>
            <a:r>
              <a:rPr kumimoji="1" lang="ja-JP" altLang="en-US" dirty="0"/>
              <a:t>最短パスであり、</a:t>
            </a:r>
            <a:r>
              <a:rPr kumimoji="1" lang="en-US" altLang="ja-JP" dirty="0" err="1"/>
              <a:t>v→w</a:t>
            </a:r>
            <a:r>
              <a:rPr kumimoji="1" lang="ja-JP" altLang="en-US" dirty="0"/>
              <a:t>は、</a:t>
            </a:r>
            <a:r>
              <a:rPr kumimoji="1" lang="en-US" altLang="ja-JP" dirty="0"/>
              <a:t>v</a:t>
            </a:r>
            <a:r>
              <a:rPr kumimoji="1" lang="ja-JP" altLang="en-US" dirty="0"/>
              <a:t>から</a:t>
            </a:r>
            <a:r>
              <a:rPr kumimoji="1" lang="en-US" altLang="ja-JP" dirty="0"/>
              <a:t>w</a:t>
            </a:r>
            <a:r>
              <a:rPr kumimoji="1" lang="ja-JP" altLang="en-US" dirty="0" err="1"/>
              <a:t>への</a:t>
            </a:r>
            <a:r>
              <a:rPr kumimoji="1" lang="ja-JP" altLang="en-US" dirty="0"/>
              <a:t>最短パスです。</a:t>
            </a:r>
          </a:p>
        </p:txBody>
      </p:sp>
      <p:sp>
        <p:nvSpPr>
          <p:cNvPr id="4" name="スライド番号プレースホルダー 3"/>
          <p:cNvSpPr>
            <a:spLocks noGrp="1"/>
          </p:cNvSpPr>
          <p:nvPr>
            <p:ph type="sldNum" sz="quarter" idx="10"/>
          </p:nvPr>
        </p:nvSpPr>
        <p:spPr/>
        <p:txBody>
          <a:bodyPr/>
          <a:lstStyle/>
          <a:p>
            <a:fld id="{CDDD571F-B061-447A-90C1-8A8A06006DBA}" type="slidenum">
              <a:rPr kumimoji="1" lang="ja-JP" altLang="en-US" smtClean="0"/>
              <a:t>5</a:t>
            </a:fld>
            <a:endParaRPr kumimoji="1" lang="ja-JP" altLang="en-US"/>
          </a:p>
        </p:txBody>
      </p:sp>
    </p:spTree>
    <p:extLst>
      <p:ext uri="{BB962C8B-B14F-4D97-AF65-F5344CB8AC3E}">
        <p14:creationId xmlns:p14="http://schemas.microsoft.com/office/powerpoint/2010/main" val="3226623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単一ソース最短経路問題および全ペア最短経路問題は、最も重要な最短経路問題である。</a:t>
            </a:r>
          </a:p>
          <a:p>
            <a:r>
              <a:rPr kumimoji="1" lang="ja-JP" altLang="en-US" dirty="0"/>
              <a:t>単一ソース最短経路問題は、ソースと呼ばれる特定の頂点から</a:t>
            </a:r>
            <a:r>
              <a:rPr kumimoji="1" lang="en-US" altLang="ja-JP" dirty="0"/>
              <a:t>G</a:t>
            </a:r>
            <a:r>
              <a:rPr kumimoji="1" lang="ja-JP" altLang="en-US" dirty="0"/>
              <a:t>の他のすべての頂点（接続グラフ）への最短経路を見つける問題です。</a:t>
            </a:r>
          </a:p>
          <a:p>
            <a:r>
              <a:rPr kumimoji="1" lang="ja-JP" altLang="en-US" dirty="0"/>
              <a:t>全ペア最短経路問題は、</a:t>
            </a:r>
            <a:r>
              <a:rPr kumimoji="1" lang="en-US" altLang="ja-JP" dirty="0"/>
              <a:t>G</a:t>
            </a:r>
            <a:r>
              <a:rPr kumimoji="1" lang="ja-JP" altLang="en-US" dirty="0"/>
              <a:t>内の各頂点ペア間の最短経路を求めます（ソースは</a:t>
            </a:r>
            <a:r>
              <a:rPr kumimoji="1" lang="en-US" altLang="ja-JP" dirty="0"/>
              <a:t>G</a:t>
            </a:r>
            <a:r>
              <a:rPr kumimoji="1" lang="ja-JP" altLang="en-US" dirty="0"/>
              <a:t>内のすべての頂点です）。</a:t>
            </a:r>
          </a:p>
        </p:txBody>
      </p:sp>
      <p:sp>
        <p:nvSpPr>
          <p:cNvPr id="4" name="スライド番号プレースホルダー 3"/>
          <p:cNvSpPr>
            <a:spLocks noGrp="1"/>
          </p:cNvSpPr>
          <p:nvPr>
            <p:ph type="sldNum" sz="quarter" idx="10"/>
          </p:nvPr>
        </p:nvSpPr>
        <p:spPr/>
        <p:txBody>
          <a:bodyPr/>
          <a:lstStyle/>
          <a:p>
            <a:fld id="{CDDD571F-B061-447A-90C1-8A8A06006DBA}" type="slidenum">
              <a:rPr kumimoji="1" lang="ja-JP" altLang="en-US" smtClean="0"/>
              <a:t>6</a:t>
            </a:fld>
            <a:endParaRPr kumimoji="1" lang="ja-JP" altLang="en-US"/>
          </a:p>
        </p:txBody>
      </p:sp>
    </p:spTree>
    <p:extLst>
      <p:ext uri="{BB962C8B-B14F-4D97-AF65-F5344CB8AC3E}">
        <p14:creationId xmlns:p14="http://schemas.microsoft.com/office/powerpoint/2010/main" val="3314530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最短パススパニングツリー</a:t>
            </a:r>
          </a:p>
          <a:p>
            <a:r>
              <a:rPr kumimoji="1" lang="en-US" altLang="ja-JP" dirty="0"/>
              <a:t>G</a:t>
            </a:r>
            <a:r>
              <a:rPr kumimoji="1" lang="ja-JP" altLang="en-US" dirty="0"/>
              <a:t>（</a:t>
            </a:r>
            <a:r>
              <a:rPr kumimoji="1" lang="en-US" altLang="ja-JP" dirty="0"/>
              <a:t>V</a:t>
            </a:r>
            <a:r>
              <a:rPr kumimoji="1" lang="ja-JP" altLang="en-US" dirty="0" err="1"/>
              <a:t>、</a:t>
            </a:r>
            <a:r>
              <a:rPr kumimoji="1" lang="en-US" altLang="ja-JP" dirty="0"/>
              <a:t>E</a:t>
            </a:r>
            <a:r>
              <a:rPr kumimoji="1" lang="ja-JP" altLang="en-US" dirty="0"/>
              <a:t>）を負でない辺距離を持つ加重グラフとし、</a:t>
            </a:r>
            <a:r>
              <a:rPr kumimoji="1" lang="en-US" altLang="ja-JP" dirty="0"/>
              <a:t>s</a:t>
            </a:r>
            <a:r>
              <a:rPr kumimoji="1" lang="ja-JP" altLang="en-US" dirty="0"/>
              <a:t>を</a:t>
            </a:r>
            <a:r>
              <a:rPr kumimoji="1" lang="en-US" altLang="ja-JP" dirty="0"/>
              <a:t>G</a:t>
            </a:r>
            <a:r>
              <a:rPr kumimoji="1" lang="ja-JP" altLang="en-US" dirty="0"/>
              <a:t>の頂点とし、そこから</a:t>
            </a:r>
            <a:r>
              <a:rPr kumimoji="1" lang="en-US" altLang="ja-JP" dirty="0"/>
              <a:t>G</a:t>
            </a:r>
            <a:r>
              <a:rPr kumimoji="1" lang="ja-JP" altLang="en-US" dirty="0"/>
              <a:t>のすべての頂点に到達することができる。</a:t>
            </a:r>
          </a:p>
          <a:p>
            <a:r>
              <a:rPr kumimoji="1" lang="ja-JP" altLang="en-US" dirty="0"/>
              <a:t>それから</a:t>
            </a:r>
            <a:r>
              <a:rPr kumimoji="1" lang="en-US" altLang="ja-JP" dirty="0"/>
              <a:t>s</a:t>
            </a:r>
            <a:r>
              <a:rPr kumimoji="1" lang="ja-JP" altLang="en-US" dirty="0"/>
              <a:t>を根とする</a:t>
            </a:r>
            <a:r>
              <a:rPr kumimoji="1" lang="en-US" altLang="ja-JP" dirty="0"/>
              <a:t>G</a:t>
            </a:r>
            <a:r>
              <a:rPr kumimoji="1" lang="ja-JP" altLang="en-US" dirty="0"/>
              <a:t>の全域木</a:t>
            </a:r>
            <a:r>
              <a:rPr kumimoji="1" lang="en-US" altLang="ja-JP" dirty="0"/>
              <a:t>T</a:t>
            </a:r>
            <a:r>
              <a:rPr kumimoji="1" lang="ja-JP" altLang="en-US" dirty="0" err="1"/>
              <a:t>が存</a:t>
            </a:r>
            <a:r>
              <a:rPr kumimoji="1" lang="ja-JP" altLang="en-US" dirty="0"/>
              <a:t>在し、それは</a:t>
            </a:r>
            <a:r>
              <a:rPr kumimoji="1" lang="en-US" altLang="ja-JP" dirty="0"/>
              <a:t>s</a:t>
            </a:r>
            <a:r>
              <a:rPr kumimoji="1" lang="ja-JP" altLang="en-US" dirty="0"/>
              <a:t>から</a:t>
            </a:r>
            <a:r>
              <a:rPr kumimoji="1" lang="en-US" altLang="ja-JP" dirty="0"/>
              <a:t>G</a:t>
            </a:r>
            <a:r>
              <a:rPr kumimoji="1" lang="ja-JP" altLang="en-US" dirty="0"/>
              <a:t>の各頂点への最短経路を含む。</a:t>
            </a:r>
          </a:p>
        </p:txBody>
      </p:sp>
      <p:sp>
        <p:nvSpPr>
          <p:cNvPr id="4" name="スライド番号プレースホルダー 3"/>
          <p:cNvSpPr>
            <a:spLocks noGrp="1"/>
          </p:cNvSpPr>
          <p:nvPr>
            <p:ph type="sldNum" sz="quarter" idx="10"/>
          </p:nvPr>
        </p:nvSpPr>
        <p:spPr/>
        <p:txBody>
          <a:bodyPr/>
          <a:lstStyle/>
          <a:p>
            <a:fld id="{CDDD571F-B061-447A-90C1-8A8A06006DBA}" type="slidenum">
              <a:rPr kumimoji="1" lang="ja-JP" altLang="en-US" smtClean="0"/>
              <a:t>7</a:t>
            </a:fld>
            <a:endParaRPr kumimoji="1" lang="ja-JP" altLang="en-US"/>
          </a:p>
        </p:txBody>
      </p:sp>
    </p:spTree>
    <p:extLst>
      <p:ext uri="{BB962C8B-B14F-4D97-AF65-F5344CB8AC3E}">
        <p14:creationId xmlns:p14="http://schemas.microsoft.com/office/powerpoint/2010/main" val="4796265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最短パススパニングツリー</a:t>
            </a:r>
          </a:p>
          <a:p>
            <a:r>
              <a:rPr kumimoji="1" lang="en-US" altLang="ja-JP" dirty="0"/>
              <a:t>G</a:t>
            </a:r>
            <a:r>
              <a:rPr kumimoji="1" lang="ja-JP" altLang="en-US" dirty="0"/>
              <a:t>（</a:t>
            </a:r>
            <a:r>
              <a:rPr kumimoji="1" lang="en-US" altLang="ja-JP" dirty="0"/>
              <a:t>V</a:t>
            </a:r>
            <a:r>
              <a:rPr kumimoji="1" lang="ja-JP" altLang="en-US" dirty="0" err="1"/>
              <a:t>、</a:t>
            </a:r>
            <a:r>
              <a:rPr kumimoji="1" lang="en-US" altLang="ja-JP" dirty="0"/>
              <a:t>E</a:t>
            </a:r>
            <a:r>
              <a:rPr kumimoji="1" lang="ja-JP" altLang="en-US" dirty="0"/>
              <a:t>）を負でない辺距離を持つ加重グラフとし、</a:t>
            </a:r>
            <a:r>
              <a:rPr kumimoji="1" lang="en-US" altLang="ja-JP" dirty="0"/>
              <a:t>s</a:t>
            </a:r>
            <a:r>
              <a:rPr kumimoji="1" lang="ja-JP" altLang="en-US" dirty="0"/>
              <a:t>を</a:t>
            </a:r>
            <a:r>
              <a:rPr kumimoji="1" lang="en-US" altLang="ja-JP" dirty="0"/>
              <a:t>G</a:t>
            </a:r>
            <a:r>
              <a:rPr kumimoji="1" lang="ja-JP" altLang="en-US" dirty="0"/>
              <a:t>の頂点とし、そこから</a:t>
            </a:r>
            <a:r>
              <a:rPr kumimoji="1" lang="en-US" altLang="ja-JP" dirty="0"/>
              <a:t>G</a:t>
            </a:r>
            <a:r>
              <a:rPr kumimoji="1" lang="ja-JP" altLang="en-US" dirty="0"/>
              <a:t>のすべての頂点に到達することができる。</a:t>
            </a:r>
          </a:p>
          <a:p>
            <a:r>
              <a:rPr kumimoji="1" lang="ja-JP" altLang="en-US" dirty="0"/>
              <a:t>それから</a:t>
            </a:r>
            <a:r>
              <a:rPr kumimoji="1" lang="en-US" altLang="ja-JP" dirty="0"/>
              <a:t>s</a:t>
            </a:r>
            <a:r>
              <a:rPr kumimoji="1" lang="ja-JP" altLang="en-US" dirty="0"/>
              <a:t>を根とする</a:t>
            </a:r>
            <a:r>
              <a:rPr kumimoji="1" lang="en-US" altLang="ja-JP" dirty="0"/>
              <a:t>G</a:t>
            </a:r>
            <a:r>
              <a:rPr kumimoji="1" lang="ja-JP" altLang="en-US" dirty="0"/>
              <a:t>の全域木</a:t>
            </a:r>
            <a:r>
              <a:rPr kumimoji="1" lang="en-US" altLang="ja-JP" dirty="0"/>
              <a:t>T</a:t>
            </a:r>
            <a:r>
              <a:rPr kumimoji="1" lang="ja-JP" altLang="en-US" dirty="0" err="1"/>
              <a:t>が存</a:t>
            </a:r>
            <a:r>
              <a:rPr kumimoji="1" lang="ja-JP" altLang="en-US" dirty="0"/>
              <a:t>在し、それは</a:t>
            </a:r>
            <a:r>
              <a:rPr kumimoji="1" lang="en-US" altLang="ja-JP" dirty="0"/>
              <a:t>s</a:t>
            </a:r>
            <a:r>
              <a:rPr kumimoji="1" lang="ja-JP" altLang="en-US" dirty="0"/>
              <a:t>から</a:t>
            </a:r>
            <a:r>
              <a:rPr kumimoji="1" lang="en-US" altLang="ja-JP" dirty="0"/>
              <a:t>G</a:t>
            </a:r>
            <a:r>
              <a:rPr kumimoji="1" lang="ja-JP" altLang="en-US" dirty="0"/>
              <a:t>の各頂点への最短経路を含む。</a:t>
            </a:r>
          </a:p>
        </p:txBody>
      </p:sp>
      <p:sp>
        <p:nvSpPr>
          <p:cNvPr id="4" name="スライド番号プレースホルダー 3"/>
          <p:cNvSpPr>
            <a:spLocks noGrp="1"/>
          </p:cNvSpPr>
          <p:nvPr>
            <p:ph type="sldNum" sz="quarter" idx="10"/>
          </p:nvPr>
        </p:nvSpPr>
        <p:spPr/>
        <p:txBody>
          <a:bodyPr/>
          <a:lstStyle/>
          <a:p>
            <a:fld id="{CDDD571F-B061-447A-90C1-8A8A06006DBA}" type="slidenum">
              <a:rPr kumimoji="1" lang="ja-JP" altLang="en-US" smtClean="0"/>
              <a:t>11</a:t>
            </a:fld>
            <a:endParaRPr kumimoji="1" lang="ja-JP" altLang="en-US"/>
          </a:p>
        </p:txBody>
      </p:sp>
    </p:spTree>
    <p:extLst>
      <p:ext uri="{BB962C8B-B14F-4D97-AF65-F5344CB8AC3E}">
        <p14:creationId xmlns:p14="http://schemas.microsoft.com/office/powerpoint/2010/main" val="1212894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このアルゴリズムでは、グラフ</a:t>
            </a:r>
            <a:r>
              <a:rPr kumimoji="1" lang="en-US" altLang="ja-JP" dirty="0"/>
              <a:t>G</a:t>
            </a:r>
            <a:r>
              <a:rPr kumimoji="1" lang="ja-JP" altLang="en-US" dirty="0"/>
              <a:t>（</a:t>
            </a:r>
            <a:r>
              <a:rPr kumimoji="1" lang="en-US" altLang="ja-JP" dirty="0"/>
              <a:t>V</a:t>
            </a:r>
            <a:r>
              <a:rPr kumimoji="1" lang="ja-JP" altLang="en-US" dirty="0" err="1"/>
              <a:t>、</a:t>
            </a:r>
            <a:r>
              <a:rPr kumimoji="1" lang="en-US" altLang="ja-JP" dirty="0"/>
              <a:t>E</a:t>
            </a:r>
            <a:r>
              <a:rPr kumimoji="1" lang="ja-JP" altLang="en-US" dirty="0"/>
              <a:t>）は距離行列</a:t>
            </a:r>
            <a:r>
              <a:rPr kumimoji="1" lang="en-US" altLang="ja-JP" dirty="0"/>
              <a:t>D</a:t>
            </a:r>
            <a:r>
              <a:rPr kumimoji="1" lang="ja-JP" altLang="en-US" dirty="0"/>
              <a:t>で表されます。</a:t>
            </a:r>
          </a:p>
          <a:p>
            <a:r>
              <a:rPr kumimoji="1" lang="ja-JP" altLang="en-US" dirty="0"/>
              <a:t>グラフが隣接（距離）行列で表される場合、ダイクストラのアルゴリズムの時間計算量は</a:t>
            </a:r>
            <a:r>
              <a:rPr kumimoji="1" lang="en-US" altLang="ja-JP" dirty="0"/>
              <a:t>O</a:t>
            </a:r>
            <a:r>
              <a:rPr kumimoji="1" lang="ja-JP" altLang="en-US" dirty="0"/>
              <a:t>（</a:t>
            </a:r>
            <a:r>
              <a:rPr kumimoji="1" lang="en-US" altLang="ja-JP" dirty="0"/>
              <a:t>| V | 2</a:t>
            </a:r>
            <a:r>
              <a:rPr kumimoji="1" lang="ja-JP" altLang="en-US" dirty="0"/>
              <a:t>）です。</a:t>
            </a:r>
            <a:endParaRPr kumimoji="1" lang="en-US" altLang="ja-JP" dirty="0"/>
          </a:p>
          <a:p>
            <a:pPr rtl="0"/>
            <a:endParaRPr kumimoji="1" lang="en-US" altLang="ja-JP" sz="1200" b="0" i="0" kern="1200" dirty="0">
              <a:solidFill>
                <a:schemeClr val="tx1"/>
              </a:solidFill>
              <a:effectLst/>
              <a:latin typeface="+mn-lt"/>
              <a:ea typeface="+mn-ea"/>
              <a:cs typeface="+mn-cs"/>
            </a:endParaRPr>
          </a:p>
          <a:p>
            <a:pPr rtl="0"/>
            <a:r>
              <a:rPr kumimoji="1" lang="en-US" altLang="ja-JP" sz="1200" b="0" i="0" kern="1200" dirty="0">
                <a:solidFill>
                  <a:schemeClr val="tx1"/>
                </a:solidFill>
                <a:effectLst/>
                <a:latin typeface="+mn-lt"/>
                <a:ea typeface="+mn-ea"/>
                <a:cs typeface="+mn-cs"/>
              </a:rPr>
              <a:t>/ * s</a:t>
            </a:r>
            <a:r>
              <a:rPr kumimoji="1" lang="ja-JP" altLang="en-US" sz="1200" b="0" i="0" kern="1200" dirty="0">
                <a:solidFill>
                  <a:schemeClr val="tx1"/>
                </a:solidFill>
                <a:effectLst/>
                <a:latin typeface="+mn-lt"/>
                <a:ea typeface="+mn-ea"/>
                <a:cs typeface="+mn-cs"/>
              </a:rPr>
              <a:t>はソースの頂点で、</a:t>
            </a:r>
            <a:r>
              <a:rPr kumimoji="1" lang="en-US" altLang="ja-JP" sz="1200" b="0" i="0" kern="1200" dirty="0">
                <a:solidFill>
                  <a:schemeClr val="tx1"/>
                </a:solidFill>
                <a:effectLst/>
                <a:latin typeface="+mn-lt"/>
                <a:ea typeface="+mn-ea"/>
                <a:cs typeface="+mn-cs"/>
              </a:rPr>
              <a:t>S</a:t>
            </a:r>
            <a:r>
              <a:rPr kumimoji="1" lang="ja-JP" altLang="en-US" sz="1200" b="0" i="0" kern="1200" dirty="0">
                <a:solidFill>
                  <a:schemeClr val="tx1"/>
                </a:solidFill>
                <a:effectLst/>
                <a:latin typeface="+mn-lt"/>
                <a:ea typeface="+mn-ea"/>
                <a:cs typeface="+mn-cs"/>
              </a:rPr>
              <a:t>は</a:t>
            </a:r>
            <a:r>
              <a:rPr kumimoji="1" lang="en-US" altLang="ja-JP" sz="1200" b="0" i="0" kern="1200" dirty="0">
                <a:solidFill>
                  <a:schemeClr val="tx1"/>
                </a:solidFill>
                <a:effectLst/>
                <a:latin typeface="+mn-lt"/>
                <a:ea typeface="+mn-ea"/>
                <a:cs typeface="+mn-cs"/>
              </a:rPr>
              <a:t>s</a:t>
            </a:r>
            <a:r>
              <a:rPr kumimoji="1" lang="ja-JP" altLang="en-US" sz="1200" b="0" i="0" kern="1200" dirty="0">
                <a:solidFill>
                  <a:schemeClr val="tx1"/>
                </a:solidFill>
                <a:effectLst/>
                <a:latin typeface="+mn-lt"/>
                <a:ea typeface="+mn-ea"/>
                <a:cs typeface="+mn-cs"/>
              </a:rPr>
              <a:t>から</a:t>
            </a:r>
            <a:r>
              <a:rPr kumimoji="1" lang="en-US" altLang="ja-JP" sz="1200" b="0" i="0" kern="1200" dirty="0">
                <a:solidFill>
                  <a:schemeClr val="tx1"/>
                </a:solidFill>
                <a:effectLst/>
                <a:latin typeface="+mn-lt"/>
                <a:ea typeface="+mn-ea"/>
                <a:cs typeface="+mn-cs"/>
              </a:rPr>
              <a:t>S</a:t>
            </a:r>
            <a:r>
              <a:rPr kumimoji="1" lang="ja-JP" altLang="en-US" sz="1200" b="0" i="0" kern="1200" dirty="0">
                <a:solidFill>
                  <a:schemeClr val="tx1"/>
                </a:solidFill>
                <a:effectLst/>
                <a:latin typeface="+mn-lt"/>
                <a:ea typeface="+mn-ea"/>
                <a:cs typeface="+mn-cs"/>
              </a:rPr>
              <a:t>の各頂点への最短経路が完全に</a:t>
            </a:r>
            <a:r>
              <a:rPr kumimoji="1" lang="en-US" altLang="ja-JP" sz="1200" b="0" i="0" kern="1200" dirty="0">
                <a:solidFill>
                  <a:schemeClr val="tx1"/>
                </a:solidFill>
                <a:effectLst/>
                <a:latin typeface="+mn-lt"/>
                <a:ea typeface="+mn-ea"/>
                <a:cs typeface="+mn-cs"/>
              </a:rPr>
              <a:t>S</a:t>
            </a:r>
            <a:r>
              <a:rPr kumimoji="1" lang="ja-JP" altLang="en-US" sz="1200" b="0" i="0" kern="1200" dirty="0">
                <a:solidFill>
                  <a:schemeClr val="tx1"/>
                </a:solidFill>
                <a:effectLst/>
                <a:latin typeface="+mn-lt"/>
                <a:ea typeface="+mn-ea"/>
                <a:cs typeface="+mn-cs"/>
              </a:rPr>
              <a:t>になるように設定された部分解です。</a:t>
            </a:r>
            <a:br>
              <a:rPr kumimoji="1" lang="ja-JP" altLang="en-US" sz="1200" b="0" i="0" kern="1200" dirty="0">
                <a:solidFill>
                  <a:schemeClr val="tx1"/>
                </a:solidFill>
                <a:effectLst/>
                <a:latin typeface="+mn-lt"/>
                <a:ea typeface="+mn-ea"/>
                <a:cs typeface="+mn-cs"/>
              </a:rPr>
            </a:br>
            <a:r>
              <a:rPr kumimoji="1" lang="ja-JP" altLang="en-US" sz="1200" b="0" i="0" kern="1200" dirty="0">
                <a:solidFill>
                  <a:schemeClr val="tx1"/>
                </a:solidFill>
                <a:effectLst/>
                <a:latin typeface="+mn-lt"/>
                <a:ea typeface="+mn-ea"/>
                <a:cs typeface="+mn-cs"/>
              </a:rPr>
              <a:t>各頂点</a:t>
            </a:r>
            <a:r>
              <a:rPr kumimoji="1" lang="en-US" altLang="ja-JP" sz="1200" b="0" i="0" kern="1200" dirty="0" err="1">
                <a:solidFill>
                  <a:schemeClr val="tx1"/>
                </a:solidFill>
                <a:effectLst/>
                <a:latin typeface="+mn-lt"/>
                <a:ea typeface="+mn-ea"/>
                <a:cs typeface="+mn-cs"/>
              </a:rPr>
              <a:t>vV-S</a:t>
            </a:r>
            <a:r>
              <a:rPr kumimoji="1" lang="ja-JP" altLang="en-US" sz="1200" b="0" i="0" kern="1200" dirty="0">
                <a:solidFill>
                  <a:schemeClr val="tx1"/>
                </a:solidFill>
                <a:effectLst/>
                <a:latin typeface="+mn-lt"/>
                <a:ea typeface="+mn-ea"/>
                <a:cs typeface="+mn-cs"/>
              </a:rPr>
              <a:t>に対して、</a:t>
            </a:r>
            <a:r>
              <a:rPr kumimoji="1" lang="en-US" altLang="ja-JP" sz="1200" b="0" i="0" kern="1200" dirty="0">
                <a:solidFill>
                  <a:schemeClr val="tx1"/>
                </a:solidFill>
                <a:effectLst/>
                <a:latin typeface="+mn-lt"/>
                <a:ea typeface="+mn-ea"/>
                <a:cs typeface="+mn-cs"/>
              </a:rPr>
              <a:t>d [v]</a:t>
            </a:r>
            <a:r>
              <a:rPr kumimoji="1" lang="ja-JP" altLang="en-US" sz="1200" b="0" i="0" kern="1200" dirty="0">
                <a:solidFill>
                  <a:schemeClr val="tx1"/>
                </a:solidFill>
                <a:effectLst/>
                <a:latin typeface="+mn-lt"/>
                <a:ea typeface="+mn-ea"/>
                <a:cs typeface="+mn-cs"/>
              </a:rPr>
              <a:t>は</a:t>
            </a:r>
            <a:r>
              <a:rPr kumimoji="1" lang="en-US" altLang="ja-JP" sz="1200" b="0" i="0" kern="1200" dirty="0">
                <a:solidFill>
                  <a:schemeClr val="tx1"/>
                </a:solidFill>
                <a:effectLst/>
                <a:latin typeface="+mn-lt"/>
                <a:ea typeface="+mn-ea"/>
                <a:cs typeface="+mn-cs"/>
              </a:rPr>
              <a:t>S</a:t>
            </a:r>
            <a:r>
              <a:rPr kumimoji="1" lang="ja-JP" altLang="en-US" sz="1200" b="0" i="0" kern="1200" dirty="0">
                <a:solidFill>
                  <a:schemeClr val="tx1"/>
                </a:solidFill>
                <a:effectLst/>
                <a:latin typeface="+mn-lt"/>
                <a:ea typeface="+mn-ea"/>
                <a:cs typeface="+mn-cs"/>
              </a:rPr>
              <a:t>から</a:t>
            </a:r>
            <a:r>
              <a:rPr kumimoji="1" lang="en-US" altLang="ja-JP" sz="1200" b="0" i="0" kern="1200" dirty="0">
                <a:solidFill>
                  <a:schemeClr val="tx1"/>
                </a:solidFill>
                <a:effectLst/>
                <a:latin typeface="+mn-lt"/>
                <a:ea typeface="+mn-ea"/>
                <a:cs typeface="+mn-cs"/>
              </a:rPr>
              <a:t>S</a:t>
            </a:r>
            <a:r>
              <a:rPr kumimoji="1" lang="ja-JP" altLang="en-US" sz="1200" b="0" i="0" kern="1200" dirty="0" err="1">
                <a:solidFill>
                  <a:schemeClr val="tx1"/>
                </a:solidFill>
                <a:effectLst/>
                <a:latin typeface="+mn-lt"/>
                <a:ea typeface="+mn-ea"/>
                <a:cs typeface="+mn-cs"/>
              </a:rPr>
              <a:t>への</a:t>
            </a:r>
            <a:r>
              <a:rPr kumimoji="1" lang="ja-JP" altLang="en-US" sz="1200" b="0" i="0" kern="1200" dirty="0">
                <a:solidFill>
                  <a:schemeClr val="tx1"/>
                </a:solidFill>
                <a:effectLst/>
                <a:latin typeface="+mn-lt"/>
                <a:ea typeface="+mn-ea"/>
                <a:cs typeface="+mn-cs"/>
              </a:rPr>
              <a:t>現在の最短経路の距離を含み、</a:t>
            </a:r>
            <a:r>
              <a:rPr kumimoji="1" lang="en-US" altLang="ja-JP" sz="1200" b="0" i="0" kern="1200" dirty="0">
                <a:solidFill>
                  <a:schemeClr val="tx1"/>
                </a:solidFill>
                <a:effectLst/>
                <a:latin typeface="+mn-lt"/>
                <a:ea typeface="+mn-ea"/>
                <a:cs typeface="+mn-cs"/>
              </a:rPr>
              <a:t>S</a:t>
            </a:r>
            <a:r>
              <a:rPr kumimoji="1" lang="ja-JP" altLang="en-US" sz="1200" b="0" i="0" kern="1200" dirty="0">
                <a:solidFill>
                  <a:schemeClr val="tx1"/>
                </a:solidFill>
                <a:effectLst/>
                <a:latin typeface="+mn-lt"/>
                <a:ea typeface="+mn-ea"/>
                <a:cs typeface="+mn-cs"/>
              </a:rPr>
              <a:t>の頂点のみを通過します。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CDDD571F-B061-447A-90C1-8A8A06006DBA}" type="slidenum">
              <a:rPr kumimoji="1" lang="ja-JP" altLang="en-US" smtClean="0"/>
              <a:t>12</a:t>
            </a:fld>
            <a:endParaRPr kumimoji="1" lang="ja-JP" altLang="en-US"/>
          </a:p>
        </p:txBody>
      </p:sp>
    </p:spTree>
    <p:extLst>
      <p:ext uri="{BB962C8B-B14F-4D97-AF65-F5344CB8AC3E}">
        <p14:creationId xmlns:p14="http://schemas.microsoft.com/office/powerpoint/2010/main" val="2621015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r>
              <a:rPr lang="ja-JP" altLang="en-US"/>
              <a:t>June 24, 1997</a:t>
            </a:r>
            <a:endParaRPr lang="en-US" altLang="ja-JP"/>
          </a:p>
        </p:txBody>
      </p:sp>
      <p:sp>
        <p:nvSpPr>
          <p:cNvPr id="5" name="Rectangle 6"/>
          <p:cNvSpPr>
            <a:spLocks noGrp="1" noChangeArrowheads="1"/>
          </p:cNvSpPr>
          <p:nvPr>
            <p:ph type="ftr" sz="quarter" idx="4"/>
          </p:nvPr>
        </p:nvSpPr>
        <p:spPr>
          <a:ln/>
        </p:spPr>
        <p:txBody>
          <a:bodyPr/>
          <a:lstStyle/>
          <a:p>
            <a:r>
              <a:rPr lang="ja-JP" altLang="en-US"/>
              <a:t>Copyright (c) 1996, 1997 Microsoft Corp.</a:t>
            </a:r>
            <a:endParaRPr lang="en-US" altLang="ja-JP"/>
          </a:p>
        </p:txBody>
      </p:sp>
      <p:sp>
        <p:nvSpPr>
          <p:cNvPr id="6" name="Rectangle 7"/>
          <p:cNvSpPr>
            <a:spLocks noGrp="1" noChangeArrowheads="1"/>
          </p:cNvSpPr>
          <p:nvPr>
            <p:ph type="sldNum" sz="quarter" idx="5"/>
          </p:nvPr>
        </p:nvSpPr>
        <p:spPr>
          <a:ln/>
        </p:spPr>
        <p:txBody>
          <a:bodyPr/>
          <a:lstStyle/>
          <a:p>
            <a:fld id="{2E7A5744-F5D9-4F98-98FF-1D2453B8AEAE}" type="slidenum">
              <a:rPr lang="ja-JP" altLang="en-US"/>
              <a:pPr/>
              <a:t>13</a:t>
            </a:fld>
            <a:endParaRPr lang="en-US" altLang="ja-JP"/>
          </a:p>
        </p:txBody>
      </p:sp>
      <p:sp>
        <p:nvSpPr>
          <p:cNvPr id="1131522" name="Rectangle 2"/>
          <p:cNvSpPr>
            <a:spLocks noGrp="1" noRot="1" noChangeAspect="1" noChangeArrowheads="1" noTextEdit="1"/>
          </p:cNvSpPr>
          <p:nvPr>
            <p:ph type="sldImg"/>
          </p:nvPr>
        </p:nvSpPr>
        <p:spPr>
          <a:ln/>
        </p:spPr>
      </p:sp>
      <p:sp>
        <p:nvSpPr>
          <p:cNvPr id="1131523"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3709866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S</a:t>
            </a:r>
            <a:r>
              <a:rPr kumimoji="1" lang="ja-JP" altLang="en-US" dirty="0"/>
              <a:t>のサイズの帰納法によるダイクストラのアルゴリズムの正当性を証明します。</a:t>
            </a:r>
          </a:p>
          <a:p>
            <a:r>
              <a:rPr kumimoji="1" lang="ja-JP" altLang="en-US" dirty="0"/>
              <a:t>基礎。</a:t>
            </a:r>
          </a:p>
          <a:p>
            <a:r>
              <a:rPr kumimoji="1" lang="en-US" altLang="ja-JP" dirty="0"/>
              <a:t>| S | =1</a:t>
            </a:r>
            <a:r>
              <a:rPr kumimoji="1" lang="ja-JP" altLang="en-US" dirty="0" err="1"/>
              <a:t>。</a:t>
            </a:r>
            <a:r>
              <a:rPr kumimoji="1" lang="en-US" altLang="ja-JP" dirty="0"/>
              <a:t>s</a:t>
            </a:r>
            <a:r>
              <a:rPr kumimoji="1" lang="ja-JP" altLang="en-US" dirty="0"/>
              <a:t>からそれ自身への最短経路は長さ</a:t>
            </a:r>
            <a:r>
              <a:rPr kumimoji="1" lang="en-US" altLang="ja-JP" dirty="0"/>
              <a:t>0</a:t>
            </a:r>
            <a:r>
              <a:rPr kumimoji="1" lang="ja-JP" altLang="en-US" dirty="0"/>
              <a:t>を持ち、</a:t>
            </a:r>
            <a:r>
              <a:rPr kumimoji="1" lang="en-US" altLang="ja-JP" dirty="0"/>
              <a:t>v</a:t>
            </a:r>
            <a:r>
              <a:rPr kumimoji="1" lang="ja-JP" altLang="en-US" dirty="0"/>
              <a:t>を除いて完全に</a:t>
            </a:r>
            <a:r>
              <a:rPr kumimoji="1" lang="en-US" altLang="ja-JP" dirty="0"/>
              <a:t>S</a:t>
            </a:r>
            <a:r>
              <a:rPr kumimoji="1" lang="ja-JP" altLang="en-US" dirty="0"/>
              <a:t>内の</a:t>
            </a:r>
            <a:r>
              <a:rPr kumimoji="1" lang="en-US" altLang="ja-JP" dirty="0"/>
              <a:t>s</a:t>
            </a:r>
            <a:r>
              <a:rPr kumimoji="1" lang="ja-JP" altLang="en-US" dirty="0"/>
              <a:t>から</a:t>
            </a:r>
            <a:r>
              <a:rPr kumimoji="1" lang="en-US" altLang="ja-JP" dirty="0"/>
              <a:t>v</a:t>
            </a:r>
            <a:r>
              <a:rPr kumimoji="1" lang="ja-JP" altLang="en-US" dirty="0" err="1"/>
              <a:t>への</a:t>
            </a:r>
            <a:r>
              <a:rPr kumimoji="1" lang="ja-JP" altLang="en-US" dirty="0"/>
              <a:t>経路は単一の辺（</a:t>
            </a:r>
            <a:r>
              <a:rPr kumimoji="1" lang="en-US" altLang="ja-JP" dirty="0"/>
              <a:t>s</a:t>
            </a:r>
            <a:r>
              <a:rPr kumimoji="1" lang="ja-JP" altLang="en-US" dirty="0" err="1"/>
              <a:t>、</a:t>
            </a:r>
            <a:r>
              <a:rPr kumimoji="1" lang="en-US" altLang="ja-JP" dirty="0"/>
              <a:t>v</a:t>
            </a:r>
            <a:r>
              <a:rPr kumimoji="1" lang="ja-JP" altLang="en-US" dirty="0"/>
              <a:t>）からなる。 したがって、</a:t>
            </a:r>
            <a:r>
              <a:rPr kumimoji="1" lang="en-US" altLang="ja-JP" dirty="0"/>
              <a:t>d [v]</a:t>
            </a:r>
            <a:r>
              <a:rPr kumimoji="1" lang="ja-JP" altLang="en-US" dirty="0"/>
              <a:t>は正しく計算されました。 （ </a:t>
            </a:r>
            <a:r>
              <a:rPr kumimoji="1" lang="en-US" altLang="ja-JP" dirty="0"/>
              <a:t>"for"</a:t>
            </a:r>
            <a:r>
              <a:rPr kumimoji="1" lang="ja-JP" altLang="en-US" dirty="0"/>
              <a:t>（𝑣∈𝑉−𝑆）𝑑</a:t>
            </a:r>
            <a:r>
              <a:rPr kumimoji="1" lang="en-US" altLang="ja-JP" dirty="0"/>
              <a:t>[</a:t>
            </a:r>
            <a:r>
              <a:rPr kumimoji="1" lang="ja-JP" altLang="en-US" dirty="0"/>
              <a:t>𝑣</a:t>
            </a:r>
            <a:r>
              <a:rPr kumimoji="1" lang="en-US" altLang="ja-JP" dirty="0"/>
              <a:t>]≔</a:t>
            </a:r>
            <a:r>
              <a:rPr kumimoji="1" lang="ja-JP" altLang="en-US" dirty="0"/>
              <a:t>𝐷</a:t>
            </a:r>
            <a:r>
              <a:rPr kumimoji="1" lang="en-US" altLang="ja-JP" dirty="0"/>
              <a:t>[</a:t>
            </a:r>
            <a:r>
              <a:rPr kumimoji="1" lang="ja-JP" altLang="en-US" dirty="0"/>
              <a:t>𝑠、𝑣</a:t>
            </a:r>
            <a:r>
              <a:rPr kumimoji="1" lang="en-US" altLang="ja-JP" dirty="0"/>
              <a:t>];</a:t>
            </a:r>
            <a:r>
              <a:rPr kumimoji="1" lang="ja-JP" altLang="en-US" dirty="0"/>
              <a:t>）</a:t>
            </a:r>
          </a:p>
          <a:p>
            <a:r>
              <a:rPr kumimoji="1" lang="ja-JP" altLang="en-US" dirty="0"/>
              <a:t>帰納仮説</a:t>
            </a:r>
          </a:p>
          <a:p>
            <a:r>
              <a:rPr kumimoji="1" lang="en-US" altLang="ja-JP" dirty="0"/>
              <a:t>| S |</a:t>
            </a:r>
            <a:r>
              <a:rPr kumimoji="1" lang="ja-JP" altLang="en-US" dirty="0"/>
              <a:t>について、次のことが当てはまると仮定します。 </a:t>
            </a:r>
            <a:r>
              <a:rPr kumimoji="1" lang="en-US" altLang="ja-JP" dirty="0"/>
              <a:t>= k1</a:t>
            </a:r>
            <a:r>
              <a:rPr kumimoji="1" lang="ja-JP" altLang="en-US" dirty="0"/>
              <a:t>：</a:t>
            </a:r>
            <a:r>
              <a:rPr kumimoji="1" lang="en-US" altLang="ja-JP" dirty="0"/>
              <a:t>S</a:t>
            </a:r>
            <a:r>
              <a:rPr kumimoji="1" lang="ja-JP" altLang="en-US" dirty="0"/>
              <a:t>は、</a:t>
            </a:r>
            <a:r>
              <a:rPr kumimoji="1" lang="en-US" altLang="ja-JP" dirty="0"/>
              <a:t>s</a:t>
            </a:r>
            <a:r>
              <a:rPr kumimoji="1" lang="ja-JP" altLang="en-US" dirty="0"/>
              <a:t>から</a:t>
            </a:r>
            <a:r>
              <a:rPr kumimoji="1" lang="en-US" altLang="ja-JP" dirty="0"/>
              <a:t>S</a:t>
            </a:r>
            <a:r>
              <a:rPr kumimoji="1" lang="ja-JP" altLang="en-US" dirty="0"/>
              <a:t>の各頂点までの最短経路が完全に</a:t>
            </a:r>
            <a:r>
              <a:rPr kumimoji="1" lang="en-US" altLang="ja-JP" dirty="0"/>
              <a:t>S</a:t>
            </a:r>
            <a:r>
              <a:rPr kumimoji="1" lang="ja-JP" altLang="en-US" dirty="0"/>
              <a:t>になるように設定された部分解です。各頂点</a:t>
            </a:r>
            <a:r>
              <a:rPr kumimoji="1" lang="en-US" altLang="ja-JP" dirty="0" err="1"/>
              <a:t>vV-S</a:t>
            </a:r>
            <a:r>
              <a:rPr kumimoji="1" lang="ja-JP" altLang="en-US" dirty="0"/>
              <a:t>に対して、</a:t>
            </a:r>
            <a:r>
              <a:rPr kumimoji="1" lang="en-US" altLang="ja-JP" dirty="0"/>
              <a:t>d [v]</a:t>
            </a:r>
            <a:r>
              <a:rPr kumimoji="1" lang="ja-JP" altLang="en-US" dirty="0"/>
              <a:t>は</a:t>
            </a:r>
            <a:r>
              <a:rPr kumimoji="1" lang="en-US" altLang="ja-JP" dirty="0"/>
              <a:t>s</a:t>
            </a:r>
            <a:r>
              <a:rPr kumimoji="1" lang="ja-JP" altLang="en-US" dirty="0"/>
              <a:t>からの現在の最短経路の距離です。 </a:t>
            </a:r>
            <a:r>
              <a:rPr kumimoji="1" lang="en-US" altLang="ja-JP" dirty="0"/>
              <a:t>S</a:t>
            </a:r>
            <a:r>
              <a:rPr kumimoji="1" lang="ja-JP" altLang="en-US" dirty="0"/>
              <a:t>の頂点のみを通過する</a:t>
            </a:r>
            <a:r>
              <a:rPr kumimoji="1" lang="en-US" altLang="ja-JP" dirty="0"/>
              <a:t>v</a:t>
            </a:r>
            <a:r>
              <a:rPr kumimoji="1" lang="ja-JP" altLang="en-US" dirty="0"/>
              <a:t>へ</a:t>
            </a:r>
          </a:p>
        </p:txBody>
      </p:sp>
      <p:sp>
        <p:nvSpPr>
          <p:cNvPr id="4" name="スライド番号プレースホルダー 3"/>
          <p:cNvSpPr>
            <a:spLocks noGrp="1"/>
          </p:cNvSpPr>
          <p:nvPr>
            <p:ph type="sldNum" sz="quarter" idx="10"/>
          </p:nvPr>
        </p:nvSpPr>
        <p:spPr/>
        <p:txBody>
          <a:bodyPr/>
          <a:lstStyle/>
          <a:p>
            <a:fld id="{CDDD571F-B061-447A-90C1-8A8A06006DBA}" type="slidenum">
              <a:rPr kumimoji="1" lang="ja-JP" altLang="en-US" smtClean="0"/>
              <a:t>22</a:t>
            </a:fld>
            <a:endParaRPr kumimoji="1" lang="ja-JP" altLang="en-US"/>
          </a:p>
        </p:txBody>
      </p:sp>
    </p:spTree>
    <p:extLst>
      <p:ext uri="{BB962C8B-B14F-4D97-AF65-F5344CB8AC3E}">
        <p14:creationId xmlns:p14="http://schemas.microsoft.com/office/powerpoint/2010/main" val="3056551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F2A66891-A09A-40AD-AF39-17F9DBE9ACB3}" type="datetimeFigureOut">
              <a:rPr kumimoji="1" lang="ja-JP" altLang="en-US" smtClean="0"/>
              <a:t>2020/7/7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4D88B52-4A7E-4DF7-91D3-C281EE4C8AC0}" type="slidenum">
              <a:rPr kumimoji="1" lang="ja-JP" altLang="en-US" smtClean="0"/>
              <a:t>‹#›</a:t>
            </a:fld>
            <a:endParaRPr kumimoji="1" lang="ja-JP" altLang="en-US"/>
          </a:p>
        </p:txBody>
      </p:sp>
    </p:spTree>
    <p:extLst>
      <p:ext uri="{BB962C8B-B14F-4D97-AF65-F5344CB8AC3E}">
        <p14:creationId xmlns:p14="http://schemas.microsoft.com/office/powerpoint/2010/main" val="2335890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F2A66891-A09A-40AD-AF39-17F9DBE9ACB3}" type="datetimeFigureOut">
              <a:rPr kumimoji="1" lang="ja-JP" altLang="en-US" smtClean="0"/>
              <a:t>2020/7/7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4D88B52-4A7E-4DF7-91D3-C281EE4C8AC0}" type="slidenum">
              <a:rPr kumimoji="1" lang="ja-JP" altLang="en-US" smtClean="0"/>
              <a:t>‹#›</a:t>
            </a:fld>
            <a:endParaRPr kumimoji="1" lang="ja-JP" altLang="en-US"/>
          </a:p>
        </p:txBody>
      </p:sp>
    </p:spTree>
    <p:extLst>
      <p:ext uri="{BB962C8B-B14F-4D97-AF65-F5344CB8AC3E}">
        <p14:creationId xmlns:p14="http://schemas.microsoft.com/office/powerpoint/2010/main" val="3225744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F2A66891-A09A-40AD-AF39-17F9DBE9ACB3}" type="datetimeFigureOut">
              <a:rPr kumimoji="1" lang="ja-JP" altLang="en-US" smtClean="0"/>
              <a:t>2020/7/7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4D88B52-4A7E-4DF7-91D3-C281EE4C8AC0}" type="slidenum">
              <a:rPr kumimoji="1" lang="ja-JP" altLang="en-US" smtClean="0"/>
              <a:t>‹#›</a:t>
            </a:fld>
            <a:endParaRPr kumimoji="1" lang="ja-JP" altLang="en-US"/>
          </a:p>
        </p:txBody>
      </p:sp>
    </p:spTree>
    <p:extLst>
      <p:ext uri="{BB962C8B-B14F-4D97-AF65-F5344CB8AC3E}">
        <p14:creationId xmlns:p14="http://schemas.microsoft.com/office/powerpoint/2010/main" val="3564178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F2A66891-A09A-40AD-AF39-17F9DBE9ACB3}" type="datetimeFigureOut">
              <a:rPr kumimoji="1" lang="ja-JP" altLang="en-US" smtClean="0"/>
              <a:t>2020/7/7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4D88B52-4A7E-4DF7-91D3-C281EE4C8AC0}" type="slidenum">
              <a:rPr kumimoji="1" lang="ja-JP" altLang="en-US" smtClean="0"/>
              <a:t>‹#›</a:t>
            </a:fld>
            <a:endParaRPr kumimoji="1" lang="ja-JP" altLang="en-US"/>
          </a:p>
        </p:txBody>
      </p:sp>
    </p:spTree>
    <p:extLst>
      <p:ext uri="{BB962C8B-B14F-4D97-AF65-F5344CB8AC3E}">
        <p14:creationId xmlns:p14="http://schemas.microsoft.com/office/powerpoint/2010/main" val="563660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F2A66891-A09A-40AD-AF39-17F9DBE9ACB3}" type="datetimeFigureOut">
              <a:rPr kumimoji="1" lang="ja-JP" altLang="en-US" smtClean="0"/>
              <a:t>2020/7/7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4D88B52-4A7E-4DF7-91D3-C281EE4C8AC0}" type="slidenum">
              <a:rPr kumimoji="1" lang="ja-JP" altLang="en-US" smtClean="0"/>
              <a:t>‹#›</a:t>
            </a:fld>
            <a:endParaRPr kumimoji="1" lang="ja-JP" altLang="en-US"/>
          </a:p>
        </p:txBody>
      </p:sp>
    </p:spTree>
    <p:extLst>
      <p:ext uri="{BB962C8B-B14F-4D97-AF65-F5344CB8AC3E}">
        <p14:creationId xmlns:p14="http://schemas.microsoft.com/office/powerpoint/2010/main" val="3162908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F2A66891-A09A-40AD-AF39-17F9DBE9ACB3}" type="datetimeFigureOut">
              <a:rPr kumimoji="1" lang="ja-JP" altLang="en-US" smtClean="0"/>
              <a:t>2020/7/7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4D88B52-4A7E-4DF7-91D3-C281EE4C8AC0}" type="slidenum">
              <a:rPr kumimoji="1" lang="ja-JP" altLang="en-US" smtClean="0"/>
              <a:t>‹#›</a:t>
            </a:fld>
            <a:endParaRPr kumimoji="1" lang="ja-JP" altLang="en-US"/>
          </a:p>
        </p:txBody>
      </p:sp>
    </p:spTree>
    <p:extLst>
      <p:ext uri="{BB962C8B-B14F-4D97-AF65-F5344CB8AC3E}">
        <p14:creationId xmlns:p14="http://schemas.microsoft.com/office/powerpoint/2010/main" val="4076866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F2A66891-A09A-40AD-AF39-17F9DBE9ACB3}" type="datetimeFigureOut">
              <a:rPr kumimoji="1" lang="ja-JP" altLang="en-US" smtClean="0"/>
              <a:t>2020/7/7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34D88B52-4A7E-4DF7-91D3-C281EE4C8AC0}" type="slidenum">
              <a:rPr kumimoji="1" lang="ja-JP" altLang="en-US" smtClean="0"/>
              <a:t>‹#›</a:t>
            </a:fld>
            <a:endParaRPr kumimoji="1" lang="ja-JP" altLang="en-US"/>
          </a:p>
        </p:txBody>
      </p:sp>
    </p:spTree>
    <p:extLst>
      <p:ext uri="{BB962C8B-B14F-4D97-AF65-F5344CB8AC3E}">
        <p14:creationId xmlns:p14="http://schemas.microsoft.com/office/powerpoint/2010/main" val="2878188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F2A66891-A09A-40AD-AF39-17F9DBE9ACB3}" type="datetimeFigureOut">
              <a:rPr kumimoji="1" lang="ja-JP" altLang="en-US" smtClean="0"/>
              <a:t>2020/7/7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34D88B52-4A7E-4DF7-91D3-C281EE4C8AC0}" type="slidenum">
              <a:rPr kumimoji="1" lang="ja-JP" altLang="en-US" smtClean="0"/>
              <a:t>‹#›</a:t>
            </a:fld>
            <a:endParaRPr kumimoji="1" lang="ja-JP" altLang="en-US"/>
          </a:p>
        </p:txBody>
      </p:sp>
    </p:spTree>
    <p:extLst>
      <p:ext uri="{BB962C8B-B14F-4D97-AF65-F5344CB8AC3E}">
        <p14:creationId xmlns:p14="http://schemas.microsoft.com/office/powerpoint/2010/main" val="264361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F2A66891-A09A-40AD-AF39-17F9DBE9ACB3}" type="datetimeFigureOut">
              <a:rPr kumimoji="1" lang="ja-JP" altLang="en-US" smtClean="0"/>
              <a:t>2020/7/7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4D88B52-4A7E-4DF7-91D3-C281EE4C8AC0}" type="slidenum">
              <a:rPr kumimoji="1" lang="ja-JP" altLang="en-US" smtClean="0"/>
              <a:t>‹#›</a:t>
            </a:fld>
            <a:endParaRPr kumimoji="1" lang="ja-JP" altLang="en-US"/>
          </a:p>
        </p:txBody>
      </p:sp>
    </p:spTree>
    <p:extLst>
      <p:ext uri="{BB962C8B-B14F-4D97-AF65-F5344CB8AC3E}">
        <p14:creationId xmlns:p14="http://schemas.microsoft.com/office/powerpoint/2010/main" val="1128514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F2A66891-A09A-40AD-AF39-17F9DBE9ACB3}" type="datetimeFigureOut">
              <a:rPr kumimoji="1" lang="ja-JP" altLang="en-US" smtClean="0"/>
              <a:t>2020/7/7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4D88B52-4A7E-4DF7-91D3-C281EE4C8AC0}" type="slidenum">
              <a:rPr kumimoji="1" lang="ja-JP" altLang="en-US" smtClean="0"/>
              <a:t>‹#›</a:t>
            </a:fld>
            <a:endParaRPr kumimoji="1" lang="ja-JP" altLang="en-US"/>
          </a:p>
        </p:txBody>
      </p:sp>
    </p:spTree>
    <p:extLst>
      <p:ext uri="{BB962C8B-B14F-4D97-AF65-F5344CB8AC3E}">
        <p14:creationId xmlns:p14="http://schemas.microsoft.com/office/powerpoint/2010/main" val="2836574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図を追加</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F2A66891-A09A-40AD-AF39-17F9DBE9ACB3}" type="datetimeFigureOut">
              <a:rPr kumimoji="1" lang="ja-JP" altLang="en-US" smtClean="0"/>
              <a:t>2020/7/7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4D88B52-4A7E-4DF7-91D3-C281EE4C8AC0}" type="slidenum">
              <a:rPr kumimoji="1" lang="ja-JP" altLang="en-US" smtClean="0"/>
              <a:t>‹#›</a:t>
            </a:fld>
            <a:endParaRPr kumimoji="1" lang="ja-JP" altLang="en-US"/>
          </a:p>
        </p:txBody>
      </p:sp>
    </p:spTree>
    <p:extLst>
      <p:ext uri="{BB962C8B-B14F-4D97-AF65-F5344CB8AC3E}">
        <p14:creationId xmlns:p14="http://schemas.microsoft.com/office/powerpoint/2010/main" val="2294081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図 8"/>
          <p:cNvPicPr>
            <a:picLocks noChangeAspect="1"/>
          </p:cNvPicPr>
          <p:nvPr/>
        </p:nvPicPr>
        <p:blipFill>
          <a:blip r:embed="rId13">
            <a:extLst>
              <a:ext uri="{BEBA8EAE-BF5A-486C-A8C5-ECC9F3942E4B}">
                <a14:imgProps xmlns:a14="http://schemas.microsoft.com/office/drawing/2010/main">
                  <a14:imgLayer r:embed="rId14">
                    <a14:imgEffect>
                      <a14:brightnessContrast bright="20000"/>
                    </a14:imgEffect>
                  </a14:imgLayer>
                </a14:imgProps>
              </a:ext>
            </a:extLst>
          </a:blip>
          <a:stretch>
            <a:fillRect/>
          </a:stretch>
        </p:blipFill>
        <p:spPr>
          <a:xfrm>
            <a:off x="0" y="0"/>
            <a:ext cx="2080764" cy="2080764"/>
          </a:xfrm>
          <a:prstGeom prst="rect">
            <a:avLst/>
          </a:prstGeom>
        </p:spPr>
      </p:pic>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A66891-A09A-40AD-AF39-17F9DBE9ACB3}" type="datetimeFigureOut">
              <a:rPr kumimoji="1" lang="ja-JP" altLang="en-US" smtClean="0"/>
              <a:t>2020/7/7</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D88B52-4A7E-4DF7-91D3-C281EE4C8AC0}" type="slidenum">
              <a:rPr kumimoji="1" lang="ja-JP" altLang="en-US" smtClean="0"/>
              <a:t>‹#›</a:t>
            </a:fld>
            <a:endParaRPr kumimoji="1" lang="ja-JP" altLang="en-US"/>
          </a:p>
        </p:txBody>
      </p:sp>
    </p:spTree>
    <p:extLst>
      <p:ext uri="{BB962C8B-B14F-4D97-AF65-F5344CB8AC3E}">
        <p14:creationId xmlns:p14="http://schemas.microsoft.com/office/powerpoint/2010/main" val="25129003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elms.u-aizu.ac.jp/course/view.php?id=4362"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hyperlink" Target="https://elms.u-aizu.ac.jp/course/view.php?id=4362"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0.png"/><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elms.u-aizu.ac.jp/course/view.php?id=4362" TargetMode="Externa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elms.u-aizu.ac.jp/course/view.php?id=4362"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elms.u-aizu.ac.jp/course/view.php?id=4362"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ctrTitle"/>
          </p:nvPr>
        </p:nvSpPr>
        <p:spPr>
          <a:xfrm>
            <a:off x="1524000" y="1122363"/>
            <a:ext cx="9144000" cy="2387600"/>
          </a:xfrm>
        </p:spPr>
        <p:txBody>
          <a:bodyPr>
            <a:normAutofit/>
          </a:bodyPr>
          <a:lstStyle/>
          <a:p>
            <a:r>
              <a:rPr lang="en-US" altLang="ja-JP" sz="4000" dirty="0"/>
              <a:t>Algorithms</a:t>
            </a:r>
            <a:r>
              <a:rPr lang="ja-JP" altLang="en-US" sz="4000" dirty="0"/>
              <a:t> </a:t>
            </a:r>
            <a:r>
              <a:rPr lang="en-US" altLang="ja-JP" sz="4000" dirty="0"/>
              <a:t>and</a:t>
            </a:r>
            <a:r>
              <a:rPr lang="ja-JP" altLang="en-US" sz="4000" dirty="0"/>
              <a:t> </a:t>
            </a:r>
            <a:r>
              <a:rPr lang="en-US" altLang="ja-JP" sz="4000" dirty="0"/>
              <a:t>Data</a:t>
            </a:r>
            <a:r>
              <a:rPr lang="ja-JP" altLang="en-US" sz="4000" dirty="0"/>
              <a:t> </a:t>
            </a:r>
            <a:r>
              <a:rPr lang="en-US" altLang="ja-JP" sz="4000" dirty="0"/>
              <a:t>Structure</a:t>
            </a:r>
            <a:r>
              <a:rPr lang="ja-JP" altLang="en-US" sz="4000" dirty="0"/>
              <a:t> </a:t>
            </a:r>
            <a:r>
              <a:rPr lang="en-US" altLang="ja-JP" sz="4000" dirty="0"/>
              <a:t>II</a:t>
            </a:r>
            <a:br>
              <a:rPr lang="en-US" altLang="ja-JP" dirty="0"/>
            </a:br>
            <a:r>
              <a:rPr lang="en-US" altLang="ja-JP" dirty="0"/>
              <a:t>§5 Shortest Path Problems</a:t>
            </a:r>
          </a:p>
        </p:txBody>
      </p:sp>
      <p:sp>
        <p:nvSpPr>
          <p:cNvPr id="5" name="Rectangle 3"/>
          <p:cNvSpPr>
            <a:spLocks noGrp="1" noChangeArrowheads="1"/>
          </p:cNvSpPr>
          <p:nvPr>
            <p:ph type="subTitle" idx="1"/>
          </p:nvPr>
        </p:nvSpPr>
        <p:spPr>
          <a:xfrm>
            <a:off x="1524000" y="3602038"/>
            <a:ext cx="9144000" cy="1655762"/>
          </a:xfrm>
        </p:spPr>
        <p:txBody>
          <a:bodyPr>
            <a:normAutofit lnSpcReduction="10000"/>
          </a:bodyPr>
          <a:lstStyle/>
          <a:p>
            <a:r>
              <a:rPr lang="en-US" altLang="ja-JP" dirty="0">
                <a:hlinkClick r:id="rId2"/>
              </a:rPr>
              <a:t>https://elms.u-aizu.ac.jp/course/view.php?id=4362</a:t>
            </a:r>
            <a:endParaRPr lang="en-US" altLang="ja-JP" dirty="0"/>
          </a:p>
          <a:p>
            <a:endParaRPr lang="en-US" altLang="ja-JP" dirty="0"/>
          </a:p>
          <a:p>
            <a:r>
              <a:rPr lang="en-US" altLang="ja-JP" dirty="0"/>
              <a:t>Yuichi </a:t>
            </a:r>
            <a:r>
              <a:rPr lang="en-US" altLang="ja-JP" dirty="0" err="1"/>
              <a:t>Yaguchi</a:t>
            </a:r>
            <a:r>
              <a:rPr lang="en-US" altLang="ja-JP" dirty="0"/>
              <a:t>, </a:t>
            </a:r>
            <a:r>
              <a:rPr lang="en-US" altLang="ja-JP" dirty="0" err="1"/>
              <a:t>Ph.D</a:t>
            </a:r>
            <a:r>
              <a:rPr lang="en-US" altLang="ja-JP" dirty="0"/>
              <a:t> (CSE)</a:t>
            </a:r>
          </a:p>
          <a:p>
            <a:r>
              <a:rPr lang="en-US" altLang="ja-JP" dirty="0"/>
              <a:t>Robot Engineering Lab., University of Aizu</a:t>
            </a:r>
          </a:p>
        </p:txBody>
      </p:sp>
    </p:spTree>
    <p:extLst>
      <p:ext uri="{BB962C8B-B14F-4D97-AF65-F5344CB8AC3E}">
        <p14:creationId xmlns:p14="http://schemas.microsoft.com/office/powerpoint/2010/main" val="2315604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AEACE2B1-4E96-4DE6-A769-D6AEAA1B6A1C}"/>
              </a:ext>
            </a:extLst>
          </p:cNvPr>
          <p:cNvSpPr>
            <a:spLocks noGrp="1"/>
          </p:cNvSpPr>
          <p:nvPr>
            <p:ph type="title"/>
          </p:nvPr>
        </p:nvSpPr>
        <p:spPr/>
        <p:txBody>
          <a:bodyPr/>
          <a:lstStyle/>
          <a:p>
            <a:r>
              <a:rPr lang="en-US" altLang="ja-JP" dirty="0"/>
              <a:t>Chap. 2</a:t>
            </a:r>
            <a:br>
              <a:rPr lang="en-US" altLang="ja-JP" dirty="0"/>
            </a:br>
            <a:r>
              <a:rPr lang="en-US" altLang="ja-JP" dirty="0"/>
              <a:t>Dijkstra’s Algorithm</a:t>
            </a:r>
            <a:endParaRPr kumimoji="1" lang="ja-JP" altLang="en-US" dirty="0"/>
          </a:p>
        </p:txBody>
      </p:sp>
      <p:sp>
        <p:nvSpPr>
          <p:cNvPr id="5" name="テキスト プレースホルダー 4">
            <a:extLst>
              <a:ext uri="{FF2B5EF4-FFF2-40B4-BE49-F238E27FC236}">
                <a16:creationId xmlns:a16="http://schemas.microsoft.com/office/drawing/2014/main" id="{2D4F47D7-73AA-468A-A969-9B865D33B939}"/>
              </a:ext>
            </a:extLst>
          </p:cNvPr>
          <p:cNvSpPr>
            <a:spLocks noGrp="1"/>
          </p:cNvSpPr>
          <p:nvPr>
            <p:ph type="body" idx="1"/>
          </p:nvPr>
        </p:nvSpPr>
        <p:spPr/>
        <p:txBody>
          <a:bodyPr/>
          <a:lstStyle/>
          <a:p>
            <a:r>
              <a:rPr lang="en-US" altLang="ja-JP" dirty="0"/>
              <a:t>§5 Shortest Path Problems</a:t>
            </a:r>
            <a:endParaRPr lang="ja-JP" altLang="en-US" dirty="0"/>
          </a:p>
        </p:txBody>
      </p:sp>
    </p:spTree>
    <p:extLst>
      <p:ext uri="{BB962C8B-B14F-4D97-AF65-F5344CB8AC3E}">
        <p14:creationId xmlns:p14="http://schemas.microsoft.com/office/powerpoint/2010/main" val="682356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Single Path Shortest Path Problem</a:t>
            </a:r>
            <a:endParaRPr kumimoji="1" lang="ja-JP" altLang="en-US" dirty="0"/>
          </a:p>
        </p:txBody>
      </p:sp>
      <p:sp>
        <p:nvSpPr>
          <p:cNvPr id="3" name="コンテンツ プレースホルダー 2"/>
          <p:cNvSpPr>
            <a:spLocks noGrp="1"/>
          </p:cNvSpPr>
          <p:nvPr>
            <p:ph idx="1"/>
          </p:nvPr>
        </p:nvSpPr>
        <p:spPr/>
        <p:txBody>
          <a:bodyPr/>
          <a:lstStyle/>
          <a:p>
            <a:pPr>
              <a:spcBef>
                <a:spcPts val="500"/>
              </a:spcBef>
              <a:spcAft>
                <a:spcPts val="500"/>
              </a:spcAft>
            </a:pPr>
            <a:r>
              <a:rPr lang="en-US" altLang="ja-JP" u="sng" dirty="0">
                <a:solidFill>
                  <a:srgbClr val="FF0000"/>
                </a:solidFill>
              </a:rPr>
              <a:t>Shortest path spanning tree:</a:t>
            </a:r>
          </a:p>
          <a:p>
            <a:pPr lvl="1">
              <a:spcAft>
                <a:spcPts val="500"/>
              </a:spcAft>
            </a:pPr>
            <a:r>
              <a:rPr lang="en-US" altLang="ja-JP" dirty="0"/>
              <a:t>Let </a:t>
            </a:r>
            <a:r>
              <a:rPr lang="en-US" altLang="ja-JP" i="1" dirty="0">
                <a:latin typeface="Times New Roman" panose="02020603050405020304" pitchFamily="18" charset="0"/>
                <a:cs typeface="Times New Roman" panose="02020603050405020304" pitchFamily="18" charset="0"/>
              </a:rPr>
              <a:t>G</a:t>
            </a:r>
            <a:r>
              <a:rPr lang="en-US" altLang="ja-JP" dirty="0">
                <a:latin typeface="Times New Roman" panose="02020603050405020304" pitchFamily="18" charset="0"/>
                <a:cs typeface="Times New Roman" panose="02020603050405020304" pitchFamily="18" charset="0"/>
              </a:rPr>
              <a:t>(</a:t>
            </a:r>
            <a:r>
              <a:rPr lang="en-US" altLang="ja-JP" i="1" dirty="0">
                <a:latin typeface="Times New Roman" panose="02020603050405020304" pitchFamily="18" charset="0"/>
                <a:cs typeface="Times New Roman" panose="02020603050405020304" pitchFamily="18" charset="0"/>
              </a:rPr>
              <a:t>V</a:t>
            </a:r>
            <a:r>
              <a:rPr lang="en-US" altLang="ja-JP" dirty="0">
                <a:latin typeface="Times New Roman" panose="02020603050405020304" pitchFamily="18" charset="0"/>
                <a:cs typeface="Times New Roman" panose="02020603050405020304" pitchFamily="18" charset="0"/>
              </a:rPr>
              <a:t>,</a:t>
            </a:r>
            <a:r>
              <a:rPr lang="en-US" altLang="ja-JP" i="1" dirty="0">
                <a:latin typeface="Times New Roman" panose="02020603050405020304" pitchFamily="18" charset="0"/>
                <a:cs typeface="Times New Roman" panose="02020603050405020304" pitchFamily="18" charset="0"/>
              </a:rPr>
              <a:t>E</a:t>
            </a:r>
            <a:r>
              <a:rPr lang="en-US" altLang="ja-JP" dirty="0">
                <a:latin typeface="Times New Roman" panose="02020603050405020304" pitchFamily="18" charset="0"/>
                <a:cs typeface="Times New Roman" panose="02020603050405020304" pitchFamily="18" charset="0"/>
              </a:rPr>
              <a:t>)</a:t>
            </a:r>
            <a:r>
              <a:rPr lang="en-US" altLang="ja-JP" dirty="0"/>
              <a:t> be a weighted graph with </a:t>
            </a:r>
            <a:r>
              <a:rPr lang="en-US" altLang="ja-JP" dirty="0">
                <a:solidFill>
                  <a:schemeClr val="accent5">
                    <a:lumMod val="75000"/>
                  </a:schemeClr>
                </a:solidFill>
              </a:rPr>
              <a:t>non-negative</a:t>
            </a:r>
            <a:r>
              <a:rPr lang="en-US" altLang="ja-JP" dirty="0"/>
              <a:t> edge distances, and let </a:t>
            </a:r>
            <a:r>
              <a:rPr lang="en-US" altLang="ja-JP" i="1" dirty="0"/>
              <a:t>s</a:t>
            </a:r>
            <a:r>
              <a:rPr lang="en-US" altLang="ja-JP" dirty="0"/>
              <a:t> be a vertex of </a:t>
            </a:r>
            <a:r>
              <a:rPr lang="en-US" altLang="ja-JP" i="1" dirty="0">
                <a:latin typeface="Times New Roman" panose="02020603050405020304" pitchFamily="18" charset="0"/>
                <a:cs typeface="Times New Roman" panose="02020603050405020304" pitchFamily="18" charset="0"/>
              </a:rPr>
              <a:t>G</a:t>
            </a:r>
            <a:r>
              <a:rPr lang="en-US" altLang="ja-JP" dirty="0"/>
              <a:t> from which every vertex of </a:t>
            </a:r>
            <a:r>
              <a:rPr lang="en-US" altLang="ja-JP" i="1" dirty="0">
                <a:latin typeface="Times New Roman" panose="02020603050405020304" pitchFamily="18" charset="0"/>
                <a:cs typeface="Times New Roman" panose="02020603050405020304" pitchFamily="18" charset="0"/>
              </a:rPr>
              <a:t>G</a:t>
            </a:r>
            <a:r>
              <a:rPr lang="en-US" altLang="ja-JP" dirty="0"/>
              <a:t> can be reached. </a:t>
            </a:r>
          </a:p>
          <a:p>
            <a:pPr lvl="1">
              <a:spcAft>
                <a:spcPts val="500"/>
              </a:spcAft>
            </a:pPr>
            <a:r>
              <a:rPr lang="en-US" altLang="ja-JP" dirty="0"/>
              <a:t>Then there exists a spanning tree </a:t>
            </a:r>
            <a:r>
              <a:rPr lang="en-US" altLang="ja-JP" i="1" dirty="0">
                <a:latin typeface="Times New Roman" panose="02020603050405020304" pitchFamily="18" charset="0"/>
                <a:cs typeface="Times New Roman" panose="02020603050405020304" pitchFamily="18" charset="0"/>
              </a:rPr>
              <a:t>T</a:t>
            </a:r>
            <a:r>
              <a:rPr lang="en-US" altLang="ja-JP" dirty="0"/>
              <a:t> of </a:t>
            </a:r>
            <a:r>
              <a:rPr lang="en-US" altLang="ja-JP" i="1" dirty="0">
                <a:latin typeface="Times New Roman" panose="02020603050405020304" pitchFamily="18" charset="0"/>
                <a:cs typeface="Times New Roman" panose="02020603050405020304" pitchFamily="18" charset="0"/>
              </a:rPr>
              <a:t>G</a:t>
            </a:r>
            <a:r>
              <a:rPr lang="en-US" altLang="ja-JP" dirty="0"/>
              <a:t>, rooted as </a:t>
            </a:r>
            <a:r>
              <a:rPr lang="en-US" altLang="ja-JP" i="1" dirty="0">
                <a:latin typeface="Times New Roman" panose="02020603050405020304" pitchFamily="18" charset="0"/>
                <a:cs typeface="Times New Roman" panose="02020603050405020304" pitchFamily="18" charset="0"/>
              </a:rPr>
              <a:t>s</a:t>
            </a:r>
            <a:r>
              <a:rPr lang="en-US" altLang="ja-JP" dirty="0"/>
              <a:t>, which contains a </a:t>
            </a:r>
            <a:r>
              <a:rPr lang="en-US" altLang="ja-JP" dirty="0">
                <a:solidFill>
                  <a:srgbClr val="FF0000"/>
                </a:solidFill>
              </a:rPr>
              <a:t>shortest path</a:t>
            </a:r>
            <a:r>
              <a:rPr lang="en-US" altLang="ja-JP" dirty="0"/>
              <a:t> from </a:t>
            </a:r>
            <a:r>
              <a:rPr lang="en-US" altLang="ja-JP" i="1" dirty="0">
                <a:solidFill>
                  <a:srgbClr val="FF0000"/>
                </a:solidFill>
              </a:rPr>
              <a:t>s</a:t>
            </a:r>
            <a:r>
              <a:rPr lang="en-US" altLang="ja-JP" dirty="0"/>
              <a:t> to </a:t>
            </a:r>
            <a:r>
              <a:rPr lang="en-US" altLang="ja-JP" dirty="0">
                <a:solidFill>
                  <a:srgbClr val="FF0000"/>
                </a:solidFill>
              </a:rPr>
              <a:t>every vertex of </a:t>
            </a:r>
            <a:r>
              <a:rPr lang="en-US" altLang="ja-JP" i="1" dirty="0">
                <a:solidFill>
                  <a:srgbClr val="FF0000"/>
                </a:solidFill>
                <a:latin typeface="Times New Roman" panose="02020603050405020304" pitchFamily="18" charset="0"/>
                <a:cs typeface="Times New Roman" panose="02020603050405020304" pitchFamily="18" charset="0"/>
              </a:rPr>
              <a:t>G</a:t>
            </a:r>
            <a:r>
              <a:rPr lang="en-US" altLang="ja-JP" dirty="0"/>
              <a:t>. </a:t>
            </a:r>
            <a:endParaRPr kumimoji="1" lang="ja-JP" altLang="en-US" dirty="0"/>
          </a:p>
        </p:txBody>
      </p:sp>
      <p:grpSp>
        <p:nvGrpSpPr>
          <p:cNvPr id="50" name="グループ化 49"/>
          <p:cNvGrpSpPr/>
          <p:nvPr/>
        </p:nvGrpSpPr>
        <p:grpSpPr>
          <a:xfrm>
            <a:off x="1316687" y="4236643"/>
            <a:ext cx="9558625" cy="2299846"/>
            <a:chOff x="406412" y="3623501"/>
            <a:chExt cx="11173518" cy="2688394"/>
          </a:xfrm>
        </p:grpSpPr>
        <p:grpSp>
          <p:nvGrpSpPr>
            <p:cNvPr id="4" name="グループ化 3"/>
            <p:cNvGrpSpPr/>
            <p:nvPr/>
          </p:nvGrpSpPr>
          <p:grpSpPr>
            <a:xfrm>
              <a:off x="406412" y="4172628"/>
              <a:ext cx="5211130" cy="2139267"/>
              <a:chOff x="3277404" y="4172974"/>
              <a:chExt cx="5211131" cy="2139269"/>
            </a:xfrm>
          </p:grpSpPr>
          <p:sp>
            <p:nvSpPr>
              <p:cNvPr id="5" name="楕円 4"/>
              <p:cNvSpPr/>
              <p:nvPr/>
            </p:nvSpPr>
            <p:spPr>
              <a:xfrm>
                <a:off x="4607622" y="5815880"/>
                <a:ext cx="496363" cy="4963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dirty="0"/>
                  <a:t>f</a:t>
                </a:r>
                <a:endParaRPr kumimoji="1" lang="ja-JP" altLang="en-US" sz="2000" dirty="0"/>
              </a:p>
            </p:txBody>
          </p:sp>
          <p:sp>
            <p:nvSpPr>
              <p:cNvPr id="6" name="楕円 5"/>
              <p:cNvSpPr/>
              <p:nvPr/>
            </p:nvSpPr>
            <p:spPr>
              <a:xfrm>
                <a:off x="4601201" y="4172975"/>
                <a:ext cx="496363" cy="4963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dirty="0"/>
                  <a:t>b</a:t>
                </a:r>
                <a:endParaRPr kumimoji="1" lang="ja-JP" altLang="en-US" sz="2000" dirty="0"/>
              </a:p>
            </p:txBody>
          </p:sp>
          <p:sp>
            <p:nvSpPr>
              <p:cNvPr id="7" name="楕円 6"/>
              <p:cNvSpPr/>
              <p:nvPr/>
            </p:nvSpPr>
            <p:spPr>
              <a:xfrm>
                <a:off x="6591300" y="4172974"/>
                <a:ext cx="496363" cy="4963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dirty="0"/>
                  <a:t>c</a:t>
                </a:r>
                <a:endParaRPr kumimoji="1" lang="ja-JP" altLang="en-US" sz="2000" dirty="0"/>
              </a:p>
            </p:txBody>
          </p:sp>
          <p:sp>
            <p:nvSpPr>
              <p:cNvPr id="8" name="楕円 7"/>
              <p:cNvSpPr/>
              <p:nvPr/>
            </p:nvSpPr>
            <p:spPr>
              <a:xfrm>
                <a:off x="6588352" y="5815880"/>
                <a:ext cx="496363" cy="4963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dirty="0"/>
                  <a:t>e</a:t>
                </a:r>
                <a:endParaRPr kumimoji="1" lang="ja-JP" altLang="en-US" sz="2000" dirty="0"/>
              </a:p>
            </p:txBody>
          </p:sp>
          <p:sp>
            <p:nvSpPr>
              <p:cNvPr id="9" name="楕円 8"/>
              <p:cNvSpPr/>
              <p:nvPr/>
            </p:nvSpPr>
            <p:spPr>
              <a:xfrm>
                <a:off x="7992172" y="4994427"/>
                <a:ext cx="496363" cy="4963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a:t>d</a:t>
                </a:r>
                <a:endParaRPr kumimoji="1" lang="ja-JP" altLang="en-US" sz="2000" dirty="0"/>
              </a:p>
            </p:txBody>
          </p:sp>
          <p:sp>
            <p:nvSpPr>
              <p:cNvPr id="10" name="楕円 9"/>
              <p:cNvSpPr/>
              <p:nvPr/>
            </p:nvSpPr>
            <p:spPr>
              <a:xfrm>
                <a:off x="3277404" y="4994426"/>
                <a:ext cx="496363" cy="496363"/>
              </a:xfrm>
              <a:prstGeom prst="ellipse">
                <a:avLst/>
              </a:prstGeom>
              <a:solidFill>
                <a:srgbClr val="FFCCFF"/>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a:t>a</a:t>
                </a:r>
                <a:endParaRPr kumimoji="1" lang="ja-JP" altLang="en-US" sz="2000" dirty="0"/>
              </a:p>
            </p:txBody>
          </p:sp>
          <p:cxnSp>
            <p:nvCxnSpPr>
              <p:cNvPr id="11" name="直線矢印コネクタ 10"/>
              <p:cNvCxnSpPr>
                <a:stCxn id="7" idx="2"/>
                <a:endCxn id="6" idx="6"/>
              </p:cNvCxnSpPr>
              <p:nvPr/>
            </p:nvCxnSpPr>
            <p:spPr>
              <a:xfrm flipH="1">
                <a:off x="5097564" y="4421156"/>
                <a:ext cx="1493736" cy="1"/>
              </a:xfrm>
              <a:prstGeom prst="straightConnector1">
                <a:avLst/>
              </a:prstGeom>
              <a:ln w="254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7" idx="4"/>
                <a:endCxn id="8" idx="0"/>
              </p:cNvCxnSpPr>
              <p:nvPr/>
            </p:nvCxnSpPr>
            <p:spPr>
              <a:xfrm flipH="1">
                <a:off x="6836534" y="4669337"/>
                <a:ext cx="2948" cy="1146543"/>
              </a:xfrm>
              <a:prstGeom prst="straightConnector1">
                <a:avLst/>
              </a:prstGeom>
              <a:ln w="254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9" idx="1"/>
                <a:endCxn id="7" idx="6"/>
              </p:cNvCxnSpPr>
              <p:nvPr/>
            </p:nvCxnSpPr>
            <p:spPr>
              <a:xfrm flipH="1" flipV="1">
                <a:off x="7087663" y="4421156"/>
                <a:ext cx="977200" cy="645962"/>
              </a:xfrm>
              <a:prstGeom prst="straightConnector1">
                <a:avLst/>
              </a:prstGeom>
              <a:ln w="254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a:endCxn id="8" idx="2"/>
              </p:cNvCxnSpPr>
              <p:nvPr/>
            </p:nvCxnSpPr>
            <p:spPr>
              <a:xfrm>
                <a:off x="3773767" y="5242607"/>
                <a:ext cx="2814585" cy="821455"/>
              </a:xfrm>
              <a:prstGeom prst="straightConnector1">
                <a:avLst/>
              </a:prstGeom>
              <a:ln w="254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a:stCxn id="6" idx="4"/>
                <a:endCxn id="5" idx="0"/>
              </p:cNvCxnSpPr>
              <p:nvPr/>
            </p:nvCxnSpPr>
            <p:spPr>
              <a:xfrm>
                <a:off x="4849383" y="4669338"/>
                <a:ext cx="6421" cy="1146542"/>
              </a:xfrm>
              <a:prstGeom prst="straightConnector1">
                <a:avLst/>
              </a:prstGeom>
              <a:ln w="254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a:stCxn id="10" idx="7"/>
                <a:endCxn id="6" idx="2"/>
              </p:cNvCxnSpPr>
              <p:nvPr/>
            </p:nvCxnSpPr>
            <p:spPr>
              <a:xfrm flipV="1">
                <a:off x="3701076" y="4421157"/>
                <a:ext cx="900125" cy="645960"/>
              </a:xfrm>
              <a:prstGeom prst="straightConnector1">
                <a:avLst/>
              </a:prstGeom>
              <a:ln w="254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a:stCxn id="10" idx="5"/>
                <a:endCxn id="5" idx="2"/>
              </p:cNvCxnSpPr>
              <p:nvPr/>
            </p:nvCxnSpPr>
            <p:spPr>
              <a:xfrm>
                <a:off x="3701076" y="5418098"/>
                <a:ext cx="906546" cy="645964"/>
              </a:xfrm>
              <a:prstGeom prst="straightConnector1">
                <a:avLst/>
              </a:prstGeom>
              <a:ln w="254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a:stCxn id="10" idx="6"/>
                <a:endCxn id="7" idx="3"/>
              </p:cNvCxnSpPr>
              <p:nvPr/>
            </p:nvCxnSpPr>
            <p:spPr>
              <a:xfrm flipV="1">
                <a:off x="3773767" y="4596646"/>
                <a:ext cx="2890224" cy="645962"/>
              </a:xfrm>
              <a:prstGeom prst="straightConnector1">
                <a:avLst/>
              </a:prstGeom>
              <a:ln w="254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cxnSp>
          <p:nvCxnSpPr>
            <p:cNvPr id="19" name="直線矢印コネクタ 18"/>
            <p:cNvCxnSpPr>
              <a:stCxn id="7" idx="3"/>
              <a:endCxn id="5" idx="6"/>
            </p:cNvCxnSpPr>
            <p:nvPr/>
          </p:nvCxnSpPr>
          <p:spPr>
            <a:xfrm flipH="1">
              <a:off x="2232993" y="4596300"/>
              <a:ext cx="1560007" cy="1467415"/>
            </a:xfrm>
            <a:prstGeom prst="straightConnector1">
              <a:avLst/>
            </a:prstGeom>
            <a:ln w="254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a:stCxn id="9" idx="2"/>
            </p:cNvCxnSpPr>
            <p:nvPr/>
          </p:nvCxnSpPr>
          <p:spPr>
            <a:xfrm flipH="1">
              <a:off x="2232993" y="5242262"/>
              <a:ext cx="2888187" cy="821451"/>
            </a:xfrm>
            <a:prstGeom prst="straightConnector1">
              <a:avLst/>
            </a:prstGeom>
            <a:ln w="254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21" name="Text Box 23"/>
            <p:cNvSpPr txBox="1">
              <a:spLocks noChangeArrowheads="1"/>
            </p:cNvSpPr>
            <p:nvPr/>
          </p:nvSpPr>
          <p:spPr bwMode="auto">
            <a:xfrm>
              <a:off x="852461" y="4300231"/>
              <a:ext cx="470001"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2000" dirty="0"/>
                <a:t>12</a:t>
              </a:r>
              <a:endParaRPr lang="ja-JP" altLang="en-US" sz="2000" dirty="0">
                <a:solidFill>
                  <a:schemeClr val="bg2"/>
                </a:solidFill>
              </a:endParaRPr>
            </a:p>
          </p:txBody>
        </p:sp>
        <p:sp>
          <p:nvSpPr>
            <p:cNvPr id="22" name="Text Box 24"/>
            <p:cNvSpPr txBox="1">
              <a:spLocks noChangeArrowheads="1"/>
            </p:cNvSpPr>
            <p:nvPr/>
          </p:nvSpPr>
          <p:spPr bwMode="auto">
            <a:xfrm>
              <a:off x="2770913" y="3977142"/>
              <a:ext cx="327334"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2000" dirty="0"/>
                <a:t>2</a:t>
              </a:r>
            </a:p>
          </p:txBody>
        </p:sp>
        <p:sp>
          <p:nvSpPr>
            <p:cNvPr id="23" name="Text Box 25"/>
            <p:cNvSpPr txBox="1">
              <a:spLocks noChangeArrowheads="1"/>
            </p:cNvSpPr>
            <p:nvPr/>
          </p:nvSpPr>
          <p:spPr bwMode="auto">
            <a:xfrm>
              <a:off x="4581986" y="4364715"/>
              <a:ext cx="327334"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2000" dirty="0"/>
                <a:t>5</a:t>
              </a:r>
            </a:p>
          </p:txBody>
        </p:sp>
        <p:sp>
          <p:nvSpPr>
            <p:cNvPr id="24" name="Text Box 26"/>
            <p:cNvSpPr txBox="1">
              <a:spLocks noChangeArrowheads="1"/>
            </p:cNvSpPr>
            <p:nvPr/>
          </p:nvSpPr>
          <p:spPr bwMode="auto">
            <a:xfrm>
              <a:off x="3952946" y="4864540"/>
              <a:ext cx="327334"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2000" dirty="0"/>
                <a:t>7</a:t>
              </a:r>
            </a:p>
          </p:txBody>
        </p:sp>
        <p:sp>
          <p:nvSpPr>
            <p:cNvPr id="25" name="Text Box 27"/>
            <p:cNvSpPr txBox="1">
              <a:spLocks noChangeArrowheads="1"/>
            </p:cNvSpPr>
            <p:nvPr/>
          </p:nvSpPr>
          <p:spPr bwMode="auto">
            <a:xfrm>
              <a:off x="3271672" y="5323370"/>
              <a:ext cx="327334"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2000" dirty="0"/>
                <a:t>4</a:t>
              </a:r>
            </a:p>
          </p:txBody>
        </p:sp>
        <p:sp>
          <p:nvSpPr>
            <p:cNvPr id="26" name="Text Box 28"/>
            <p:cNvSpPr txBox="1">
              <a:spLocks noChangeArrowheads="1"/>
            </p:cNvSpPr>
            <p:nvPr/>
          </p:nvSpPr>
          <p:spPr bwMode="auto">
            <a:xfrm>
              <a:off x="2940295" y="4785062"/>
              <a:ext cx="327334"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2000" dirty="0"/>
                <a:t>8</a:t>
              </a:r>
            </a:p>
          </p:txBody>
        </p:sp>
        <p:sp>
          <p:nvSpPr>
            <p:cNvPr id="27" name="Text Box 29"/>
            <p:cNvSpPr txBox="1">
              <a:spLocks noChangeArrowheads="1"/>
            </p:cNvSpPr>
            <p:nvPr/>
          </p:nvSpPr>
          <p:spPr bwMode="auto">
            <a:xfrm>
              <a:off x="1939337" y="5045082"/>
              <a:ext cx="327334"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2000" dirty="0"/>
                <a:t>7</a:t>
              </a:r>
            </a:p>
          </p:txBody>
        </p:sp>
        <p:sp>
          <p:nvSpPr>
            <p:cNvPr id="28" name="Text Box 30"/>
            <p:cNvSpPr txBox="1">
              <a:spLocks noChangeArrowheads="1"/>
            </p:cNvSpPr>
            <p:nvPr/>
          </p:nvSpPr>
          <p:spPr bwMode="auto">
            <a:xfrm>
              <a:off x="1345111" y="5391159"/>
              <a:ext cx="327334"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2000" dirty="0"/>
                <a:t>6</a:t>
              </a:r>
            </a:p>
          </p:txBody>
        </p:sp>
        <p:sp>
          <p:nvSpPr>
            <p:cNvPr id="29" name="Text Box 31"/>
            <p:cNvSpPr txBox="1">
              <a:spLocks noChangeArrowheads="1"/>
            </p:cNvSpPr>
            <p:nvPr/>
          </p:nvSpPr>
          <p:spPr bwMode="auto">
            <a:xfrm>
              <a:off x="1021817" y="5715415"/>
              <a:ext cx="327334"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2000" dirty="0"/>
                <a:t>9</a:t>
              </a:r>
            </a:p>
          </p:txBody>
        </p:sp>
        <p:sp>
          <p:nvSpPr>
            <p:cNvPr id="30" name="Text Box 33"/>
            <p:cNvSpPr txBox="1">
              <a:spLocks noChangeArrowheads="1"/>
            </p:cNvSpPr>
            <p:nvPr/>
          </p:nvSpPr>
          <p:spPr bwMode="auto">
            <a:xfrm>
              <a:off x="2258913" y="4515190"/>
              <a:ext cx="327334"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2000" dirty="0"/>
                <a:t>3</a:t>
              </a:r>
            </a:p>
          </p:txBody>
        </p:sp>
        <p:grpSp>
          <p:nvGrpSpPr>
            <p:cNvPr id="31" name="グループ化 30"/>
            <p:cNvGrpSpPr/>
            <p:nvPr/>
          </p:nvGrpSpPr>
          <p:grpSpPr>
            <a:xfrm>
              <a:off x="6368800" y="4172626"/>
              <a:ext cx="5211130" cy="2139267"/>
              <a:chOff x="3277404" y="4172974"/>
              <a:chExt cx="5211131" cy="2139269"/>
            </a:xfrm>
          </p:grpSpPr>
          <p:sp>
            <p:nvSpPr>
              <p:cNvPr id="32" name="楕円 31"/>
              <p:cNvSpPr/>
              <p:nvPr/>
            </p:nvSpPr>
            <p:spPr>
              <a:xfrm>
                <a:off x="4607622" y="5815880"/>
                <a:ext cx="496363" cy="4963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dirty="0"/>
                  <a:t>f</a:t>
                </a:r>
                <a:endParaRPr kumimoji="1" lang="ja-JP" altLang="en-US" sz="2000" dirty="0"/>
              </a:p>
            </p:txBody>
          </p:sp>
          <p:sp>
            <p:nvSpPr>
              <p:cNvPr id="33" name="楕円 32"/>
              <p:cNvSpPr/>
              <p:nvPr/>
            </p:nvSpPr>
            <p:spPr>
              <a:xfrm>
                <a:off x="4601201" y="4172975"/>
                <a:ext cx="496363" cy="4963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dirty="0"/>
                  <a:t>b</a:t>
                </a:r>
                <a:endParaRPr kumimoji="1" lang="ja-JP" altLang="en-US" sz="2000" dirty="0"/>
              </a:p>
            </p:txBody>
          </p:sp>
          <p:sp>
            <p:nvSpPr>
              <p:cNvPr id="34" name="楕円 33"/>
              <p:cNvSpPr/>
              <p:nvPr/>
            </p:nvSpPr>
            <p:spPr>
              <a:xfrm>
                <a:off x="6591300" y="4172974"/>
                <a:ext cx="496363" cy="4963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dirty="0"/>
                  <a:t>c</a:t>
                </a:r>
                <a:endParaRPr kumimoji="1" lang="ja-JP" altLang="en-US" sz="2000" dirty="0"/>
              </a:p>
            </p:txBody>
          </p:sp>
          <p:sp>
            <p:nvSpPr>
              <p:cNvPr id="35" name="楕円 34"/>
              <p:cNvSpPr/>
              <p:nvPr/>
            </p:nvSpPr>
            <p:spPr>
              <a:xfrm>
                <a:off x="6588352" y="5815880"/>
                <a:ext cx="496363" cy="4963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dirty="0"/>
                  <a:t>e</a:t>
                </a:r>
                <a:endParaRPr kumimoji="1" lang="ja-JP" altLang="en-US" sz="2000" dirty="0"/>
              </a:p>
            </p:txBody>
          </p:sp>
          <p:sp>
            <p:nvSpPr>
              <p:cNvPr id="36" name="楕円 35"/>
              <p:cNvSpPr/>
              <p:nvPr/>
            </p:nvSpPr>
            <p:spPr>
              <a:xfrm>
                <a:off x="7992172" y="4994427"/>
                <a:ext cx="496363" cy="4963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a:t>d</a:t>
                </a:r>
                <a:endParaRPr kumimoji="1" lang="ja-JP" altLang="en-US" sz="2000" dirty="0"/>
              </a:p>
            </p:txBody>
          </p:sp>
          <p:sp>
            <p:nvSpPr>
              <p:cNvPr id="37" name="楕円 36"/>
              <p:cNvSpPr/>
              <p:nvPr/>
            </p:nvSpPr>
            <p:spPr>
              <a:xfrm>
                <a:off x="3277404" y="4994426"/>
                <a:ext cx="496363" cy="496363"/>
              </a:xfrm>
              <a:prstGeom prst="ellipse">
                <a:avLst/>
              </a:prstGeom>
              <a:solidFill>
                <a:srgbClr val="FFCCFF"/>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a:t>a</a:t>
                </a:r>
                <a:endParaRPr kumimoji="1" lang="ja-JP" altLang="en-US" sz="2000" dirty="0"/>
              </a:p>
            </p:txBody>
          </p:sp>
          <p:cxnSp>
            <p:nvCxnSpPr>
              <p:cNvPr id="38" name="直線矢印コネクタ 37"/>
              <p:cNvCxnSpPr>
                <a:stCxn id="34" idx="2"/>
                <a:endCxn id="33" idx="6"/>
              </p:cNvCxnSpPr>
              <p:nvPr/>
            </p:nvCxnSpPr>
            <p:spPr>
              <a:xfrm flipH="1">
                <a:off x="5097564" y="4421156"/>
                <a:ext cx="1493736" cy="1"/>
              </a:xfrm>
              <a:prstGeom prst="straightConnector1">
                <a:avLst/>
              </a:prstGeom>
              <a:ln w="254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a:stCxn id="36" idx="1"/>
                <a:endCxn id="34" idx="6"/>
              </p:cNvCxnSpPr>
              <p:nvPr/>
            </p:nvCxnSpPr>
            <p:spPr>
              <a:xfrm flipH="1" flipV="1">
                <a:off x="7087663" y="4421156"/>
                <a:ext cx="977200" cy="645962"/>
              </a:xfrm>
              <a:prstGeom prst="straightConnector1">
                <a:avLst/>
              </a:prstGeom>
              <a:ln w="254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a:endCxn id="35" idx="2"/>
              </p:cNvCxnSpPr>
              <p:nvPr/>
            </p:nvCxnSpPr>
            <p:spPr>
              <a:xfrm>
                <a:off x="3773767" y="5242607"/>
                <a:ext cx="2814585" cy="821455"/>
              </a:xfrm>
              <a:prstGeom prst="straightConnector1">
                <a:avLst/>
              </a:prstGeom>
              <a:ln w="254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37" idx="6"/>
                <a:endCxn id="34" idx="3"/>
              </p:cNvCxnSpPr>
              <p:nvPr/>
            </p:nvCxnSpPr>
            <p:spPr>
              <a:xfrm flipV="1">
                <a:off x="3773767" y="4596646"/>
                <a:ext cx="2890224" cy="645962"/>
              </a:xfrm>
              <a:prstGeom prst="straightConnector1">
                <a:avLst/>
              </a:prstGeom>
              <a:ln w="254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cxnSp>
          <p:nvCxnSpPr>
            <p:cNvPr id="42" name="直線矢印コネクタ 41"/>
            <p:cNvCxnSpPr>
              <a:stCxn id="37" idx="5"/>
              <a:endCxn id="32" idx="2"/>
            </p:cNvCxnSpPr>
            <p:nvPr/>
          </p:nvCxnSpPr>
          <p:spPr>
            <a:xfrm>
              <a:off x="6792471" y="5417749"/>
              <a:ext cx="906546" cy="645963"/>
            </a:xfrm>
            <a:prstGeom prst="straightConnector1">
              <a:avLst/>
            </a:prstGeom>
            <a:ln w="254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43" name="Text Box 24"/>
            <p:cNvSpPr txBox="1">
              <a:spLocks noChangeArrowheads="1"/>
            </p:cNvSpPr>
            <p:nvPr/>
          </p:nvSpPr>
          <p:spPr bwMode="auto">
            <a:xfrm>
              <a:off x="8733299" y="3977140"/>
              <a:ext cx="327334"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2000" dirty="0"/>
                <a:t>2</a:t>
              </a:r>
            </a:p>
          </p:txBody>
        </p:sp>
        <p:sp>
          <p:nvSpPr>
            <p:cNvPr id="44" name="Text Box 25"/>
            <p:cNvSpPr txBox="1">
              <a:spLocks noChangeArrowheads="1"/>
            </p:cNvSpPr>
            <p:nvPr/>
          </p:nvSpPr>
          <p:spPr bwMode="auto">
            <a:xfrm>
              <a:off x="10544373" y="4364713"/>
              <a:ext cx="327334"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2000" dirty="0"/>
                <a:t>5</a:t>
              </a:r>
            </a:p>
          </p:txBody>
        </p:sp>
        <p:sp>
          <p:nvSpPr>
            <p:cNvPr id="46" name="Text Box 30"/>
            <p:cNvSpPr txBox="1">
              <a:spLocks noChangeArrowheads="1"/>
            </p:cNvSpPr>
            <p:nvPr/>
          </p:nvSpPr>
          <p:spPr bwMode="auto">
            <a:xfrm>
              <a:off x="7307498" y="5391157"/>
              <a:ext cx="327334"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2000" dirty="0"/>
                <a:t>6</a:t>
              </a:r>
            </a:p>
          </p:txBody>
        </p:sp>
        <p:sp>
          <p:nvSpPr>
            <p:cNvPr id="47" name="Text Box 33"/>
            <p:cNvSpPr txBox="1">
              <a:spLocks noChangeArrowheads="1"/>
            </p:cNvSpPr>
            <p:nvPr/>
          </p:nvSpPr>
          <p:spPr bwMode="auto">
            <a:xfrm>
              <a:off x="8221299" y="4515190"/>
              <a:ext cx="327334"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2000" dirty="0"/>
                <a:t>3</a:t>
              </a:r>
            </a:p>
          </p:txBody>
        </p:sp>
        <p:sp>
          <p:nvSpPr>
            <p:cNvPr id="48" name="正方形/長方形 47"/>
            <p:cNvSpPr/>
            <p:nvPr/>
          </p:nvSpPr>
          <p:spPr>
            <a:xfrm>
              <a:off x="1552419" y="3623501"/>
              <a:ext cx="2753023" cy="431729"/>
            </a:xfrm>
            <a:prstGeom prst="rect">
              <a:avLst/>
            </a:prstGeom>
          </p:spPr>
          <p:txBody>
            <a:bodyPr wrap="none">
              <a:spAutoFit/>
            </a:bodyPr>
            <a:lstStyle/>
            <a:p>
              <a:r>
                <a:rPr lang="en-US" altLang="ja-JP" dirty="0">
                  <a:latin typeface="+mn-ea"/>
                  <a:cs typeface="Times New Roman" panose="02020603050405020304" pitchFamily="18" charset="0"/>
                </a:rPr>
                <a:t>A Weighted Graph </a:t>
              </a:r>
              <a:r>
                <a:rPr lang="en-US" altLang="ja-JP" i="1" dirty="0">
                  <a:latin typeface="Times New Roman" panose="02020603050405020304" pitchFamily="18" charset="0"/>
                  <a:cs typeface="Times New Roman" panose="02020603050405020304" pitchFamily="18" charset="0"/>
                </a:rPr>
                <a:t>G</a:t>
              </a:r>
              <a:endParaRPr lang="ja-JP" altLang="en-US" dirty="0"/>
            </a:p>
          </p:txBody>
        </p:sp>
        <p:sp>
          <p:nvSpPr>
            <p:cNvPr id="49" name="正方形/長方形 48"/>
            <p:cNvSpPr/>
            <p:nvPr/>
          </p:nvSpPr>
          <p:spPr>
            <a:xfrm>
              <a:off x="6368801" y="3635295"/>
              <a:ext cx="5211129" cy="431729"/>
            </a:xfrm>
            <a:prstGeom prst="rect">
              <a:avLst/>
            </a:prstGeom>
          </p:spPr>
          <p:txBody>
            <a:bodyPr wrap="square">
              <a:spAutoFit/>
            </a:bodyPr>
            <a:lstStyle/>
            <a:p>
              <a:r>
                <a:rPr lang="en-US" altLang="ja-JP" dirty="0">
                  <a:latin typeface="+mn-ea"/>
                  <a:cs typeface="Times New Roman" panose="02020603050405020304" pitchFamily="18" charset="0"/>
                </a:rPr>
                <a:t>A Shortest Path Spanning Tree </a:t>
              </a:r>
              <a:r>
                <a:rPr lang="en-US" altLang="ja-JP" i="1" dirty="0">
                  <a:latin typeface="Times New Roman" panose="02020603050405020304" pitchFamily="18" charset="0"/>
                  <a:cs typeface="Times New Roman" panose="02020603050405020304" pitchFamily="18" charset="0"/>
                </a:rPr>
                <a:t>T’ </a:t>
              </a:r>
              <a:r>
                <a:rPr lang="en-US" altLang="ja-JP" dirty="0">
                  <a:latin typeface="+mn-ea"/>
                  <a:cs typeface="Times New Roman" panose="02020603050405020304" pitchFamily="18" charset="0"/>
                </a:rPr>
                <a:t>of </a:t>
              </a:r>
              <a:r>
                <a:rPr lang="en-US" altLang="ja-JP" i="1" dirty="0">
                  <a:latin typeface="Times New Roman" panose="02020603050405020304" pitchFamily="18" charset="0"/>
                  <a:cs typeface="Times New Roman" panose="02020603050405020304" pitchFamily="18" charset="0"/>
                </a:rPr>
                <a:t>G</a:t>
              </a:r>
              <a:endParaRPr lang="ja-JP" altLang="en-US" dirty="0"/>
            </a:p>
          </p:txBody>
        </p:sp>
      </p:grpSp>
      <p:sp>
        <p:nvSpPr>
          <p:cNvPr id="53" name="Text Box 31"/>
          <p:cNvSpPr txBox="1">
            <a:spLocks noChangeArrowheads="1"/>
          </p:cNvSpPr>
          <p:nvPr/>
        </p:nvSpPr>
        <p:spPr bwMode="auto">
          <a:xfrm>
            <a:off x="6874462" y="6004641"/>
            <a:ext cx="280025" cy="34228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2000" dirty="0"/>
              <a:t>9</a:t>
            </a:r>
          </a:p>
        </p:txBody>
      </p:sp>
    </p:spTree>
    <p:extLst>
      <p:ext uri="{BB962C8B-B14F-4D97-AF65-F5344CB8AC3E}">
        <p14:creationId xmlns:p14="http://schemas.microsoft.com/office/powerpoint/2010/main" val="2958034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Dijkstra’s</a:t>
            </a:r>
            <a:r>
              <a:rPr lang="en-US" altLang="ja-JP" dirty="0"/>
              <a:t> Algorithm</a:t>
            </a:r>
            <a:endParaRPr kumimoji="1" lang="ja-JP" altLang="en-US" dirty="0"/>
          </a:p>
        </p:txBody>
      </p:sp>
      <p:sp>
        <p:nvSpPr>
          <p:cNvPr id="3" name="コンテンツ プレースホルダー 2"/>
          <p:cNvSpPr>
            <a:spLocks noGrp="1"/>
          </p:cNvSpPr>
          <p:nvPr>
            <p:ph sz="half" idx="1"/>
          </p:nvPr>
        </p:nvSpPr>
        <p:spPr/>
        <p:txBody>
          <a:bodyPr>
            <a:normAutofit fontScale="92500"/>
          </a:bodyPr>
          <a:lstStyle/>
          <a:p>
            <a:pPr>
              <a:lnSpc>
                <a:spcPct val="100000"/>
              </a:lnSpc>
            </a:pPr>
            <a:r>
              <a:rPr kumimoji="1" lang="en-US" altLang="ja-JP" dirty="0"/>
              <a:t>Pseudo code</a:t>
            </a:r>
          </a:p>
          <a:p>
            <a:pPr marL="0" indent="0">
              <a:lnSpc>
                <a:spcPct val="100000"/>
              </a:lnSpc>
              <a:buNone/>
            </a:pPr>
            <a:r>
              <a:rPr lang="en-US" altLang="ja-JP" i="1" dirty="0">
                <a:latin typeface="Times New Roman" panose="02020603050405020304" pitchFamily="18" charset="0"/>
                <a:cs typeface="Times New Roman" panose="02020603050405020304" pitchFamily="18" charset="0"/>
              </a:rPr>
              <a:t>S</a:t>
            </a:r>
            <a:r>
              <a:rPr lang="en-US" altLang="ja-JP" dirty="0">
                <a:latin typeface="Times New Roman" panose="02020603050405020304" pitchFamily="18" charset="0"/>
                <a:cs typeface="Times New Roman" panose="02020603050405020304" pitchFamily="18" charset="0"/>
              </a:rPr>
              <a:t> = {</a:t>
            </a:r>
            <a:r>
              <a:rPr lang="en-US" altLang="ja-JP" i="1" dirty="0">
                <a:latin typeface="Times New Roman" panose="02020603050405020304" pitchFamily="18" charset="0"/>
                <a:cs typeface="Times New Roman" panose="02020603050405020304" pitchFamily="18" charset="0"/>
              </a:rPr>
              <a:t>s</a:t>
            </a:r>
            <a:r>
              <a:rPr lang="en-US" altLang="ja-JP" dirty="0">
                <a:latin typeface="Times New Roman" panose="02020603050405020304" pitchFamily="18" charset="0"/>
                <a:cs typeface="Times New Roman" panose="02020603050405020304" pitchFamily="18" charset="0"/>
              </a:rPr>
              <a:t>}; </a:t>
            </a:r>
            <a:r>
              <a:rPr lang="en-US" altLang="ja-JP" i="1" dirty="0">
                <a:latin typeface="Times New Roman" panose="02020603050405020304" pitchFamily="18" charset="0"/>
                <a:cs typeface="Times New Roman" panose="02020603050405020304" pitchFamily="18" charset="0"/>
              </a:rPr>
              <a:t>d</a:t>
            </a:r>
            <a:r>
              <a:rPr lang="en-US" altLang="ja-JP" dirty="0">
                <a:latin typeface="Times New Roman" panose="02020603050405020304" pitchFamily="18" charset="0"/>
                <a:cs typeface="Times New Roman" panose="02020603050405020304" pitchFamily="18" charset="0"/>
              </a:rPr>
              <a:t>[</a:t>
            </a:r>
            <a:r>
              <a:rPr lang="en-US" altLang="ja-JP" i="1" dirty="0">
                <a:latin typeface="Times New Roman" panose="02020603050405020304" pitchFamily="18" charset="0"/>
                <a:cs typeface="Times New Roman" panose="02020603050405020304" pitchFamily="18" charset="0"/>
              </a:rPr>
              <a:t>s</a:t>
            </a:r>
            <a:r>
              <a:rPr lang="en-US" altLang="ja-JP" dirty="0">
                <a:latin typeface="Times New Roman" panose="02020603050405020304" pitchFamily="18" charset="0"/>
                <a:cs typeface="Times New Roman" panose="02020603050405020304" pitchFamily="18" charset="0"/>
              </a:rPr>
              <a:t>] = 0;</a:t>
            </a:r>
            <a:br>
              <a:rPr lang="en-US" altLang="ja-JP" dirty="0">
                <a:latin typeface="Times New Roman" panose="02020603050405020304" pitchFamily="18" charset="0"/>
                <a:cs typeface="Times New Roman" panose="02020603050405020304" pitchFamily="18" charset="0"/>
              </a:rPr>
            </a:br>
            <a:r>
              <a:rPr lang="en-US" altLang="ja-JP" b="1" dirty="0">
                <a:latin typeface="Times New Roman" panose="02020603050405020304" pitchFamily="18" charset="0"/>
                <a:cs typeface="Times New Roman" panose="02020603050405020304" pitchFamily="18" charset="0"/>
              </a:rPr>
              <a:t>for</a:t>
            </a:r>
            <a:r>
              <a:rPr lang="en-US" altLang="ja-JP" dirty="0">
                <a:latin typeface="Times New Roman" panose="02020603050405020304" pitchFamily="18" charset="0"/>
                <a:cs typeface="Times New Roman" panose="02020603050405020304" pitchFamily="18" charset="0"/>
              </a:rPr>
              <a:t> (</a:t>
            </a:r>
            <a:r>
              <a:rPr lang="en-US" altLang="ja-JP" i="1" dirty="0">
                <a:latin typeface="Times New Roman" panose="02020603050405020304" pitchFamily="18" charset="0"/>
                <a:cs typeface="Times New Roman" panose="02020603050405020304" pitchFamily="18" charset="0"/>
              </a:rPr>
              <a:t>v</a:t>
            </a:r>
            <a:r>
              <a:rPr lang="en-US" altLang="ja-JP"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sym typeface="symbol" panose="05050102010706020507" pitchFamily="18" charset="2"/>
              </a:rPr>
              <a:t></a:t>
            </a:r>
            <a:r>
              <a:rPr lang="en-US" altLang="ja-JP" dirty="0">
                <a:latin typeface="Times New Roman" panose="02020603050405020304" pitchFamily="18" charset="0"/>
                <a:cs typeface="Times New Roman" panose="02020603050405020304" pitchFamily="18" charset="0"/>
              </a:rPr>
              <a:t> </a:t>
            </a:r>
            <a:r>
              <a:rPr lang="en-US" altLang="ja-JP" i="1" dirty="0">
                <a:latin typeface="Times New Roman" panose="02020603050405020304" pitchFamily="18" charset="0"/>
                <a:cs typeface="Times New Roman" panose="02020603050405020304" pitchFamily="18" charset="0"/>
              </a:rPr>
              <a:t>V</a:t>
            </a:r>
            <a:r>
              <a:rPr lang="en-US" altLang="ja-JP" dirty="0">
                <a:latin typeface="Times New Roman" panose="02020603050405020304" pitchFamily="18" charset="0"/>
                <a:cs typeface="Times New Roman" panose="02020603050405020304" pitchFamily="18" charset="0"/>
              </a:rPr>
              <a:t>- </a:t>
            </a:r>
            <a:r>
              <a:rPr lang="en-US" altLang="ja-JP" i="1" dirty="0">
                <a:latin typeface="Times New Roman" panose="02020603050405020304" pitchFamily="18" charset="0"/>
                <a:cs typeface="Times New Roman" panose="02020603050405020304" pitchFamily="18" charset="0"/>
              </a:rPr>
              <a:t>S</a:t>
            </a:r>
            <a:r>
              <a:rPr lang="en-US" altLang="ja-JP" dirty="0">
                <a:latin typeface="Times New Roman" panose="02020603050405020304" pitchFamily="18" charset="0"/>
                <a:cs typeface="Times New Roman" panose="02020603050405020304" pitchFamily="18" charset="0"/>
              </a:rPr>
              <a:t>) </a:t>
            </a:r>
            <a:r>
              <a:rPr lang="en-US" altLang="ja-JP" i="1" dirty="0">
                <a:latin typeface="Times New Roman" panose="02020603050405020304" pitchFamily="18" charset="0"/>
                <a:cs typeface="Times New Roman" panose="02020603050405020304" pitchFamily="18" charset="0"/>
              </a:rPr>
              <a:t>d</a:t>
            </a:r>
            <a:r>
              <a:rPr lang="en-US" altLang="ja-JP" dirty="0">
                <a:latin typeface="Times New Roman" panose="02020603050405020304" pitchFamily="18" charset="0"/>
                <a:cs typeface="Times New Roman" panose="02020603050405020304" pitchFamily="18" charset="0"/>
              </a:rPr>
              <a:t>[</a:t>
            </a:r>
            <a:r>
              <a:rPr lang="en-US" altLang="ja-JP" i="1" dirty="0">
                <a:latin typeface="Times New Roman" panose="02020603050405020304" pitchFamily="18" charset="0"/>
                <a:cs typeface="Times New Roman" panose="02020603050405020304" pitchFamily="18" charset="0"/>
              </a:rPr>
              <a:t>v</a:t>
            </a:r>
            <a:r>
              <a:rPr lang="en-US" altLang="ja-JP" dirty="0">
                <a:latin typeface="Times New Roman" panose="02020603050405020304" pitchFamily="18" charset="0"/>
                <a:cs typeface="Times New Roman" panose="02020603050405020304" pitchFamily="18" charset="0"/>
              </a:rPr>
              <a:t>]: = </a:t>
            </a:r>
            <a:r>
              <a:rPr lang="en-US" altLang="ja-JP" i="1" dirty="0">
                <a:latin typeface="Times New Roman" panose="02020603050405020304" pitchFamily="18" charset="0"/>
                <a:cs typeface="Times New Roman" panose="02020603050405020304" pitchFamily="18" charset="0"/>
              </a:rPr>
              <a:t>D</a:t>
            </a:r>
            <a:r>
              <a:rPr lang="en-US" altLang="ja-JP" dirty="0">
                <a:latin typeface="Times New Roman" panose="02020603050405020304" pitchFamily="18" charset="0"/>
                <a:cs typeface="Times New Roman" panose="02020603050405020304" pitchFamily="18" charset="0"/>
              </a:rPr>
              <a:t>[</a:t>
            </a:r>
            <a:r>
              <a:rPr lang="en-US" altLang="ja-JP" i="1" dirty="0" err="1">
                <a:latin typeface="Times New Roman" panose="02020603050405020304" pitchFamily="18" charset="0"/>
                <a:cs typeface="Times New Roman" panose="02020603050405020304" pitchFamily="18" charset="0"/>
              </a:rPr>
              <a:t>s</a:t>
            </a:r>
            <a:r>
              <a:rPr lang="en-US" altLang="ja-JP" dirty="0" err="1">
                <a:latin typeface="Times New Roman" panose="02020603050405020304" pitchFamily="18" charset="0"/>
                <a:cs typeface="Times New Roman" panose="02020603050405020304" pitchFamily="18" charset="0"/>
              </a:rPr>
              <a:t>,</a:t>
            </a:r>
            <a:r>
              <a:rPr lang="en-US" altLang="ja-JP" i="1" dirty="0" err="1">
                <a:latin typeface="Times New Roman" panose="02020603050405020304" pitchFamily="18" charset="0"/>
                <a:cs typeface="Times New Roman" panose="02020603050405020304" pitchFamily="18" charset="0"/>
              </a:rPr>
              <a:t>v</a:t>
            </a:r>
            <a:r>
              <a:rPr lang="en-US" altLang="ja-JP" dirty="0">
                <a:latin typeface="Times New Roman" panose="02020603050405020304" pitchFamily="18" charset="0"/>
                <a:cs typeface="Times New Roman" panose="02020603050405020304" pitchFamily="18" charset="0"/>
              </a:rPr>
              <a:t>];</a:t>
            </a:r>
            <a:br>
              <a:rPr lang="en-US" altLang="ja-JP" dirty="0">
                <a:latin typeface="Times New Roman" panose="02020603050405020304" pitchFamily="18" charset="0"/>
                <a:cs typeface="Times New Roman" panose="02020603050405020304" pitchFamily="18" charset="0"/>
              </a:rPr>
            </a:br>
            <a:r>
              <a:rPr lang="en-US" altLang="ja-JP" b="1" dirty="0">
                <a:latin typeface="Times New Roman" panose="02020603050405020304" pitchFamily="18" charset="0"/>
                <a:cs typeface="Times New Roman" panose="02020603050405020304" pitchFamily="18" charset="0"/>
              </a:rPr>
              <a:t>while</a:t>
            </a:r>
            <a:r>
              <a:rPr lang="en-US" altLang="ja-JP" dirty="0">
                <a:latin typeface="Times New Roman" panose="02020603050405020304" pitchFamily="18" charset="0"/>
                <a:cs typeface="Times New Roman" panose="02020603050405020304" pitchFamily="18" charset="0"/>
              </a:rPr>
              <a:t> (</a:t>
            </a:r>
            <a:r>
              <a:rPr lang="en-US" altLang="ja-JP" i="1" dirty="0">
                <a:latin typeface="Times New Roman" panose="02020603050405020304" pitchFamily="18" charset="0"/>
                <a:cs typeface="Times New Roman" panose="02020603050405020304" pitchFamily="18" charset="0"/>
              </a:rPr>
              <a:t>S</a:t>
            </a:r>
            <a:r>
              <a:rPr lang="en-US" altLang="ja-JP"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sym typeface="symbol" panose="05050102010706020507" pitchFamily="18" charset="2"/>
              </a:rPr>
              <a:t></a:t>
            </a:r>
            <a:r>
              <a:rPr lang="en-US" altLang="ja-JP" dirty="0">
                <a:latin typeface="Times New Roman" panose="02020603050405020304" pitchFamily="18" charset="0"/>
                <a:cs typeface="Times New Roman" panose="02020603050405020304" pitchFamily="18" charset="0"/>
              </a:rPr>
              <a:t> </a:t>
            </a:r>
            <a:r>
              <a:rPr lang="en-US" altLang="ja-JP" i="1" dirty="0">
                <a:latin typeface="Times New Roman" panose="02020603050405020304" pitchFamily="18" charset="0"/>
                <a:cs typeface="Times New Roman" panose="02020603050405020304" pitchFamily="18" charset="0"/>
              </a:rPr>
              <a:t>V</a:t>
            </a:r>
            <a:r>
              <a:rPr lang="en-US" altLang="ja-JP" dirty="0">
                <a:latin typeface="Times New Roman" panose="02020603050405020304" pitchFamily="18" charset="0"/>
                <a:cs typeface="Times New Roman" panose="02020603050405020304" pitchFamily="18" charset="0"/>
              </a:rPr>
              <a:t>) {</a:t>
            </a:r>
            <a:br>
              <a:rPr lang="en-US" altLang="ja-JP" dirty="0">
                <a:latin typeface="Times New Roman" panose="02020603050405020304" pitchFamily="18" charset="0"/>
                <a:cs typeface="Times New Roman" panose="02020603050405020304" pitchFamily="18" charset="0"/>
              </a:rPr>
            </a:br>
            <a:r>
              <a:rPr lang="en-US" altLang="ja-JP" dirty="0">
                <a:latin typeface="Times New Roman" panose="02020603050405020304" pitchFamily="18" charset="0"/>
                <a:cs typeface="Times New Roman" panose="02020603050405020304" pitchFamily="18" charset="0"/>
              </a:rPr>
              <a:t>  Choose a vertex </a:t>
            </a:r>
            <a:r>
              <a:rPr lang="en-US" altLang="ja-JP" i="1" dirty="0">
                <a:latin typeface="Times New Roman" panose="02020603050405020304" pitchFamily="18" charset="0"/>
                <a:cs typeface="Times New Roman" panose="02020603050405020304" pitchFamily="18" charset="0"/>
              </a:rPr>
              <a:t>w</a:t>
            </a:r>
            <a:r>
              <a:rPr lang="en-US" altLang="ja-JP" dirty="0">
                <a:latin typeface="Times New Roman" panose="02020603050405020304" pitchFamily="18" charset="0"/>
                <a:cs typeface="Times New Roman" panose="02020603050405020304" pitchFamily="18" charset="0"/>
              </a:rPr>
              <a:t> in </a:t>
            </a:r>
            <a:r>
              <a:rPr lang="en-US" altLang="ja-JP" i="1" dirty="0">
                <a:latin typeface="Times New Roman" panose="02020603050405020304" pitchFamily="18" charset="0"/>
                <a:cs typeface="Times New Roman" panose="02020603050405020304" pitchFamily="18" charset="0"/>
              </a:rPr>
              <a:t>V</a:t>
            </a:r>
            <a:r>
              <a:rPr lang="en-US" altLang="ja-JP" dirty="0">
                <a:latin typeface="Times New Roman" panose="02020603050405020304" pitchFamily="18" charset="0"/>
                <a:cs typeface="Times New Roman" panose="02020603050405020304" pitchFamily="18" charset="0"/>
              </a:rPr>
              <a:t>-</a:t>
            </a:r>
            <a:r>
              <a:rPr lang="en-US" altLang="ja-JP" i="1" dirty="0">
                <a:latin typeface="Times New Roman" panose="02020603050405020304" pitchFamily="18" charset="0"/>
                <a:cs typeface="Times New Roman" panose="02020603050405020304" pitchFamily="18" charset="0"/>
              </a:rPr>
              <a:t>S</a:t>
            </a:r>
            <a:r>
              <a:rPr lang="en-US" altLang="ja-JP" dirty="0">
                <a:latin typeface="Times New Roman" panose="02020603050405020304" pitchFamily="18" charset="0"/>
                <a:cs typeface="Times New Roman" panose="02020603050405020304" pitchFamily="18" charset="0"/>
              </a:rPr>
              <a:t> such that </a:t>
            </a:r>
            <a:br>
              <a:rPr lang="en-US" altLang="ja-JP" dirty="0">
                <a:latin typeface="Times New Roman" panose="02020603050405020304" pitchFamily="18" charset="0"/>
                <a:cs typeface="Times New Roman" panose="02020603050405020304" pitchFamily="18" charset="0"/>
              </a:rPr>
            </a:br>
            <a:r>
              <a:rPr lang="en-US" altLang="ja-JP" dirty="0">
                <a:latin typeface="Times New Roman" panose="02020603050405020304" pitchFamily="18" charset="0"/>
                <a:cs typeface="Times New Roman" panose="02020603050405020304" pitchFamily="18" charset="0"/>
              </a:rPr>
              <a:t>  </a:t>
            </a:r>
            <a:r>
              <a:rPr lang="en-US" altLang="ja-JP" i="1" dirty="0">
                <a:latin typeface="Times New Roman" panose="02020603050405020304" pitchFamily="18" charset="0"/>
                <a:cs typeface="Times New Roman" panose="02020603050405020304" pitchFamily="18" charset="0"/>
              </a:rPr>
              <a:t>d</a:t>
            </a:r>
            <a:r>
              <a:rPr lang="en-US" altLang="ja-JP" dirty="0">
                <a:latin typeface="Times New Roman" panose="02020603050405020304" pitchFamily="18" charset="0"/>
                <a:cs typeface="Times New Roman" panose="02020603050405020304" pitchFamily="18" charset="0"/>
              </a:rPr>
              <a:t>[</a:t>
            </a:r>
            <a:r>
              <a:rPr lang="en-US" altLang="ja-JP" i="1" dirty="0">
                <a:latin typeface="Times New Roman" panose="02020603050405020304" pitchFamily="18" charset="0"/>
                <a:cs typeface="Times New Roman" panose="02020603050405020304" pitchFamily="18" charset="0"/>
              </a:rPr>
              <a:t>w</a:t>
            </a:r>
            <a:r>
              <a:rPr lang="en-US" altLang="ja-JP" dirty="0">
                <a:latin typeface="Times New Roman" panose="02020603050405020304" pitchFamily="18" charset="0"/>
                <a:cs typeface="Times New Roman" panose="02020603050405020304" pitchFamily="18" charset="0"/>
              </a:rPr>
              <a:t>] is a minimum;</a:t>
            </a:r>
            <a:br>
              <a:rPr lang="en-US" altLang="ja-JP" dirty="0">
                <a:latin typeface="Times New Roman" panose="02020603050405020304" pitchFamily="18" charset="0"/>
                <a:cs typeface="Times New Roman" panose="02020603050405020304" pitchFamily="18" charset="0"/>
              </a:rPr>
            </a:br>
            <a:r>
              <a:rPr lang="en-US" altLang="ja-JP" dirty="0">
                <a:latin typeface="Times New Roman" panose="02020603050405020304" pitchFamily="18" charset="0"/>
                <a:cs typeface="Times New Roman" panose="02020603050405020304" pitchFamily="18" charset="0"/>
              </a:rPr>
              <a:t>  add </a:t>
            </a:r>
            <a:r>
              <a:rPr lang="en-US" altLang="ja-JP" i="1" dirty="0">
                <a:latin typeface="Times New Roman" panose="02020603050405020304" pitchFamily="18" charset="0"/>
                <a:cs typeface="Times New Roman" panose="02020603050405020304" pitchFamily="18" charset="0"/>
              </a:rPr>
              <a:t>w</a:t>
            </a:r>
            <a:r>
              <a:rPr lang="en-US" altLang="ja-JP" dirty="0">
                <a:latin typeface="Times New Roman" panose="02020603050405020304" pitchFamily="18" charset="0"/>
                <a:cs typeface="Times New Roman" panose="02020603050405020304" pitchFamily="18" charset="0"/>
              </a:rPr>
              <a:t> to </a:t>
            </a:r>
            <a:r>
              <a:rPr lang="en-US" altLang="ja-JP" i="1" dirty="0">
                <a:latin typeface="Times New Roman" panose="02020603050405020304" pitchFamily="18" charset="0"/>
                <a:cs typeface="Times New Roman" panose="02020603050405020304" pitchFamily="18" charset="0"/>
              </a:rPr>
              <a:t>S</a:t>
            </a:r>
            <a:r>
              <a:rPr lang="en-US" altLang="ja-JP" dirty="0">
                <a:latin typeface="Times New Roman" panose="02020603050405020304" pitchFamily="18" charset="0"/>
                <a:cs typeface="Times New Roman" panose="02020603050405020304" pitchFamily="18" charset="0"/>
              </a:rPr>
              <a:t>;</a:t>
            </a:r>
            <a:br>
              <a:rPr lang="en-US" altLang="ja-JP" dirty="0">
                <a:latin typeface="Times New Roman" panose="02020603050405020304" pitchFamily="18" charset="0"/>
                <a:cs typeface="Times New Roman" panose="02020603050405020304" pitchFamily="18" charset="0"/>
              </a:rPr>
            </a:br>
            <a:r>
              <a:rPr lang="en-US" altLang="ja-JP" dirty="0">
                <a:latin typeface="Times New Roman" panose="02020603050405020304" pitchFamily="18" charset="0"/>
                <a:cs typeface="Times New Roman" panose="02020603050405020304" pitchFamily="18" charset="0"/>
              </a:rPr>
              <a:t>  </a:t>
            </a:r>
            <a:r>
              <a:rPr lang="en-US" altLang="ja-JP" b="1" dirty="0">
                <a:latin typeface="Times New Roman" panose="02020603050405020304" pitchFamily="18" charset="0"/>
                <a:cs typeface="Times New Roman" panose="02020603050405020304" pitchFamily="18" charset="0"/>
              </a:rPr>
              <a:t>for</a:t>
            </a:r>
            <a:r>
              <a:rPr lang="en-US" altLang="ja-JP" dirty="0">
                <a:latin typeface="Times New Roman" panose="02020603050405020304" pitchFamily="18" charset="0"/>
                <a:cs typeface="Times New Roman" panose="02020603050405020304" pitchFamily="18" charset="0"/>
              </a:rPr>
              <a:t> (</a:t>
            </a:r>
            <a:r>
              <a:rPr lang="en-US" altLang="ja-JP" i="1" dirty="0">
                <a:latin typeface="Times New Roman" panose="02020603050405020304" pitchFamily="18" charset="0"/>
                <a:cs typeface="Times New Roman" panose="02020603050405020304" pitchFamily="18" charset="0"/>
              </a:rPr>
              <a:t>v</a:t>
            </a:r>
            <a:r>
              <a:rPr lang="en-US" altLang="ja-JP"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sym typeface="symbol" panose="05050102010706020507" pitchFamily="18" charset="2"/>
              </a:rPr>
              <a:t></a:t>
            </a:r>
            <a:r>
              <a:rPr lang="en-US" altLang="ja-JP" dirty="0">
                <a:latin typeface="Times New Roman" panose="02020603050405020304" pitchFamily="18" charset="0"/>
                <a:cs typeface="Times New Roman" panose="02020603050405020304" pitchFamily="18" charset="0"/>
              </a:rPr>
              <a:t> </a:t>
            </a:r>
            <a:r>
              <a:rPr lang="en-US" altLang="ja-JP" i="1" dirty="0">
                <a:latin typeface="Times New Roman" panose="02020603050405020304" pitchFamily="18" charset="0"/>
                <a:cs typeface="Times New Roman" panose="02020603050405020304" pitchFamily="18" charset="0"/>
              </a:rPr>
              <a:t>V- S</a:t>
            </a:r>
            <a:r>
              <a:rPr lang="en-US" altLang="ja-JP" dirty="0">
                <a:latin typeface="Times New Roman" panose="02020603050405020304" pitchFamily="18" charset="0"/>
                <a:cs typeface="Times New Roman" panose="02020603050405020304" pitchFamily="18" charset="0"/>
              </a:rPr>
              <a:t>) </a:t>
            </a:r>
            <a:br>
              <a:rPr lang="en-US" altLang="ja-JP" dirty="0">
                <a:latin typeface="Times New Roman" panose="02020603050405020304" pitchFamily="18" charset="0"/>
                <a:cs typeface="Times New Roman" panose="02020603050405020304" pitchFamily="18" charset="0"/>
              </a:rPr>
            </a:br>
            <a:r>
              <a:rPr lang="en-US" altLang="ja-JP" dirty="0">
                <a:latin typeface="Times New Roman" panose="02020603050405020304" pitchFamily="18" charset="0"/>
                <a:cs typeface="Times New Roman" panose="02020603050405020304" pitchFamily="18" charset="0"/>
              </a:rPr>
              <a:t>     </a:t>
            </a:r>
            <a:r>
              <a:rPr lang="en-US" altLang="ja-JP" i="1" dirty="0">
                <a:latin typeface="Times New Roman" panose="02020603050405020304" pitchFamily="18" charset="0"/>
                <a:cs typeface="Times New Roman" panose="02020603050405020304" pitchFamily="18" charset="0"/>
              </a:rPr>
              <a:t>d</a:t>
            </a:r>
            <a:r>
              <a:rPr lang="en-US" altLang="ja-JP" dirty="0">
                <a:latin typeface="Times New Roman" panose="02020603050405020304" pitchFamily="18" charset="0"/>
                <a:cs typeface="Times New Roman" panose="02020603050405020304" pitchFamily="18" charset="0"/>
              </a:rPr>
              <a:t>[</a:t>
            </a:r>
            <a:r>
              <a:rPr lang="en-US" altLang="ja-JP" i="1" dirty="0">
                <a:latin typeface="Times New Roman" panose="02020603050405020304" pitchFamily="18" charset="0"/>
                <a:cs typeface="Times New Roman" panose="02020603050405020304" pitchFamily="18" charset="0"/>
              </a:rPr>
              <a:t>v</a:t>
            </a:r>
            <a:r>
              <a:rPr lang="en-US" altLang="ja-JP" dirty="0">
                <a:latin typeface="Times New Roman" panose="02020603050405020304" pitchFamily="18" charset="0"/>
                <a:cs typeface="Times New Roman" panose="02020603050405020304" pitchFamily="18" charset="0"/>
              </a:rPr>
              <a:t>] = min{</a:t>
            </a:r>
            <a:r>
              <a:rPr lang="en-US" altLang="ja-JP" i="1" dirty="0">
                <a:latin typeface="Times New Roman" panose="02020603050405020304" pitchFamily="18" charset="0"/>
                <a:cs typeface="Times New Roman" panose="02020603050405020304" pitchFamily="18" charset="0"/>
              </a:rPr>
              <a:t>d</a:t>
            </a:r>
            <a:r>
              <a:rPr lang="en-US" altLang="ja-JP" dirty="0">
                <a:latin typeface="Times New Roman" panose="02020603050405020304" pitchFamily="18" charset="0"/>
                <a:cs typeface="Times New Roman" panose="02020603050405020304" pitchFamily="18" charset="0"/>
              </a:rPr>
              <a:t>[</a:t>
            </a:r>
            <a:r>
              <a:rPr lang="en-US" altLang="ja-JP" i="1" dirty="0">
                <a:latin typeface="Times New Roman" panose="02020603050405020304" pitchFamily="18" charset="0"/>
                <a:cs typeface="Times New Roman" panose="02020603050405020304" pitchFamily="18" charset="0"/>
              </a:rPr>
              <a:t>v</a:t>
            </a:r>
            <a:r>
              <a:rPr lang="en-US" altLang="ja-JP" dirty="0">
                <a:latin typeface="Times New Roman" panose="02020603050405020304" pitchFamily="18" charset="0"/>
                <a:cs typeface="Times New Roman" panose="02020603050405020304" pitchFamily="18" charset="0"/>
              </a:rPr>
              <a:t>],</a:t>
            </a:r>
            <a:r>
              <a:rPr lang="en-US" altLang="ja-JP" i="1" dirty="0">
                <a:latin typeface="Times New Roman" panose="02020603050405020304" pitchFamily="18" charset="0"/>
                <a:cs typeface="Times New Roman" panose="02020603050405020304" pitchFamily="18" charset="0"/>
              </a:rPr>
              <a:t>d</a:t>
            </a:r>
            <a:r>
              <a:rPr lang="en-US" altLang="ja-JP" dirty="0">
                <a:latin typeface="Times New Roman" panose="02020603050405020304" pitchFamily="18" charset="0"/>
                <a:cs typeface="Times New Roman" panose="02020603050405020304" pitchFamily="18" charset="0"/>
              </a:rPr>
              <a:t>[</a:t>
            </a:r>
            <a:r>
              <a:rPr lang="en-US" altLang="ja-JP" i="1" dirty="0">
                <a:latin typeface="Times New Roman" panose="02020603050405020304" pitchFamily="18" charset="0"/>
                <a:cs typeface="Times New Roman" panose="02020603050405020304" pitchFamily="18" charset="0"/>
              </a:rPr>
              <a:t>w</a:t>
            </a:r>
            <a:r>
              <a:rPr lang="en-US" altLang="ja-JP" dirty="0">
                <a:latin typeface="Times New Roman" panose="02020603050405020304" pitchFamily="18" charset="0"/>
                <a:cs typeface="Times New Roman" panose="02020603050405020304" pitchFamily="18" charset="0"/>
              </a:rPr>
              <a:t>]+</a:t>
            </a:r>
            <a:r>
              <a:rPr lang="en-US" altLang="ja-JP" i="1" dirty="0">
                <a:latin typeface="Times New Roman" panose="02020603050405020304" pitchFamily="18" charset="0"/>
                <a:cs typeface="Times New Roman" panose="02020603050405020304" pitchFamily="18" charset="0"/>
              </a:rPr>
              <a:t>D</a:t>
            </a:r>
            <a:r>
              <a:rPr lang="en-US" altLang="ja-JP" dirty="0">
                <a:latin typeface="Times New Roman" panose="02020603050405020304" pitchFamily="18" charset="0"/>
                <a:cs typeface="Times New Roman" panose="02020603050405020304" pitchFamily="18" charset="0"/>
              </a:rPr>
              <a:t>[</a:t>
            </a:r>
            <a:r>
              <a:rPr lang="en-US" altLang="ja-JP" i="1" dirty="0" err="1">
                <a:latin typeface="Times New Roman" panose="02020603050405020304" pitchFamily="18" charset="0"/>
                <a:cs typeface="Times New Roman" panose="02020603050405020304" pitchFamily="18" charset="0"/>
              </a:rPr>
              <a:t>w</a:t>
            </a:r>
            <a:r>
              <a:rPr lang="en-US" altLang="ja-JP" dirty="0" err="1">
                <a:latin typeface="Times New Roman" panose="02020603050405020304" pitchFamily="18" charset="0"/>
                <a:cs typeface="Times New Roman" panose="02020603050405020304" pitchFamily="18" charset="0"/>
              </a:rPr>
              <a:t>,</a:t>
            </a:r>
            <a:r>
              <a:rPr lang="en-US" altLang="ja-JP" i="1" dirty="0" err="1">
                <a:latin typeface="Times New Roman" panose="02020603050405020304" pitchFamily="18" charset="0"/>
                <a:cs typeface="Times New Roman" panose="02020603050405020304" pitchFamily="18" charset="0"/>
              </a:rPr>
              <a:t>v</a:t>
            </a:r>
            <a:r>
              <a:rPr lang="en-US" altLang="ja-JP" dirty="0">
                <a:latin typeface="Times New Roman" panose="02020603050405020304" pitchFamily="18" charset="0"/>
                <a:cs typeface="Times New Roman" panose="02020603050405020304" pitchFamily="18" charset="0"/>
              </a:rPr>
              <a:t>]};</a:t>
            </a:r>
            <a:br>
              <a:rPr lang="en-US" altLang="ja-JP" dirty="0">
                <a:latin typeface="Times New Roman" panose="02020603050405020304" pitchFamily="18" charset="0"/>
                <a:cs typeface="Times New Roman" panose="02020603050405020304" pitchFamily="18" charset="0"/>
              </a:rPr>
            </a:br>
            <a:r>
              <a:rPr lang="en-US" altLang="ja-JP" dirty="0">
                <a:latin typeface="Times New Roman" panose="02020603050405020304" pitchFamily="18" charset="0"/>
                <a:cs typeface="Times New Roman" panose="02020603050405020304" pitchFamily="18" charset="0"/>
              </a:rPr>
              <a:t>}</a:t>
            </a:r>
            <a:endParaRPr lang="en-US" altLang="ja-JP" sz="3600" dirty="0">
              <a:latin typeface="Times New Roman" panose="02020603050405020304" pitchFamily="18" charset="0"/>
              <a:cs typeface="Times New Roman" panose="02020603050405020304" pitchFamily="18" charset="0"/>
            </a:endParaRPr>
          </a:p>
          <a:p>
            <a:pPr marL="0" indent="0">
              <a:lnSpc>
                <a:spcPct val="100000"/>
              </a:lnSpc>
              <a:buNone/>
            </a:pPr>
            <a:endParaRPr kumimoji="1" lang="ja-JP" altLang="en-US" dirty="0"/>
          </a:p>
        </p:txBody>
      </p:sp>
      <p:sp>
        <p:nvSpPr>
          <p:cNvPr id="4" name="コンテンツ プレースホルダー 3"/>
          <p:cNvSpPr>
            <a:spLocks noGrp="1"/>
          </p:cNvSpPr>
          <p:nvPr>
            <p:ph sz="half" idx="2"/>
          </p:nvPr>
        </p:nvSpPr>
        <p:spPr/>
        <p:txBody>
          <a:bodyPr>
            <a:normAutofit fontScale="92500"/>
          </a:bodyPr>
          <a:lstStyle/>
          <a:p>
            <a:pPr>
              <a:lnSpc>
                <a:spcPct val="100000"/>
              </a:lnSpc>
            </a:pPr>
            <a:r>
              <a:rPr lang="en-US" altLang="ja-JP" dirty="0"/>
              <a:t>In the algorithm, graph </a:t>
            </a:r>
            <a:r>
              <a:rPr lang="en-US" altLang="ja-JP" i="1" dirty="0">
                <a:latin typeface="Times New Roman" panose="02020603050405020304" pitchFamily="18" charset="0"/>
                <a:cs typeface="Times New Roman" panose="02020603050405020304" pitchFamily="18" charset="0"/>
              </a:rPr>
              <a:t>G</a:t>
            </a:r>
            <a:r>
              <a:rPr lang="en-US" altLang="ja-JP" dirty="0">
                <a:latin typeface="Times New Roman" panose="02020603050405020304" pitchFamily="18" charset="0"/>
                <a:cs typeface="Times New Roman" panose="02020603050405020304" pitchFamily="18" charset="0"/>
              </a:rPr>
              <a:t>(</a:t>
            </a:r>
            <a:r>
              <a:rPr lang="en-US" altLang="ja-JP" i="1" dirty="0">
                <a:latin typeface="Times New Roman" panose="02020603050405020304" pitchFamily="18" charset="0"/>
                <a:cs typeface="Times New Roman" panose="02020603050405020304" pitchFamily="18" charset="0"/>
              </a:rPr>
              <a:t>V</a:t>
            </a:r>
            <a:r>
              <a:rPr lang="en-US" altLang="ja-JP" dirty="0">
                <a:latin typeface="Times New Roman" panose="02020603050405020304" pitchFamily="18" charset="0"/>
                <a:cs typeface="Times New Roman" panose="02020603050405020304" pitchFamily="18" charset="0"/>
              </a:rPr>
              <a:t>,</a:t>
            </a:r>
            <a:r>
              <a:rPr lang="en-US" altLang="ja-JP" i="1" dirty="0">
                <a:latin typeface="Times New Roman" panose="02020603050405020304" pitchFamily="18" charset="0"/>
                <a:cs typeface="Times New Roman" panose="02020603050405020304" pitchFamily="18" charset="0"/>
              </a:rPr>
              <a:t>E</a:t>
            </a:r>
            <a:r>
              <a:rPr lang="en-US" altLang="ja-JP" dirty="0">
                <a:latin typeface="Times New Roman" panose="02020603050405020304" pitchFamily="18" charset="0"/>
                <a:cs typeface="Times New Roman" panose="02020603050405020304" pitchFamily="18" charset="0"/>
              </a:rPr>
              <a:t>) </a:t>
            </a:r>
            <a:r>
              <a:rPr lang="en-US" altLang="ja-JP" dirty="0"/>
              <a:t>is represented by distance matrix </a:t>
            </a:r>
            <a:r>
              <a:rPr lang="en-US" altLang="ja-JP" i="1" dirty="0">
                <a:latin typeface="Times New Roman" panose="02020603050405020304" pitchFamily="18" charset="0"/>
                <a:cs typeface="Times New Roman" panose="02020603050405020304" pitchFamily="18" charset="0"/>
              </a:rPr>
              <a:t>D</a:t>
            </a:r>
            <a:r>
              <a:rPr lang="en-US" altLang="ja-JP" dirty="0"/>
              <a:t>.</a:t>
            </a:r>
          </a:p>
          <a:p>
            <a:pPr>
              <a:lnSpc>
                <a:spcPct val="100000"/>
              </a:lnSpc>
            </a:pPr>
            <a:r>
              <a:rPr lang="en-US" altLang="ja-JP" dirty="0"/>
              <a:t>If the graph is represented by an </a:t>
            </a:r>
            <a:r>
              <a:rPr lang="en-US" altLang="ja-JP" dirty="0">
                <a:solidFill>
                  <a:schemeClr val="hlink"/>
                </a:solidFill>
              </a:rPr>
              <a:t>adjacent (distance) matrix</a:t>
            </a:r>
            <a:r>
              <a:rPr lang="en-US" altLang="ja-JP" dirty="0"/>
              <a:t>, the time complexity of </a:t>
            </a:r>
            <a:r>
              <a:rPr lang="en-US" altLang="ja-JP" dirty="0" err="1"/>
              <a:t>Dijkstra's</a:t>
            </a:r>
            <a:r>
              <a:rPr lang="en-US" altLang="ja-JP" dirty="0"/>
              <a:t> algorithm is </a:t>
            </a:r>
            <a:r>
              <a:rPr lang="en-US" altLang="ja-JP" i="1" dirty="0">
                <a:latin typeface="Times New Roman" panose="02020603050405020304" pitchFamily="18" charset="0"/>
                <a:cs typeface="Times New Roman" panose="02020603050405020304" pitchFamily="18" charset="0"/>
              </a:rPr>
              <a:t>O</a:t>
            </a:r>
            <a:r>
              <a:rPr lang="en-US" altLang="ja-JP" dirty="0">
                <a:latin typeface="Times New Roman" panose="02020603050405020304" pitchFamily="18" charset="0"/>
                <a:cs typeface="Times New Roman" panose="02020603050405020304" pitchFamily="18" charset="0"/>
              </a:rPr>
              <a:t>(|V|</a:t>
            </a:r>
            <a:r>
              <a:rPr lang="en-US" altLang="ja-JP" baseline="30000" dirty="0">
                <a:latin typeface="Times New Roman" panose="02020603050405020304" pitchFamily="18" charset="0"/>
                <a:cs typeface="Times New Roman" panose="02020603050405020304" pitchFamily="18" charset="0"/>
              </a:rPr>
              <a:t>2</a:t>
            </a:r>
            <a:r>
              <a:rPr lang="en-US" altLang="ja-JP" dirty="0">
                <a:latin typeface="Times New Roman" panose="02020603050405020304" pitchFamily="18" charset="0"/>
                <a:cs typeface="Times New Roman" panose="02020603050405020304" pitchFamily="18" charset="0"/>
              </a:rPr>
              <a:t>)</a:t>
            </a:r>
            <a:r>
              <a:rPr lang="en-US" altLang="ja-JP" dirty="0"/>
              <a:t>. </a:t>
            </a:r>
          </a:p>
          <a:p>
            <a:pPr>
              <a:lnSpc>
                <a:spcPct val="100000"/>
              </a:lnSpc>
            </a:pPr>
            <a:endParaRPr lang="en-US" altLang="ja-JP" dirty="0"/>
          </a:p>
        </p:txBody>
      </p:sp>
      <p:sp>
        <p:nvSpPr>
          <p:cNvPr id="5" name="正方形/長方形 4"/>
          <p:cNvSpPr/>
          <p:nvPr/>
        </p:nvSpPr>
        <p:spPr>
          <a:xfrm>
            <a:off x="5715000" y="4976634"/>
            <a:ext cx="6096000" cy="1200329"/>
          </a:xfrm>
          <a:prstGeom prst="rect">
            <a:avLst/>
          </a:prstGeom>
          <a:solidFill>
            <a:schemeClr val="accent5">
              <a:lumMod val="20000"/>
              <a:lumOff val="80000"/>
            </a:schemeClr>
          </a:solidFill>
        </p:spPr>
        <p:txBody>
          <a:bodyPr>
            <a:spAutoFit/>
          </a:bodyPr>
          <a:lstStyle/>
          <a:p>
            <a:r>
              <a:rPr lang="ja-JP" altLang="en-US" dirty="0">
                <a:latin typeface="Times New Roman" panose="02020603050405020304" pitchFamily="18" charset="0"/>
              </a:rPr>
              <a:t>/* </a:t>
            </a:r>
            <a:r>
              <a:rPr lang="en-US" altLang="ja-JP" i="1" dirty="0">
                <a:latin typeface="Times New Roman" panose="02020603050405020304" pitchFamily="18" charset="0"/>
              </a:rPr>
              <a:t>s</a:t>
            </a:r>
            <a:r>
              <a:rPr lang="en-US" altLang="ja-JP" dirty="0">
                <a:latin typeface="Times New Roman" panose="02020603050405020304" pitchFamily="18" charset="0"/>
              </a:rPr>
              <a:t> is the source vertex and </a:t>
            </a:r>
            <a:r>
              <a:rPr lang="en-US" altLang="ja-JP" i="1" dirty="0">
                <a:latin typeface="Times New Roman" panose="02020603050405020304" pitchFamily="18" charset="0"/>
              </a:rPr>
              <a:t>S</a:t>
            </a:r>
            <a:r>
              <a:rPr lang="en-US" altLang="ja-JP" dirty="0">
                <a:latin typeface="Times New Roman" panose="02020603050405020304" pitchFamily="18" charset="0"/>
              </a:rPr>
              <a:t> is the partial solution set such that the shortest paths from </a:t>
            </a:r>
            <a:r>
              <a:rPr lang="en-US" altLang="ja-JP" i="1" dirty="0">
                <a:latin typeface="Times New Roman" panose="02020603050405020304" pitchFamily="18" charset="0"/>
              </a:rPr>
              <a:t>s</a:t>
            </a:r>
            <a:r>
              <a:rPr lang="en-US" altLang="ja-JP" dirty="0">
                <a:latin typeface="Times New Roman" panose="02020603050405020304" pitchFamily="18" charset="0"/>
              </a:rPr>
              <a:t> to each vertex in </a:t>
            </a:r>
            <a:r>
              <a:rPr lang="en-US" altLang="ja-JP" i="1" dirty="0">
                <a:latin typeface="Times New Roman" panose="02020603050405020304" pitchFamily="18" charset="0"/>
              </a:rPr>
              <a:t>S</a:t>
            </a:r>
            <a:r>
              <a:rPr lang="en-US" altLang="ja-JP" dirty="0">
                <a:latin typeface="Times New Roman" panose="02020603050405020304" pitchFamily="18" charset="0"/>
              </a:rPr>
              <a:t> lies wholly in </a:t>
            </a:r>
            <a:r>
              <a:rPr lang="en-US" altLang="ja-JP" i="1" dirty="0">
                <a:latin typeface="Times New Roman" panose="02020603050405020304" pitchFamily="18" charset="0"/>
              </a:rPr>
              <a:t>S</a:t>
            </a:r>
            <a:r>
              <a:rPr lang="en-US" altLang="ja-JP" dirty="0">
                <a:latin typeface="Times New Roman" panose="02020603050405020304" pitchFamily="18" charset="0"/>
              </a:rPr>
              <a:t>.</a:t>
            </a:r>
          </a:p>
          <a:p>
            <a:r>
              <a:rPr lang="en-US" altLang="ja-JP" dirty="0">
                <a:latin typeface="Times New Roman" panose="02020603050405020304" pitchFamily="18" charset="0"/>
              </a:rPr>
              <a:t>For each vertex </a:t>
            </a:r>
            <a:r>
              <a:rPr lang="en-US" altLang="ja-JP" i="1" dirty="0">
                <a:latin typeface="Times New Roman" panose="02020603050405020304" pitchFamily="18" charset="0"/>
              </a:rPr>
              <a:t>v </a:t>
            </a:r>
            <a:r>
              <a:rPr lang="en-US" altLang="ja-JP" i="1" dirty="0">
                <a:latin typeface="Times New Roman" panose="02020603050405020304" pitchFamily="18" charset="0"/>
                <a:sym typeface="symbol" panose="05050102010706020507" pitchFamily="18" charset="2"/>
              </a:rPr>
              <a:t></a:t>
            </a:r>
            <a:r>
              <a:rPr lang="en-US" altLang="ja-JP" i="1" dirty="0">
                <a:latin typeface="Times New Roman" panose="02020603050405020304" pitchFamily="18" charset="0"/>
              </a:rPr>
              <a:t> V-S</a:t>
            </a:r>
            <a:r>
              <a:rPr lang="en-US" altLang="ja-JP" dirty="0">
                <a:latin typeface="Times New Roman" panose="02020603050405020304" pitchFamily="18" charset="0"/>
              </a:rPr>
              <a:t>, d[</a:t>
            </a:r>
            <a:r>
              <a:rPr lang="en-US" altLang="ja-JP" i="1" dirty="0">
                <a:latin typeface="Times New Roman" panose="02020603050405020304" pitchFamily="18" charset="0"/>
              </a:rPr>
              <a:t>v</a:t>
            </a:r>
            <a:r>
              <a:rPr lang="en-US" altLang="ja-JP" dirty="0">
                <a:latin typeface="Times New Roman" panose="02020603050405020304" pitchFamily="18" charset="0"/>
              </a:rPr>
              <a:t>] contains the distance of current shortest path from </a:t>
            </a:r>
            <a:r>
              <a:rPr lang="en-US" altLang="ja-JP" i="1" dirty="0">
                <a:latin typeface="Times New Roman" panose="02020603050405020304" pitchFamily="18" charset="0"/>
              </a:rPr>
              <a:t>s</a:t>
            </a:r>
            <a:r>
              <a:rPr lang="en-US" altLang="ja-JP" dirty="0">
                <a:latin typeface="Times New Roman" panose="02020603050405020304" pitchFamily="18" charset="0"/>
              </a:rPr>
              <a:t> to </a:t>
            </a:r>
            <a:r>
              <a:rPr lang="en-US" altLang="ja-JP" i="1" dirty="0">
                <a:latin typeface="Times New Roman" panose="02020603050405020304" pitchFamily="18" charset="0"/>
              </a:rPr>
              <a:t>v</a:t>
            </a:r>
            <a:r>
              <a:rPr lang="en-US" altLang="ja-JP" dirty="0">
                <a:latin typeface="Times New Roman" panose="02020603050405020304" pitchFamily="18" charset="0"/>
              </a:rPr>
              <a:t> passing only through vertices of</a:t>
            </a:r>
            <a:r>
              <a:rPr lang="en-US" altLang="ja-JP" i="1" dirty="0">
                <a:latin typeface="Times New Roman" panose="02020603050405020304" pitchFamily="18" charset="0"/>
              </a:rPr>
              <a:t> S</a:t>
            </a:r>
            <a:r>
              <a:rPr lang="en-US" altLang="ja-JP" dirty="0">
                <a:latin typeface="Times New Roman" panose="02020603050405020304" pitchFamily="18" charset="0"/>
              </a:rPr>
              <a:t>.*/</a:t>
            </a:r>
          </a:p>
        </p:txBody>
      </p:sp>
    </p:spTree>
    <p:extLst>
      <p:ext uri="{BB962C8B-B14F-4D97-AF65-F5344CB8AC3E}">
        <p14:creationId xmlns:p14="http://schemas.microsoft.com/office/powerpoint/2010/main" val="189219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04" name="Rectangle 4"/>
          <p:cNvSpPr>
            <a:spLocks noGrp="1" noChangeArrowheads="1"/>
          </p:cNvSpPr>
          <p:nvPr>
            <p:ph type="title"/>
          </p:nvPr>
        </p:nvSpPr>
        <p:spPr/>
        <p:txBody>
          <a:bodyPr/>
          <a:lstStyle/>
          <a:p>
            <a:r>
              <a:rPr lang="en-US" altLang="ja-JP" dirty="0" err="1"/>
              <a:t>Dijkstra’s</a:t>
            </a:r>
            <a:r>
              <a:rPr lang="en-US" altLang="ja-JP" dirty="0"/>
              <a:t> Algorithm - Example</a:t>
            </a:r>
          </a:p>
        </p:txBody>
      </p:sp>
      <p:sp>
        <p:nvSpPr>
          <p:cNvPr id="22" name="コンテンツ プレースホルダー 21"/>
          <p:cNvSpPr>
            <a:spLocks noGrp="1"/>
          </p:cNvSpPr>
          <p:nvPr>
            <p:ph sz="half" idx="2"/>
          </p:nvPr>
        </p:nvSpPr>
        <p:spPr/>
        <p:txBody>
          <a:bodyPr>
            <a:normAutofit lnSpcReduction="10000"/>
          </a:bodyPr>
          <a:lstStyle/>
          <a:p>
            <a:pPr>
              <a:lnSpc>
                <a:spcPct val="100000"/>
              </a:lnSpc>
            </a:pPr>
            <a:r>
              <a:rPr lang="en-US" altLang="ja-JP" sz="2400" u="sng" dirty="0"/>
              <a:t>Initially:</a:t>
            </a:r>
            <a:br>
              <a:rPr lang="en-US" altLang="ja-JP" sz="2400" u="sng" dirty="0"/>
            </a:br>
            <a:r>
              <a:rPr lang="en-US" altLang="ja-JP" i="1" dirty="0">
                <a:latin typeface="Times New Roman" panose="02020603050405020304" pitchFamily="18" charset="0"/>
                <a:cs typeface="Times New Roman" panose="02020603050405020304" pitchFamily="18" charset="0"/>
              </a:rPr>
              <a:t>S </a:t>
            </a:r>
            <a:r>
              <a:rPr lang="en-US" altLang="ja-JP" dirty="0">
                <a:latin typeface="Times New Roman" panose="02020603050405020304" pitchFamily="18" charset="0"/>
                <a:cs typeface="Times New Roman" panose="02020603050405020304" pitchFamily="18" charset="0"/>
              </a:rPr>
              <a:t>= {</a:t>
            </a:r>
            <a:r>
              <a:rPr lang="en-US" altLang="ja-JP" i="1" dirty="0">
                <a:latin typeface="Times New Roman" panose="02020603050405020304" pitchFamily="18" charset="0"/>
                <a:cs typeface="Times New Roman" panose="02020603050405020304" pitchFamily="18" charset="0"/>
              </a:rPr>
              <a:t>v</a:t>
            </a:r>
            <a:r>
              <a:rPr lang="en-US" altLang="ja-JP" baseline="-25000" dirty="0">
                <a:latin typeface="Times New Roman" panose="02020603050405020304" pitchFamily="18" charset="0"/>
                <a:cs typeface="Times New Roman" panose="02020603050405020304" pitchFamily="18" charset="0"/>
              </a:rPr>
              <a:t>0</a:t>
            </a:r>
            <a:r>
              <a:rPr lang="en-US" altLang="ja-JP" dirty="0">
                <a:latin typeface="Times New Roman" panose="02020603050405020304" pitchFamily="18" charset="0"/>
                <a:cs typeface="Times New Roman" panose="02020603050405020304" pitchFamily="18" charset="0"/>
              </a:rPr>
              <a:t>}, </a:t>
            </a:r>
            <a:r>
              <a:rPr lang="en-US" altLang="ja-JP" i="1" dirty="0">
                <a:latin typeface="Times New Roman" panose="02020603050405020304" pitchFamily="18" charset="0"/>
                <a:cs typeface="Times New Roman" panose="02020603050405020304" pitchFamily="18" charset="0"/>
              </a:rPr>
              <a:t>d</a:t>
            </a:r>
            <a:r>
              <a:rPr lang="en-US" altLang="ja-JP" dirty="0">
                <a:latin typeface="Times New Roman" panose="02020603050405020304" pitchFamily="18" charset="0"/>
                <a:cs typeface="Times New Roman" panose="02020603050405020304" pitchFamily="18" charset="0"/>
              </a:rPr>
              <a:t>[</a:t>
            </a:r>
            <a:r>
              <a:rPr lang="en-US" altLang="ja-JP" i="1" dirty="0">
                <a:latin typeface="Times New Roman" panose="02020603050405020304" pitchFamily="18" charset="0"/>
                <a:cs typeface="Times New Roman" panose="02020603050405020304" pitchFamily="18" charset="0"/>
              </a:rPr>
              <a:t>v</a:t>
            </a:r>
            <a:r>
              <a:rPr lang="en-US" altLang="ja-JP" baseline="-25000" dirty="0">
                <a:latin typeface="Times New Roman" panose="02020603050405020304" pitchFamily="18" charset="0"/>
                <a:cs typeface="Times New Roman" panose="02020603050405020304" pitchFamily="18" charset="0"/>
              </a:rPr>
              <a:t>0</a:t>
            </a:r>
            <a:r>
              <a:rPr lang="en-US" altLang="ja-JP" dirty="0">
                <a:latin typeface="Times New Roman" panose="02020603050405020304" pitchFamily="18" charset="0"/>
                <a:cs typeface="Times New Roman" panose="02020603050405020304" pitchFamily="18" charset="0"/>
              </a:rPr>
              <a:t>] = 0,</a:t>
            </a:r>
            <a:br>
              <a:rPr lang="en-US" altLang="ja-JP" sz="2400" dirty="0">
                <a:latin typeface="Times New Roman" panose="02020603050405020304" pitchFamily="18" charset="0"/>
                <a:cs typeface="Times New Roman" panose="02020603050405020304" pitchFamily="18" charset="0"/>
              </a:rPr>
            </a:br>
            <a:r>
              <a:rPr lang="en-US" altLang="ja-JP" i="1" dirty="0">
                <a:latin typeface="Times New Roman" panose="02020603050405020304" pitchFamily="18" charset="0"/>
                <a:cs typeface="Times New Roman" panose="02020603050405020304" pitchFamily="18" charset="0"/>
              </a:rPr>
              <a:t>d</a:t>
            </a:r>
            <a:r>
              <a:rPr lang="en-US" altLang="ja-JP" dirty="0">
                <a:latin typeface="Times New Roman" panose="02020603050405020304" pitchFamily="18" charset="0"/>
                <a:cs typeface="Times New Roman" panose="02020603050405020304" pitchFamily="18" charset="0"/>
              </a:rPr>
              <a:t>[</a:t>
            </a:r>
            <a:r>
              <a:rPr lang="en-US" altLang="ja-JP" i="1" dirty="0">
                <a:latin typeface="Times New Roman" panose="02020603050405020304" pitchFamily="18" charset="0"/>
                <a:cs typeface="Times New Roman" panose="02020603050405020304" pitchFamily="18" charset="0"/>
              </a:rPr>
              <a:t>v</a:t>
            </a:r>
            <a:r>
              <a:rPr lang="en-US" altLang="ja-JP" baseline="-25000" dirty="0">
                <a:latin typeface="Times New Roman" panose="02020603050405020304" pitchFamily="18" charset="0"/>
                <a:cs typeface="Times New Roman" panose="02020603050405020304" pitchFamily="18" charset="0"/>
              </a:rPr>
              <a:t>i</a:t>
            </a:r>
            <a:r>
              <a:rPr lang="en-US" altLang="ja-JP" dirty="0">
                <a:latin typeface="Times New Roman" panose="02020603050405020304" pitchFamily="18" charset="0"/>
                <a:cs typeface="Times New Roman" panose="02020603050405020304" pitchFamily="18" charset="0"/>
              </a:rPr>
              <a:t>]</a:t>
            </a:r>
            <a:r>
              <a:rPr lang="en-US" altLang="ja-JP" dirty="0"/>
              <a:t> is </a:t>
            </a:r>
            <a:r>
              <a:rPr lang="en-US" altLang="ja-JP" dirty="0">
                <a:latin typeface="Times New Roman" panose="02020603050405020304" pitchFamily="18" charset="0"/>
                <a:cs typeface="Times New Roman" panose="02020603050405020304" pitchFamily="18" charset="0"/>
              </a:rPr>
              <a:t>2, +</a:t>
            </a:r>
            <a:r>
              <a:rPr lang="en-US" altLang="ja-JP" dirty="0">
                <a:latin typeface="Times New Roman" panose="02020603050405020304" pitchFamily="18" charset="0"/>
                <a:cs typeface="Times New Roman" panose="02020603050405020304" pitchFamily="18" charset="0"/>
                <a:sym typeface="symbol" panose="05050102010706020507" pitchFamily="18" charset="2"/>
              </a:rPr>
              <a:t>,  </a:t>
            </a:r>
            <a:r>
              <a:rPr lang="en-US" altLang="ja-JP" dirty="0">
                <a:latin typeface="Times New Roman" panose="02020603050405020304" pitchFamily="18" charset="0"/>
                <a:cs typeface="Times New Roman" panose="02020603050405020304" pitchFamily="18" charset="0"/>
              </a:rPr>
              <a:t>+</a:t>
            </a:r>
            <a:r>
              <a:rPr lang="en-US" altLang="ja-JP" dirty="0">
                <a:latin typeface="Times New Roman" panose="02020603050405020304" pitchFamily="18" charset="0"/>
                <a:cs typeface="Times New Roman" panose="02020603050405020304" pitchFamily="18" charset="0"/>
                <a:sym typeface="symbol" panose="05050102010706020507" pitchFamily="18" charset="2"/>
              </a:rPr>
              <a:t>, 10</a:t>
            </a:r>
            <a:br>
              <a:rPr lang="en-US" altLang="ja-JP" sz="2400" dirty="0">
                <a:sym typeface="symbol" panose="05050102010706020507" pitchFamily="18" charset="2"/>
              </a:rPr>
            </a:br>
            <a:r>
              <a:rPr lang="en-US" altLang="ja-JP" sz="2400" i="1" dirty="0" err="1">
                <a:latin typeface="Times New Roman" panose="02020603050405020304" pitchFamily="18" charset="0"/>
                <a:cs typeface="Times New Roman" panose="02020603050405020304" pitchFamily="18" charset="0"/>
                <a:sym typeface="symbol" panose="05050102010706020507" pitchFamily="18" charset="2"/>
              </a:rPr>
              <a:t>i</a:t>
            </a:r>
            <a:r>
              <a:rPr lang="en-US" altLang="ja-JP" sz="2400" i="1" dirty="0">
                <a:latin typeface="Times New Roman" panose="02020603050405020304" pitchFamily="18" charset="0"/>
                <a:cs typeface="Times New Roman" panose="02020603050405020304" pitchFamily="18" charset="0"/>
                <a:sym typeface="symbol" panose="05050102010706020507" pitchFamily="18" charset="2"/>
              </a:rPr>
              <a:t>=</a:t>
            </a:r>
            <a:r>
              <a:rPr lang="en-US" altLang="ja-JP" sz="2400" dirty="0">
                <a:latin typeface="Times New Roman" panose="02020603050405020304" pitchFamily="18" charset="0"/>
                <a:cs typeface="Times New Roman" panose="02020603050405020304" pitchFamily="18" charset="0"/>
                <a:sym typeface="symbol" panose="05050102010706020507" pitchFamily="18" charset="2"/>
              </a:rPr>
              <a:t>1, 2, 3, 4;</a:t>
            </a:r>
          </a:p>
          <a:p>
            <a:pPr>
              <a:lnSpc>
                <a:spcPct val="100000"/>
              </a:lnSpc>
            </a:pPr>
            <a:r>
              <a:rPr lang="en-US" altLang="ja-JP" sz="2400" u="sng" dirty="0">
                <a:sym typeface="symbol" panose="05050102010706020507" pitchFamily="18" charset="2"/>
              </a:rPr>
              <a:t>At the first iteration:</a:t>
            </a:r>
            <a:br>
              <a:rPr lang="en-US" altLang="ja-JP" sz="2400" u="sng" dirty="0">
                <a:sym typeface="symbol" panose="05050102010706020507" pitchFamily="18" charset="2"/>
              </a:rPr>
            </a:br>
            <a:r>
              <a:rPr lang="en-US" altLang="ja-JP" i="1" dirty="0">
                <a:latin typeface="Times New Roman" panose="02020603050405020304" pitchFamily="18" charset="0"/>
                <a:cs typeface="Times New Roman" panose="02020603050405020304" pitchFamily="18" charset="0"/>
                <a:sym typeface="symbol" panose="05050102010706020507" pitchFamily="18" charset="2"/>
              </a:rPr>
              <a:t>w </a:t>
            </a:r>
            <a:r>
              <a:rPr lang="en-US" altLang="ja-JP" dirty="0">
                <a:latin typeface="Times New Roman" panose="02020603050405020304" pitchFamily="18" charset="0"/>
                <a:cs typeface="Times New Roman" panose="02020603050405020304" pitchFamily="18" charset="0"/>
                <a:sym typeface="symbol" panose="05050102010706020507" pitchFamily="18" charset="2"/>
              </a:rPr>
              <a:t>= </a:t>
            </a:r>
            <a:r>
              <a:rPr lang="en-US" altLang="ja-JP" i="1" dirty="0">
                <a:latin typeface="Times New Roman" panose="02020603050405020304" pitchFamily="18" charset="0"/>
                <a:cs typeface="Times New Roman" panose="02020603050405020304" pitchFamily="18" charset="0"/>
              </a:rPr>
              <a:t>v</a:t>
            </a:r>
            <a:r>
              <a:rPr lang="en-US" altLang="ja-JP" baseline="-25000" dirty="0">
                <a:latin typeface="Times New Roman" panose="02020603050405020304" pitchFamily="18" charset="0"/>
                <a:cs typeface="Times New Roman" panose="02020603050405020304" pitchFamily="18" charset="0"/>
              </a:rPr>
              <a:t>1</a:t>
            </a:r>
            <a:r>
              <a:rPr lang="en-US" altLang="ja-JP" dirty="0"/>
              <a:t> is selected, since</a:t>
            </a:r>
            <a:r>
              <a:rPr lang="en-US" altLang="ja-JP" sz="2400" dirty="0"/>
              <a:t> </a:t>
            </a:r>
            <a:br>
              <a:rPr lang="en-US" altLang="ja-JP" sz="2400" dirty="0"/>
            </a:br>
            <a:r>
              <a:rPr lang="en-US" altLang="ja-JP" i="1" dirty="0">
                <a:latin typeface="Times New Roman" panose="02020603050405020304" pitchFamily="18" charset="0"/>
                <a:cs typeface="Times New Roman" panose="02020603050405020304" pitchFamily="18" charset="0"/>
              </a:rPr>
              <a:t>d</a:t>
            </a:r>
            <a:r>
              <a:rPr lang="en-US" altLang="ja-JP" dirty="0">
                <a:latin typeface="Times New Roman" panose="02020603050405020304" pitchFamily="18" charset="0"/>
                <a:cs typeface="Times New Roman" panose="02020603050405020304" pitchFamily="18" charset="0"/>
              </a:rPr>
              <a:t>[</a:t>
            </a:r>
            <a:r>
              <a:rPr lang="en-US" altLang="ja-JP" i="1" dirty="0">
                <a:latin typeface="Times New Roman" panose="02020603050405020304" pitchFamily="18" charset="0"/>
                <a:cs typeface="Times New Roman" panose="02020603050405020304" pitchFamily="18" charset="0"/>
              </a:rPr>
              <a:t>v</a:t>
            </a:r>
            <a:r>
              <a:rPr lang="en-US" altLang="ja-JP" baseline="-25000" dirty="0">
                <a:latin typeface="Times New Roman" panose="02020603050405020304" pitchFamily="18" charset="0"/>
                <a:cs typeface="Times New Roman" panose="02020603050405020304" pitchFamily="18" charset="0"/>
              </a:rPr>
              <a:t>1</a:t>
            </a:r>
            <a:r>
              <a:rPr lang="en-US" altLang="ja-JP" dirty="0">
                <a:latin typeface="Times New Roman" panose="02020603050405020304" pitchFamily="18" charset="0"/>
                <a:cs typeface="Times New Roman" panose="02020603050405020304" pitchFamily="18" charset="0"/>
              </a:rPr>
              <a:t>] = 2</a:t>
            </a:r>
            <a:r>
              <a:rPr lang="en-US" altLang="ja-JP" dirty="0"/>
              <a:t> is minimum;</a:t>
            </a:r>
          </a:p>
          <a:p>
            <a:pPr>
              <a:lnSpc>
                <a:spcPct val="100000"/>
              </a:lnSpc>
            </a:pPr>
            <a:r>
              <a:rPr lang="en-US" altLang="ja-JP" sz="2400" u="sng" dirty="0"/>
              <a:t>Then:</a:t>
            </a:r>
            <a:br>
              <a:rPr lang="en-US" altLang="ja-JP" sz="2400" dirty="0"/>
            </a:br>
            <a:r>
              <a:rPr lang="en-US" altLang="ja-JP" i="1" dirty="0">
                <a:latin typeface="Times New Roman" panose="02020603050405020304" pitchFamily="18" charset="0"/>
                <a:cs typeface="Times New Roman" panose="02020603050405020304" pitchFamily="18" charset="0"/>
              </a:rPr>
              <a:t>d</a:t>
            </a:r>
            <a:r>
              <a:rPr lang="en-US" altLang="ja-JP" dirty="0">
                <a:latin typeface="Times New Roman" panose="02020603050405020304" pitchFamily="18" charset="0"/>
                <a:cs typeface="Times New Roman" panose="02020603050405020304" pitchFamily="18" charset="0"/>
              </a:rPr>
              <a:t>[</a:t>
            </a:r>
            <a:r>
              <a:rPr lang="en-US" altLang="ja-JP" i="1" dirty="0">
                <a:latin typeface="Times New Roman" panose="02020603050405020304" pitchFamily="18" charset="0"/>
                <a:cs typeface="Times New Roman" panose="02020603050405020304" pitchFamily="18" charset="0"/>
              </a:rPr>
              <a:t>v</a:t>
            </a:r>
            <a:r>
              <a:rPr lang="en-US" altLang="ja-JP" baseline="-25000" dirty="0">
                <a:latin typeface="Times New Roman" panose="02020603050405020304" pitchFamily="18" charset="0"/>
                <a:cs typeface="Times New Roman" panose="02020603050405020304" pitchFamily="18" charset="0"/>
              </a:rPr>
              <a:t>2</a:t>
            </a:r>
            <a:r>
              <a:rPr lang="en-US" altLang="ja-JP" dirty="0">
                <a:latin typeface="Times New Roman" panose="02020603050405020304" pitchFamily="18" charset="0"/>
                <a:cs typeface="Times New Roman" panose="02020603050405020304" pitchFamily="18" charset="0"/>
              </a:rPr>
              <a:t>] = min{+</a:t>
            </a:r>
            <a:r>
              <a:rPr lang="en-US" altLang="ja-JP" dirty="0">
                <a:latin typeface="Times New Roman" panose="02020603050405020304" pitchFamily="18" charset="0"/>
                <a:cs typeface="Times New Roman" panose="02020603050405020304" pitchFamily="18" charset="0"/>
                <a:sym typeface="symbol" panose="05050102010706020507" pitchFamily="18" charset="2"/>
              </a:rPr>
              <a:t>, 2+3</a:t>
            </a:r>
            <a:r>
              <a:rPr lang="en-US" altLang="ja-JP" dirty="0">
                <a:latin typeface="Times New Roman" panose="02020603050405020304" pitchFamily="18" charset="0"/>
                <a:cs typeface="Times New Roman" panose="02020603050405020304" pitchFamily="18" charset="0"/>
              </a:rPr>
              <a:t>}=5</a:t>
            </a:r>
            <a:br>
              <a:rPr lang="en-US" altLang="ja-JP" dirty="0">
                <a:latin typeface="Times New Roman" panose="02020603050405020304" pitchFamily="18" charset="0"/>
                <a:cs typeface="Times New Roman" panose="02020603050405020304" pitchFamily="18" charset="0"/>
              </a:rPr>
            </a:br>
            <a:r>
              <a:rPr lang="en-US" altLang="ja-JP" i="1" dirty="0">
                <a:latin typeface="Times New Roman" panose="02020603050405020304" pitchFamily="18" charset="0"/>
                <a:cs typeface="Times New Roman" panose="02020603050405020304" pitchFamily="18" charset="0"/>
              </a:rPr>
              <a:t>d</a:t>
            </a:r>
            <a:r>
              <a:rPr lang="en-US" altLang="ja-JP" dirty="0">
                <a:latin typeface="Times New Roman" panose="02020603050405020304" pitchFamily="18" charset="0"/>
                <a:cs typeface="Times New Roman" panose="02020603050405020304" pitchFamily="18" charset="0"/>
              </a:rPr>
              <a:t>[</a:t>
            </a:r>
            <a:r>
              <a:rPr lang="en-US" altLang="ja-JP" i="1" dirty="0">
                <a:latin typeface="Times New Roman" panose="02020603050405020304" pitchFamily="18" charset="0"/>
                <a:cs typeface="Times New Roman" panose="02020603050405020304" pitchFamily="18" charset="0"/>
              </a:rPr>
              <a:t>v</a:t>
            </a:r>
            <a:r>
              <a:rPr lang="en-US" altLang="ja-JP" i="1" baseline="-25000" dirty="0">
                <a:latin typeface="Times New Roman" panose="02020603050405020304" pitchFamily="18" charset="0"/>
                <a:cs typeface="Times New Roman" panose="02020603050405020304" pitchFamily="18" charset="0"/>
              </a:rPr>
              <a:t>4</a:t>
            </a:r>
            <a:r>
              <a:rPr lang="en-US" altLang="ja-JP" dirty="0">
                <a:latin typeface="Times New Roman" panose="02020603050405020304" pitchFamily="18" charset="0"/>
                <a:cs typeface="Times New Roman" panose="02020603050405020304" pitchFamily="18" charset="0"/>
              </a:rPr>
              <a:t>] = min{10</a:t>
            </a:r>
            <a:r>
              <a:rPr lang="en-US" altLang="ja-JP" dirty="0">
                <a:latin typeface="Times New Roman" panose="02020603050405020304" pitchFamily="18" charset="0"/>
                <a:cs typeface="Times New Roman" panose="02020603050405020304" pitchFamily="18" charset="0"/>
                <a:sym typeface="symbol" panose="05050102010706020507" pitchFamily="18" charset="2"/>
              </a:rPr>
              <a:t>, 2+7</a:t>
            </a:r>
            <a:r>
              <a:rPr lang="en-US" altLang="ja-JP" dirty="0">
                <a:latin typeface="Times New Roman" panose="02020603050405020304" pitchFamily="18" charset="0"/>
                <a:cs typeface="Times New Roman" panose="02020603050405020304" pitchFamily="18" charset="0"/>
              </a:rPr>
              <a:t>}=9</a:t>
            </a:r>
          </a:p>
        </p:txBody>
      </p:sp>
      <p:sp>
        <p:nvSpPr>
          <p:cNvPr id="45" name="フッター プレースホルダー 44"/>
          <p:cNvSpPr>
            <a:spLocks noGrp="1"/>
          </p:cNvSpPr>
          <p:nvPr>
            <p:ph type="ftr" sz="quarter" idx="11"/>
          </p:nvPr>
        </p:nvSpPr>
        <p:spPr/>
        <p:txBody>
          <a:bodyPr/>
          <a:lstStyle/>
          <a:p>
            <a:r>
              <a:rPr lang="en-US" altLang="ja-JP"/>
              <a:t>Shortest Path Problems</a:t>
            </a:r>
            <a:endParaRPr lang="en-US" altLang="ja-JP" sz="2800">
              <a:solidFill>
                <a:schemeClr val="tx1"/>
              </a:solidFill>
            </a:endParaRPr>
          </a:p>
        </p:txBody>
      </p:sp>
      <p:sp>
        <p:nvSpPr>
          <p:cNvPr id="44" name="スライド番号プレースホルダー 43"/>
          <p:cNvSpPr>
            <a:spLocks noGrp="1"/>
          </p:cNvSpPr>
          <p:nvPr>
            <p:ph type="sldNum" sz="quarter" idx="12"/>
          </p:nvPr>
        </p:nvSpPr>
        <p:spPr/>
        <p:txBody>
          <a:bodyPr/>
          <a:lstStyle/>
          <a:p>
            <a:fld id="{FE0B37D3-34F4-4B9E-AAC0-6108D6FCAA56}" type="slidenum">
              <a:rPr lang="ja-JP" altLang="en-US"/>
              <a:pPr/>
              <a:t>13</a:t>
            </a:fld>
            <a:endParaRPr lang="en-US" altLang="ja-JP"/>
          </a:p>
        </p:txBody>
      </p:sp>
      <p:sp>
        <p:nvSpPr>
          <p:cNvPr id="2" name="楕円 1"/>
          <p:cNvSpPr/>
          <p:nvPr/>
        </p:nvSpPr>
        <p:spPr>
          <a:xfrm>
            <a:off x="1235241" y="2199564"/>
            <a:ext cx="786064" cy="786064"/>
          </a:xfrm>
          <a:prstGeom prst="ellipse">
            <a:avLst/>
          </a:prstGeom>
          <a:solidFill>
            <a:srgbClr val="FFCCFF"/>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v</a:t>
            </a:r>
            <a:r>
              <a:rPr kumimoji="1" lang="en-US" altLang="ja-JP" sz="2800" baseline="-25000" dirty="0"/>
              <a:t>0</a:t>
            </a:r>
            <a:endParaRPr kumimoji="1" lang="ja-JP" altLang="en-US" sz="2800" baseline="-25000" dirty="0"/>
          </a:p>
        </p:txBody>
      </p:sp>
      <p:sp>
        <p:nvSpPr>
          <p:cNvPr id="47" name="楕円 46"/>
          <p:cNvSpPr/>
          <p:nvPr/>
        </p:nvSpPr>
        <p:spPr>
          <a:xfrm>
            <a:off x="3095456" y="2199564"/>
            <a:ext cx="786064" cy="786064"/>
          </a:xfrm>
          <a:prstGeom prst="ellipse">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v</a:t>
            </a:r>
            <a:r>
              <a:rPr kumimoji="1" lang="en-US" altLang="ja-JP" sz="2800" baseline="-25000" dirty="0"/>
              <a:t>1</a:t>
            </a:r>
            <a:endParaRPr kumimoji="1" lang="ja-JP" altLang="en-US" sz="2800" baseline="-25000" dirty="0"/>
          </a:p>
        </p:txBody>
      </p:sp>
      <p:sp>
        <p:nvSpPr>
          <p:cNvPr id="48" name="楕円 47"/>
          <p:cNvSpPr/>
          <p:nvPr/>
        </p:nvSpPr>
        <p:spPr>
          <a:xfrm>
            <a:off x="1235241" y="5047037"/>
            <a:ext cx="786064" cy="786064"/>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v</a:t>
            </a:r>
            <a:r>
              <a:rPr kumimoji="1" lang="en-US" altLang="ja-JP" sz="2800" baseline="-25000" dirty="0"/>
              <a:t>4</a:t>
            </a:r>
            <a:endParaRPr kumimoji="1" lang="ja-JP" altLang="en-US" sz="2800" baseline="-25000" dirty="0"/>
          </a:p>
        </p:txBody>
      </p:sp>
      <p:sp>
        <p:nvSpPr>
          <p:cNvPr id="49" name="楕円 48"/>
          <p:cNvSpPr/>
          <p:nvPr/>
        </p:nvSpPr>
        <p:spPr>
          <a:xfrm>
            <a:off x="3095456" y="5047037"/>
            <a:ext cx="786064" cy="78606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v</a:t>
            </a:r>
            <a:r>
              <a:rPr kumimoji="1" lang="en-US" altLang="ja-JP" sz="2800" baseline="-25000" dirty="0"/>
              <a:t>3</a:t>
            </a:r>
            <a:endParaRPr kumimoji="1" lang="ja-JP" altLang="en-US" sz="2800" baseline="-25000" dirty="0"/>
          </a:p>
        </p:txBody>
      </p:sp>
      <p:sp>
        <p:nvSpPr>
          <p:cNvPr id="50" name="楕円 49"/>
          <p:cNvSpPr/>
          <p:nvPr/>
        </p:nvSpPr>
        <p:spPr>
          <a:xfrm>
            <a:off x="4497136" y="3597943"/>
            <a:ext cx="786064" cy="786064"/>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v</a:t>
            </a:r>
            <a:r>
              <a:rPr kumimoji="1" lang="en-US" altLang="ja-JP" sz="2800" baseline="-25000" dirty="0"/>
              <a:t>2</a:t>
            </a:r>
            <a:endParaRPr kumimoji="1" lang="ja-JP" altLang="en-US" sz="2800" baseline="-25000" dirty="0"/>
          </a:p>
        </p:txBody>
      </p:sp>
      <p:cxnSp>
        <p:nvCxnSpPr>
          <p:cNvPr id="4" name="直線矢印コネクタ 3"/>
          <p:cNvCxnSpPr>
            <a:stCxn id="2" idx="4"/>
            <a:endCxn id="48" idx="0"/>
          </p:cNvCxnSpPr>
          <p:nvPr/>
        </p:nvCxnSpPr>
        <p:spPr>
          <a:xfrm>
            <a:off x="1628273" y="2985628"/>
            <a:ext cx="0" cy="2061409"/>
          </a:xfrm>
          <a:prstGeom prst="straightConnector1">
            <a:avLst/>
          </a:prstGeom>
          <a:ln w="38100">
            <a:tailEnd type="arrow" w="lg" len="lg"/>
          </a:ln>
        </p:spPr>
        <p:style>
          <a:lnRef idx="3">
            <a:schemeClr val="dk1"/>
          </a:lnRef>
          <a:fillRef idx="0">
            <a:schemeClr val="dk1"/>
          </a:fillRef>
          <a:effectRef idx="2">
            <a:schemeClr val="dk1"/>
          </a:effectRef>
          <a:fontRef idx="minor">
            <a:schemeClr val="tx1"/>
          </a:fontRef>
        </p:style>
      </p:cxnSp>
      <p:cxnSp>
        <p:nvCxnSpPr>
          <p:cNvPr id="53" name="直線矢印コネクタ 52"/>
          <p:cNvCxnSpPr>
            <a:stCxn id="2" idx="6"/>
          </p:cNvCxnSpPr>
          <p:nvPr/>
        </p:nvCxnSpPr>
        <p:spPr>
          <a:xfrm>
            <a:off x="2021305" y="2592596"/>
            <a:ext cx="1074151" cy="0"/>
          </a:xfrm>
          <a:prstGeom prst="straightConnector1">
            <a:avLst/>
          </a:prstGeom>
          <a:ln w="38100">
            <a:solidFill>
              <a:srgbClr val="FF0000"/>
            </a:solidFill>
            <a:tailEnd type="arrow" w="lg" len="lg"/>
          </a:ln>
        </p:spPr>
        <p:style>
          <a:lnRef idx="3">
            <a:schemeClr val="dk1"/>
          </a:lnRef>
          <a:fillRef idx="0">
            <a:schemeClr val="dk1"/>
          </a:fillRef>
          <a:effectRef idx="2">
            <a:schemeClr val="dk1"/>
          </a:effectRef>
          <a:fontRef idx="minor">
            <a:schemeClr val="tx1"/>
          </a:fontRef>
        </p:style>
      </p:cxnSp>
      <p:cxnSp>
        <p:nvCxnSpPr>
          <p:cNvPr id="56" name="直線矢印コネクタ 55"/>
          <p:cNvCxnSpPr>
            <a:stCxn id="49" idx="2"/>
            <a:endCxn id="48" idx="6"/>
          </p:cNvCxnSpPr>
          <p:nvPr/>
        </p:nvCxnSpPr>
        <p:spPr>
          <a:xfrm flipH="1">
            <a:off x="2021305" y="5440069"/>
            <a:ext cx="1074151" cy="0"/>
          </a:xfrm>
          <a:prstGeom prst="straightConnector1">
            <a:avLst/>
          </a:prstGeom>
          <a:ln w="38100">
            <a:tailEnd type="arrow" w="lg" len="lg"/>
          </a:ln>
        </p:spPr>
        <p:style>
          <a:lnRef idx="3">
            <a:schemeClr val="dk1"/>
          </a:lnRef>
          <a:fillRef idx="0">
            <a:schemeClr val="dk1"/>
          </a:fillRef>
          <a:effectRef idx="2">
            <a:schemeClr val="dk1"/>
          </a:effectRef>
          <a:fontRef idx="minor">
            <a:schemeClr val="tx1"/>
          </a:fontRef>
        </p:style>
      </p:cxnSp>
      <p:cxnSp>
        <p:nvCxnSpPr>
          <p:cNvPr id="59" name="直線矢印コネクタ 58"/>
          <p:cNvCxnSpPr>
            <a:stCxn id="50" idx="3"/>
            <a:endCxn id="49" idx="7"/>
          </p:cNvCxnSpPr>
          <p:nvPr/>
        </p:nvCxnSpPr>
        <p:spPr>
          <a:xfrm flipH="1">
            <a:off x="3766404" y="4268891"/>
            <a:ext cx="845848" cy="893262"/>
          </a:xfrm>
          <a:prstGeom prst="straightConnector1">
            <a:avLst/>
          </a:prstGeom>
          <a:ln w="38100">
            <a:tailEnd type="arrow" w="lg" len="lg"/>
          </a:ln>
        </p:spPr>
        <p:style>
          <a:lnRef idx="3">
            <a:schemeClr val="dk1"/>
          </a:lnRef>
          <a:fillRef idx="0">
            <a:schemeClr val="dk1"/>
          </a:fillRef>
          <a:effectRef idx="2">
            <a:schemeClr val="dk1"/>
          </a:effectRef>
          <a:fontRef idx="minor">
            <a:schemeClr val="tx1"/>
          </a:fontRef>
        </p:style>
      </p:cxnSp>
      <p:cxnSp>
        <p:nvCxnSpPr>
          <p:cNvPr id="62" name="直線矢印コネクタ 61"/>
          <p:cNvCxnSpPr>
            <a:stCxn id="47" idx="5"/>
            <a:endCxn id="50" idx="1"/>
          </p:cNvCxnSpPr>
          <p:nvPr/>
        </p:nvCxnSpPr>
        <p:spPr>
          <a:xfrm>
            <a:off x="3766404" y="2870512"/>
            <a:ext cx="845848" cy="842547"/>
          </a:xfrm>
          <a:prstGeom prst="straightConnector1">
            <a:avLst/>
          </a:prstGeom>
          <a:ln w="38100">
            <a:tailEnd type="arrow" w="lg" len="lg"/>
          </a:ln>
        </p:spPr>
        <p:style>
          <a:lnRef idx="3">
            <a:schemeClr val="dk1"/>
          </a:lnRef>
          <a:fillRef idx="0">
            <a:schemeClr val="dk1"/>
          </a:fillRef>
          <a:effectRef idx="2">
            <a:schemeClr val="dk1"/>
          </a:effectRef>
          <a:fontRef idx="minor">
            <a:schemeClr val="tx1"/>
          </a:fontRef>
        </p:style>
      </p:cxnSp>
      <p:cxnSp>
        <p:nvCxnSpPr>
          <p:cNvPr id="66" name="直線矢印コネクタ 65"/>
          <p:cNvCxnSpPr>
            <a:stCxn id="47" idx="3"/>
            <a:endCxn id="48" idx="0"/>
          </p:cNvCxnSpPr>
          <p:nvPr/>
        </p:nvCxnSpPr>
        <p:spPr>
          <a:xfrm flipH="1">
            <a:off x="1628273" y="2870512"/>
            <a:ext cx="1582299" cy="2176525"/>
          </a:xfrm>
          <a:prstGeom prst="straightConnector1">
            <a:avLst/>
          </a:prstGeom>
          <a:ln w="38100">
            <a:tailEnd type="arrow" w="lg" len="lg"/>
          </a:ln>
        </p:spPr>
        <p:style>
          <a:lnRef idx="3">
            <a:schemeClr val="dk1"/>
          </a:lnRef>
          <a:fillRef idx="0">
            <a:schemeClr val="dk1"/>
          </a:fillRef>
          <a:effectRef idx="2">
            <a:schemeClr val="dk1"/>
          </a:effectRef>
          <a:fontRef idx="minor">
            <a:schemeClr val="tx1"/>
          </a:fontRef>
        </p:style>
      </p:cxnSp>
      <p:cxnSp>
        <p:nvCxnSpPr>
          <p:cNvPr id="70" name="直線矢印コネクタ 69"/>
          <p:cNvCxnSpPr>
            <a:stCxn id="48" idx="7"/>
            <a:endCxn id="50" idx="2"/>
          </p:cNvCxnSpPr>
          <p:nvPr/>
        </p:nvCxnSpPr>
        <p:spPr>
          <a:xfrm flipV="1">
            <a:off x="1906189" y="3990975"/>
            <a:ext cx="2590947" cy="1171178"/>
          </a:xfrm>
          <a:prstGeom prst="straightConnector1">
            <a:avLst/>
          </a:prstGeom>
          <a:ln w="38100">
            <a:tailEnd type="arrow" w="lg" len="lg"/>
          </a:ln>
        </p:spPr>
        <p:style>
          <a:lnRef idx="3">
            <a:schemeClr val="dk1"/>
          </a:lnRef>
          <a:fillRef idx="0">
            <a:schemeClr val="dk1"/>
          </a:fillRef>
          <a:effectRef idx="2">
            <a:schemeClr val="dk1"/>
          </a:effectRef>
          <a:fontRef idx="minor">
            <a:schemeClr val="tx1"/>
          </a:fontRef>
        </p:style>
      </p:cxnSp>
      <p:sp>
        <p:nvSpPr>
          <p:cNvPr id="20" name="テキスト ボックス 19"/>
          <p:cNvSpPr txBox="1"/>
          <p:nvPr/>
        </p:nvSpPr>
        <p:spPr>
          <a:xfrm>
            <a:off x="2309392" y="2131600"/>
            <a:ext cx="385042" cy="523220"/>
          </a:xfrm>
          <a:prstGeom prst="rect">
            <a:avLst/>
          </a:prstGeom>
          <a:noFill/>
        </p:spPr>
        <p:txBody>
          <a:bodyPr wrap="none" rtlCol="0">
            <a:spAutoFit/>
          </a:bodyPr>
          <a:lstStyle/>
          <a:p>
            <a:r>
              <a:rPr kumimoji="1" lang="en-US" altLang="ja-JP" sz="2800" dirty="0"/>
              <a:t>2</a:t>
            </a:r>
            <a:endParaRPr kumimoji="1" lang="ja-JP" altLang="en-US" sz="2800" dirty="0"/>
          </a:p>
        </p:txBody>
      </p:sp>
      <p:sp>
        <p:nvSpPr>
          <p:cNvPr id="75" name="テキスト ボックス 74"/>
          <p:cNvSpPr txBox="1"/>
          <p:nvPr/>
        </p:nvSpPr>
        <p:spPr>
          <a:xfrm>
            <a:off x="1028428" y="3697164"/>
            <a:ext cx="585417" cy="523220"/>
          </a:xfrm>
          <a:prstGeom prst="rect">
            <a:avLst/>
          </a:prstGeom>
          <a:noFill/>
        </p:spPr>
        <p:txBody>
          <a:bodyPr wrap="none" rtlCol="0">
            <a:spAutoFit/>
          </a:bodyPr>
          <a:lstStyle/>
          <a:p>
            <a:r>
              <a:rPr kumimoji="1" lang="en-US" altLang="ja-JP" sz="2800" dirty="0"/>
              <a:t>10</a:t>
            </a:r>
            <a:endParaRPr kumimoji="1" lang="ja-JP" altLang="en-US" sz="2800" dirty="0"/>
          </a:p>
        </p:txBody>
      </p:sp>
      <p:sp>
        <p:nvSpPr>
          <p:cNvPr id="76" name="テキスト ボックス 75"/>
          <p:cNvSpPr txBox="1"/>
          <p:nvPr/>
        </p:nvSpPr>
        <p:spPr>
          <a:xfrm>
            <a:off x="2656863" y="3525313"/>
            <a:ext cx="385042" cy="523220"/>
          </a:xfrm>
          <a:prstGeom prst="rect">
            <a:avLst/>
          </a:prstGeom>
          <a:noFill/>
        </p:spPr>
        <p:txBody>
          <a:bodyPr wrap="none" rtlCol="0">
            <a:spAutoFit/>
          </a:bodyPr>
          <a:lstStyle/>
          <a:p>
            <a:r>
              <a:rPr lang="en-US" altLang="ja-JP" sz="2800" dirty="0"/>
              <a:t>7</a:t>
            </a:r>
            <a:endParaRPr kumimoji="1" lang="ja-JP" altLang="en-US" sz="2800" dirty="0"/>
          </a:p>
        </p:txBody>
      </p:sp>
      <p:sp>
        <p:nvSpPr>
          <p:cNvPr id="77" name="テキスト ボックス 76"/>
          <p:cNvSpPr txBox="1"/>
          <p:nvPr/>
        </p:nvSpPr>
        <p:spPr>
          <a:xfrm>
            <a:off x="4189328" y="2759500"/>
            <a:ext cx="385042" cy="523220"/>
          </a:xfrm>
          <a:prstGeom prst="rect">
            <a:avLst/>
          </a:prstGeom>
          <a:noFill/>
        </p:spPr>
        <p:txBody>
          <a:bodyPr wrap="none" rtlCol="0">
            <a:spAutoFit/>
          </a:bodyPr>
          <a:lstStyle/>
          <a:p>
            <a:r>
              <a:rPr kumimoji="1" lang="en-US" altLang="ja-JP" sz="2800" dirty="0"/>
              <a:t>3</a:t>
            </a:r>
            <a:endParaRPr kumimoji="1" lang="ja-JP" altLang="en-US" sz="2800" dirty="0"/>
          </a:p>
        </p:txBody>
      </p:sp>
      <p:sp>
        <p:nvSpPr>
          <p:cNvPr id="78" name="テキスト ボックス 77"/>
          <p:cNvSpPr txBox="1"/>
          <p:nvPr/>
        </p:nvSpPr>
        <p:spPr>
          <a:xfrm>
            <a:off x="3180863" y="3920932"/>
            <a:ext cx="385042" cy="523220"/>
          </a:xfrm>
          <a:prstGeom prst="rect">
            <a:avLst/>
          </a:prstGeom>
          <a:noFill/>
        </p:spPr>
        <p:txBody>
          <a:bodyPr wrap="none" rtlCol="0">
            <a:spAutoFit/>
          </a:bodyPr>
          <a:lstStyle/>
          <a:p>
            <a:r>
              <a:rPr kumimoji="1" lang="en-US" altLang="ja-JP" sz="2800" dirty="0"/>
              <a:t>6</a:t>
            </a:r>
            <a:endParaRPr kumimoji="1" lang="ja-JP" altLang="en-US" sz="2800" dirty="0"/>
          </a:p>
        </p:txBody>
      </p:sp>
      <p:sp>
        <p:nvSpPr>
          <p:cNvPr id="79" name="テキスト ボックス 78"/>
          <p:cNvSpPr txBox="1"/>
          <p:nvPr/>
        </p:nvSpPr>
        <p:spPr>
          <a:xfrm>
            <a:off x="2488422" y="5571491"/>
            <a:ext cx="385042" cy="523220"/>
          </a:xfrm>
          <a:prstGeom prst="rect">
            <a:avLst/>
          </a:prstGeom>
          <a:noFill/>
        </p:spPr>
        <p:txBody>
          <a:bodyPr wrap="none" rtlCol="0">
            <a:spAutoFit/>
          </a:bodyPr>
          <a:lstStyle/>
          <a:p>
            <a:r>
              <a:rPr kumimoji="1" lang="en-US" altLang="ja-JP" sz="2800" dirty="0"/>
              <a:t>5</a:t>
            </a:r>
            <a:endParaRPr kumimoji="1" lang="ja-JP" altLang="en-US" sz="2800" dirty="0"/>
          </a:p>
        </p:txBody>
      </p:sp>
      <p:sp>
        <p:nvSpPr>
          <p:cNvPr id="80" name="テキスト ボックス 79"/>
          <p:cNvSpPr txBox="1"/>
          <p:nvPr/>
        </p:nvSpPr>
        <p:spPr>
          <a:xfrm>
            <a:off x="4296033" y="4660954"/>
            <a:ext cx="385042" cy="523220"/>
          </a:xfrm>
          <a:prstGeom prst="rect">
            <a:avLst/>
          </a:prstGeom>
          <a:noFill/>
        </p:spPr>
        <p:txBody>
          <a:bodyPr wrap="none" rtlCol="0">
            <a:spAutoFit/>
          </a:bodyPr>
          <a:lstStyle/>
          <a:p>
            <a:r>
              <a:rPr lang="en-US" altLang="ja-JP" sz="2800" dirty="0"/>
              <a:t>4</a:t>
            </a:r>
            <a:endParaRPr kumimoji="1" lang="ja-JP" altLang="en-US" sz="2800" dirty="0"/>
          </a:p>
        </p:txBody>
      </p:sp>
      <p:cxnSp>
        <p:nvCxnSpPr>
          <p:cNvPr id="24" name="直線矢印コネクタ 23"/>
          <p:cNvCxnSpPr>
            <a:stCxn id="2" idx="5"/>
            <a:endCxn id="50" idx="2"/>
          </p:cNvCxnSpPr>
          <p:nvPr/>
        </p:nvCxnSpPr>
        <p:spPr>
          <a:xfrm>
            <a:off x="1906189" y="2870512"/>
            <a:ext cx="2590947" cy="1120463"/>
          </a:xfrm>
          <a:prstGeom prst="straightConnector1">
            <a:avLst/>
          </a:prstGeom>
          <a:ln w="38100">
            <a:solidFill>
              <a:schemeClr val="accent6">
                <a:lumMod val="60000"/>
                <a:lumOff val="40000"/>
              </a:schemeClr>
            </a:solidFill>
            <a:prstDash val="dash"/>
            <a:tailEnd type="arrow" w="lg" len="lg"/>
          </a:ln>
        </p:spPr>
        <p:style>
          <a:lnRef idx="1">
            <a:schemeClr val="accent1"/>
          </a:lnRef>
          <a:fillRef idx="0">
            <a:schemeClr val="accent1"/>
          </a:fillRef>
          <a:effectRef idx="0">
            <a:schemeClr val="accent1"/>
          </a:effectRef>
          <a:fontRef idx="minor">
            <a:schemeClr val="tx1"/>
          </a:fontRef>
        </p:style>
      </p:cxnSp>
      <p:cxnSp>
        <p:nvCxnSpPr>
          <p:cNvPr id="85" name="直線矢印コネクタ 84"/>
          <p:cNvCxnSpPr>
            <a:stCxn id="2" idx="5"/>
            <a:endCxn id="49" idx="1"/>
          </p:cNvCxnSpPr>
          <p:nvPr/>
        </p:nvCxnSpPr>
        <p:spPr>
          <a:xfrm>
            <a:off x="1906189" y="2870512"/>
            <a:ext cx="1304383" cy="2291641"/>
          </a:xfrm>
          <a:prstGeom prst="straightConnector1">
            <a:avLst/>
          </a:prstGeom>
          <a:ln w="38100">
            <a:solidFill>
              <a:schemeClr val="accent6">
                <a:lumMod val="60000"/>
                <a:lumOff val="40000"/>
              </a:schemeClr>
            </a:solidFill>
            <a:prstDash val="dash"/>
            <a:tailEnd type="arrow" w="lg" len="lg"/>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2309392" y="2724415"/>
            <a:ext cx="543739" cy="523220"/>
          </a:xfrm>
          <a:prstGeom prst="rect">
            <a:avLst/>
          </a:prstGeom>
          <a:noFill/>
        </p:spPr>
        <p:txBody>
          <a:bodyPr wrap="none" rtlCol="0">
            <a:spAutoFit/>
          </a:bodyPr>
          <a:lstStyle/>
          <a:p>
            <a:r>
              <a:rPr kumimoji="1" lang="ja-JP" altLang="en-US" sz="2800" dirty="0">
                <a:solidFill>
                  <a:schemeClr val="accent6">
                    <a:lumMod val="75000"/>
                  </a:schemeClr>
                </a:solidFill>
              </a:rPr>
              <a:t>∞</a:t>
            </a:r>
          </a:p>
        </p:txBody>
      </p:sp>
      <p:sp>
        <p:nvSpPr>
          <p:cNvPr id="89" name="テキスト ボックス 88"/>
          <p:cNvSpPr txBox="1"/>
          <p:nvPr/>
        </p:nvSpPr>
        <p:spPr>
          <a:xfrm>
            <a:off x="1806937" y="3397181"/>
            <a:ext cx="543739" cy="523220"/>
          </a:xfrm>
          <a:prstGeom prst="rect">
            <a:avLst/>
          </a:prstGeom>
          <a:noFill/>
        </p:spPr>
        <p:txBody>
          <a:bodyPr wrap="none" rtlCol="0">
            <a:spAutoFit/>
          </a:bodyPr>
          <a:lstStyle/>
          <a:p>
            <a:r>
              <a:rPr kumimoji="1" lang="ja-JP" altLang="en-US" sz="2800" dirty="0">
                <a:solidFill>
                  <a:schemeClr val="accent6">
                    <a:lumMod val="75000"/>
                  </a:schemeClr>
                </a:solidFill>
              </a:rPr>
              <a:t>∞</a:t>
            </a:r>
          </a:p>
        </p:txBody>
      </p:sp>
      <p:cxnSp>
        <p:nvCxnSpPr>
          <p:cNvPr id="91" name="直線矢印コネクタ 90"/>
          <p:cNvCxnSpPr>
            <a:stCxn id="47" idx="4"/>
            <a:endCxn id="49" idx="0"/>
          </p:cNvCxnSpPr>
          <p:nvPr/>
        </p:nvCxnSpPr>
        <p:spPr>
          <a:xfrm>
            <a:off x="3488488" y="2985628"/>
            <a:ext cx="0" cy="2061409"/>
          </a:xfrm>
          <a:prstGeom prst="straightConnector1">
            <a:avLst/>
          </a:prstGeom>
          <a:ln w="38100">
            <a:solidFill>
              <a:schemeClr val="accent6">
                <a:lumMod val="60000"/>
                <a:lumOff val="40000"/>
              </a:schemeClr>
            </a:solidFill>
            <a:prstDash val="dash"/>
            <a:tailEnd type="arrow" w="lg" len="lg"/>
          </a:ln>
        </p:spPr>
        <p:style>
          <a:lnRef idx="1">
            <a:schemeClr val="accent1"/>
          </a:lnRef>
          <a:fillRef idx="0">
            <a:schemeClr val="accent1"/>
          </a:fillRef>
          <a:effectRef idx="0">
            <a:schemeClr val="accent1"/>
          </a:effectRef>
          <a:fontRef idx="minor">
            <a:schemeClr val="tx1"/>
          </a:fontRef>
        </p:style>
      </p:cxnSp>
      <p:sp>
        <p:nvSpPr>
          <p:cNvPr id="94" name="テキスト ボックス 93"/>
          <p:cNvSpPr txBox="1"/>
          <p:nvPr/>
        </p:nvSpPr>
        <p:spPr>
          <a:xfrm>
            <a:off x="3443270" y="3114316"/>
            <a:ext cx="543739" cy="523220"/>
          </a:xfrm>
          <a:prstGeom prst="rect">
            <a:avLst/>
          </a:prstGeom>
          <a:noFill/>
        </p:spPr>
        <p:txBody>
          <a:bodyPr wrap="none" rtlCol="0">
            <a:spAutoFit/>
          </a:bodyPr>
          <a:lstStyle/>
          <a:p>
            <a:r>
              <a:rPr kumimoji="1" lang="ja-JP" altLang="en-US" sz="2800" dirty="0">
                <a:solidFill>
                  <a:schemeClr val="accent6">
                    <a:lumMod val="75000"/>
                  </a:schemeClr>
                </a:solidFill>
              </a:rPr>
              <a:t>∞</a:t>
            </a:r>
          </a:p>
        </p:txBody>
      </p:sp>
    </p:spTree>
    <p:extLst>
      <p:ext uri="{BB962C8B-B14F-4D97-AF65-F5344CB8AC3E}">
        <p14:creationId xmlns:p14="http://schemas.microsoft.com/office/powerpoint/2010/main" val="2888473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Dijkstra’s</a:t>
            </a:r>
            <a:r>
              <a:rPr lang="en-US" altLang="ja-JP" dirty="0"/>
              <a:t> Algorithm - Example</a:t>
            </a:r>
            <a:endParaRPr kumimoji="1" lang="ja-JP" altLang="en-US" dirty="0"/>
          </a:p>
        </p:txBody>
      </p:sp>
      <p:graphicFrame>
        <p:nvGraphicFramePr>
          <p:cNvPr id="5" name="コンテンツ プレースホルダー 4"/>
          <p:cNvGraphicFramePr>
            <a:graphicFrameLocks noGrp="1"/>
          </p:cNvGraphicFramePr>
          <p:nvPr>
            <p:ph sz="half" idx="2"/>
            <p:extLst>
              <p:ext uri="{D42A27DB-BD31-4B8C-83A1-F6EECF244321}">
                <p14:modId xmlns:p14="http://schemas.microsoft.com/office/powerpoint/2010/main" val="14080167"/>
              </p:ext>
            </p:extLst>
          </p:nvPr>
        </p:nvGraphicFramePr>
        <p:xfrm>
          <a:off x="5197802" y="1823493"/>
          <a:ext cx="6155998" cy="2225040"/>
        </p:xfrm>
        <a:graphic>
          <a:graphicData uri="http://schemas.openxmlformats.org/drawingml/2006/table">
            <a:tbl>
              <a:tblPr firstRow="1" bandRow="1">
                <a:tableStyleId>{5940675A-B579-460E-94D1-54222C63F5DA}</a:tableStyleId>
              </a:tblPr>
              <a:tblGrid>
                <a:gridCol w="791621">
                  <a:extLst>
                    <a:ext uri="{9D8B030D-6E8A-4147-A177-3AD203B41FA5}">
                      <a16:colId xmlns:a16="http://schemas.microsoft.com/office/drawing/2014/main" val="300149981"/>
                    </a:ext>
                  </a:extLst>
                </a:gridCol>
                <a:gridCol w="1810367">
                  <a:extLst>
                    <a:ext uri="{9D8B030D-6E8A-4147-A177-3AD203B41FA5}">
                      <a16:colId xmlns:a16="http://schemas.microsoft.com/office/drawing/2014/main" val="3795206968"/>
                    </a:ext>
                  </a:extLst>
                </a:gridCol>
                <a:gridCol w="592335">
                  <a:extLst>
                    <a:ext uri="{9D8B030D-6E8A-4147-A177-3AD203B41FA5}">
                      <a16:colId xmlns:a16="http://schemas.microsoft.com/office/drawing/2014/main" val="1221345262"/>
                    </a:ext>
                  </a:extLst>
                </a:gridCol>
                <a:gridCol w="592335">
                  <a:extLst>
                    <a:ext uri="{9D8B030D-6E8A-4147-A177-3AD203B41FA5}">
                      <a16:colId xmlns:a16="http://schemas.microsoft.com/office/drawing/2014/main" val="3928225675"/>
                    </a:ext>
                  </a:extLst>
                </a:gridCol>
                <a:gridCol w="592335">
                  <a:extLst>
                    <a:ext uri="{9D8B030D-6E8A-4147-A177-3AD203B41FA5}">
                      <a16:colId xmlns:a16="http://schemas.microsoft.com/office/drawing/2014/main" val="6793867"/>
                    </a:ext>
                  </a:extLst>
                </a:gridCol>
                <a:gridCol w="592335">
                  <a:extLst>
                    <a:ext uri="{9D8B030D-6E8A-4147-A177-3AD203B41FA5}">
                      <a16:colId xmlns:a16="http://schemas.microsoft.com/office/drawing/2014/main" val="3670273017"/>
                    </a:ext>
                  </a:extLst>
                </a:gridCol>
                <a:gridCol w="592335">
                  <a:extLst>
                    <a:ext uri="{9D8B030D-6E8A-4147-A177-3AD203B41FA5}">
                      <a16:colId xmlns:a16="http://schemas.microsoft.com/office/drawing/2014/main" val="784780722"/>
                    </a:ext>
                  </a:extLst>
                </a:gridCol>
                <a:gridCol w="592335">
                  <a:extLst>
                    <a:ext uri="{9D8B030D-6E8A-4147-A177-3AD203B41FA5}">
                      <a16:colId xmlns:a16="http://schemas.microsoft.com/office/drawing/2014/main" val="2558832546"/>
                    </a:ext>
                  </a:extLst>
                </a:gridCol>
              </a:tblGrid>
              <a:tr h="370840">
                <a:tc>
                  <a:txBody>
                    <a:bodyPr/>
                    <a:lstStyle/>
                    <a:p>
                      <a:r>
                        <a:rPr kumimoji="1" lang="en-US" altLang="ja-JP" dirty="0" err="1"/>
                        <a:t>Itr</a:t>
                      </a:r>
                      <a:endParaRPr kumimoji="1" lang="ja-JP" altLang="en-US" dirty="0"/>
                    </a:p>
                  </a:txBody>
                  <a:tcPr/>
                </a:tc>
                <a:tc>
                  <a:txBody>
                    <a:bodyPr/>
                    <a:lstStyle/>
                    <a:p>
                      <a:r>
                        <a:rPr kumimoji="1" lang="en-US" altLang="ja-JP" i="1" dirty="0">
                          <a:latin typeface="Times New Roman" panose="02020603050405020304" pitchFamily="18" charset="0"/>
                          <a:cs typeface="Times New Roman" panose="02020603050405020304" pitchFamily="18" charset="0"/>
                        </a:rPr>
                        <a:t>S</a:t>
                      </a:r>
                      <a:endParaRPr kumimoji="1" lang="ja-JP" altLang="en-US" i="1" dirty="0">
                        <a:latin typeface="Times New Roman" panose="02020603050405020304" pitchFamily="18" charset="0"/>
                        <a:cs typeface="Times New Roman" panose="02020603050405020304" pitchFamily="18" charset="0"/>
                      </a:endParaRPr>
                    </a:p>
                  </a:txBody>
                  <a:tcPr/>
                </a:tc>
                <a:tc>
                  <a:txBody>
                    <a:bodyPr/>
                    <a:lstStyle/>
                    <a:p>
                      <a:r>
                        <a:rPr kumimoji="1" lang="en-US" altLang="ja-JP" i="1" dirty="0">
                          <a:latin typeface="Times New Roman" panose="02020603050405020304" pitchFamily="18" charset="0"/>
                          <a:cs typeface="Times New Roman" panose="02020603050405020304" pitchFamily="18" charset="0"/>
                        </a:rPr>
                        <a:t>w</a:t>
                      </a:r>
                      <a:endParaRPr kumimoji="1" lang="ja-JP" altLang="en-US" i="1" dirty="0">
                        <a:latin typeface="Times New Roman" panose="02020603050405020304" pitchFamily="18" charset="0"/>
                        <a:cs typeface="Times New Roman" panose="02020603050405020304" pitchFamily="18" charset="0"/>
                      </a:endParaRPr>
                    </a:p>
                  </a:txBody>
                  <a:tcPr/>
                </a:tc>
                <a:tc>
                  <a:txBody>
                    <a:bodyPr/>
                    <a:lstStyle/>
                    <a:p>
                      <a:r>
                        <a:rPr kumimoji="1" lang="en-US" altLang="ja-JP" i="1" dirty="0">
                          <a:latin typeface="Times New Roman" panose="02020603050405020304" pitchFamily="18" charset="0"/>
                          <a:cs typeface="Times New Roman" panose="02020603050405020304" pitchFamily="18" charset="0"/>
                        </a:rPr>
                        <a:t>d</a:t>
                      </a:r>
                      <a:r>
                        <a:rPr kumimoji="1" lang="en-US" altLang="ja-JP" dirty="0">
                          <a:latin typeface="Times New Roman" panose="02020603050405020304" pitchFamily="18" charset="0"/>
                          <a:cs typeface="Times New Roman" panose="02020603050405020304" pitchFamily="18" charset="0"/>
                        </a:rPr>
                        <a:t>[0]</a:t>
                      </a:r>
                      <a:endParaRPr kumimoji="1" lang="ja-JP" alt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i="1" dirty="0">
                          <a:latin typeface="Times New Roman" panose="02020603050405020304" pitchFamily="18" charset="0"/>
                          <a:cs typeface="Times New Roman" panose="02020603050405020304" pitchFamily="18" charset="0"/>
                        </a:rPr>
                        <a:t>d</a:t>
                      </a:r>
                      <a:r>
                        <a:rPr kumimoji="1" lang="en-US" altLang="ja-JP" dirty="0">
                          <a:latin typeface="Times New Roman" panose="02020603050405020304" pitchFamily="18" charset="0"/>
                          <a:cs typeface="Times New Roman" panose="02020603050405020304" pitchFamily="18" charset="0"/>
                        </a:rPr>
                        <a:t>[1]</a:t>
                      </a:r>
                      <a:endParaRPr kumimoji="1" lang="ja-JP" alt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i="1" dirty="0">
                          <a:latin typeface="Times New Roman" panose="02020603050405020304" pitchFamily="18" charset="0"/>
                          <a:cs typeface="Times New Roman" panose="02020603050405020304" pitchFamily="18" charset="0"/>
                        </a:rPr>
                        <a:t>d</a:t>
                      </a:r>
                      <a:r>
                        <a:rPr kumimoji="1" lang="en-US" altLang="ja-JP" dirty="0">
                          <a:latin typeface="Times New Roman" panose="02020603050405020304" pitchFamily="18" charset="0"/>
                          <a:cs typeface="Times New Roman" panose="02020603050405020304" pitchFamily="18" charset="0"/>
                        </a:rPr>
                        <a:t>[2]</a:t>
                      </a:r>
                      <a:endParaRPr kumimoji="1" lang="ja-JP" alt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i="1" dirty="0">
                          <a:latin typeface="Times New Roman" panose="02020603050405020304" pitchFamily="18" charset="0"/>
                          <a:cs typeface="Times New Roman" panose="02020603050405020304" pitchFamily="18" charset="0"/>
                        </a:rPr>
                        <a:t>d</a:t>
                      </a:r>
                      <a:r>
                        <a:rPr kumimoji="1" lang="en-US" altLang="ja-JP" dirty="0">
                          <a:latin typeface="Times New Roman" panose="02020603050405020304" pitchFamily="18" charset="0"/>
                          <a:cs typeface="Times New Roman" panose="02020603050405020304" pitchFamily="18" charset="0"/>
                        </a:rPr>
                        <a:t>[3]</a:t>
                      </a:r>
                      <a:endParaRPr kumimoji="1" lang="ja-JP" alt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i="1" dirty="0">
                          <a:latin typeface="Times New Roman" panose="02020603050405020304" pitchFamily="18" charset="0"/>
                          <a:cs typeface="Times New Roman" panose="02020603050405020304" pitchFamily="18" charset="0"/>
                        </a:rPr>
                        <a:t>d</a:t>
                      </a:r>
                      <a:r>
                        <a:rPr kumimoji="1" lang="en-US" altLang="ja-JP" dirty="0">
                          <a:latin typeface="Times New Roman" panose="02020603050405020304" pitchFamily="18" charset="0"/>
                          <a:cs typeface="Times New Roman" panose="02020603050405020304" pitchFamily="18" charset="0"/>
                        </a:rPr>
                        <a:t>[4]</a:t>
                      </a:r>
                      <a:endParaRPr kumimoji="1" lang="ja-JP"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45473529"/>
                  </a:ext>
                </a:extLst>
              </a:tr>
              <a:tr h="370840">
                <a:tc>
                  <a:txBody>
                    <a:bodyPr/>
                    <a:lstStyle/>
                    <a:p>
                      <a:r>
                        <a:rPr kumimoji="1" lang="en-US" altLang="ja-JP" dirty="0" err="1"/>
                        <a:t>Init.</a:t>
                      </a:r>
                      <a:endParaRPr kumimoji="1" lang="ja-JP" altLang="en-US" dirty="0"/>
                    </a:p>
                  </a:txBody>
                  <a:tcPr/>
                </a:tc>
                <a:tc>
                  <a:txBody>
                    <a:bodyPr/>
                    <a:lstStyle/>
                    <a:p>
                      <a:r>
                        <a:rPr kumimoji="1" lang="en-US" altLang="ja-JP" dirty="0">
                          <a:latin typeface="Times New Roman" panose="02020603050405020304" pitchFamily="18" charset="0"/>
                          <a:cs typeface="Times New Roman" panose="02020603050405020304" pitchFamily="18" charset="0"/>
                        </a:rPr>
                        <a:t>{</a:t>
                      </a:r>
                      <a:r>
                        <a:rPr kumimoji="1" lang="en-US" altLang="ja-JP" i="1" dirty="0">
                          <a:latin typeface="Times New Roman" panose="02020603050405020304" pitchFamily="18" charset="0"/>
                          <a:cs typeface="Times New Roman" panose="02020603050405020304" pitchFamily="18" charset="0"/>
                        </a:rPr>
                        <a:t>v</a:t>
                      </a:r>
                      <a:r>
                        <a:rPr kumimoji="1" lang="en-US" altLang="ja-JP" baseline="-25000" dirty="0">
                          <a:latin typeface="Times New Roman" panose="02020603050405020304" pitchFamily="18" charset="0"/>
                          <a:cs typeface="Times New Roman" panose="02020603050405020304" pitchFamily="18" charset="0"/>
                        </a:rPr>
                        <a:t>0</a:t>
                      </a:r>
                      <a:r>
                        <a:rPr kumimoji="1" lang="en-US" altLang="ja-JP" dirty="0">
                          <a:latin typeface="Times New Roman" panose="02020603050405020304" pitchFamily="18" charset="0"/>
                          <a:cs typeface="Times New Roman" panose="02020603050405020304" pitchFamily="18" charset="0"/>
                        </a:rPr>
                        <a:t>}</a:t>
                      </a:r>
                      <a:endParaRPr kumimoji="1" lang="ja-JP" altLang="en-US" dirty="0">
                        <a:latin typeface="Times New Roman" panose="02020603050405020304" pitchFamily="18" charset="0"/>
                        <a:cs typeface="Times New Roman" panose="02020603050405020304" pitchFamily="18" charset="0"/>
                      </a:endParaRPr>
                    </a:p>
                  </a:txBody>
                  <a:tcPr/>
                </a:tc>
                <a:tc>
                  <a:txBody>
                    <a:bodyPr/>
                    <a:lstStyle/>
                    <a:p>
                      <a:r>
                        <a:rPr kumimoji="1" lang="en-US" altLang="ja-JP" dirty="0"/>
                        <a:t>-</a:t>
                      </a:r>
                      <a:endParaRPr kumimoji="1" lang="ja-JP" altLang="en-US" dirty="0"/>
                    </a:p>
                  </a:txBody>
                  <a:tcPr/>
                </a:tc>
                <a:tc>
                  <a:txBody>
                    <a:bodyPr/>
                    <a:lstStyle/>
                    <a:p>
                      <a:r>
                        <a:rPr kumimoji="1" lang="en-US" altLang="ja-JP" dirty="0"/>
                        <a:t>-</a:t>
                      </a:r>
                      <a:endParaRPr kumimoji="1" lang="ja-JP" altLang="en-US" dirty="0"/>
                    </a:p>
                  </a:txBody>
                  <a:tcPr/>
                </a:tc>
                <a:tc>
                  <a:txBody>
                    <a:bodyPr/>
                    <a:lstStyle/>
                    <a:p>
                      <a:r>
                        <a:rPr kumimoji="1" lang="en-US" altLang="ja-JP" dirty="0"/>
                        <a:t>2</a:t>
                      </a:r>
                      <a:endParaRPr kumimoji="1" lang="ja-JP" altLang="en-US" dirty="0"/>
                    </a:p>
                  </a:txBody>
                  <a:tcPr/>
                </a:tc>
                <a:tc>
                  <a:txBody>
                    <a:bodyPr/>
                    <a:lstStyle/>
                    <a:p>
                      <a:r>
                        <a:rPr kumimoji="1" lang="ja-JP" altLang="en-US" dirty="0"/>
                        <a:t>∞</a:t>
                      </a:r>
                    </a:p>
                  </a:txBody>
                  <a:tcPr/>
                </a:tc>
                <a:tc>
                  <a:txBody>
                    <a:bodyPr/>
                    <a:lstStyle/>
                    <a:p>
                      <a:r>
                        <a:rPr kumimoji="1" lang="ja-JP" altLang="en-US" dirty="0"/>
                        <a:t>∞</a:t>
                      </a:r>
                    </a:p>
                  </a:txBody>
                  <a:tcPr/>
                </a:tc>
                <a:tc>
                  <a:txBody>
                    <a:bodyPr/>
                    <a:lstStyle/>
                    <a:p>
                      <a:r>
                        <a:rPr kumimoji="1" lang="en-US" altLang="ja-JP" dirty="0"/>
                        <a:t>10</a:t>
                      </a:r>
                      <a:endParaRPr kumimoji="1" lang="ja-JP" altLang="en-US" dirty="0"/>
                    </a:p>
                  </a:txBody>
                  <a:tcPr/>
                </a:tc>
                <a:extLst>
                  <a:ext uri="{0D108BD9-81ED-4DB2-BD59-A6C34878D82A}">
                    <a16:rowId xmlns:a16="http://schemas.microsoft.com/office/drawing/2014/main" val="1108258686"/>
                  </a:ext>
                </a:extLst>
              </a:tr>
              <a:tr h="370840">
                <a:tc>
                  <a:txBody>
                    <a:bodyPr/>
                    <a:lstStyle/>
                    <a:p>
                      <a:r>
                        <a:rPr kumimoji="1" lang="en-US" altLang="ja-JP" dirty="0"/>
                        <a:t>1</a:t>
                      </a:r>
                      <a:endParaRPr kumimoji="1" lang="ja-JP"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Times New Roman" panose="02020603050405020304" pitchFamily="18" charset="0"/>
                          <a:cs typeface="Times New Roman" panose="02020603050405020304" pitchFamily="18" charset="0"/>
                        </a:rPr>
                        <a:t>{</a:t>
                      </a:r>
                      <a:r>
                        <a:rPr kumimoji="1" lang="en-US" altLang="ja-JP" i="1" dirty="0">
                          <a:latin typeface="Times New Roman" panose="02020603050405020304" pitchFamily="18" charset="0"/>
                          <a:cs typeface="Times New Roman" panose="02020603050405020304" pitchFamily="18" charset="0"/>
                        </a:rPr>
                        <a:t>v</a:t>
                      </a:r>
                      <a:r>
                        <a:rPr kumimoji="1" lang="en-US" altLang="ja-JP" baseline="-25000" dirty="0">
                          <a:latin typeface="Times New Roman" panose="02020603050405020304" pitchFamily="18" charset="0"/>
                          <a:cs typeface="Times New Roman" panose="02020603050405020304" pitchFamily="18" charset="0"/>
                        </a:rPr>
                        <a:t>0</a:t>
                      </a:r>
                      <a:r>
                        <a:rPr kumimoji="1" lang="en-US" altLang="ja-JP" dirty="0">
                          <a:latin typeface="Times New Roman" panose="02020603050405020304" pitchFamily="18" charset="0"/>
                          <a:cs typeface="Times New Roman" panose="02020603050405020304" pitchFamily="18" charset="0"/>
                        </a:rPr>
                        <a:t>,</a:t>
                      </a:r>
                      <a:r>
                        <a:rPr kumimoji="1" lang="en-US" altLang="ja-JP" i="1" dirty="0">
                          <a:latin typeface="Times New Roman" panose="02020603050405020304" pitchFamily="18" charset="0"/>
                          <a:cs typeface="Times New Roman" panose="02020603050405020304" pitchFamily="18" charset="0"/>
                        </a:rPr>
                        <a:t> v</a:t>
                      </a:r>
                      <a:r>
                        <a:rPr kumimoji="1" lang="en-US" altLang="ja-JP" baseline="-25000" dirty="0">
                          <a:latin typeface="Times New Roman" panose="02020603050405020304" pitchFamily="18" charset="0"/>
                          <a:cs typeface="Times New Roman" panose="02020603050405020304" pitchFamily="18" charset="0"/>
                        </a:rPr>
                        <a:t>1</a:t>
                      </a:r>
                      <a:r>
                        <a:rPr kumimoji="1" lang="en-US" altLang="ja-JP" dirty="0">
                          <a:latin typeface="Times New Roman" panose="02020603050405020304" pitchFamily="18" charset="0"/>
                          <a:cs typeface="Times New Roman" panose="02020603050405020304" pitchFamily="18" charset="0"/>
                        </a:rPr>
                        <a:t>}</a:t>
                      </a:r>
                      <a:endParaRPr kumimoji="1" lang="ja-JP" altLang="en-US" dirty="0">
                        <a:latin typeface="Times New Roman" panose="02020603050405020304" pitchFamily="18" charset="0"/>
                        <a:cs typeface="Times New Roman" panose="02020603050405020304" pitchFamily="18" charset="0"/>
                      </a:endParaRPr>
                    </a:p>
                  </a:txBody>
                  <a:tcPr/>
                </a:tc>
                <a:tc>
                  <a:txBody>
                    <a:bodyPr/>
                    <a:lstStyle/>
                    <a:p>
                      <a:r>
                        <a:rPr kumimoji="1" lang="en-US" altLang="ja-JP" i="1" dirty="0">
                          <a:latin typeface="Times New Roman" panose="02020603050405020304" pitchFamily="18" charset="0"/>
                          <a:cs typeface="Times New Roman" panose="02020603050405020304" pitchFamily="18" charset="0"/>
                        </a:rPr>
                        <a:t>v</a:t>
                      </a:r>
                      <a:r>
                        <a:rPr kumimoji="1" lang="en-US" altLang="ja-JP" i="0" baseline="-25000" dirty="0">
                          <a:latin typeface="Times New Roman" panose="02020603050405020304" pitchFamily="18" charset="0"/>
                          <a:cs typeface="Times New Roman" panose="02020603050405020304" pitchFamily="18" charset="0"/>
                        </a:rPr>
                        <a:t>1</a:t>
                      </a:r>
                      <a:endParaRPr kumimoji="1" lang="ja-JP" altLang="en-US" dirty="0"/>
                    </a:p>
                  </a:txBody>
                  <a:tcPr/>
                </a:tc>
                <a:tc>
                  <a:txBody>
                    <a:bodyPr/>
                    <a:lstStyle/>
                    <a:p>
                      <a:r>
                        <a:rPr kumimoji="1" lang="en-US" altLang="ja-JP" dirty="0"/>
                        <a:t>2</a:t>
                      </a:r>
                      <a:endParaRPr kumimoji="1" lang="ja-JP" altLang="en-US" dirty="0"/>
                    </a:p>
                  </a:txBody>
                  <a:tcPr/>
                </a:tc>
                <a:tc>
                  <a:txBody>
                    <a:bodyPr/>
                    <a:lstStyle/>
                    <a:p>
                      <a:r>
                        <a:rPr kumimoji="1" lang="en-US" altLang="ja-JP" dirty="0"/>
                        <a:t>2</a:t>
                      </a:r>
                      <a:endParaRPr kumimoji="1" lang="ja-JP" altLang="en-US" dirty="0"/>
                    </a:p>
                  </a:txBody>
                  <a:tcPr/>
                </a:tc>
                <a:tc>
                  <a:txBody>
                    <a:bodyPr/>
                    <a:lstStyle/>
                    <a:p>
                      <a:r>
                        <a:rPr kumimoji="1" lang="en-US" altLang="ja-JP" dirty="0"/>
                        <a:t>5</a:t>
                      </a:r>
                      <a:endParaRPr kumimoji="1" lang="ja-JP" altLang="en-US" dirty="0"/>
                    </a:p>
                  </a:txBody>
                  <a:tcPr/>
                </a:tc>
                <a:tc>
                  <a:txBody>
                    <a:bodyPr/>
                    <a:lstStyle/>
                    <a:p>
                      <a:r>
                        <a:rPr kumimoji="1" lang="ja-JP" altLang="en-US" dirty="0"/>
                        <a:t>∞</a:t>
                      </a:r>
                    </a:p>
                  </a:txBody>
                  <a:tcPr/>
                </a:tc>
                <a:tc>
                  <a:txBody>
                    <a:bodyPr/>
                    <a:lstStyle/>
                    <a:p>
                      <a:r>
                        <a:rPr kumimoji="1" lang="en-US" altLang="ja-JP" dirty="0"/>
                        <a:t>9</a:t>
                      </a:r>
                      <a:endParaRPr kumimoji="1" lang="ja-JP" altLang="en-US" dirty="0"/>
                    </a:p>
                  </a:txBody>
                  <a:tcPr/>
                </a:tc>
                <a:extLst>
                  <a:ext uri="{0D108BD9-81ED-4DB2-BD59-A6C34878D82A}">
                    <a16:rowId xmlns:a16="http://schemas.microsoft.com/office/drawing/2014/main" val="1575738529"/>
                  </a:ext>
                </a:extLst>
              </a:tr>
              <a:tr h="370840">
                <a:tc>
                  <a:txBody>
                    <a:bodyPr/>
                    <a:lstStyle/>
                    <a:p>
                      <a:r>
                        <a:rPr kumimoji="1" lang="en-US" altLang="ja-JP" dirty="0"/>
                        <a:t>2</a:t>
                      </a:r>
                      <a:endParaRPr kumimoji="1" lang="ja-JP"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Times New Roman" panose="02020603050405020304" pitchFamily="18" charset="0"/>
                          <a:cs typeface="Times New Roman" panose="02020603050405020304" pitchFamily="18" charset="0"/>
                        </a:rPr>
                        <a:t>{</a:t>
                      </a:r>
                      <a:r>
                        <a:rPr kumimoji="1" lang="en-US" altLang="ja-JP" i="1" dirty="0">
                          <a:latin typeface="Times New Roman" panose="02020603050405020304" pitchFamily="18" charset="0"/>
                          <a:cs typeface="Times New Roman" panose="02020603050405020304" pitchFamily="18" charset="0"/>
                        </a:rPr>
                        <a:t>v</a:t>
                      </a:r>
                      <a:r>
                        <a:rPr kumimoji="1" lang="en-US" altLang="ja-JP" baseline="-25000" dirty="0">
                          <a:latin typeface="Times New Roman" panose="02020603050405020304" pitchFamily="18" charset="0"/>
                          <a:cs typeface="Times New Roman" panose="02020603050405020304" pitchFamily="18" charset="0"/>
                        </a:rPr>
                        <a:t>0</a:t>
                      </a:r>
                      <a:r>
                        <a:rPr kumimoji="1" lang="en-US" altLang="ja-JP" dirty="0">
                          <a:latin typeface="Times New Roman" panose="02020603050405020304" pitchFamily="18" charset="0"/>
                          <a:cs typeface="Times New Roman" panose="02020603050405020304" pitchFamily="18" charset="0"/>
                        </a:rPr>
                        <a:t>,</a:t>
                      </a:r>
                      <a:r>
                        <a:rPr kumimoji="1" lang="en-US" altLang="ja-JP" i="1" dirty="0">
                          <a:latin typeface="Times New Roman" panose="02020603050405020304" pitchFamily="18" charset="0"/>
                          <a:cs typeface="Times New Roman" panose="02020603050405020304" pitchFamily="18" charset="0"/>
                        </a:rPr>
                        <a:t> v</a:t>
                      </a:r>
                      <a:r>
                        <a:rPr kumimoji="1" lang="en-US" altLang="ja-JP" baseline="-25000" dirty="0">
                          <a:latin typeface="Times New Roman" panose="02020603050405020304" pitchFamily="18" charset="0"/>
                          <a:cs typeface="Times New Roman" panose="02020603050405020304" pitchFamily="18" charset="0"/>
                        </a:rPr>
                        <a:t>1</a:t>
                      </a:r>
                      <a:r>
                        <a:rPr kumimoji="1" lang="en-US" altLang="ja-JP" dirty="0">
                          <a:latin typeface="Times New Roman" panose="02020603050405020304" pitchFamily="18" charset="0"/>
                          <a:cs typeface="Times New Roman" panose="02020603050405020304" pitchFamily="18" charset="0"/>
                        </a:rPr>
                        <a:t>,</a:t>
                      </a:r>
                      <a:r>
                        <a:rPr kumimoji="1" lang="en-US" altLang="ja-JP" i="1" dirty="0">
                          <a:latin typeface="Times New Roman" panose="02020603050405020304" pitchFamily="18" charset="0"/>
                          <a:cs typeface="Times New Roman" panose="02020603050405020304" pitchFamily="18" charset="0"/>
                        </a:rPr>
                        <a:t> v</a:t>
                      </a:r>
                      <a:r>
                        <a:rPr kumimoji="1" lang="en-US" altLang="ja-JP" baseline="-25000" dirty="0">
                          <a:latin typeface="Times New Roman" panose="02020603050405020304" pitchFamily="18" charset="0"/>
                          <a:cs typeface="Times New Roman" panose="02020603050405020304" pitchFamily="18" charset="0"/>
                        </a:rPr>
                        <a:t>2</a:t>
                      </a:r>
                      <a:r>
                        <a:rPr kumimoji="1" lang="en-US" altLang="ja-JP" dirty="0">
                          <a:latin typeface="Times New Roman" panose="02020603050405020304" pitchFamily="18" charset="0"/>
                          <a:cs typeface="Times New Roman" panose="02020603050405020304" pitchFamily="18" charset="0"/>
                        </a:rPr>
                        <a:t>}</a:t>
                      </a:r>
                      <a:endParaRPr kumimoji="1" lang="ja-JP" altLang="en-US" dirty="0">
                        <a:latin typeface="Times New Roman" panose="02020603050405020304" pitchFamily="18" charset="0"/>
                        <a:cs typeface="Times New Roman" panose="02020603050405020304" pitchFamily="18" charset="0"/>
                      </a:endParaRPr>
                    </a:p>
                  </a:txBody>
                  <a:tcPr/>
                </a:tc>
                <a:tc>
                  <a:txBody>
                    <a:bodyPr/>
                    <a:lstStyle/>
                    <a:p>
                      <a:r>
                        <a:rPr kumimoji="1" lang="en-US" altLang="ja-JP" i="1" dirty="0">
                          <a:latin typeface="Times New Roman" panose="02020603050405020304" pitchFamily="18" charset="0"/>
                          <a:cs typeface="Times New Roman" panose="02020603050405020304" pitchFamily="18" charset="0"/>
                        </a:rPr>
                        <a:t>v</a:t>
                      </a:r>
                      <a:r>
                        <a:rPr kumimoji="1" lang="en-US" altLang="ja-JP" baseline="-25000" dirty="0">
                          <a:latin typeface="Times New Roman" panose="02020603050405020304" pitchFamily="18" charset="0"/>
                          <a:cs typeface="Times New Roman" panose="02020603050405020304" pitchFamily="18" charset="0"/>
                        </a:rPr>
                        <a:t>2</a:t>
                      </a:r>
                      <a:endParaRPr kumimoji="1" lang="ja-JP" altLang="en-US" dirty="0"/>
                    </a:p>
                  </a:txBody>
                  <a:tcPr/>
                </a:tc>
                <a:tc>
                  <a:txBody>
                    <a:bodyPr/>
                    <a:lstStyle/>
                    <a:p>
                      <a:r>
                        <a:rPr kumimoji="1" lang="en-US" altLang="ja-JP" dirty="0"/>
                        <a:t>5</a:t>
                      </a:r>
                      <a:endParaRPr kumimoji="1" lang="ja-JP" altLang="en-US" dirty="0"/>
                    </a:p>
                  </a:txBody>
                  <a:tcPr/>
                </a:tc>
                <a:tc>
                  <a:txBody>
                    <a:bodyPr/>
                    <a:lstStyle/>
                    <a:p>
                      <a:r>
                        <a:rPr kumimoji="1" lang="en-US" altLang="ja-JP" dirty="0"/>
                        <a:t>2</a:t>
                      </a:r>
                      <a:endParaRPr kumimoji="1" lang="ja-JP" altLang="en-US" dirty="0"/>
                    </a:p>
                  </a:txBody>
                  <a:tcPr/>
                </a:tc>
                <a:tc>
                  <a:txBody>
                    <a:bodyPr/>
                    <a:lstStyle/>
                    <a:p>
                      <a:r>
                        <a:rPr kumimoji="1" lang="en-US" altLang="ja-JP" dirty="0"/>
                        <a:t>5</a:t>
                      </a:r>
                      <a:endParaRPr kumimoji="1" lang="ja-JP" altLang="en-US" dirty="0"/>
                    </a:p>
                  </a:txBody>
                  <a:tcPr/>
                </a:tc>
                <a:tc>
                  <a:txBody>
                    <a:bodyPr/>
                    <a:lstStyle/>
                    <a:p>
                      <a:r>
                        <a:rPr kumimoji="1" lang="ja-JP" altLang="en-US" dirty="0"/>
                        <a:t>∞</a:t>
                      </a:r>
                    </a:p>
                  </a:txBody>
                  <a:tcPr/>
                </a:tc>
                <a:tc>
                  <a:txBody>
                    <a:bodyPr/>
                    <a:lstStyle/>
                    <a:p>
                      <a:r>
                        <a:rPr kumimoji="1" lang="en-US" altLang="ja-JP" dirty="0"/>
                        <a:t>9</a:t>
                      </a:r>
                      <a:endParaRPr kumimoji="1" lang="ja-JP" altLang="en-US" dirty="0"/>
                    </a:p>
                  </a:txBody>
                  <a:tcPr/>
                </a:tc>
                <a:extLst>
                  <a:ext uri="{0D108BD9-81ED-4DB2-BD59-A6C34878D82A}">
                    <a16:rowId xmlns:a16="http://schemas.microsoft.com/office/drawing/2014/main" val="359555569"/>
                  </a:ext>
                </a:extLst>
              </a:tr>
              <a:tr h="370840">
                <a:tc>
                  <a:txBody>
                    <a:bodyPr/>
                    <a:lstStyle/>
                    <a:p>
                      <a:r>
                        <a:rPr kumimoji="1" lang="en-US" altLang="ja-JP" dirty="0"/>
                        <a:t>3</a:t>
                      </a:r>
                      <a:endParaRPr kumimoji="1" lang="ja-JP"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Times New Roman" panose="02020603050405020304" pitchFamily="18" charset="0"/>
                          <a:cs typeface="Times New Roman" panose="02020603050405020304" pitchFamily="18" charset="0"/>
                        </a:rPr>
                        <a:t>{</a:t>
                      </a:r>
                      <a:r>
                        <a:rPr kumimoji="1" lang="en-US" altLang="ja-JP" i="1" dirty="0">
                          <a:latin typeface="Times New Roman" panose="02020603050405020304" pitchFamily="18" charset="0"/>
                          <a:cs typeface="Times New Roman" panose="02020603050405020304" pitchFamily="18" charset="0"/>
                        </a:rPr>
                        <a:t>v</a:t>
                      </a:r>
                      <a:r>
                        <a:rPr kumimoji="1" lang="en-US" altLang="ja-JP" baseline="-25000" dirty="0">
                          <a:latin typeface="Times New Roman" panose="02020603050405020304" pitchFamily="18" charset="0"/>
                          <a:cs typeface="Times New Roman" panose="02020603050405020304" pitchFamily="18" charset="0"/>
                        </a:rPr>
                        <a:t>0</a:t>
                      </a:r>
                      <a:r>
                        <a:rPr kumimoji="1" lang="en-US" altLang="ja-JP" dirty="0">
                          <a:latin typeface="Times New Roman" panose="02020603050405020304" pitchFamily="18" charset="0"/>
                          <a:cs typeface="Times New Roman" panose="02020603050405020304" pitchFamily="18" charset="0"/>
                        </a:rPr>
                        <a:t>,</a:t>
                      </a:r>
                      <a:r>
                        <a:rPr kumimoji="1" lang="en-US" altLang="ja-JP" i="1" dirty="0">
                          <a:latin typeface="Times New Roman" panose="02020603050405020304" pitchFamily="18" charset="0"/>
                          <a:cs typeface="Times New Roman" panose="02020603050405020304" pitchFamily="18" charset="0"/>
                        </a:rPr>
                        <a:t> v</a:t>
                      </a:r>
                      <a:r>
                        <a:rPr kumimoji="1" lang="en-US" altLang="ja-JP" baseline="-25000" dirty="0">
                          <a:latin typeface="Times New Roman" panose="02020603050405020304" pitchFamily="18" charset="0"/>
                          <a:cs typeface="Times New Roman" panose="02020603050405020304" pitchFamily="18" charset="0"/>
                        </a:rPr>
                        <a:t>1</a:t>
                      </a:r>
                      <a:r>
                        <a:rPr kumimoji="1" lang="en-US" altLang="ja-JP" dirty="0">
                          <a:latin typeface="Times New Roman" panose="02020603050405020304" pitchFamily="18" charset="0"/>
                          <a:cs typeface="Times New Roman" panose="02020603050405020304" pitchFamily="18" charset="0"/>
                        </a:rPr>
                        <a:t>,</a:t>
                      </a:r>
                      <a:r>
                        <a:rPr kumimoji="1" lang="en-US" altLang="ja-JP" i="1" dirty="0">
                          <a:latin typeface="Times New Roman" panose="02020603050405020304" pitchFamily="18" charset="0"/>
                          <a:cs typeface="Times New Roman" panose="02020603050405020304" pitchFamily="18" charset="0"/>
                        </a:rPr>
                        <a:t> v</a:t>
                      </a:r>
                      <a:r>
                        <a:rPr kumimoji="1" lang="en-US" altLang="ja-JP" baseline="-25000" dirty="0">
                          <a:latin typeface="Times New Roman" panose="02020603050405020304" pitchFamily="18" charset="0"/>
                          <a:cs typeface="Times New Roman" panose="02020603050405020304" pitchFamily="18" charset="0"/>
                        </a:rPr>
                        <a:t>2</a:t>
                      </a:r>
                      <a:r>
                        <a:rPr kumimoji="1" lang="en-US" altLang="ja-JP" dirty="0">
                          <a:latin typeface="Times New Roman" panose="02020603050405020304" pitchFamily="18" charset="0"/>
                          <a:cs typeface="Times New Roman" panose="02020603050405020304" pitchFamily="18" charset="0"/>
                        </a:rPr>
                        <a:t>,</a:t>
                      </a:r>
                      <a:r>
                        <a:rPr kumimoji="1" lang="en-US" altLang="ja-JP" i="1" dirty="0">
                          <a:latin typeface="Times New Roman" panose="02020603050405020304" pitchFamily="18" charset="0"/>
                          <a:cs typeface="Times New Roman" panose="02020603050405020304" pitchFamily="18" charset="0"/>
                        </a:rPr>
                        <a:t> v</a:t>
                      </a:r>
                      <a:r>
                        <a:rPr kumimoji="1" lang="en-US" altLang="ja-JP" baseline="-25000" dirty="0">
                          <a:latin typeface="Times New Roman" panose="02020603050405020304" pitchFamily="18" charset="0"/>
                          <a:cs typeface="Times New Roman" panose="02020603050405020304" pitchFamily="18" charset="0"/>
                        </a:rPr>
                        <a:t>3</a:t>
                      </a:r>
                      <a:r>
                        <a:rPr kumimoji="1" lang="en-US" altLang="ja-JP" dirty="0">
                          <a:latin typeface="Times New Roman" panose="02020603050405020304" pitchFamily="18" charset="0"/>
                          <a:cs typeface="Times New Roman" panose="02020603050405020304" pitchFamily="18" charset="0"/>
                        </a:rPr>
                        <a:t>}</a:t>
                      </a:r>
                      <a:endParaRPr kumimoji="1" lang="ja-JP" altLang="en-US" dirty="0">
                        <a:latin typeface="Times New Roman" panose="02020603050405020304" pitchFamily="18" charset="0"/>
                        <a:cs typeface="Times New Roman" panose="02020603050405020304" pitchFamily="18" charset="0"/>
                      </a:endParaRPr>
                    </a:p>
                  </a:txBody>
                  <a:tcPr/>
                </a:tc>
                <a:tc>
                  <a:txBody>
                    <a:bodyPr/>
                    <a:lstStyle/>
                    <a:p>
                      <a:r>
                        <a:rPr kumimoji="1" lang="en-US" altLang="ja-JP" i="1" dirty="0">
                          <a:latin typeface="Times New Roman" panose="02020603050405020304" pitchFamily="18" charset="0"/>
                          <a:cs typeface="Times New Roman" panose="02020603050405020304" pitchFamily="18" charset="0"/>
                        </a:rPr>
                        <a:t>v</a:t>
                      </a:r>
                      <a:r>
                        <a:rPr kumimoji="1" lang="en-US" altLang="ja-JP" baseline="-25000" dirty="0">
                          <a:latin typeface="Times New Roman" panose="02020603050405020304" pitchFamily="18" charset="0"/>
                          <a:cs typeface="Times New Roman" panose="02020603050405020304" pitchFamily="18" charset="0"/>
                        </a:rPr>
                        <a:t>3</a:t>
                      </a:r>
                      <a:endParaRPr kumimoji="1" lang="ja-JP" altLang="en-US" dirty="0"/>
                    </a:p>
                  </a:txBody>
                  <a:tcPr/>
                </a:tc>
                <a:tc>
                  <a:txBody>
                    <a:bodyPr/>
                    <a:lstStyle/>
                    <a:p>
                      <a:r>
                        <a:rPr kumimoji="1" lang="en-US" altLang="ja-JP" dirty="0"/>
                        <a:t>9</a:t>
                      </a:r>
                      <a:endParaRPr kumimoji="1" lang="ja-JP" altLang="en-US" dirty="0"/>
                    </a:p>
                  </a:txBody>
                  <a:tcPr/>
                </a:tc>
                <a:tc>
                  <a:txBody>
                    <a:bodyPr/>
                    <a:lstStyle/>
                    <a:p>
                      <a:r>
                        <a:rPr kumimoji="1" lang="en-US" altLang="ja-JP" dirty="0"/>
                        <a:t>2</a:t>
                      </a:r>
                      <a:endParaRPr kumimoji="1" lang="ja-JP" altLang="en-US" dirty="0"/>
                    </a:p>
                  </a:txBody>
                  <a:tcPr/>
                </a:tc>
                <a:tc>
                  <a:txBody>
                    <a:bodyPr/>
                    <a:lstStyle/>
                    <a:p>
                      <a:r>
                        <a:rPr kumimoji="1" lang="en-US" altLang="ja-JP" dirty="0"/>
                        <a:t>5</a:t>
                      </a:r>
                      <a:endParaRPr kumimoji="1" lang="ja-JP" altLang="en-US" dirty="0"/>
                    </a:p>
                  </a:txBody>
                  <a:tcPr/>
                </a:tc>
                <a:tc>
                  <a:txBody>
                    <a:bodyPr/>
                    <a:lstStyle/>
                    <a:p>
                      <a:r>
                        <a:rPr kumimoji="1" lang="en-US" altLang="ja-JP" dirty="0"/>
                        <a:t>9</a:t>
                      </a:r>
                      <a:endParaRPr kumimoji="1" lang="ja-JP" altLang="en-US" dirty="0"/>
                    </a:p>
                  </a:txBody>
                  <a:tcPr/>
                </a:tc>
                <a:tc>
                  <a:txBody>
                    <a:bodyPr/>
                    <a:lstStyle/>
                    <a:p>
                      <a:r>
                        <a:rPr kumimoji="1" lang="en-US" altLang="ja-JP" dirty="0"/>
                        <a:t>9</a:t>
                      </a:r>
                      <a:endParaRPr kumimoji="1" lang="ja-JP" altLang="en-US" dirty="0"/>
                    </a:p>
                  </a:txBody>
                  <a:tcPr/>
                </a:tc>
                <a:extLst>
                  <a:ext uri="{0D108BD9-81ED-4DB2-BD59-A6C34878D82A}">
                    <a16:rowId xmlns:a16="http://schemas.microsoft.com/office/drawing/2014/main" val="2655420561"/>
                  </a:ext>
                </a:extLst>
              </a:tr>
              <a:tr h="370840">
                <a:tc>
                  <a:txBody>
                    <a:bodyPr/>
                    <a:lstStyle/>
                    <a:p>
                      <a:r>
                        <a:rPr kumimoji="1" lang="en-US" altLang="ja-JP" dirty="0"/>
                        <a:t>4</a:t>
                      </a:r>
                      <a:endParaRPr kumimoji="1" lang="ja-JP"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Times New Roman" panose="02020603050405020304" pitchFamily="18" charset="0"/>
                          <a:cs typeface="Times New Roman" panose="02020603050405020304" pitchFamily="18" charset="0"/>
                        </a:rPr>
                        <a:t>{</a:t>
                      </a:r>
                      <a:r>
                        <a:rPr kumimoji="1" lang="en-US" altLang="ja-JP" i="1" dirty="0">
                          <a:latin typeface="Times New Roman" panose="02020603050405020304" pitchFamily="18" charset="0"/>
                          <a:cs typeface="Times New Roman" panose="02020603050405020304" pitchFamily="18" charset="0"/>
                        </a:rPr>
                        <a:t>v</a:t>
                      </a:r>
                      <a:r>
                        <a:rPr kumimoji="1" lang="en-US" altLang="ja-JP" baseline="-25000" dirty="0">
                          <a:latin typeface="Times New Roman" panose="02020603050405020304" pitchFamily="18" charset="0"/>
                          <a:cs typeface="Times New Roman" panose="02020603050405020304" pitchFamily="18" charset="0"/>
                        </a:rPr>
                        <a:t>0</a:t>
                      </a:r>
                      <a:r>
                        <a:rPr kumimoji="1" lang="en-US" altLang="ja-JP" dirty="0">
                          <a:latin typeface="Times New Roman" panose="02020603050405020304" pitchFamily="18" charset="0"/>
                          <a:cs typeface="Times New Roman" panose="02020603050405020304" pitchFamily="18" charset="0"/>
                        </a:rPr>
                        <a:t>,</a:t>
                      </a:r>
                      <a:r>
                        <a:rPr kumimoji="1" lang="en-US" altLang="ja-JP" i="1" dirty="0">
                          <a:latin typeface="Times New Roman" panose="02020603050405020304" pitchFamily="18" charset="0"/>
                          <a:cs typeface="Times New Roman" panose="02020603050405020304" pitchFamily="18" charset="0"/>
                        </a:rPr>
                        <a:t> v</a:t>
                      </a:r>
                      <a:r>
                        <a:rPr kumimoji="1" lang="en-US" altLang="ja-JP" baseline="-25000" dirty="0">
                          <a:latin typeface="Times New Roman" panose="02020603050405020304" pitchFamily="18" charset="0"/>
                          <a:cs typeface="Times New Roman" panose="02020603050405020304" pitchFamily="18" charset="0"/>
                        </a:rPr>
                        <a:t>1</a:t>
                      </a:r>
                      <a:r>
                        <a:rPr kumimoji="1" lang="en-US" altLang="ja-JP" dirty="0">
                          <a:latin typeface="Times New Roman" panose="02020603050405020304" pitchFamily="18" charset="0"/>
                          <a:cs typeface="Times New Roman" panose="02020603050405020304" pitchFamily="18" charset="0"/>
                        </a:rPr>
                        <a:t>,</a:t>
                      </a:r>
                      <a:r>
                        <a:rPr kumimoji="1" lang="en-US" altLang="ja-JP" i="1" dirty="0">
                          <a:latin typeface="Times New Roman" panose="02020603050405020304" pitchFamily="18" charset="0"/>
                          <a:cs typeface="Times New Roman" panose="02020603050405020304" pitchFamily="18" charset="0"/>
                        </a:rPr>
                        <a:t> v</a:t>
                      </a:r>
                      <a:r>
                        <a:rPr kumimoji="1" lang="en-US" altLang="ja-JP" baseline="-25000" dirty="0">
                          <a:latin typeface="Times New Roman" panose="02020603050405020304" pitchFamily="18" charset="0"/>
                          <a:cs typeface="Times New Roman" panose="02020603050405020304" pitchFamily="18" charset="0"/>
                        </a:rPr>
                        <a:t>2</a:t>
                      </a:r>
                      <a:r>
                        <a:rPr kumimoji="1" lang="en-US" altLang="ja-JP" dirty="0">
                          <a:latin typeface="Times New Roman" panose="02020603050405020304" pitchFamily="18" charset="0"/>
                          <a:cs typeface="Times New Roman" panose="02020603050405020304" pitchFamily="18" charset="0"/>
                        </a:rPr>
                        <a:t>,</a:t>
                      </a:r>
                      <a:r>
                        <a:rPr kumimoji="1" lang="en-US" altLang="ja-JP" i="1" dirty="0">
                          <a:latin typeface="Times New Roman" panose="02020603050405020304" pitchFamily="18" charset="0"/>
                          <a:cs typeface="Times New Roman" panose="02020603050405020304" pitchFamily="18" charset="0"/>
                        </a:rPr>
                        <a:t> v</a:t>
                      </a:r>
                      <a:r>
                        <a:rPr kumimoji="1" lang="en-US" altLang="ja-JP" baseline="-25000" dirty="0">
                          <a:latin typeface="Times New Roman" panose="02020603050405020304" pitchFamily="18" charset="0"/>
                          <a:cs typeface="Times New Roman" panose="02020603050405020304" pitchFamily="18" charset="0"/>
                        </a:rPr>
                        <a:t>3</a:t>
                      </a:r>
                      <a:r>
                        <a:rPr kumimoji="1" lang="en-US" altLang="ja-JP" dirty="0">
                          <a:latin typeface="Times New Roman" panose="02020603050405020304" pitchFamily="18" charset="0"/>
                          <a:cs typeface="Times New Roman" panose="02020603050405020304" pitchFamily="18" charset="0"/>
                        </a:rPr>
                        <a:t>,</a:t>
                      </a:r>
                      <a:r>
                        <a:rPr kumimoji="1" lang="en-US" altLang="ja-JP" i="1" dirty="0">
                          <a:latin typeface="Times New Roman" panose="02020603050405020304" pitchFamily="18" charset="0"/>
                          <a:cs typeface="Times New Roman" panose="02020603050405020304" pitchFamily="18" charset="0"/>
                        </a:rPr>
                        <a:t> v</a:t>
                      </a:r>
                      <a:r>
                        <a:rPr kumimoji="1" lang="en-US" altLang="ja-JP" i="0" baseline="-25000" dirty="0">
                          <a:latin typeface="Times New Roman" panose="02020603050405020304" pitchFamily="18" charset="0"/>
                          <a:cs typeface="Times New Roman" panose="02020603050405020304" pitchFamily="18" charset="0"/>
                        </a:rPr>
                        <a:t>4</a:t>
                      </a:r>
                      <a:r>
                        <a:rPr kumimoji="1" lang="en-US" altLang="ja-JP" dirty="0">
                          <a:latin typeface="Times New Roman" panose="02020603050405020304" pitchFamily="18" charset="0"/>
                          <a:cs typeface="Times New Roman" panose="02020603050405020304" pitchFamily="18" charset="0"/>
                        </a:rPr>
                        <a:t>}</a:t>
                      </a:r>
                      <a:endParaRPr kumimoji="1" lang="ja-JP" altLang="en-US" dirty="0">
                        <a:latin typeface="Times New Roman" panose="02020603050405020304" pitchFamily="18" charset="0"/>
                        <a:cs typeface="Times New Roman" panose="02020603050405020304" pitchFamily="18" charset="0"/>
                      </a:endParaRPr>
                    </a:p>
                  </a:txBody>
                  <a:tcPr/>
                </a:tc>
                <a:tc>
                  <a:txBody>
                    <a:bodyPr/>
                    <a:lstStyle/>
                    <a:p>
                      <a:r>
                        <a:rPr kumimoji="1" lang="en-US" altLang="ja-JP" i="1" dirty="0">
                          <a:latin typeface="Times New Roman" panose="02020603050405020304" pitchFamily="18" charset="0"/>
                          <a:cs typeface="Times New Roman" panose="02020603050405020304" pitchFamily="18" charset="0"/>
                        </a:rPr>
                        <a:t>v</a:t>
                      </a:r>
                      <a:r>
                        <a:rPr kumimoji="1" lang="en-US" altLang="ja-JP" baseline="-25000" dirty="0">
                          <a:latin typeface="Times New Roman" panose="02020603050405020304" pitchFamily="18" charset="0"/>
                          <a:cs typeface="Times New Roman" panose="02020603050405020304" pitchFamily="18" charset="0"/>
                        </a:rPr>
                        <a:t>4</a:t>
                      </a:r>
                      <a:endParaRPr kumimoji="1" lang="ja-JP" altLang="en-US" dirty="0"/>
                    </a:p>
                  </a:txBody>
                  <a:tcPr/>
                </a:tc>
                <a:tc>
                  <a:txBody>
                    <a:bodyPr/>
                    <a:lstStyle/>
                    <a:p>
                      <a:r>
                        <a:rPr kumimoji="1" lang="en-US" altLang="ja-JP" dirty="0"/>
                        <a:t>9</a:t>
                      </a:r>
                      <a:endParaRPr kumimoji="1" lang="ja-JP" altLang="en-US" dirty="0"/>
                    </a:p>
                  </a:txBody>
                  <a:tcPr/>
                </a:tc>
                <a:tc>
                  <a:txBody>
                    <a:bodyPr/>
                    <a:lstStyle/>
                    <a:p>
                      <a:r>
                        <a:rPr kumimoji="1" lang="en-US" altLang="ja-JP" dirty="0"/>
                        <a:t>2</a:t>
                      </a:r>
                      <a:endParaRPr kumimoji="1" lang="ja-JP" altLang="en-US" dirty="0"/>
                    </a:p>
                  </a:txBody>
                  <a:tcPr/>
                </a:tc>
                <a:tc>
                  <a:txBody>
                    <a:bodyPr/>
                    <a:lstStyle/>
                    <a:p>
                      <a:r>
                        <a:rPr kumimoji="1" lang="en-US" altLang="ja-JP" dirty="0"/>
                        <a:t>5</a:t>
                      </a:r>
                      <a:endParaRPr kumimoji="1" lang="ja-JP" altLang="en-US" dirty="0"/>
                    </a:p>
                  </a:txBody>
                  <a:tcPr/>
                </a:tc>
                <a:tc>
                  <a:txBody>
                    <a:bodyPr/>
                    <a:lstStyle/>
                    <a:p>
                      <a:r>
                        <a:rPr kumimoji="1" lang="en-US" altLang="ja-JP" dirty="0"/>
                        <a:t>9</a:t>
                      </a:r>
                      <a:endParaRPr kumimoji="1" lang="ja-JP" altLang="en-US" dirty="0"/>
                    </a:p>
                  </a:txBody>
                  <a:tcPr/>
                </a:tc>
                <a:tc>
                  <a:txBody>
                    <a:bodyPr/>
                    <a:lstStyle/>
                    <a:p>
                      <a:r>
                        <a:rPr kumimoji="1" lang="en-US" altLang="ja-JP" dirty="0"/>
                        <a:t>9</a:t>
                      </a:r>
                      <a:endParaRPr kumimoji="1" lang="ja-JP" altLang="en-US" dirty="0"/>
                    </a:p>
                  </a:txBody>
                  <a:tcPr/>
                </a:tc>
                <a:extLst>
                  <a:ext uri="{0D108BD9-81ED-4DB2-BD59-A6C34878D82A}">
                    <a16:rowId xmlns:a16="http://schemas.microsoft.com/office/drawing/2014/main" val="611567418"/>
                  </a:ext>
                </a:extLst>
              </a:tr>
            </a:tbl>
          </a:graphicData>
        </a:graphic>
      </p:graphicFrame>
      <p:sp>
        <p:nvSpPr>
          <p:cNvPr id="6" name="楕円 5"/>
          <p:cNvSpPr/>
          <p:nvPr/>
        </p:nvSpPr>
        <p:spPr>
          <a:xfrm>
            <a:off x="582098" y="2199564"/>
            <a:ext cx="786064" cy="786064"/>
          </a:xfrm>
          <a:prstGeom prst="ellipse">
            <a:avLst/>
          </a:prstGeom>
          <a:solidFill>
            <a:srgbClr val="FFCCFF"/>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v</a:t>
            </a:r>
            <a:r>
              <a:rPr kumimoji="1" lang="en-US" altLang="ja-JP" sz="2800" baseline="-25000" dirty="0"/>
              <a:t>0</a:t>
            </a:r>
            <a:endParaRPr kumimoji="1" lang="ja-JP" altLang="en-US" sz="2800" baseline="-25000" dirty="0"/>
          </a:p>
        </p:txBody>
      </p:sp>
      <p:sp>
        <p:nvSpPr>
          <p:cNvPr id="7" name="楕円 6"/>
          <p:cNvSpPr/>
          <p:nvPr/>
        </p:nvSpPr>
        <p:spPr>
          <a:xfrm>
            <a:off x="2442313" y="2199564"/>
            <a:ext cx="786064" cy="786064"/>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v</a:t>
            </a:r>
            <a:r>
              <a:rPr kumimoji="1" lang="en-US" altLang="ja-JP" sz="2800" baseline="-25000" dirty="0"/>
              <a:t>1</a:t>
            </a:r>
            <a:endParaRPr kumimoji="1" lang="ja-JP" altLang="en-US" sz="2800" baseline="-25000" dirty="0"/>
          </a:p>
        </p:txBody>
      </p:sp>
      <p:sp>
        <p:nvSpPr>
          <p:cNvPr id="8" name="楕円 7"/>
          <p:cNvSpPr/>
          <p:nvPr/>
        </p:nvSpPr>
        <p:spPr>
          <a:xfrm>
            <a:off x="582098" y="5047037"/>
            <a:ext cx="786064" cy="786064"/>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v</a:t>
            </a:r>
            <a:r>
              <a:rPr kumimoji="1" lang="en-US" altLang="ja-JP" sz="2800" baseline="-25000" dirty="0"/>
              <a:t>4</a:t>
            </a:r>
            <a:endParaRPr kumimoji="1" lang="ja-JP" altLang="en-US" sz="2800" baseline="-25000" dirty="0"/>
          </a:p>
        </p:txBody>
      </p:sp>
      <p:sp>
        <p:nvSpPr>
          <p:cNvPr id="9" name="楕円 8"/>
          <p:cNvSpPr/>
          <p:nvPr/>
        </p:nvSpPr>
        <p:spPr>
          <a:xfrm>
            <a:off x="2442313" y="5047037"/>
            <a:ext cx="786064" cy="78606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v</a:t>
            </a:r>
            <a:r>
              <a:rPr kumimoji="1" lang="en-US" altLang="ja-JP" sz="2800" baseline="-25000" dirty="0"/>
              <a:t>3</a:t>
            </a:r>
            <a:endParaRPr kumimoji="1" lang="ja-JP" altLang="en-US" sz="2800" baseline="-25000" dirty="0"/>
          </a:p>
        </p:txBody>
      </p:sp>
      <p:sp>
        <p:nvSpPr>
          <p:cNvPr id="10" name="楕円 9"/>
          <p:cNvSpPr/>
          <p:nvPr/>
        </p:nvSpPr>
        <p:spPr>
          <a:xfrm>
            <a:off x="3843993" y="3597943"/>
            <a:ext cx="786064" cy="786064"/>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v</a:t>
            </a:r>
            <a:r>
              <a:rPr kumimoji="1" lang="en-US" altLang="ja-JP" sz="2800" baseline="-25000" dirty="0"/>
              <a:t>2</a:t>
            </a:r>
            <a:endParaRPr kumimoji="1" lang="ja-JP" altLang="en-US" sz="2800" baseline="-25000" dirty="0"/>
          </a:p>
        </p:txBody>
      </p:sp>
      <p:cxnSp>
        <p:nvCxnSpPr>
          <p:cNvPr id="11" name="直線矢印コネクタ 10"/>
          <p:cNvCxnSpPr>
            <a:stCxn id="6" idx="4"/>
            <a:endCxn id="8" idx="0"/>
          </p:cNvCxnSpPr>
          <p:nvPr/>
        </p:nvCxnSpPr>
        <p:spPr>
          <a:xfrm>
            <a:off x="975130" y="2985628"/>
            <a:ext cx="0" cy="2061409"/>
          </a:xfrm>
          <a:prstGeom prst="straightConnector1">
            <a:avLst/>
          </a:prstGeom>
          <a:ln w="38100">
            <a:solidFill>
              <a:schemeClr val="accent6">
                <a:lumMod val="60000"/>
                <a:lumOff val="40000"/>
              </a:schemeClr>
            </a:solidFill>
            <a:tailEnd type="arrow" w="lg" len="lg"/>
          </a:ln>
        </p:spPr>
        <p:style>
          <a:lnRef idx="3">
            <a:schemeClr val="dk1"/>
          </a:lnRef>
          <a:fillRef idx="0">
            <a:schemeClr val="dk1"/>
          </a:fillRef>
          <a:effectRef idx="2">
            <a:schemeClr val="dk1"/>
          </a:effectRef>
          <a:fontRef idx="minor">
            <a:schemeClr val="tx1"/>
          </a:fontRef>
        </p:style>
      </p:cxnSp>
      <p:cxnSp>
        <p:nvCxnSpPr>
          <p:cNvPr id="12" name="直線矢印コネクタ 11"/>
          <p:cNvCxnSpPr>
            <a:stCxn id="6" idx="6"/>
          </p:cNvCxnSpPr>
          <p:nvPr/>
        </p:nvCxnSpPr>
        <p:spPr>
          <a:xfrm>
            <a:off x="1368162" y="2592596"/>
            <a:ext cx="1074151" cy="0"/>
          </a:xfrm>
          <a:prstGeom prst="straightConnector1">
            <a:avLst/>
          </a:prstGeom>
          <a:ln w="38100">
            <a:solidFill>
              <a:schemeClr val="accent6">
                <a:lumMod val="60000"/>
                <a:lumOff val="40000"/>
              </a:schemeClr>
            </a:solidFill>
            <a:tailEnd type="arrow" w="lg" len="lg"/>
          </a:ln>
        </p:spPr>
        <p:style>
          <a:lnRef idx="3">
            <a:schemeClr val="dk1"/>
          </a:lnRef>
          <a:fillRef idx="0">
            <a:schemeClr val="dk1"/>
          </a:fillRef>
          <a:effectRef idx="2">
            <a:schemeClr val="dk1"/>
          </a:effectRef>
          <a:fontRef idx="minor">
            <a:schemeClr val="tx1"/>
          </a:fontRef>
        </p:style>
      </p:cxnSp>
      <p:cxnSp>
        <p:nvCxnSpPr>
          <p:cNvPr id="13" name="直線矢印コネクタ 12"/>
          <p:cNvCxnSpPr>
            <a:stCxn id="9" idx="2"/>
            <a:endCxn id="8" idx="6"/>
          </p:cNvCxnSpPr>
          <p:nvPr/>
        </p:nvCxnSpPr>
        <p:spPr>
          <a:xfrm flipH="1">
            <a:off x="1368162" y="5440069"/>
            <a:ext cx="1074151" cy="0"/>
          </a:xfrm>
          <a:prstGeom prst="straightConnector1">
            <a:avLst/>
          </a:prstGeom>
          <a:ln w="38100">
            <a:tailEnd type="arrow" w="lg" len="lg"/>
          </a:ln>
        </p:spPr>
        <p:style>
          <a:lnRef idx="3">
            <a:schemeClr val="dk1"/>
          </a:lnRef>
          <a:fillRef idx="0">
            <a:schemeClr val="dk1"/>
          </a:fillRef>
          <a:effectRef idx="2">
            <a:schemeClr val="dk1"/>
          </a:effectRef>
          <a:fontRef idx="minor">
            <a:schemeClr val="tx1"/>
          </a:fontRef>
        </p:style>
      </p:cxnSp>
      <p:cxnSp>
        <p:nvCxnSpPr>
          <p:cNvPr id="14" name="直線矢印コネクタ 13"/>
          <p:cNvCxnSpPr>
            <a:stCxn id="10" idx="3"/>
            <a:endCxn id="9" idx="7"/>
          </p:cNvCxnSpPr>
          <p:nvPr/>
        </p:nvCxnSpPr>
        <p:spPr>
          <a:xfrm flipH="1">
            <a:off x="3113261" y="4268891"/>
            <a:ext cx="845848" cy="893262"/>
          </a:xfrm>
          <a:prstGeom prst="straightConnector1">
            <a:avLst/>
          </a:prstGeom>
          <a:ln w="38100">
            <a:tailEnd type="arrow" w="lg" len="lg"/>
          </a:ln>
        </p:spPr>
        <p:style>
          <a:lnRef idx="3">
            <a:schemeClr val="dk1"/>
          </a:lnRef>
          <a:fillRef idx="0">
            <a:schemeClr val="dk1"/>
          </a:fillRef>
          <a:effectRef idx="2">
            <a:schemeClr val="dk1"/>
          </a:effectRef>
          <a:fontRef idx="minor">
            <a:schemeClr val="tx1"/>
          </a:fontRef>
        </p:style>
      </p:cxnSp>
      <p:cxnSp>
        <p:nvCxnSpPr>
          <p:cNvPr id="15" name="直線矢印コネクタ 14"/>
          <p:cNvCxnSpPr>
            <a:stCxn id="7" idx="5"/>
            <a:endCxn id="10" idx="1"/>
          </p:cNvCxnSpPr>
          <p:nvPr/>
        </p:nvCxnSpPr>
        <p:spPr>
          <a:xfrm>
            <a:off x="3113261" y="2870512"/>
            <a:ext cx="845848" cy="842547"/>
          </a:xfrm>
          <a:prstGeom prst="straightConnector1">
            <a:avLst/>
          </a:prstGeom>
          <a:ln w="38100">
            <a:tailEnd type="arrow" w="lg" len="lg"/>
          </a:ln>
        </p:spPr>
        <p:style>
          <a:lnRef idx="3">
            <a:schemeClr val="dk1"/>
          </a:lnRef>
          <a:fillRef idx="0">
            <a:schemeClr val="dk1"/>
          </a:fillRef>
          <a:effectRef idx="2">
            <a:schemeClr val="dk1"/>
          </a:effectRef>
          <a:fontRef idx="minor">
            <a:schemeClr val="tx1"/>
          </a:fontRef>
        </p:style>
      </p:cxnSp>
      <p:cxnSp>
        <p:nvCxnSpPr>
          <p:cNvPr id="16" name="直線矢印コネクタ 15"/>
          <p:cNvCxnSpPr>
            <a:stCxn id="7" idx="3"/>
            <a:endCxn id="8" idx="0"/>
          </p:cNvCxnSpPr>
          <p:nvPr/>
        </p:nvCxnSpPr>
        <p:spPr>
          <a:xfrm flipH="1">
            <a:off x="975130" y="2870512"/>
            <a:ext cx="1582299" cy="2176525"/>
          </a:xfrm>
          <a:prstGeom prst="straightConnector1">
            <a:avLst/>
          </a:prstGeom>
          <a:ln w="38100">
            <a:tailEnd type="arrow" w="lg" len="lg"/>
          </a:ln>
        </p:spPr>
        <p:style>
          <a:lnRef idx="3">
            <a:schemeClr val="dk1"/>
          </a:lnRef>
          <a:fillRef idx="0">
            <a:schemeClr val="dk1"/>
          </a:fillRef>
          <a:effectRef idx="2">
            <a:schemeClr val="dk1"/>
          </a:effectRef>
          <a:fontRef idx="minor">
            <a:schemeClr val="tx1"/>
          </a:fontRef>
        </p:style>
      </p:cxnSp>
      <p:cxnSp>
        <p:nvCxnSpPr>
          <p:cNvPr id="17" name="直線矢印コネクタ 16"/>
          <p:cNvCxnSpPr>
            <a:stCxn id="8" idx="7"/>
            <a:endCxn id="10" idx="2"/>
          </p:cNvCxnSpPr>
          <p:nvPr/>
        </p:nvCxnSpPr>
        <p:spPr>
          <a:xfrm flipV="1">
            <a:off x="1253046" y="3990975"/>
            <a:ext cx="2590947" cy="1171178"/>
          </a:xfrm>
          <a:prstGeom prst="straightConnector1">
            <a:avLst/>
          </a:prstGeom>
          <a:ln w="38100">
            <a:tailEnd type="arrow" w="lg" len="lg"/>
          </a:ln>
        </p:spPr>
        <p:style>
          <a:lnRef idx="3">
            <a:schemeClr val="dk1"/>
          </a:lnRef>
          <a:fillRef idx="0">
            <a:schemeClr val="dk1"/>
          </a:fillRef>
          <a:effectRef idx="2">
            <a:schemeClr val="dk1"/>
          </a:effectRef>
          <a:fontRef idx="minor">
            <a:schemeClr val="tx1"/>
          </a:fontRef>
        </p:style>
      </p:cxnSp>
      <p:sp>
        <p:nvSpPr>
          <p:cNvPr id="18" name="テキスト ボックス 17"/>
          <p:cNvSpPr txBox="1"/>
          <p:nvPr/>
        </p:nvSpPr>
        <p:spPr>
          <a:xfrm>
            <a:off x="1656249" y="2131600"/>
            <a:ext cx="385042" cy="523220"/>
          </a:xfrm>
          <a:prstGeom prst="rect">
            <a:avLst/>
          </a:prstGeom>
          <a:noFill/>
        </p:spPr>
        <p:txBody>
          <a:bodyPr wrap="none" rtlCol="0">
            <a:spAutoFit/>
          </a:bodyPr>
          <a:lstStyle/>
          <a:p>
            <a:r>
              <a:rPr kumimoji="1" lang="en-US" altLang="ja-JP" sz="2800" dirty="0"/>
              <a:t>2</a:t>
            </a:r>
            <a:endParaRPr kumimoji="1" lang="ja-JP" altLang="en-US" sz="2800" dirty="0"/>
          </a:p>
        </p:txBody>
      </p:sp>
      <p:sp>
        <p:nvSpPr>
          <p:cNvPr id="19" name="テキスト ボックス 18"/>
          <p:cNvSpPr txBox="1"/>
          <p:nvPr/>
        </p:nvSpPr>
        <p:spPr>
          <a:xfrm>
            <a:off x="375285" y="3697164"/>
            <a:ext cx="585417" cy="523220"/>
          </a:xfrm>
          <a:prstGeom prst="rect">
            <a:avLst/>
          </a:prstGeom>
          <a:noFill/>
        </p:spPr>
        <p:txBody>
          <a:bodyPr wrap="none" rtlCol="0">
            <a:spAutoFit/>
          </a:bodyPr>
          <a:lstStyle/>
          <a:p>
            <a:r>
              <a:rPr kumimoji="1" lang="en-US" altLang="ja-JP" sz="2800" dirty="0"/>
              <a:t>10</a:t>
            </a:r>
            <a:endParaRPr kumimoji="1" lang="ja-JP" altLang="en-US" sz="2800" dirty="0"/>
          </a:p>
        </p:txBody>
      </p:sp>
      <p:sp>
        <p:nvSpPr>
          <p:cNvPr id="20" name="テキスト ボックス 19"/>
          <p:cNvSpPr txBox="1"/>
          <p:nvPr/>
        </p:nvSpPr>
        <p:spPr>
          <a:xfrm>
            <a:off x="2003720" y="3525313"/>
            <a:ext cx="385042" cy="523220"/>
          </a:xfrm>
          <a:prstGeom prst="rect">
            <a:avLst/>
          </a:prstGeom>
          <a:noFill/>
        </p:spPr>
        <p:txBody>
          <a:bodyPr wrap="none" rtlCol="0">
            <a:spAutoFit/>
          </a:bodyPr>
          <a:lstStyle/>
          <a:p>
            <a:r>
              <a:rPr lang="en-US" altLang="ja-JP" sz="2800" dirty="0"/>
              <a:t>7</a:t>
            </a:r>
            <a:endParaRPr kumimoji="1" lang="ja-JP" altLang="en-US" sz="2800" dirty="0"/>
          </a:p>
        </p:txBody>
      </p:sp>
      <p:sp>
        <p:nvSpPr>
          <p:cNvPr id="21" name="テキスト ボックス 20"/>
          <p:cNvSpPr txBox="1"/>
          <p:nvPr/>
        </p:nvSpPr>
        <p:spPr>
          <a:xfrm>
            <a:off x="3536185" y="2759500"/>
            <a:ext cx="385042" cy="523220"/>
          </a:xfrm>
          <a:prstGeom prst="rect">
            <a:avLst/>
          </a:prstGeom>
          <a:noFill/>
        </p:spPr>
        <p:txBody>
          <a:bodyPr wrap="none" rtlCol="0">
            <a:spAutoFit/>
          </a:bodyPr>
          <a:lstStyle/>
          <a:p>
            <a:r>
              <a:rPr kumimoji="1" lang="en-US" altLang="ja-JP" sz="2800" dirty="0"/>
              <a:t>3</a:t>
            </a:r>
            <a:endParaRPr kumimoji="1" lang="ja-JP" altLang="en-US" sz="2800" dirty="0"/>
          </a:p>
        </p:txBody>
      </p:sp>
      <p:sp>
        <p:nvSpPr>
          <p:cNvPr id="22" name="テキスト ボックス 21"/>
          <p:cNvSpPr txBox="1"/>
          <p:nvPr/>
        </p:nvSpPr>
        <p:spPr>
          <a:xfrm>
            <a:off x="2527720" y="3920932"/>
            <a:ext cx="385042" cy="523220"/>
          </a:xfrm>
          <a:prstGeom prst="rect">
            <a:avLst/>
          </a:prstGeom>
          <a:noFill/>
        </p:spPr>
        <p:txBody>
          <a:bodyPr wrap="none" rtlCol="0">
            <a:spAutoFit/>
          </a:bodyPr>
          <a:lstStyle/>
          <a:p>
            <a:r>
              <a:rPr kumimoji="1" lang="en-US" altLang="ja-JP" sz="2800" dirty="0"/>
              <a:t>6</a:t>
            </a:r>
            <a:endParaRPr kumimoji="1" lang="ja-JP" altLang="en-US" sz="2800" dirty="0"/>
          </a:p>
        </p:txBody>
      </p:sp>
      <p:sp>
        <p:nvSpPr>
          <p:cNvPr id="23" name="テキスト ボックス 22"/>
          <p:cNvSpPr txBox="1"/>
          <p:nvPr/>
        </p:nvSpPr>
        <p:spPr>
          <a:xfrm>
            <a:off x="1835279" y="5571491"/>
            <a:ext cx="385042" cy="523220"/>
          </a:xfrm>
          <a:prstGeom prst="rect">
            <a:avLst/>
          </a:prstGeom>
          <a:noFill/>
        </p:spPr>
        <p:txBody>
          <a:bodyPr wrap="none" rtlCol="0">
            <a:spAutoFit/>
          </a:bodyPr>
          <a:lstStyle/>
          <a:p>
            <a:r>
              <a:rPr kumimoji="1" lang="en-US" altLang="ja-JP" sz="2800" dirty="0"/>
              <a:t>5</a:t>
            </a:r>
            <a:endParaRPr kumimoji="1" lang="ja-JP" altLang="en-US" sz="2800" dirty="0"/>
          </a:p>
        </p:txBody>
      </p:sp>
      <p:sp>
        <p:nvSpPr>
          <p:cNvPr id="24" name="テキスト ボックス 23"/>
          <p:cNvSpPr txBox="1"/>
          <p:nvPr/>
        </p:nvSpPr>
        <p:spPr>
          <a:xfrm>
            <a:off x="3642890" y="4660954"/>
            <a:ext cx="385042" cy="523220"/>
          </a:xfrm>
          <a:prstGeom prst="rect">
            <a:avLst/>
          </a:prstGeom>
          <a:noFill/>
        </p:spPr>
        <p:txBody>
          <a:bodyPr wrap="none" rtlCol="0">
            <a:spAutoFit/>
          </a:bodyPr>
          <a:lstStyle/>
          <a:p>
            <a:r>
              <a:rPr lang="en-US" altLang="ja-JP" sz="2800" dirty="0"/>
              <a:t>4</a:t>
            </a:r>
            <a:endParaRPr kumimoji="1" lang="ja-JP" altLang="en-US" sz="2800" dirty="0"/>
          </a:p>
        </p:txBody>
      </p:sp>
      <p:cxnSp>
        <p:nvCxnSpPr>
          <p:cNvPr id="25" name="直線矢印コネクタ 24"/>
          <p:cNvCxnSpPr>
            <a:stCxn id="6" idx="5"/>
            <a:endCxn id="10" idx="2"/>
          </p:cNvCxnSpPr>
          <p:nvPr/>
        </p:nvCxnSpPr>
        <p:spPr>
          <a:xfrm>
            <a:off x="1253046" y="2870512"/>
            <a:ext cx="2590947" cy="1120463"/>
          </a:xfrm>
          <a:prstGeom prst="straightConnector1">
            <a:avLst/>
          </a:prstGeom>
          <a:ln w="38100">
            <a:solidFill>
              <a:schemeClr val="accent6">
                <a:lumMod val="60000"/>
                <a:lumOff val="40000"/>
              </a:schemeClr>
            </a:solidFill>
            <a:prstDash val="dash"/>
            <a:tailEnd type="arrow" w="lg" len="lg"/>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a:stCxn id="6" idx="5"/>
            <a:endCxn id="9" idx="1"/>
          </p:cNvCxnSpPr>
          <p:nvPr/>
        </p:nvCxnSpPr>
        <p:spPr>
          <a:xfrm>
            <a:off x="1253046" y="2870512"/>
            <a:ext cx="1304383" cy="2291641"/>
          </a:xfrm>
          <a:prstGeom prst="straightConnector1">
            <a:avLst/>
          </a:prstGeom>
          <a:ln w="38100">
            <a:solidFill>
              <a:schemeClr val="accent6">
                <a:lumMod val="60000"/>
                <a:lumOff val="40000"/>
              </a:schemeClr>
            </a:solidFill>
            <a:prstDash val="dash"/>
            <a:tailEnd type="arrow" w="lg" len="lg"/>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1656249" y="2724415"/>
            <a:ext cx="543739" cy="523220"/>
          </a:xfrm>
          <a:prstGeom prst="rect">
            <a:avLst/>
          </a:prstGeom>
          <a:noFill/>
        </p:spPr>
        <p:txBody>
          <a:bodyPr wrap="none" rtlCol="0">
            <a:spAutoFit/>
          </a:bodyPr>
          <a:lstStyle/>
          <a:p>
            <a:r>
              <a:rPr kumimoji="1" lang="ja-JP" altLang="en-US" sz="2800" dirty="0">
                <a:solidFill>
                  <a:schemeClr val="accent6">
                    <a:lumMod val="75000"/>
                  </a:schemeClr>
                </a:solidFill>
              </a:rPr>
              <a:t>∞</a:t>
            </a:r>
          </a:p>
        </p:txBody>
      </p:sp>
      <p:sp>
        <p:nvSpPr>
          <p:cNvPr id="28" name="テキスト ボックス 27"/>
          <p:cNvSpPr txBox="1"/>
          <p:nvPr/>
        </p:nvSpPr>
        <p:spPr>
          <a:xfrm>
            <a:off x="1153794" y="3397181"/>
            <a:ext cx="543739" cy="523220"/>
          </a:xfrm>
          <a:prstGeom prst="rect">
            <a:avLst/>
          </a:prstGeom>
          <a:noFill/>
        </p:spPr>
        <p:txBody>
          <a:bodyPr wrap="none" rtlCol="0">
            <a:spAutoFit/>
          </a:bodyPr>
          <a:lstStyle/>
          <a:p>
            <a:r>
              <a:rPr kumimoji="1" lang="ja-JP" altLang="en-US" sz="2800" dirty="0">
                <a:solidFill>
                  <a:schemeClr val="accent6">
                    <a:lumMod val="75000"/>
                  </a:schemeClr>
                </a:solidFill>
              </a:rPr>
              <a:t>∞</a:t>
            </a:r>
          </a:p>
        </p:txBody>
      </p:sp>
      <p:sp>
        <p:nvSpPr>
          <p:cNvPr id="31" name="楕円 30"/>
          <p:cNvSpPr/>
          <p:nvPr/>
        </p:nvSpPr>
        <p:spPr>
          <a:xfrm>
            <a:off x="4758744" y="2238024"/>
            <a:ext cx="310371" cy="31037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1922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Dijkstra’s</a:t>
            </a:r>
            <a:r>
              <a:rPr lang="en-US" altLang="ja-JP" dirty="0"/>
              <a:t> Algorithm - Example</a:t>
            </a:r>
            <a:endParaRPr kumimoji="1" lang="ja-JP" altLang="en-US" dirty="0"/>
          </a:p>
        </p:txBody>
      </p:sp>
      <p:graphicFrame>
        <p:nvGraphicFramePr>
          <p:cNvPr id="5" name="コンテンツ プレースホルダー 4"/>
          <p:cNvGraphicFramePr>
            <a:graphicFrameLocks noGrp="1"/>
          </p:cNvGraphicFramePr>
          <p:nvPr>
            <p:ph sz="half" idx="2"/>
          </p:nvPr>
        </p:nvGraphicFramePr>
        <p:xfrm>
          <a:off x="5197802" y="1823493"/>
          <a:ext cx="6155998" cy="2225040"/>
        </p:xfrm>
        <a:graphic>
          <a:graphicData uri="http://schemas.openxmlformats.org/drawingml/2006/table">
            <a:tbl>
              <a:tblPr firstRow="1" bandRow="1">
                <a:tableStyleId>{5940675A-B579-460E-94D1-54222C63F5DA}</a:tableStyleId>
              </a:tblPr>
              <a:tblGrid>
                <a:gridCol w="791621">
                  <a:extLst>
                    <a:ext uri="{9D8B030D-6E8A-4147-A177-3AD203B41FA5}">
                      <a16:colId xmlns:a16="http://schemas.microsoft.com/office/drawing/2014/main" val="300149981"/>
                    </a:ext>
                  </a:extLst>
                </a:gridCol>
                <a:gridCol w="1810367">
                  <a:extLst>
                    <a:ext uri="{9D8B030D-6E8A-4147-A177-3AD203B41FA5}">
                      <a16:colId xmlns:a16="http://schemas.microsoft.com/office/drawing/2014/main" val="3795206968"/>
                    </a:ext>
                  </a:extLst>
                </a:gridCol>
                <a:gridCol w="592335">
                  <a:extLst>
                    <a:ext uri="{9D8B030D-6E8A-4147-A177-3AD203B41FA5}">
                      <a16:colId xmlns:a16="http://schemas.microsoft.com/office/drawing/2014/main" val="1221345262"/>
                    </a:ext>
                  </a:extLst>
                </a:gridCol>
                <a:gridCol w="592335">
                  <a:extLst>
                    <a:ext uri="{9D8B030D-6E8A-4147-A177-3AD203B41FA5}">
                      <a16:colId xmlns:a16="http://schemas.microsoft.com/office/drawing/2014/main" val="3928225675"/>
                    </a:ext>
                  </a:extLst>
                </a:gridCol>
                <a:gridCol w="592335">
                  <a:extLst>
                    <a:ext uri="{9D8B030D-6E8A-4147-A177-3AD203B41FA5}">
                      <a16:colId xmlns:a16="http://schemas.microsoft.com/office/drawing/2014/main" val="6793867"/>
                    </a:ext>
                  </a:extLst>
                </a:gridCol>
                <a:gridCol w="592335">
                  <a:extLst>
                    <a:ext uri="{9D8B030D-6E8A-4147-A177-3AD203B41FA5}">
                      <a16:colId xmlns:a16="http://schemas.microsoft.com/office/drawing/2014/main" val="3670273017"/>
                    </a:ext>
                  </a:extLst>
                </a:gridCol>
                <a:gridCol w="592335">
                  <a:extLst>
                    <a:ext uri="{9D8B030D-6E8A-4147-A177-3AD203B41FA5}">
                      <a16:colId xmlns:a16="http://schemas.microsoft.com/office/drawing/2014/main" val="784780722"/>
                    </a:ext>
                  </a:extLst>
                </a:gridCol>
                <a:gridCol w="592335">
                  <a:extLst>
                    <a:ext uri="{9D8B030D-6E8A-4147-A177-3AD203B41FA5}">
                      <a16:colId xmlns:a16="http://schemas.microsoft.com/office/drawing/2014/main" val="2558832546"/>
                    </a:ext>
                  </a:extLst>
                </a:gridCol>
              </a:tblGrid>
              <a:tr h="370840">
                <a:tc>
                  <a:txBody>
                    <a:bodyPr/>
                    <a:lstStyle/>
                    <a:p>
                      <a:r>
                        <a:rPr kumimoji="1" lang="en-US" altLang="ja-JP" dirty="0" err="1"/>
                        <a:t>Itr</a:t>
                      </a:r>
                      <a:endParaRPr kumimoji="1" lang="ja-JP" altLang="en-US" dirty="0"/>
                    </a:p>
                  </a:txBody>
                  <a:tcPr/>
                </a:tc>
                <a:tc>
                  <a:txBody>
                    <a:bodyPr/>
                    <a:lstStyle/>
                    <a:p>
                      <a:r>
                        <a:rPr kumimoji="1" lang="en-US" altLang="ja-JP" i="1" dirty="0">
                          <a:latin typeface="Times New Roman" panose="02020603050405020304" pitchFamily="18" charset="0"/>
                          <a:cs typeface="Times New Roman" panose="02020603050405020304" pitchFamily="18" charset="0"/>
                        </a:rPr>
                        <a:t>S</a:t>
                      </a:r>
                      <a:endParaRPr kumimoji="1" lang="ja-JP" altLang="en-US" i="1" dirty="0">
                        <a:latin typeface="Times New Roman" panose="02020603050405020304" pitchFamily="18" charset="0"/>
                        <a:cs typeface="Times New Roman" panose="02020603050405020304" pitchFamily="18" charset="0"/>
                      </a:endParaRPr>
                    </a:p>
                  </a:txBody>
                  <a:tcPr/>
                </a:tc>
                <a:tc>
                  <a:txBody>
                    <a:bodyPr/>
                    <a:lstStyle/>
                    <a:p>
                      <a:r>
                        <a:rPr kumimoji="1" lang="en-US" altLang="ja-JP" i="1" dirty="0">
                          <a:latin typeface="Times New Roman" panose="02020603050405020304" pitchFamily="18" charset="0"/>
                          <a:cs typeface="Times New Roman" panose="02020603050405020304" pitchFamily="18" charset="0"/>
                        </a:rPr>
                        <a:t>w</a:t>
                      </a:r>
                      <a:endParaRPr kumimoji="1" lang="ja-JP" altLang="en-US" i="1" dirty="0">
                        <a:latin typeface="Times New Roman" panose="02020603050405020304" pitchFamily="18" charset="0"/>
                        <a:cs typeface="Times New Roman" panose="02020603050405020304" pitchFamily="18" charset="0"/>
                      </a:endParaRPr>
                    </a:p>
                  </a:txBody>
                  <a:tcPr/>
                </a:tc>
                <a:tc>
                  <a:txBody>
                    <a:bodyPr/>
                    <a:lstStyle/>
                    <a:p>
                      <a:r>
                        <a:rPr kumimoji="1" lang="en-US" altLang="ja-JP" i="1" dirty="0">
                          <a:latin typeface="Times New Roman" panose="02020603050405020304" pitchFamily="18" charset="0"/>
                          <a:cs typeface="Times New Roman" panose="02020603050405020304" pitchFamily="18" charset="0"/>
                        </a:rPr>
                        <a:t>d</a:t>
                      </a:r>
                      <a:r>
                        <a:rPr kumimoji="1" lang="en-US" altLang="ja-JP" dirty="0">
                          <a:latin typeface="Times New Roman" panose="02020603050405020304" pitchFamily="18" charset="0"/>
                          <a:cs typeface="Times New Roman" panose="02020603050405020304" pitchFamily="18" charset="0"/>
                        </a:rPr>
                        <a:t>[0]</a:t>
                      </a:r>
                      <a:endParaRPr kumimoji="1" lang="ja-JP" alt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i="1" dirty="0">
                          <a:latin typeface="Times New Roman" panose="02020603050405020304" pitchFamily="18" charset="0"/>
                          <a:cs typeface="Times New Roman" panose="02020603050405020304" pitchFamily="18" charset="0"/>
                        </a:rPr>
                        <a:t>d</a:t>
                      </a:r>
                      <a:r>
                        <a:rPr kumimoji="1" lang="en-US" altLang="ja-JP" dirty="0">
                          <a:latin typeface="Times New Roman" panose="02020603050405020304" pitchFamily="18" charset="0"/>
                          <a:cs typeface="Times New Roman" panose="02020603050405020304" pitchFamily="18" charset="0"/>
                        </a:rPr>
                        <a:t>[1]</a:t>
                      </a:r>
                      <a:endParaRPr kumimoji="1" lang="ja-JP" alt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i="1" dirty="0">
                          <a:latin typeface="Times New Roman" panose="02020603050405020304" pitchFamily="18" charset="0"/>
                          <a:cs typeface="Times New Roman" panose="02020603050405020304" pitchFamily="18" charset="0"/>
                        </a:rPr>
                        <a:t>d</a:t>
                      </a:r>
                      <a:r>
                        <a:rPr kumimoji="1" lang="en-US" altLang="ja-JP" dirty="0">
                          <a:latin typeface="Times New Roman" panose="02020603050405020304" pitchFamily="18" charset="0"/>
                          <a:cs typeface="Times New Roman" panose="02020603050405020304" pitchFamily="18" charset="0"/>
                        </a:rPr>
                        <a:t>[2]</a:t>
                      </a:r>
                      <a:endParaRPr kumimoji="1" lang="ja-JP" alt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i="1" dirty="0">
                          <a:latin typeface="Times New Roman" panose="02020603050405020304" pitchFamily="18" charset="0"/>
                          <a:cs typeface="Times New Roman" panose="02020603050405020304" pitchFamily="18" charset="0"/>
                        </a:rPr>
                        <a:t>d</a:t>
                      </a:r>
                      <a:r>
                        <a:rPr kumimoji="1" lang="en-US" altLang="ja-JP" dirty="0">
                          <a:latin typeface="Times New Roman" panose="02020603050405020304" pitchFamily="18" charset="0"/>
                          <a:cs typeface="Times New Roman" panose="02020603050405020304" pitchFamily="18" charset="0"/>
                        </a:rPr>
                        <a:t>[3]</a:t>
                      </a:r>
                      <a:endParaRPr kumimoji="1" lang="ja-JP" alt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i="1" dirty="0">
                          <a:latin typeface="Times New Roman" panose="02020603050405020304" pitchFamily="18" charset="0"/>
                          <a:cs typeface="Times New Roman" panose="02020603050405020304" pitchFamily="18" charset="0"/>
                        </a:rPr>
                        <a:t>d</a:t>
                      </a:r>
                      <a:r>
                        <a:rPr kumimoji="1" lang="en-US" altLang="ja-JP" dirty="0">
                          <a:latin typeface="Times New Roman" panose="02020603050405020304" pitchFamily="18" charset="0"/>
                          <a:cs typeface="Times New Roman" panose="02020603050405020304" pitchFamily="18" charset="0"/>
                        </a:rPr>
                        <a:t>[4]</a:t>
                      </a:r>
                      <a:endParaRPr kumimoji="1" lang="ja-JP"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45473529"/>
                  </a:ext>
                </a:extLst>
              </a:tr>
              <a:tr h="370840">
                <a:tc>
                  <a:txBody>
                    <a:bodyPr/>
                    <a:lstStyle/>
                    <a:p>
                      <a:r>
                        <a:rPr kumimoji="1" lang="en-US" altLang="ja-JP" dirty="0" err="1"/>
                        <a:t>Init.</a:t>
                      </a:r>
                      <a:endParaRPr kumimoji="1" lang="ja-JP" altLang="en-US" dirty="0"/>
                    </a:p>
                  </a:txBody>
                  <a:tcPr/>
                </a:tc>
                <a:tc>
                  <a:txBody>
                    <a:bodyPr/>
                    <a:lstStyle/>
                    <a:p>
                      <a:r>
                        <a:rPr kumimoji="1" lang="en-US" altLang="ja-JP" dirty="0">
                          <a:latin typeface="Times New Roman" panose="02020603050405020304" pitchFamily="18" charset="0"/>
                          <a:cs typeface="Times New Roman" panose="02020603050405020304" pitchFamily="18" charset="0"/>
                        </a:rPr>
                        <a:t>{</a:t>
                      </a:r>
                      <a:r>
                        <a:rPr kumimoji="1" lang="en-US" altLang="ja-JP" i="1" dirty="0">
                          <a:latin typeface="Times New Roman" panose="02020603050405020304" pitchFamily="18" charset="0"/>
                          <a:cs typeface="Times New Roman" panose="02020603050405020304" pitchFamily="18" charset="0"/>
                        </a:rPr>
                        <a:t>v</a:t>
                      </a:r>
                      <a:r>
                        <a:rPr kumimoji="1" lang="en-US" altLang="ja-JP" baseline="-25000" dirty="0">
                          <a:latin typeface="Times New Roman" panose="02020603050405020304" pitchFamily="18" charset="0"/>
                          <a:cs typeface="Times New Roman" panose="02020603050405020304" pitchFamily="18" charset="0"/>
                        </a:rPr>
                        <a:t>0</a:t>
                      </a:r>
                      <a:r>
                        <a:rPr kumimoji="1" lang="en-US" altLang="ja-JP" dirty="0">
                          <a:latin typeface="Times New Roman" panose="02020603050405020304" pitchFamily="18" charset="0"/>
                          <a:cs typeface="Times New Roman" panose="02020603050405020304" pitchFamily="18" charset="0"/>
                        </a:rPr>
                        <a:t>}</a:t>
                      </a:r>
                      <a:endParaRPr kumimoji="1" lang="ja-JP" altLang="en-US" dirty="0">
                        <a:latin typeface="Times New Roman" panose="02020603050405020304" pitchFamily="18" charset="0"/>
                        <a:cs typeface="Times New Roman" panose="02020603050405020304" pitchFamily="18" charset="0"/>
                      </a:endParaRPr>
                    </a:p>
                  </a:txBody>
                  <a:tcPr/>
                </a:tc>
                <a:tc>
                  <a:txBody>
                    <a:bodyPr/>
                    <a:lstStyle/>
                    <a:p>
                      <a:r>
                        <a:rPr kumimoji="1" lang="en-US" altLang="ja-JP" dirty="0"/>
                        <a:t>-</a:t>
                      </a:r>
                      <a:endParaRPr kumimoji="1" lang="ja-JP" altLang="en-US" dirty="0"/>
                    </a:p>
                  </a:txBody>
                  <a:tcPr/>
                </a:tc>
                <a:tc>
                  <a:txBody>
                    <a:bodyPr/>
                    <a:lstStyle/>
                    <a:p>
                      <a:r>
                        <a:rPr kumimoji="1" lang="en-US" altLang="ja-JP" dirty="0"/>
                        <a:t>-</a:t>
                      </a:r>
                      <a:endParaRPr kumimoji="1" lang="ja-JP" altLang="en-US" dirty="0"/>
                    </a:p>
                  </a:txBody>
                  <a:tcPr/>
                </a:tc>
                <a:tc>
                  <a:txBody>
                    <a:bodyPr/>
                    <a:lstStyle/>
                    <a:p>
                      <a:r>
                        <a:rPr kumimoji="1" lang="en-US" altLang="ja-JP" dirty="0"/>
                        <a:t>2</a:t>
                      </a:r>
                      <a:endParaRPr kumimoji="1" lang="ja-JP" altLang="en-US" dirty="0"/>
                    </a:p>
                  </a:txBody>
                  <a:tcPr/>
                </a:tc>
                <a:tc>
                  <a:txBody>
                    <a:bodyPr/>
                    <a:lstStyle/>
                    <a:p>
                      <a:r>
                        <a:rPr kumimoji="1" lang="ja-JP" altLang="en-US" dirty="0"/>
                        <a:t>∞</a:t>
                      </a:r>
                    </a:p>
                  </a:txBody>
                  <a:tcPr/>
                </a:tc>
                <a:tc>
                  <a:txBody>
                    <a:bodyPr/>
                    <a:lstStyle/>
                    <a:p>
                      <a:r>
                        <a:rPr kumimoji="1" lang="ja-JP" altLang="en-US" dirty="0"/>
                        <a:t>∞</a:t>
                      </a:r>
                    </a:p>
                  </a:txBody>
                  <a:tcPr/>
                </a:tc>
                <a:tc>
                  <a:txBody>
                    <a:bodyPr/>
                    <a:lstStyle/>
                    <a:p>
                      <a:r>
                        <a:rPr kumimoji="1" lang="en-US" altLang="ja-JP" dirty="0"/>
                        <a:t>10</a:t>
                      </a:r>
                      <a:endParaRPr kumimoji="1" lang="ja-JP" altLang="en-US" dirty="0"/>
                    </a:p>
                  </a:txBody>
                  <a:tcPr/>
                </a:tc>
                <a:extLst>
                  <a:ext uri="{0D108BD9-81ED-4DB2-BD59-A6C34878D82A}">
                    <a16:rowId xmlns:a16="http://schemas.microsoft.com/office/drawing/2014/main" val="1108258686"/>
                  </a:ext>
                </a:extLst>
              </a:tr>
              <a:tr h="370840">
                <a:tc>
                  <a:txBody>
                    <a:bodyPr/>
                    <a:lstStyle/>
                    <a:p>
                      <a:r>
                        <a:rPr kumimoji="1" lang="en-US" altLang="ja-JP" dirty="0"/>
                        <a:t>1</a:t>
                      </a:r>
                      <a:endParaRPr kumimoji="1" lang="ja-JP"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Times New Roman" panose="02020603050405020304" pitchFamily="18" charset="0"/>
                          <a:cs typeface="Times New Roman" panose="02020603050405020304" pitchFamily="18" charset="0"/>
                        </a:rPr>
                        <a:t>{</a:t>
                      </a:r>
                      <a:r>
                        <a:rPr kumimoji="1" lang="en-US" altLang="ja-JP" i="1" dirty="0">
                          <a:latin typeface="Times New Roman" panose="02020603050405020304" pitchFamily="18" charset="0"/>
                          <a:cs typeface="Times New Roman" panose="02020603050405020304" pitchFamily="18" charset="0"/>
                        </a:rPr>
                        <a:t>v</a:t>
                      </a:r>
                      <a:r>
                        <a:rPr kumimoji="1" lang="en-US" altLang="ja-JP" baseline="-25000" dirty="0">
                          <a:latin typeface="Times New Roman" panose="02020603050405020304" pitchFamily="18" charset="0"/>
                          <a:cs typeface="Times New Roman" panose="02020603050405020304" pitchFamily="18" charset="0"/>
                        </a:rPr>
                        <a:t>0</a:t>
                      </a:r>
                      <a:r>
                        <a:rPr kumimoji="1" lang="en-US" altLang="ja-JP" dirty="0">
                          <a:latin typeface="Times New Roman" panose="02020603050405020304" pitchFamily="18" charset="0"/>
                          <a:cs typeface="Times New Roman" panose="02020603050405020304" pitchFamily="18" charset="0"/>
                        </a:rPr>
                        <a:t>,</a:t>
                      </a:r>
                      <a:r>
                        <a:rPr kumimoji="1" lang="en-US" altLang="ja-JP" i="1" dirty="0">
                          <a:latin typeface="Times New Roman" panose="02020603050405020304" pitchFamily="18" charset="0"/>
                          <a:cs typeface="Times New Roman" panose="02020603050405020304" pitchFamily="18" charset="0"/>
                        </a:rPr>
                        <a:t> v</a:t>
                      </a:r>
                      <a:r>
                        <a:rPr kumimoji="1" lang="en-US" altLang="ja-JP" baseline="-25000" dirty="0">
                          <a:latin typeface="Times New Roman" panose="02020603050405020304" pitchFamily="18" charset="0"/>
                          <a:cs typeface="Times New Roman" panose="02020603050405020304" pitchFamily="18" charset="0"/>
                        </a:rPr>
                        <a:t>1</a:t>
                      </a:r>
                      <a:r>
                        <a:rPr kumimoji="1" lang="en-US" altLang="ja-JP" dirty="0">
                          <a:latin typeface="Times New Roman" panose="02020603050405020304" pitchFamily="18" charset="0"/>
                          <a:cs typeface="Times New Roman" panose="02020603050405020304" pitchFamily="18" charset="0"/>
                        </a:rPr>
                        <a:t>}</a:t>
                      </a:r>
                      <a:endParaRPr kumimoji="1" lang="ja-JP" altLang="en-US" dirty="0">
                        <a:latin typeface="Times New Roman" panose="02020603050405020304" pitchFamily="18" charset="0"/>
                        <a:cs typeface="Times New Roman" panose="02020603050405020304" pitchFamily="18" charset="0"/>
                      </a:endParaRPr>
                    </a:p>
                  </a:txBody>
                  <a:tcPr/>
                </a:tc>
                <a:tc>
                  <a:txBody>
                    <a:bodyPr/>
                    <a:lstStyle/>
                    <a:p>
                      <a:r>
                        <a:rPr kumimoji="1" lang="en-US" altLang="ja-JP" i="1" dirty="0">
                          <a:latin typeface="Times New Roman" panose="02020603050405020304" pitchFamily="18" charset="0"/>
                          <a:cs typeface="Times New Roman" panose="02020603050405020304" pitchFamily="18" charset="0"/>
                        </a:rPr>
                        <a:t>v</a:t>
                      </a:r>
                      <a:r>
                        <a:rPr kumimoji="1" lang="en-US" altLang="ja-JP" i="0" baseline="-25000" dirty="0">
                          <a:latin typeface="Times New Roman" panose="02020603050405020304" pitchFamily="18" charset="0"/>
                          <a:cs typeface="Times New Roman" panose="02020603050405020304" pitchFamily="18" charset="0"/>
                        </a:rPr>
                        <a:t>1</a:t>
                      </a:r>
                      <a:endParaRPr kumimoji="1" lang="ja-JP" altLang="en-US" dirty="0"/>
                    </a:p>
                  </a:txBody>
                  <a:tcPr/>
                </a:tc>
                <a:tc>
                  <a:txBody>
                    <a:bodyPr/>
                    <a:lstStyle/>
                    <a:p>
                      <a:r>
                        <a:rPr kumimoji="1" lang="en-US" altLang="ja-JP" dirty="0"/>
                        <a:t>2</a:t>
                      </a:r>
                      <a:endParaRPr kumimoji="1" lang="ja-JP" altLang="en-US" dirty="0"/>
                    </a:p>
                  </a:txBody>
                  <a:tcPr/>
                </a:tc>
                <a:tc>
                  <a:txBody>
                    <a:bodyPr/>
                    <a:lstStyle/>
                    <a:p>
                      <a:r>
                        <a:rPr kumimoji="1" lang="en-US" altLang="ja-JP" dirty="0"/>
                        <a:t>2</a:t>
                      </a:r>
                      <a:endParaRPr kumimoji="1" lang="ja-JP" altLang="en-US" dirty="0"/>
                    </a:p>
                  </a:txBody>
                  <a:tcPr/>
                </a:tc>
                <a:tc>
                  <a:txBody>
                    <a:bodyPr/>
                    <a:lstStyle/>
                    <a:p>
                      <a:r>
                        <a:rPr kumimoji="1" lang="en-US" altLang="ja-JP" dirty="0"/>
                        <a:t>5</a:t>
                      </a:r>
                      <a:endParaRPr kumimoji="1" lang="ja-JP" altLang="en-US" dirty="0"/>
                    </a:p>
                  </a:txBody>
                  <a:tcPr/>
                </a:tc>
                <a:tc>
                  <a:txBody>
                    <a:bodyPr/>
                    <a:lstStyle/>
                    <a:p>
                      <a:r>
                        <a:rPr kumimoji="1" lang="ja-JP" altLang="en-US" dirty="0"/>
                        <a:t>∞</a:t>
                      </a:r>
                    </a:p>
                  </a:txBody>
                  <a:tcPr/>
                </a:tc>
                <a:tc>
                  <a:txBody>
                    <a:bodyPr/>
                    <a:lstStyle/>
                    <a:p>
                      <a:r>
                        <a:rPr kumimoji="1" lang="en-US" altLang="ja-JP" dirty="0"/>
                        <a:t>9</a:t>
                      </a:r>
                      <a:endParaRPr kumimoji="1" lang="ja-JP" altLang="en-US" dirty="0"/>
                    </a:p>
                  </a:txBody>
                  <a:tcPr/>
                </a:tc>
                <a:extLst>
                  <a:ext uri="{0D108BD9-81ED-4DB2-BD59-A6C34878D82A}">
                    <a16:rowId xmlns:a16="http://schemas.microsoft.com/office/drawing/2014/main" val="1575738529"/>
                  </a:ext>
                </a:extLst>
              </a:tr>
              <a:tr h="370840">
                <a:tc>
                  <a:txBody>
                    <a:bodyPr/>
                    <a:lstStyle/>
                    <a:p>
                      <a:r>
                        <a:rPr kumimoji="1" lang="en-US" altLang="ja-JP" dirty="0"/>
                        <a:t>2</a:t>
                      </a:r>
                      <a:endParaRPr kumimoji="1" lang="ja-JP"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Times New Roman" panose="02020603050405020304" pitchFamily="18" charset="0"/>
                          <a:cs typeface="Times New Roman" panose="02020603050405020304" pitchFamily="18" charset="0"/>
                        </a:rPr>
                        <a:t>{</a:t>
                      </a:r>
                      <a:r>
                        <a:rPr kumimoji="1" lang="en-US" altLang="ja-JP" i="1" dirty="0">
                          <a:latin typeface="Times New Roman" panose="02020603050405020304" pitchFamily="18" charset="0"/>
                          <a:cs typeface="Times New Roman" panose="02020603050405020304" pitchFamily="18" charset="0"/>
                        </a:rPr>
                        <a:t>v</a:t>
                      </a:r>
                      <a:r>
                        <a:rPr kumimoji="1" lang="en-US" altLang="ja-JP" baseline="-25000" dirty="0">
                          <a:latin typeface="Times New Roman" panose="02020603050405020304" pitchFamily="18" charset="0"/>
                          <a:cs typeface="Times New Roman" panose="02020603050405020304" pitchFamily="18" charset="0"/>
                        </a:rPr>
                        <a:t>0</a:t>
                      </a:r>
                      <a:r>
                        <a:rPr kumimoji="1" lang="en-US" altLang="ja-JP" dirty="0">
                          <a:latin typeface="Times New Roman" panose="02020603050405020304" pitchFamily="18" charset="0"/>
                          <a:cs typeface="Times New Roman" panose="02020603050405020304" pitchFamily="18" charset="0"/>
                        </a:rPr>
                        <a:t>,</a:t>
                      </a:r>
                      <a:r>
                        <a:rPr kumimoji="1" lang="en-US" altLang="ja-JP" i="1" dirty="0">
                          <a:latin typeface="Times New Roman" panose="02020603050405020304" pitchFamily="18" charset="0"/>
                          <a:cs typeface="Times New Roman" panose="02020603050405020304" pitchFamily="18" charset="0"/>
                        </a:rPr>
                        <a:t> v</a:t>
                      </a:r>
                      <a:r>
                        <a:rPr kumimoji="1" lang="en-US" altLang="ja-JP" baseline="-25000" dirty="0">
                          <a:latin typeface="Times New Roman" panose="02020603050405020304" pitchFamily="18" charset="0"/>
                          <a:cs typeface="Times New Roman" panose="02020603050405020304" pitchFamily="18" charset="0"/>
                        </a:rPr>
                        <a:t>1</a:t>
                      </a:r>
                      <a:r>
                        <a:rPr kumimoji="1" lang="en-US" altLang="ja-JP" dirty="0">
                          <a:latin typeface="Times New Roman" panose="02020603050405020304" pitchFamily="18" charset="0"/>
                          <a:cs typeface="Times New Roman" panose="02020603050405020304" pitchFamily="18" charset="0"/>
                        </a:rPr>
                        <a:t>,</a:t>
                      </a:r>
                      <a:r>
                        <a:rPr kumimoji="1" lang="en-US" altLang="ja-JP" i="1" dirty="0">
                          <a:latin typeface="Times New Roman" panose="02020603050405020304" pitchFamily="18" charset="0"/>
                          <a:cs typeface="Times New Roman" panose="02020603050405020304" pitchFamily="18" charset="0"/>
                        </a:rPr>
                        <a:t> v</a:t>
                      </a:r>
                      <a:r>
                        <a:rPr kumimoji="1" lang="en-US" altLang="ja-JP" baseline="-25000" dirty="0">
                          <a:latin typeface="Times New Roman" panose="02020603050405020304" pitchFamily="18" charset="0"/>
                          <a:cs typeface="Times New Roman" panose="02020603050405020304" pitchFamily="18" charset="0"/>
                        </a:rPr>
                        <a:t>2</a:t>
                      </a:r>
                      <a:r>
                        <a:rPr kumimoji="1" lang="en-US" altLang="ja-JP" dirty="0">
                          <a:latin typeface="Times New Roman" panose="02020603050405020304" pitchFamily="18" charset="0"/>
                          <a:cs typeface="Times New Roman" panose="02020603050405020304" pitchFamily="18" charset="0"/>
                        </a:rPr>
                        <a:t>}</a:t>
                      </a:r>
                      <a:endParaRPr kumimoji="1" lang="ja-JP" altLang="en-US" dirty="0">
                        <a:latin typeface="Times New Roman" panose="02020603050405020304" pitchFamily="18" charset="0"/>
                        <a:cs typeface="Times New Roman" panose="02020603050405020304" pitchFamily="18" charset="0"/>
                      </a:endParaRPr>
                    </a:p>
                  </a:txBody>
                  <a:tcPr/>
                </a:tc>
                <a:tc>
                  <a:txBody>
                    <a:bodyPr/>
                    <a:lstStyle/>
                    <a:p>
                      <a:r>
                        <a:rPr kumimoji="1" lang="en-US" altLang="ja-JP" i="1" dirty="0">
                          <a:latin typeface="Times New Roman" panose="02020603050405020304" pitchFamily="18" charset="0"/>
                          <a:cs typeface="Times New Roman" panose="02020603050405020304" pitchFamily="18" charset="0"/>
                        </a:rPr>
                        <a:t>v</a:t>
                      </a:r>
                      <a:r>
                        <a:rPr kumimoji="1" lang="en-US" altLang="ja-JP" baseline="-25000" dirty="0">
                          <a:latin typeface="Times New Roman" panose="02020603050405020304" pitchFamily="18" charset="0"/>
                          <a:cs typeface="Times New Roman" panose="02020603050405020304" pitchFamily="18" charset="0"/>
                        </a:rPr>
                        <a:t>2</a:t>
                      </a:r>
                      <a:endParaRPr kumimoji="1" lang="ja-JP" altLang="en-US" dirty="0"/>
                    </a:p>
                  </a:txBody>
                  <a:tcPr/>
                </a:tc>
                <a:tc>
                  <a:txBody>
                    <a:bodyPr/>
                    <a:lstStyle/>
                    <a:p>
                      <a:r>
                        <a:rPr kumimoji="1" lang="en-US" altLang="ja-JP" dirty="0"/>
                        <a:t>5</a:t>
                      </a:r>
                      <a:endParaRPr kumimoji="1" lang="ja-JP" altLang="en-US" dirty="0"/>
                    </a:p>
                  </a:txBody>
                  <a:tcPr/>
                </a:tc>
                <a:tc>
                  <a:txBody>
                    <a:bodyPr/>
                    <a:lstStyle/>
                    <a:p>
                      <a:r>
                        <a:rPr kumimoji="1" lang="en-US" altLang="ja-JP" dirty="0"/>
                        <a:t>2</a:t>
                      </a:r>
                      <a:endParaRPr kumimoji="1" lang="ja-JP" altLang="en-US" dirty="0"/>
                    </a:p>
                  </a:txBody>
                  <a:tcPr/>
                </a:tc>
                <a:tc>
                  <a:txBody>
                    <a:bodyPr/>
                    <a:lstStyle/>
                    <a:p>
                      <a:r>
                        <a:rPr kumimoji="1" lang="en-US" altLang="ja-JP" dirty="0"/>
                        <a:t>5</a:t>
                      </a:r>
                      <a:endParaRPr kumimoji="1" lang="ja-JP" altLang="en-US" dirty="0"/>
                    </a:p>
                  </a:txBody>
                  <a:tcPr/>
                </a:tc>
                <a:tc>
                  <a:txBody>
                    <a:bodyPr/>
                    <a:lstStyle/>
                    <a:p>
                      <a:r>
                        <a:rPr kumimoji="1" lang="ja-JP" altLang="en-US" dirty="0"/>
                        <a:t>∞</a:t>
                      </a:r>
                    </a:p>
                  </a:txBody>
                  <a:tcPr/>
                </a:tc>
                <a:tc>
                  <a:txBody>
                    <a:bodyPr/>
                    <a:lstStyle/>
                    <a:p>
                      <a:r>
                        <a:rPr kumimoji="1" lang="en-US" altLang="ja-JP" dirty="0"/>
                        <a:t>9</a:t>
                      </a:r>
                      <a:endParaRPr kumimoji="1" lang="ja-JP" altLang="en-US" dirty="0"/>
                    </a:p>
                  </a:txBody>
                  <a:tcPr/>
                </a:tc>
                <a:extLst>
                  <a:ext uri="{0D108BD9-81ED-4DB2-BD59-A6C34878D82A}">
                    <a16:rowId xmlns:a16="http://schemas.microsoft.com/office/drawing/2014/main" val="359555569"/>
                  </a:ext>
                </a:extLst>
              </a:tr>
              <a:tr h="370840">
                <a:tc>
                  <a:txBody>
                    <a:bodyPr/>
                    <a:lstStyle/>
                    <a:p>
                      <a:r>
                        <a:rPr kumimoji="1" lang="en-US" altLang="ja-JP" dirty="0"/>
                        <a:t>3</a:t>
                      </a:r>
                      <a:endParaRPr kumimoji="1" lang="ja-JP"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Times New Roman" panose="02020603050405020304" pitchFamily="18" charset="0"/>
                          <a:cs typeface="Times New Roman" panose="02020603050405020304" pitchFamily="18" charset="0"/>
                        </a:rPr>
                        <a:t>{</a:t>
                      </a:r>
                      <a:r>
                        <a:rPr kumimoji="1" lang="en-US" altLang="ja-JP" i="1" dirty="0">
                          <a:latin typeface="Times New Roman" panose="02020603050405020304" pitchFamily="18" charset="0"/>
                          <a:cs typeface="Times New Roman" panose="02020603050405020304" pitchFamily="18" charset="0"/>
                        </a:rPr>
                        <a:t>v</a:t>
                      </a:r>
                      <a:r>
                        <a:rPr kumimoji="1" lang="en-US" altLang="ja-JP" baseline="-25000" dirty="0">
                          <a:latin typeface="Times New Roman" panose="02020603050405020304" pitchFamily="18" charset="0"/>
                          <a:cs typeface="Times New Roman" panose="02020603050405020304" pitchFamily="18" charset="0"/>
                        </a:rPr>
                        <a:t>0</a:t>
                      </a:r>
                      <a:r>
                        <a:rPr kumimoji="1" lang="en-US" altLang="ja-JP" dirty="0">
                          <a:latin typeface="Times New Roman" panose="02020603050405020304" pitchFamily="18" charset="0"/>
                          <a:cs typeface="Times New Roman" panose="02020603050405020304" pitchFamily="18" charset="0"/>
                        </a:rPr>
                        <a:t>,</a:t>
                      </a:r>
                      <a:r>
                        <a:rPr kumimoji="1" lang="en-US" altLang="ja-JP" i="1" dirty="0">
                          <a:latin typeface="Times New Roman" panose="02020603050405020304" pitchFamily="18" charset="0"/>
                          <a:cs typeface="Times New Roman" panose="02020603050405020304" pitchFamily="18" charset="0"/>
                        </a:rPr>
                        <a:t> v</a:t>
                      </a:r>
                      <a:r>
                        <a:rPr kumimoji="1" lang="en-US" altLang="ja-JP" baseline="-25000" dirty="0">
                          <a:latin typeface="Times New Roman" panose="02020603050405020304" pitchFamily="18" charset="0"/>
                          <a:cs typeface="Times New Roman" panose="02020603050405020304" pitchFamily="18" charset="0"/>
                        </a:rPr>
                        <a:t>1</a:t>
                      </a:r>
                      <a:r>
                        <a:rPr kumimoji="1" lang="en-US" altLang="ja-JP" dirty="0">
                          <a:latin typeface="Times New Roman" panose="02020603050405020304" pitchFamily="18" charset="0"/>
                          <a:cs typeface="Times New Roman" panose="02020603050405020304" pitchFamily="18" charset="0"/>
                        </a:rPr>
                        <a:t>,</a:t>
                      </a:r>
                      <a:r>
                        <a:rPr kumimoji="1" lang="en-US" altLang="ja-JP" i="1" dirty="0">
                          <a:latin typeface="Times New Roman" panose="02020603050405020304" pitchFamily="18" charset="0"/>
                          <a:cs typeface="Times New Roman" panose="02020603050405020304" pitchFamily="18" charset="0"/>
                        </a:rPr>
                        <a:t> v</a:t>
                      </a:r>
                      <a:r>
                        <a:rPr kumimoji="1" lang="en-US" altLang="ja-JP" baseline="-25000" dirty="0">
                          <a:latin typeface="Times New Roman" panose="02020603050405020304" pitchFamily="18" charset="0"/>
                          <a:cs typeface="Times New Roman" panose="02020603050405020304" pitchFamily="18" charset="0"/>
                        </a:rPr>
                        <a:t>2</a:t>
                      </a:r>
                      <a:r>
                        <a:rPr kumimoji="1" lang="en-US" altLang="ja-JP" dirty="0">
                          <a:latin typeface="Times New Roman" panose="02020603050405020304" pitchFamily="18" charset="0"/>
                          <a:cs typeface="Times New Roman" panose="02020603050405020304" pitchFamily="18" charset="0"/>
                        </a:rPr>
                        <a:t>,</a:t>
                      </a:r>
                      <a:r>
                        <a:rPr kumimoji="1" lang="en-US" altLang="ja-JP" i="1" dirty="0">
                          <a:latin typeface="Times New Roman" panose="02020603050405020304" pitchFamily="18" charset="0"/>
                          <a:cs typeface="Times New Roman" panose="02020603050405020304" pitchFamily="18" charset="0"/>
                        </a:rPr>
                        <a:t> v</a:t>
                      </a:r>
                      <a:r>
                        <a:rPr kumimoji="1" lang="en-US" altLang="ja-JP" baseline="-25000" dirty="0">
                          <a:latin typeface="Times New Roman" panose="02020603050405020304" pitchFamily="18" charset="0"/>
                          <a:cs typeface="Times New Roman" panose="02020603050405020304" pitchFamily="18" charset="0"/>
                        </a:rPr>
                        <a:t>3</a:t>
                      </a:r>
                      <a:r>
                        <a:rPr kumimoji="1" lang="en-US" altLang="ja-JP" dirty="0">
                          <a:latin typeface="Times New Roman" panose="02020603050405020304" pitchFamily="18" charset="0"/>
                          <a:cs typeface="Times New Roman" panose="02020603050405020304" pitchFamily="18" charset="0"/>
                        </a:rPr>
                        <a:t>}</a:t>
                      </a:r>
                      <a:endParaRPr kumimoji="1" lang="ja-JP" altLang="en-US" dirty="0">
                        <a:latin typeface="Times New Roman" panose="02020603050405020304" pitchFamily="18" charset="0"/>
                        <a:cs typeface="Times New Roman" panose="02020603050405020304" pitchFamily="18" charset="0"/>
                      </a:endParaRPr>
                    </a:p>
                  </a:txBody>
                  <a:tcPr/>
                </a:tc>
                <a:tc>
                  <a:txBody>
                    <a:bodyPr/>
                    <a:lstStyle/>
                    <a:p>
                      <a:r>
                        <a:rPr kumimoji="1" lang="en-US" altLang="ja-JP" i="1" dirty="0">
                          <a:latin typeface="Times New Roman" panose="02020603050405020304" pitchFamily="18" charset="0"/>
                          <a:cs typeface="Times New Roman" panose="02020603050405020304" pitchFamily="18" charset="0"/>
                        </a:rPr>
                        <a:t>v</a:t>
                      </a:r>
                      <a:r>
                        <a:rPr kumimoji="1" lang="en-US" altLang="ja-JP" baseline="-25000" dirty="0">
                          <a:latin typeface="Times New Roman" panose="02020603050405020304" pitchFamily="18" charset="0"/>
                          <a:cs typeface="Times New Roman" panose="02020603050405020304" pitchFamily="18" charset="0"/>
                        </a:rPr>
                        <a:t>3</a:t>
                      </a:r>
                      <a:endParaRPr kumimoji="1" lang="ja-JP" altLang="en-US" dirty="0"/>
                    </a:p>
                  </a:txBody>
                  <a:tcPr/>
                </a:tc>
                <a:tc>
                  <a:txBody>
                    <a:bodyPr/>
                    <a:lstStyle/>
                    <a:p>
                      <a:r>
                        <a:rPr kumimoji="1" lang="en-US" altLang="ja-JP" dirty="0"/>
                        <a:t>9</a:t>
                      </a:r>
                      <a:endParaRPr kumimoji="1" lang="ja-JP" altLang="en-US" dirty="0"/>
                    </a:p>
                  </a:txBody>
                  <a:tcPr/>
                </a:tc>
                <a:tc>
                  <a:txBody>
                    <a:bodyPr/>
                    <a:lstStyle/>
                    <a:p>
                      <a:r>
                        <a:rPr kumimoji="1" lang="en-US" altLang="ja-JP" dirty="0"/>
                        <a:t>2</a:t>
                      </a:r>
                      <a:endParaRPr kumimoji="1" lang="ja-JP" altLang="en-US" dirty="0"/>
                    </a:p>
                  </a:txBody>
                  <a:tcPr/>
                </a:tc>
                <a:tc>
                  <a:txBody>
                    <a:bodyPr/>
                    <a:lstStyle/>
                    <a:p>
                      <a:r>
                        <a:rPr kumimoji="1" lang="en-US" altLang="ja-JP" dirty="0"/>
                        <a:t>5</a:t>
                      </a:r>
                      <a:endParaRPr kumimoji="1" lang="ja-JP" altLang="en-US" dirty="0"/>
                    </a:p>
                  </a:txBody>
                  <a:tcPr/>
                </a:tc>
                <a:tc>
                  <a:txBody>
                    <a:bodyPr/>
                    <a:lstStyle/>
                    <a:p>
                      <a:r>
                        <a:rPr kumimoji="1" lang="en-US" altLang="ja-JP" dirty="0"/>
                        <a:t>9</a:t>
                      </a:r>
                      <a:endParaRPr kumimoji="1" lang="ja-JP" altLang="en-US" dirty="0"/>
                    </a:p>
                  </a:txBody>
                  <a:tcPr/>
                </a:tc>
                <a:tc>
                  <a:txBody>
                    <a:bodyPr/>
                    <a:lstStyle/>
                    <a:p>
                      <a:r>
                        <a:rPr kumimoji="1" lang="en-US" altLang="ja-JP" dirty="0"/>
                        <a:t>9</a:t>
                      </a:r>
                      <a:endParaRPr kumimoji="1" lang="ja-JP" altLang="en-US" dirty="0"/>
                    </a:p>
                  </a:txBody>
                  <a:tcPr/>
                </a:tc>
                <a:extLst>
                  <a:ext uri="{0D108BD9-81ED-4DB2-BD59-A6C34878D82A}">
                    <a16:rowId xmlns:a16="http://schemas.microsoft.com/office/drawing/2014/main" val="2655420561"/>
                  </a:ext>
                </a:extLst>
              </a:tr>
              <a:tr h="370840">
                <a:tc>
                  <a:txBody>
                    <a:bodyPr/>
                    <a:lstStyle/>
                    <a:p>
                      <a:r>
                        <a:rPr kumimoji="1" lang="en-US" altLang="ja-JP" dirty="0"/>
                        <a:t>4</a:t>
                      </a:r>
                      <a:endParaRPr kumimoji="1" lang="ja-JP"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Times New Roman" panose="02020603050405020304" pitchFamily="18" charset="0"/>
                          <a:cs typeface="Times New Roman" panose="02020603050405020304" pitchFamily="18" charset="0"/>
                        </a:rPr>
                        <a:t>{</a:t>
                      </a:r>
                      <a:r>
                        <a:rPr kumimoji="1" lang="en-US" altLang="ja-JP" i="1" dirty="0">
                          <a:latin typeface="Times New Roman" panose="02020603050405020304" pitchFamily="18" charset="0"/>
                          <a:cs typeface="Times New Roman" panose="02020603050405020304" pitchFamily="18" charset="0"/>
                        </a:rPr>
                        <a:t>v</a:t>
                      </a:r>
                      <a:r>
                        <a:rPr kumimoji="1" lang="en-US" altLang="ja-JP" baseline="-25000" dirty="0">
                          <a:latin typeface="Times New Roman" panose="02020603050405020304" pitchFamily="18" charset="0"/>
                          <a:cs typeface="Times New Roman" panose="02020603050405020304" pitchFamily="18" charset="0"/>
                        </a:rPr>
                        <a:t>0</a:t>
                      </a:r>
                      <a:r>
                        <a:rPr kumimoji="1" lang="en-US" altLang="ja-JP" dirty="0">
                          <a:latin typeface="Times New Roman" panose="02020603050405020304" pitchFamily="18" charset="0"/>
                          <a:cs typeface="Times New Roman" panose="02020603050405020304" pitchFamily="18" charset="0"/>
                        </a:rPr>
                        <a:t>,</a:t>
                      </a:r>
                      <a:r>
                        <a:rPr kumimoji="1" lang="en-US" altLang="ja-JP" i="1" dirty="0">
                          <a:latin typeface="Times New Roman" panose="02020603050405020304" pitchFamily="18" charset="0"/>
                          <a:cs typeface="Times New Roman" panose="02020603050405020304" pitchFamily="18" charset="0"/>
                        </a:rPr>
                        <a:t> v</a:t>
                      </a:r>
                      <a:r>
                        <a:rPr kumimoji="1" lang="en-US" altLang="ja-JP" baseline="-25000" dirty="0">
                          <a:latin typeface="Times New Roman" panose="02020603050405020304" pitchFamily="18" charset="0"/>
                          <a:cs typeface="Times New Roman" panose="02020603050405020304" pitchFamily="18" charset="0"/>
                        </a:rPr>
                        <a:t>1</a:t>
                      </a:r>
                      <a:r>
                        <a:rPr kumimoji="1" lang="en-US" altLang="ja-JP" dirty="0">
                          <a:latin typeface="Times New Roman" panose="02020603050405020304" pitchFamily="18" charset="0"/>
                          <a:cs typeface="Times New Roman" panose="02020603050405020304" pitchFamily="18" charset="0"/>
                        </a:rPr>
                        <a:t>,</a:t>
                      </a:r>
                      <a:r>
                        <a:rPr kumimoji="1" lang="en-US" altLang="ja-JP" i="1" dirty="0">
                          <a:latin typeface="Times New Roman" panose="02020603050405020304" pitchFamily="18" charset="0"/>
                          <a:cs typeface="Times New Roman" panose="02020603050405020304" pitchFamily="18" charset="0"/>
                        </a:rPr>
                        <a:t> v</a:t>
                      </a:r>
                      <a:r>
                        <a:rPr kumimoji="1" lang="en-US" altLang="ja-JP" baseline="-25000" dirty="0">
                          <a:latin typeface="Times New Roman" panose="02020603050405020304" pitchFamily="18" charset="0"/>
                          <a:cs typeface="Times New Roman" panose="02020603050405020304" pitchFamily="18" charset="0"/>
                        </a:rPr>
                        <a:t>2</a:t>
                      </a:r>
                      <a:r>
                        <a:rPr kumimoji="1" lang="en-US" altLang="ja-JP" dirty="0">
                          <a:latin typeface="Times New Roman" panose="02020603050405020304" pitchFamily="18" charset="0"/>
                          <a:cs typeface="Times New Roman" panose="02020603050405020304" pitchFamily="18" charset="0"/>
                        </a:rPr>
                        <a:t>,</a:t>
                      </a:r>
                      <a:r>
                        <a:rPr kumimoji="1" lang="en-US" altLang="ja-JP" i="1" dirty="0">
                          <a:latin typeface="Times New Roman" panose="02020603050405020304" pitchFamily="18" charset="0"/>
                          <a:cs typeface="Times New Roman" panose="02020603050405020304" pitchFamily="18" charset="0"/>
                        </a:rPr>
                        <a:t> v</a:t>
                      </a:r>
                      <a:r>
                        <a:rPr kumimoji="1" lang="en-US" altLang="ja-JP" baseline="-25000" dirty="0">
                          <a:latin typeface="Times New Roman" panose="02020603050405020304" pitchFamily="18" charset="0"/>
                          <a:cs typeface="Times New Roman" panose="02020603050405020304" pitchFamily="18" charset="0"/>
                        </a:rPr>
                        <a:t>3</a:t>
                      </a:r>
                      <a:r>
                        <a:rPr kumimoji="1" lang="en-US" altLang="ja-JP" dirty="0">
                          <a:latin typeface="Times New Roman" panose="02020603050405020304" pitchFamily="18" charset="0"/>
                          <a:cs typeface="Times New Roman" panose="02020603050405020304" pitchFamily="18" charset="0"/>
                        </a:rPr>
                        <a:t>,</a:t>
                      </a:r>
                      <a:r>
                        <a:rPr kumimoji="1" lang="en-US" altLang="ja-JP" i="1" dirty="0">
                          <a:latin typeface="Times New Roman" panose="02020603050405020304" pitchFamily="18" charset="0"/>
                          <a:cs typeface="Times New Roman" panose="02020603050405020304" pitchFamily="18" charset="0"/>
                        </a:rPr>
                        <a:t> v</a:t>
                      </a:r>
                      <a:r>
                        <a:rPr kumimoji="1" lang="en-US" altLang="ja-JP" i="0" baseline="-25000" dirty="0">
                          <a:latin typeface="Times New Roman" panose="02020603050405020304" pitchFamily="18" charset="0"/>
                          <a:cs typeface="Times New Roman" panose="02020603050405020304" pitchFamily="18" charset="0"/>
                        </a:rPr>
                        <a:t>4</a:t>
                      </a:r>
                      <a:r>
                        <a:rPr kumimoji="1" lang="en-US" altLang="ja-JP" dirty="0">
                          <a:latin typeface="Times New Roman" panose="02020603050405020304" pitchFamily="18" charset="0"/>
                          <a:cs typeface="Times New Roman" panose="02020603050405020304" pitchFamily="18" charset="0"/>
                        </a:rPr>
                        <a:t>}</a:t>
                      </a:r>
                      <a:endParaRPr kumimoji="1" lang="ja-JP" altLang="en-US" dirty="0">
                        <a:latin typeface="Times New Roman" panose="02020603050405020304" pitchFamily="18" charset="0"/>
                        <a:cs typeface="Times New Roman" panose="02020603050405020304" pitchFamily="18" charset="0"/>
                      </a:endParaRPr>
                    </a:p>
                  </a:txBody>
                  <a:tcPr/>
                </a:tc>
                <a:tc>
                  <a:txBody>
                    <a:bodyPr/>
                    <a:lstStyle/>
                    <a:p>
                      <a:r>
                        <a:rPr kumimoji="1" lang="en-US" altLang="ja-JP" i="1" dirty="0">
                          <a:latin typeface="Times New Roman" panose="02020603050405020304" pitchFamily="18" charset="0"/>
                          <a:cs typeface="Times New Roman" panose="02020603050405020304" pitchFamily="18" charset="0"/>
                        </a:rPr>
                        <a:t>v</a:t>
                      </a:r>
                      <a:r>
                        <a:rPr kumimoji="1" lang="en-US" altLang="ja-JP" baseline="-25000" dirty="0">
                          <a:latin typeface="Times New Roman" panose="02020603050405020304" pitchFamily="18" charset="0"/>
                          <a:cs typeface="Times New Roman" panose="02020603050405020304" pitchFamily="18" charset="0"/>
                        </a:rPr>
                        <a:t>4</a:t>
                      </a:r>
                      <a:endParaRPr kumimoji="1" lang="ja-JP" altLang="en-US" dirty="0"/>
                    </a:p>
                  </a:txBody>
                  <a:tcPr/>
                </a:tc>
                <a:tc>
                  <a:txBody>
                    <a:bodyPr/>
                    <a:lstStyle/>
                    <a:p>
                      <a:r>
                        <a:rPr kumimoji="1" lang="en-US" altLang="ja-JP" dirty="0"/>
                        <a:t>9</a:t>
                      </a:r>
                      <a:endParaRPr kumimoji="1" lang="ja-JP" altLang="en-US" dirty="0"/>
                    </a:p>
                  </a:txBody>
                  <a:tcPr/>
                </a:tc>
                <a:tc>
                  <a:txBody>
                    <a:bodyPr/>
                    <a:lstStyle/>
                    <a:p>
                      <a:r>
                        <a:rPr kumimoji="1" lang="en-US" altLang="ja-JP" dirty="0"/>
                        <a:t>2</a:t>
                      </a:r>
                      <a:endParaRPr kumimoji="1" lang="ja-JP" altLang="en-US" dirty="0"/>
                    </a:p>
                  </a:txBody>
                  <a:tcPr/>
                </a:tc>
                <a:tc>
                  <a:txBody>
                    <a:bodyPr/>
                    <a:lstStyle/>
                    <a:p>
                      <a:r>
                        <a:rPr kumimoji="1" lang="en-US" altLang="ja-JP" dirty="0"/>
                        <a:t>5</a:t>
                      </a:r>
                      <a:endParaRPr kumimoji="1" lang="ja-JP" altLang="en-US" dirty="0"/>
                    </a:p>
                  </a:txBody>
                  <a:tcPr/>
                </a:tc>
                <a:tc>
                  <a:txBody>
                    <a:bodyPr/>
                    <a:lstStyle/>
                    <a:p>
                      <a:r>
                        <a:rPr kumimoji="1" lang="en-US" altLang="ja-JP" dirty="0"/>
                        <a:t>9</a:t>
                      </a:r>
                      <a:endParaRPr kumimoji="1" lang="ja-JP" altLang="en-US" dirty="0"/>
                    </a:p>
                  </a:txBody>
                  <a:tcPr/>
                </a:tc>
                <a:tc>
                  <a:txBody>
                    <a:bodyPr/>
                    <a:lstStyle/>
                    <a:p>
                      <a:r>
                        <a:rPr kumimoji="1" lang="en-US" altLang="ja-JP" dirty="0"/>
                        <a:t>9</a:t>
                      </a:r>
                      <a:endParaRPr kumimoji="1" lang="ja-JP" altLang="en-US" dirty="0"/>
                    </a:p>
                  </a:txBody>
                  <a:tcPr/>
                </a:tc>
                <a:extLst>
                  <a:ext uri="{0D108BD9-81ED-4DB2-BD59-A6C34878D82A}">
                    <a16:rowId xmlns:a16="http://schemas.microsoft.com/office/drawing/2014/main" val="611567418"/>
                  </a:ext>
                </a:extLst>
              </a:tr>
            </a:tbl>
          </a:graphicData>
        </a:graphic>
      </p:graphicFrame>
      <p:sp>
        <p:nvSpPr>
          <p:cNvPr id="6" name="楕円 5"/>
          <p:cNvSpPr/>
          <p:nvPr/>
        </p:nvSpPr>
        <p:spPr>
          <a:xfrm>
            <a:off x="582098" y="2199564"/>
            <a:ext cx="786064" cy="786064"/>
          </a:xfrm>
          <a:prstGeom prst="ellipse">
            <a:avLst/>
          </a:prstGeom>
          <a:solidFill>
            <a:srgbClr val="FFCCFF"/>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v</a:t>
            </a:r>
            <a:r>
              <a:rPr kumimoji="1" lang="en-US" altLang="ja-JP" sz="2800" baseline="-25000" dirty="0"/>
              <a:t>0</a:t>
            </a:r>
            <a:endParaRPr kumimoji="1" lang="ja-JP" altLang="en-US" sz="2800" baseline="-25000" dirty="0"/>
          </a:p>
        </p:txBody>
      </p:sp>
      <p:sp>
        <p:nvSpPr>
          <p:cNvPr id="7" name="楕円 6"/>
          <p:cNvSpPr/>
          <p:nvPr/>
        </p:nvSpPr>
        <p:spPr>
          <a:xfrm>
            <a:off x="2442313" y="2199564"/>
            <a:ext cx="786064" cy="786064"/>
          </a:xfrm>
          <a:prstGeom prst="ellipse">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v</a:t>
            </a:r>
            <a:r>
              <a:rPr kumimoji="1" lang="en-US" altLang="ja-JP" sz="2800" baseline="-25000" dirty="0"/>
              <a:t>1</a:t>
            </a:r>
            <a:endParaRPr kumimoji="1" lang="ja-JP" altLang="en-US" sz="2800" baseline="-25000" dirty="0"/>
          </a:p>
        </p:txBody>
      </p:sp>
      <p:sp>
        <p:nvSpPr>
          <p:cNvPr id="8" name="楕円 7"/>
          <p:cNvSpPr/>
          <p:nvPr/>
        </p:nvSpPr>
        <p:spPr>
          <a:xfrm>
            <a:off x="582098" y="5047037"/>
            <a:ext cx="786064" cy="786064"/>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v</a:t>
            </a:r>
            <a:r>
              <a:rPr kumimoji="1" lang="en-US" altLang="ja-JP" sz="2800" baseline="-25000" dirty="0"/>
              <a:t>4</a:t>
            </a:r>
            <a:endParaRPr kumimoji="1" lang="ja-JP" altLang="en-US" sz="2800" baseline="-25000" dirty="0"/>
          </a:p>
        </p:txBody>
      </p:sp>
      <p:sp>
        <p:nvSpPr>
          <p:cNvPr id="9" name="楕円 8"/>
          <p:cNvSpPr/>
          <p:nvPr/>
        </p:nvSpPr>
        <p:spPr>
          <a:xfrm>
            <a:off x="2442313" y="5047037"/>
            <a:ext cx="786064" cy="78606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v</a:t>
            </a:r>
            <a:r>
              <a:rPr kumimoji="1" lang="en-US" altLang="ja-JP" sz="2800" baseline="-25000" dirty="0"/>
              <a:t>3</a:t>
            </a:r>
            <a:endParaRPr kumimoji="1" lang="ja-JP" altLang="en-US" sz="2800" baseline="-25000" dirty="0"/>
          </a:p>
        </p:txBody>
      </p:sp>
      <p:sp>
        <p:nvSpPr>
          <p:cNvPr id="10" name="楕円 9"/>
          <p:cNvSpPr/>
          <p:nvPr/>
        </p:nvSpPr>
        <p:spPr>
          <a:xfrm>
            <a:off x="3843993" y="3597943"/>
            <a:ext cx="786064" cy="786064"/>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v</a:t>
            </a:r>
            <a:r>
              <a:rPr kumimoji="1" lang="en-US" altLang="ja-JP" sz="2800" baseline="-25000" dirty="0"/>
              <a:t>2</a:t>
            </a:r>
            <a:endParaRPr kumimoji="1" lang="ja-JP" altLang="en-US" sz="2800" baseline="-25000" dirty="0"/>
          </a:p>
        </p:txBody>
      </p:sp>
      <p:cxnSp>
        <p:nvCxnSpPr>
          <p:cNvPr id="11" name="直線矢印コネクタ 10"/>
          <p:cNvCxnSpPr>
            <a:stCxn id="6" idx="4"/>
            <a:endCxn id="8" idx="0"/>
          </p:cNvCxnSpPr>
          <p:nvPr/>
        </p:nvCxnSpPr>
        <p:spPr>
          <a:xfrm>
            <a:off x="975130" y="2985628"/>
            <a:ext cx="0" cy="2061409"/>
          </a:xfrm>
          <a:prstGeom prst="straightConnector1">
            <a:avLst/>
          </a:prstGeom>
          <a:ln w="38100">
            <a:solidFill>
              <a:schemeClr val="accent4">
                <a:lumMod val="50000"/>
              </a:schemeClr>
            </a:solidFill>
            <a:tailEnd type="arrow" w="lg" len="lg"/>
          </a:ln>
        </p:spPr>
        <p:style>
          <a:lnRef idx="3">
            <a:schemeClr val="dk1"/>
          </a:lnRef>
          <a:fillRef idx="0">
            <a:schemeClr val="dk1"/>
          </a:fillRef>
          <a:effectRef idx="2">
            <a:schemeClr val="dk1"/>
          </a:effectRef>
          <a:fontRef idx="minor">
            <a:schemeClr val="tx1"/>
          </a:fontRef>
        </p:style>
      </p:cxnSp>
      <p:cxnSp>
        <p:nvCxnSpPr>
          <p:cNvPr id="12" name="直線矢印コネクタ 11"/>
          <p:cNvCxnSpPr>
            <a:stCxn id="6" idx="6"/>
          </p:cNvCxnSpPr>
          <p:nvPr/>
        </p:nvCxnSpPr>
        <p:spPr>
          <a:xfrm>
            <a:off x="1368162" y="2592596"/>
            <a:ext cx="1074151" cy="0"/>
          </a:xfrm>
          <a:prstGeom prst="straightConnector1">
            <a:avLst/>
          </a:prstGeom>
          <a:ln w="38100">
            <a:solidFill>
              <a:srgbClr val="FF0000"/>
            </a:solidFill>
            <a:tailEnd type="arrow" w="lg" len="lg"/>
          </a:ln>
        </p:spPr>
        <p:style>
          <a:lnRef idx="3">
            <a:schemeClr val="dk1"/>
          </a:lnRef>
          <a:fillRef idx="0">
            <a:schemeClr val="dk1"/>
          </a:fillRef>
          <a:effectRef idx="2">
            <a:schemeClr val="dk1"/>
          </a:effectRef>
          <a:fontRef idx="minor">
            <a:schemeClr val="tx1"/>
          </a:fontRef>
        </p:style>
      </p:cxnSp>
      <p:cxnSp>
        <p:nvCxnSpPr>
          <p:cNvPr id="13" name="直線矢印コネクタ 12"/>
          <p:cNvCxnSpPr>
            <a:stCxn id="9" idx="2"/>
            <a:endCxn id="8" idx="6"/>
          </p:cNvCxnSpPr>
          <p:nvPr/>
        </p:nvCxnSpPr>
        <p:spPr>
          <a:xfrm flipH="1">
            <a:off x="1368162" y="5440069"/>
            <a:ext cx="1074151" cy="0"/>
          </a:xfrm>
          <a:prstGeom prst="straightConnector1">
            <a:avLst/>
          </a:prstGeom>
          <a:ln w="38100">
            <a:tailEnd type="arrow" w="lg" len="lg"/>
          </a:ln>
        </p:spPr>
        <p:style>
          <a:lnRef idx="3">
            <a:schemeClr val="dk1"/>
          </a:lnRef>
          <a:fillRef idx="0">
            <a:schemeClr val="dk1"/>
          </a:fillRef>
          <a:effectRef idx="2">
            <a:schemeClr val="dk1"/>
          </a:effectRef>
          <a:fontRef idx="minor">
            <a:schemeClr val="tx1"/>
          </a:fontRef>
        </p:style>
      </p:cxnSp>
      <p:cxnSp>
        <p:nvCxnSpPr>
          <p:cNvPr id="14" name="直線矢印コネクタ 13"/>
          <p:cNvCxnSpPr>
            <a:stCxn id="10" idx="3"/>
            <a:endCxn id="9" idx="7"/>
          </p:cNvCxnSpPr>
          <p:nvPr/>
        </p:nvCxnSpPr>
        <p:spPr>
          <a:xfrm flipH="1">
            <a:off x="3113261" y="4268891"/>
            <a:ext cx="845848" cy="893262"/>
          </a:xfrm>
          <a:prstGeom prst="straightConnector1">
            <a:avLst/>
          </a:prstGeom>
          <a:ln w="38100">
            <a:tailEnd type="arrow" w="lg" len="lg"/>
          </a:ln>
        </p:spPr>
        <p:style>
          <a:lnRef idx="3">
            <a:schemeClr val="dk1"/>
          </a:lnRef>
          <a:fillRef idx="0">
            <a:schemeClr val="dk1"/>
          </a:fillRef>
          <a:effectRef idx="2">
            <a:schemeClr val="dk1"/>
          </a:effectRef>
          <a:fontRef idx="minor">
            <a:schemeClr val="tx1"/>
          </a:fontRef>
        </p:style>
      </p:cxnSp>
      <p:cxnSp>
        <p:nvCxnSpPr>
          <p:cNvPr id="15" name="直線矢印コネクタ 14"/>
          <p:cNvCxnSpPr>
            <a:stCxn id="7" idx="5"/>
            <a:endCxn id="10" idx="1"/>
          </p:cNvCxnSpPr>
          <p:nvPr/>
        </p:nvCxnSpPr>
        <p:spPr>
          <a:xfrm>
            <a:off x="3113261" y="2870512"/>
            <a:ext cx="845848" cy="842547"/>
          </a:xfrm>
          <a:prstGeom prst="straightConnector1">
            <a:avLst/>
          </a:prstGeom>
          <a:ln w="38100">
            <a:solidFill>
              <a:schemeClr val="accent6">
                <a:lumMod val="75000"/>
              </a:schemeClr>
            </a:solidFill>
            <a:tailEnd type="arrow" w="lg" len="lg"/>
          </a:ln>
        </p:spPr>
        <p:style>
          <a:lnRef idx="3">
            <a:schemeClr val="dk1"/>
          </a:lnRef>
          <a:fillRef idx="0">
            <a:schemeClr val="dk1"/>
          </a:fillRef>
          <a:effectRef idx="2">
            <a:schemeClr val="dk1"/>
          </a:effectRef>
          <a:fontRef idx="minor">
            <a:schemeClr val="tx1"/>
          </a:fontRef>
        </p:style>
      </p:cxnSp>
      <p:cxnSp>
        <p:nvCxnSpPr>
          <p:cNvPr id="16" name="直線矢印コネクタ 15"/>
          <p:cNvCxnSpPr>
            <a:stCxn id="7" idx="3"/>
            <a:endCxn id="8" idx="0"/>
          </p:cNvCxnSpPr>
          <p:nvPr/>
        </p:nvCxnSpPr>
        <p:spPr>
          <a:xfrm flipH="1">
            <a:off x="975130" y="2870512"/>
            <a:ext cx="1582299" cy="2176525"/>
          </a:xfrm>
          <a:prstGeom prst="straightConnector1">
            <a:avLst/>
          </a:prstGeom>
          <a:ln w="38100">
            <a:solidFill>
              <a:schemeClr val="accent4">
                <a:lumMod val="50000"/>
              </a:schemeClr>
            </a:solidFill>
            <a:tailEnd type="arrow" w="lg" len="lg"/>
          </a:ln>
        </p:spPr>
        <p:style>
          <a:lnRef idx="3">
            <a:schemeClr val="dk1"/>
          </a:lnRef>
          <a:fillRef idx="0">
            <a:schemeClr val="dk1"/>
          </a:fillRef>
          <a:effectRef idx="2">
            <a:schemeClr val="dk1"/>
          </a:effectRef>
          <a:fontRef idx="minor">
            <a:schemeClr val="tx1"/>
          </a:fontRef>
        </p:style>
      </p:cxnSp>
      <p:cxnSp>
        <p:nvCxnSpPr>
          <p:cNvPr id="17" name="直線矢印コネクタ 16"/>
          <p:cNvCxnSpPr>
            <a:stCxn id="8" idx="7"/>
            <a:endCxn id="10" idx="2"/>
          </p:cNvCxnSpPr>
          <p:nvPr/>
        </p:nvCxnSpPr>
        <p:spPr>
          <a:xfrm flipV="1">
            <a:off x="1253046" y="3990975"/>
            <a:ext cx="2590947" cy="1171178"/>
          </a:xfrm>
          <a:prstGeom prst="straightConnector1">
            <a:avLst/>
          </a:prstGeom>
          <a:ln w="38100">
            <a:tailEnd type="arrow" w="lg" len="lg"/>
          </a:ln>
        </p:spPr>
        <p:style>
          <a:lnRef idx="3">
            <a:schemeClr val="dk1"/>
          </a:lnRef>
          <a:fillRef idx="0">
            <a:schemeClr val="dk1"/>
          </a:fillRef>
          <a:effectRef idx="2">
            <a:schemeClr val="dk1"/>
          </a:effectRef>
          <a:fontRef idx="minor">
            <a:schemeClr val="tx1"/>
          </a:fontRef>
        </p:style>
      </p:cxnSp>
      <p:sp>
        <p:nvSpPr>
          <p:cNvPr id="18" name="テキスト ボックス 17"/>
          <p:cNvSpPr txBox="1"/>
          <p:nvPr/>
        </p:nvSpPr>
        <p:spPr>
          <a:xfrm>
            <a:off x="1656249" y="2131600"/>
            <a:ext cx="385042" cy="523220"/>
          </a:xfrm>
          <a:prstGeom prst="rect">
            <a:avLst/>
          </a:prstGeom>
          <a:noFill/>
        </p:spPr>
        <p:txBody>
          <a:bodyPr wrap="none" rtlCol="0">
            <a:spAutoFit/>
          </a:bodyPr>
          <a:lstStyle/>
          <a:p>
            <a:r>
              <a:rPr kumimoji="1" lang="en-US" altLang="ja-JP" sz="2800" dirty="0"/>
              <a:t>2</a:t>
            </a:r>
            <a:endParaRPr kumimoji="1" lang="ja-JP" altLang="en-US" sz="2800" dirty="0"/>
          </a:p>
        </p:txBody>
      </p:sp>
      <p:sp>
        <p:nvSpPr>
          <p:cNvPr id="19" name="テキスト ボックス 18"/>
          <p:cNvSpPr txBox="1"/>
          <p:nvPr/>
        </p:nvSpPr>
        <p:spPr>
          <a:xfrm>
            <a:off x="375285" y="3697164"/>
            <a:ext cx="585417" cy="523220"/>
          </a:xfrm>
          <a:prstGeom prst="rect">
            <a:avLst/>
          </a:prstGeom>
          <a:noFill/>
        </p:spPr>
        <p:txBody>
          <a:bodyPr wrap="none" rtlCol="0">
            <a:spAutoFit/>
          </a:bodyPr>
          <a:lstStyle/>
          <a:p>
            <a:r>
              <a:rPr kumimoji="1" lang="en-US" altLang="ja-JP" sz="2800" dirty="0"/>
              <a:t>10</a:t>
            </a:r>
            <a:endParaRPr kumimoji="1" lang="ja-JP" altLang="en-US" sz="2800" dirty="0"/>
          </a:p>
        </p:txBody>
      </p:sp>
      <p:sp>
        <p:nvSpPr>
          <p:cNvPr id="20" name="テキスト ボックス 19"/>
          <p:cNvSpPr txBox="1"/>
          <p:nvPr/>
        </p:nvSpPr>
        <p:spPr>
          <a:xfrm>
            <a:off x="2003720" y="3525313"/>
            <a:ext cx="385042" cy="523220"/>
          </a:xfrm>
          <a:prstGeom prst="rect">
            <a:avLst/>
          </a:prstGeom>
          <a:noFill/>
        </p:spPr>
        <p:txBody>
          <a:bodyPr wrap="none" rtlCol="0">
            <a:spAutoFit/>
          </a:bodyPr>
          <a:lstStyle/>
          <a:p>
            <a:r>
              <a:rPr lang="en-US" altLang="ja-JP" sz="2800" dirty="0"/>
              <a:t>7</a:t>
            </a:r>
            <a:endParaRPr kumimoji="1" lang="ja-JP" altLang="en-US" sz="2800" dirty="0"/>
          </a:p>
        </p:txBody>
      </p:sp>
      <p:sp>
        <p:nvSpPr>
          <p:cNvPr id="21" name="テキスト ボックス 20"/>
          <p:cNvSpPr txBox="1"/>
          <p:nvPr/>
        </p:nvSpPr>
        <p:spPr>
          <a:xfrm>
            <a:off x="3536185" y="2759500"/>
            <a:ext cx="385042" cy="523220"/>
          </a:xfrm>
          <a:prstGeom prst="rect">
            <a:avLst/>
          </a:prstGeom>
          <a:noFill/>
        </p:spPr>
        <p:txBody>
          <a:bodyPr wrap="none" rtlCol="0">
            <a:spAutoFit/>
          </a:bodyPr>
          <a:lstStyle/>
          <a:p>
            <a:r>
              <a:rPr kumimoji="1" lang="en-US" altLang="ja-JP" sz="2800" dirty="0"/>
              <a:t>3</a:t>
            </a:r>
            <a:endParaRPr kumimoji="1" lang="ja-JP" altLang="en-US" sz="2800" dirty="0"/>
          </a:p>
        </p:txBody>
      </p:sp>
      <p:sp>
        <p:nvSpPr>
          <p:cNvPr id="22" name="テキスト ボックス 21"/>
          <p:cNvSpPr txBox="1"/>
          <p:nvPr/>
        </p:nvSpPr>
        <p:spPr>
          <a:xfrm>
            <a:off x="2527720" y="3920932"/>
            <a:ext cx="385042" cy="523220"/>
          </a:xfrm>
          <a:prstGeom prst="rect">
            <a:avLst/>
          </a:prstGeom>
          <a:noFill/>
        </p:spPr>
        <p:txBody>
          <a:bodyPr wrap="none" rtlCol="0">
            <a:spAutoFit/>
          </a:bodyPr>
          <a:lstStyle/>
          <a:p>
            <a:r>
              <a:rPr kumimoji="1" lang="en-US" altLang="ja-JP" sz="2800" dirty="0"/>
              <a:t>6</a:t>
            </a:r>
            <a:endParaRPr kumimoji="1" lang="ja-JP" altLang="en-US" sz="2800" dirty="0"/>
          </a:p>
        </p:txBody>
      </p:sp>
      <p:sp>
        <p:nvSpPr>
          <p:cNvPr id="23" name="テキスト ボックス 22"/>
          <p:cNvSpPr txBox="1"/>
          <p:nvPr/>
        </p:nvSpPr>
        <p:spPr>
          <a:xfrm>
            <a:off x="1835279" y="5571491"/>
            <a:ext cx="385042" cy="523220"/>
          </a:xfrm>
          <a:prstGeom prst="rect">
            <a:avLst/>
          </a:prstGeom>
          <a:noFill/>
        </p:spPr>
        <p:txBody>
          <a:bodyPr wrap="none" rtlCol="0">
            <a:spAutoFit/>
          </a:bodyPr>
          <a:lstStyle/>
          <a:p>
            <a:r>
              <a:rPr kumimoji="1" lang="en-US" altLang="ja-JP" sz="2800" dirty="0"/>
              <a:t>5</a:t>
            </a:r>
            <a:endParaRPr kumimoji="1" lang="ja-JP" altLang="en-US" sz="2800" dirty="0"/>
          </a:p>
        </p:txBody>
      </p:sp>
      <p:sp>
        <p:nvSpPr>
          <p:cNvPr id="24" name="テキスト ボックス 23"/>
          <p:cNvSpPr txBox="1"/>
          <p:nvPr/>
        </p:nvSpPr>
        <p:spPr>
          <a:xfrm>
            <a:off x="3642890" y="4660954"/>
            <a:ext cx="385042" cy="523220"/>
          </a:xfrm>
          <a:prstGeom prst="rect">
            <a:avLst/>
          </a:prstGeom>
          <a:noFill/>
        </p:spPr>
        <p:txBody>
          <a:bodyPr wrap="none" rtlCol="0">
            <a:spAutoFit/>
          </a:bodyPr>
          <a:lstStyle/>
          <a:p>
            <a:r>
              <a:rPr lang="en-US" altLang="ja-JP" sz="2800" dirty="0"/>
              <a:t>4</a:t>
            </a:r>
            <a:endParaRPr kumimoji="1" lang="ja-JP" altLang="en-US" sz="2800" dirty="0"/>
          </a:p>
        </p:txBody>
      </p:sp>
      <p:cxnSp>
        <p:nvCxnSpPr>
          <p:cNvPr id="25" name="直線矢印コネクタ 24"/>
          <p:cNvCxnSpPr>
            <a:stCxn id="6" idx="5"/>
            <a:endCxn id="10" idx="2"/>
          </p:cNvCxnSpPr>
          <p:nvPr/>
        </p:nvCxnSpPr>
        <p:spPr>
          <a:xfrm>
            <a:off x="1253046" y="2870512"/>
            <a:ext cx="2590947" cy="1120463"/>
          </a:xfrm>
          <a:prstGeom prst="straightConnector1">
            <a:avLst/>
          </a:prstGeom>
          <a:ln w="38100">
            <a:solidFill>
              <a:schemeClr val="accent6">
                <a:lumMod val="75000"/>
              </a:schemeClr>
            </a:solidFill>
            <a:prstDash val="dash"/>
            <a:tailEnd type="arrow" w="lg" len="lg"/>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a:stCxn id="6" idx="5"/>
            <a:endCxn id="9" idx="1"/>
          </p:cNvCxnSpPr>
          <p:nvPr/>
        </p:nvCxnSpPr>
        <p:spPr>
          <a:xfrm>
            <a:off x="1253046" y="2870512"/>
            <a:ext cx="1304383" cy="2291641"/>
          </a:xfrm>
          <a:prstGeom prst="straightConnector1">
            <a:avLst/>
          </a:prstGeom>
          <a:ln w="38100">
            <a:solidFill>
              <a:schemeClr val="accent6">
                <a:lumMod val="60000"/>
                <a:lumOff val="40000"/>
              </a:schemeClr>
            </a:solidFill>
            <a:prstDash val="dash"/>
            <a:tailEnd type="arrow" w="lg" len="lg"/>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1656249" y="2724415"/>
            <a:ext cx="543739" cy="523220"/>
          </a:xfrm>
          <a:prstGeom prst="rect">
            <a:avLst/>
          </a:prstGeom>
          <a:noFill/>
        </p:spPr>
        <p:txBody>
          <a:bodyPr wrap="none" rtlCol="0">
            <a:spAutoFit/>
          </a:bodyPr>
          <a:lstStyle/>
          <a:p>
            <a:r>
              <a:rPr kumimoji="1" lang="ja-JP" altLang="en-US" sz="2800" dirty="0">
                <a:solidFill>
                  <a:schemeClr val="accent6">
                    <a:lumMod val="75000"/>
                  </a:schemeClr>
                </a:solidFill>
              </a:rPr>
              <a:t>∞</a:t>
            </a:r>
          </a:p>
        </p:txBody>
      </p:sp>
      <p:sp>
        <p:nvSpPr>
          <p:cNvPr id="28" name="テキスト ボックス 27"/>
          <p:cNvSpPr txBox="1"/>
          <p:nvPr/>
        </p:nvSpPr>
        <p:spPr>
          <a:xfrm>
            <a:off x="1153794" y="3397181"/>
            <a:ext cx="543739" cy="523220"/>
          </a:xfrm>
          <a:prstGeom prst="rect">
            <a:avLst/>
          </a:prstGeom>
          <a:noFill/>
        </p:spPr>
        <p:txBody>
          <a:bodyPr wrap="none" rtlCol="0">
            <a:spAutoFit/>
          </a:bodyPr>
          <a:lstStyle/>
          <a:p>
            <a:r>
              <a:rPr kumimoji="1" lang="ja-JP" altLang="en-US" sz="2800" dirty="0">
                <a:solidFill>
                  <a:schemeClr val="accent6">
                    <a:lumMod val="75000"/>
                  </a:schemeClr>
                </a:solidFill>
              </a:rPr>
              <a:t>∞</a:t>
            </a:r>
          </a:p>
        </p:txBody>
      </p:sp>
      <p:sp>
        <p:nvSpPr>
          <p:cNvPr id="31" name="楕円 30"/>
          <p:cNvSpPr/>
          <p:nvPr/>
        </p:nvSpPr>
        <p:spPr>
          <a:xfrm>
            <a:off x="4758744" y="2569229"/>
            <a:ext cx="310371" cy="31037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直線矢印コネクタ 31"/>
          <p:cNvCxnSpPr>
            <a:stCxn id="7" idx="4"/>
            <a:endCxn id="9" idx="0"/>
          </p:cNvCxnSpPr>
          <p:nvPr/>
        </p:nvCxnSpPr>
        <p:spPr>
          <a:xfrm>
            <a:off x="2835345" y="2985628"/>
            <a:ext cx="0" cy="2061409"/>
          </a:xfrm>
          <a:prstGeom prst="straightConnector1">
            <a:avLst/>
          </a:prstGeom>
          <a:ln w="38100">
            <a:solidFill>
              <a:schemeClr val="accent6">
                <a:lumMod val="60000"/>
                <a:lumOff val="40000"/>
              </a:schemeClr>
            </a:solidFill>
            <a:prstDash val="dash"/>
            <a:tailEnd type="arrow" w="lg" len="lg"/>
          </a:ln>
        </p:spPr>
        <p:style>
          <a:lnRef idx="1">
            <a:schemeClr val="accent1"/>
          </a:lnRef>
          <a:fillRef idx="0">
            <a:schemeClr val="accent1"/>
          </a:fillRef>
          <a:effectRef idx="0">
            <a:schemeClr val="accent1"/>
          </a:effectRef>
          <a:fontRef idx="minor">
            <a:schemeClr val="tx1"/>
          </a:fontRef>
        </p:style>
      </p:cxnSp>
      <p:sp>
        <p:nvSpPr>
          <p:cNvPr id="33" name="テキスト ボックス 32"/>
          <p:cNvSpPr txBox="1"/>
          <p:nvPr/>
        </p:nvSpPr>
        <p:spPr>
          <a:xfrm>
            <a:off x="2800298" y="3114316"/>
            <a:ext cx="543739" cy="523220"/>
          </a:xfrm>
          <a:prstGeom prst="rect">
            <a:avLst/>
          </a:prstGeom>
          <a:noFill/>
        </p:spPr>
        <p:txBody>
          <a:bodyPr wrap="none" rtlCol="0">
            <a:spAutoFit/>
          </a:bodyPr>
          <a:lstStyle/>
          <a:p>
            <a:r>
              <a:rPr kumimoji="1" lang="ja-JP" altLang="en-US" sz="2800" dirty="0">
                <a:solidFill>
                  <a:schemeClr val="accent6">
                    <a:lumMod val="75000"/>
                  </a:schemeClr>
                </a:solidFill>
              </a:rPr>
              <a:t>∞</a:t>
            </a:r>
          </a:p>
        </p:txBody>
      </p:sp>
    </p:spTree>
    <p:extLst>
      <p:ext uri="{BB962C8B-B14F-4D97-AF65-F5344CB8AC3E}">
        <p14:creationId xmlns:p14="http://schemas.microsoft.com/office/powerpoint/2010/main" val="1942279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Dijkstra’s</a:t>
            </a:r>
            <a:r>
              <a:rPr lang="en-US" altLang="ja-JP" dirty="0"/>
              <a:t> Algorithm - Example</a:t>
            </a:r>
            <a:endParaRPr kumimoji="1" lang="ja-JP" altLang="en-US" dirty="0"/>
          </a:p>
        </p:txBody>
      </p:sp>
      <p:graphicFrame>
        <p:nvGraphicFramePr>
          <p:cNvPr id="5" name="コンテンツ プレースホルダー 4"/>
          <p:cNvGraphicFramePr>
            <a:graphicFrameLocks noGrp="1"/>
          </p:cNvGraphicFramePr>
          <p:nvPr>
            <p:ph sz="half" idx="2"/>
          </p:nvPr>
        </p:nvGraphicFramePr>
        <p:xfrm>
          <a:off x="5197802" y="1823493"/>
          <a:ext cx="6155998" cy="2225040"/>
        </p:xfrm>
        <a:graphic>
          <a:graphicData uri="http://schemas.openxmlformats.org/drawingml/2006/table">
            <a:tbl>
              <a:tblPr firstRow="1" bandRow="1">
                <a:tableStyleId>{5940675A-B579-460E-94D1-54222C63F5DA}</a:tableStyleId>
              </a:tblPr>
              <a:tblGrid>
                <a:gridCol w="791621">
                  <a:extLst>
                    <a:ext uri="{9D8B030D-6E8A-4147-A177-3AD203B41FA5}">
                      <a16:colId xmlns:a16="http://schemas.microsoft.com/office/drawing/2014/main" val="300149981"/>
                    </a:ext>
                  </a:extLst>
                </a:gridCol>
                <a:gridCol w="1810367">
                  <a:extLst>
                    <a:ext uri="{9D8B030D-6E8A-4147-A177-3AD203B41FA5}">
                      <a16:colId xmlns:a16="http://schemas.microsoft.com/office/drawing/2014/main" val="3795206968"/>
                    </a:ext>
                  </a:extLst>
                </a:gridCol>
                <a:gridCol w="592335">
                  <a:extLst>
                    <a:ext uri="{9D8B030D-6E8A-4147-A177-3AD203B41FA5}">
                      <a16:colId xmlns:a16="http://schemas.microsoft.com/office/drawing/2014/main" val="1221345262"/>
                    </a:ext>
                  </a:extLst>
                </a:gridCol>
                <a:gridCol w="592335">
                  <a:extLst>
                    <a:ext uri="{9D8B030D-6E8A-4147-A177-3AD203B41FA5}">
                      <a16:colId xmlns:a16="http://schemas.microsoft.com/office/drawing/2014/main" val="3928225675"/>
                    </a:ext>
                  </a:extLst>
                </a:gridCol>
                <a:gridCol w="592335">
                  <a:extLst>
                    <a:ext uri="{9D8B030D-6E8A-4147-A177-3AD203B41FA5}">
                      <a16:colId xmlns:a16="http://schemas.microsoft.com/office/drawing/2014/main" val="6793867"/>
                    </a:ext>
                  </a:extLst>
                </a:gridCol>
                <a:gridCol w="592335">
                  <a:extLst>
                    <a:ext uri="{9D8B030D-6E8A-4147-A177-3AD203B41FA5}">
                      <a16:colId xmlns:a16="http://schemas.microsoft.com/office/drawing/2014/main" val="3670273017"/>
                    </a:ext>
                  </a:extLst>
                </a:gridCol>
                <a:gridCol w="592335">
                  <a:extLst>
                    <a:ext uri="{9D8B030D-6E8A-4147-A177-3AD203B41FA5}">
                      <a16:colId xmlns:a16="http://schemas.microsoft.com/office/drawing/2014/main" val="784780722"/>
                    </a:ext>
                  </a:extLst>
                </a:gridCol>
                <a:gridCol w="592335">
                  <a:extLst>
                    <a:ext uri="{9D8B030D-6E8A-4147-A177-3AD203B41FA5}">
                      <a16:colId xmlns:a16="http://schemas.microsoft.com/office/drawing/2014/main" val="2558832546"/>
                    </a:ext>
                  </a:extLst>
                </a:gridCol>
              </a:tblGrid>
              <a:tr h="370840">
                <a:tc>
                  <a:txBody>
                    <a:bodyPr/>
                    <a:lstStyle/>
                    <a:p>
                      <a:r>
                        <a:rPr kumimoji="1" lang="en-US" altLang="ja-JP" dirty="0" err="1"/>
                        <a:t>Itr</a:t>
                      </a:r>
                      <a:endParaRPr kumimoji="1" lang="ja-JP" altLang="en-US" dirty="0"/>
                    </a:p>
                  </a:txBody>
                  <a:tcPr/>
                </a:tc>
                <a:tc>
                  <a:txBody>
                    <a:bodyPr/>
                    <a:lstStyle/>
                    <a:p>
                      <a:r>
                        <a:rPr kumimoji="1" lang="en-US" altLang="ja-JP" i="1" dirty="0">
                          <a:latin typeface="Times New Roman" panose="02020603050405020304" pitchFamily="18" charset="0"/>
                          <a:cs typeface="Times New Roman" panose="02020603050405020304" pitchFamily="18" charset="0"/>
                        </a:rPr>
                        <a:t>S</a:t>
                      </a:r>
                      <a:endParaRPr kumimoji="1" lang="ja-JP" altLang="en-US" i="1" dirty="0">
                        <a:latin typeface="Times New Roman" panose="02020603050405020304" pitchFamily="18" charset="0"/>
                        <a:cs typeface="Times New Roman" panose="02020603050405020304" pitchFamily="18" charset="0"/>
                      </a:endParaRPr>
                    </a:p>
                  </a:txBody>
                  <a:tcPr/>
                </a:tc>
                <a:tc>
                  <a:txBody>
                    <a:bodyPr/>
                    <a:lstStyle/>
                    <a:p>
                      <a:r>
                        <a:rPr kumimoji="1" lang="en-US" altLang="ja-JP" i="1" dirty="0">
                          <a:latin typeface="Times New Roman" panose="02020603050405020304" pitchFamily="18" charset="0"/>
                          <a:cs typeface="Times New Roman" panose="02020603050405020304" pitchFamily="18" charset="0"/>
                        </a:rPr>
                        <a:t>w</a:t>
                      </a:r>
                      <a:endParaRPr kumimoji="1" lang="ja-JP" altLang="en-US" i="1" dirty="0">
                        <a:latin typeface="Times New Roman" panose="02020603050405020304" pitchFamily="18" charset="0"/>
                        <a:cs typeface="Times New Roman" panose="02020603050405020304" pitchFamily="18" charset="0"/>
                      </a:endParaRPr>
                    </a:p>
                  </a:txBody>
                  <a:tcPr/>
                </a:tc>
                <a:tc>
                  <a:txBody>
                    <a:bodyPr/>
                    <a:lstStyle/>
                    <a:p>
                      <a:r>
                        <a:rPr kumimoji="1" lang="en-US" altLang="ja-JP" i="1" dirty="0">
                          <a:latin typeface="Times New Roman" panose="02020603050405020304" pitchFamily="18" charset="0"/>
                          <a:cs typeface="Times New Roman" panose="02020603050405020304" pitchFamily="18" charset="0"/>
                        </a:rPr>
                        <a:t>d</a:t>
                      </a:r>
                      <a:r>
                        <a:rPr kumimoji="1" lang="en-US" altLang="ja-JP" dirty="0">
                          <a:latin typeface="Times New Roman" panose="02020603050405020304" pitchFamily="18" charset="0"/>
                          <a:cs typeface="Times New Roman" panose="02020603050405020304" pitchFamily="18" charset="0"/>
                        </a:rPr>
                        <a:t>[0]</a:t>
                      </a:r>
                      <a:endParaRPr kumimoji="1" lang="ja-JP" alt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i="1" dirty="0">
                          <a:latin typeface="Times New Roman" panose="02020603050405020304" pitchFamily="18" charset="0"/>
                          <a:cs typeface="Times New Roman" panose="02020603050405020304" pitchFamily="18" charset="0"/>
                        </a:rPr>
                        <a:t>d</a:t>
                      </a:r>
                      <a:r>
                        <a:rPr kumimoji="1" lang="en-US" altLang="ja-JP" dirty="0">
                          <a:latin typeface="Times New Roman" panose="02020603050405020304" pitchFamily="18" charset="0"/>
                          <a:cs typeface="Times New Roman" panose="02020603050405020304" pitchFamily="18" charset="0"/>
                        </a:rPr>
                        <a:t>[1]</a:t>
                      </a:r>
                      <a:endParaRPr kumimoji="1" lang="ja-JP" alt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i="1" dirty="0">
                          <a:latin typeface="Times New Roman" panose="02020603050405020304" pitchFamily="18" charset="0"/>
                          <a:cs typeface="Times New Roman" panose="02020603050405020304" pitchFamily="18" charset="0"/>
                        </a:rPr>
                        <a:t>d</a:t>
                      </a:r>
                      <a:r>
                        <a:rPr kumimoji="1" lang="en-US" altLang="ja-JP" dirty="0">
                          <a:latin typeface="Times New Roman" panose="02020603050405020304" pitchFamily="18" charset="0"/>
                          <a:cs typeface="Times New Roman" panose="02020603050405020304" pitchFamily="18" charset="0"/>
                        </a:rPr>
                        <a:t>[2]</a:t>
                      </a:r>
                      <a:endParaRPr kumimoji="1" lang="ja-JP" alt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i="1" dirty="0">
                          <a:latin typeface="Times New Roman" panose="02020603050405020304" pitchFamily="18" charset="0"/>
                          <a:cs typeface="Times New Roman" panose="02020603050405020304" pitchFamily="18" charset="0"/>
                        </a:rPr>
                        <a:t>d</a:t>
                      </a:r>
                      <a:r>
                        <a:rPr kumimoji="1" lang="en-US" altLang="ja-JP" dirty="0">
                          <a:latin typeface="Times New Roman" panose="02020603050405020304" pitchFamily="18" charset="0"/>
                          <a:cs typeface="Times New Roman" panose="02020603050405020304" pitchFamily="18" charset="0"/>
                        </a:rPr>
                        <a:t>[3]</a:t>
                      </a:r>
                      <a:endParaRPr kumimoji="1" lang="ja-JP" alt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i="1" dirty="0">
                          <a:latin typeface="Times New Roman" panose="02020603050405020304" pitchFamily="18" charset="0"/>
                          <a:cs typeface="Times New Roman" panose="02020603050405020304" pitchFamily="18" charset="0"/>
                        </a:rPr>
                        <a:t>d</a:t>
                      </a:r>
                      <a:r>
                        <a:rPr kumimoji="1" lang="en-US" altLang="ja-JP" dirty="0">
                          <a:latin typeface="Times New Roman" panose="02020603050405020304" pitchFamily="18" charset="0"/>
                          <a:cs typeface="Times New Roman" panose="02020603050405020304" pitchFamily="18" charset="0"/>
                        </a:rPr>
                        <a:t>[4]</a:t>
                      </a:r>
                      <a:endParaRPr kumimoji="1" lang="ja-JP"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45473529"/>
                  </a:ext>
                </a:extLst>
              </a:tr>
              <a:tr h="370840">
                <a:tc>
                  <a:txBody>
                    <a:bodyPr/>
                    <a:lstStyle/>
                    <a:p>
                      <a:r>
                        <a:rPr kumimoji="1" lang="en-US" altLang="ja-JP" dirty="0" err="1"/>
                        <a:t>Init.</a:t>
                      </a:r>
                      <a:endParaRPr kumimoji="1" lang="ja-JP" altLang="en-US" dirty="0"/>
                    </a:p>
                  </a:txBody>
                  <a:tcPr/>
                </a:tc>
                <a:tc>
                  <a:txBody>
                    <a:bodyPr/>
                    <a:lstStyle/>
                    <a:p>
                      <a:r>
                        <a:rPr kumimoji="1" lang="en-US" altLang="ja-JP" dirty="0">
                          <a:latin typeface="Times New Roman" panose="02020603050405020304" pitchFamily="18" charset="0"/>
                          <a:cs typeface="Times New Roman" panose="02020603050405020304" pitchFamily="18" charset="0"/>
                        </a:rPr>
                        <a:t>{</a:t>
                      </a:r>
                      <a:r>
                        <a:rPr kumimoji="1" lang="en-US" altLang="ja-JP" i="1" dirty="0">
                          <a:latin typeface="Times New Roman" panose="02020603050405020304" pitchFamily="18" charset="0"/>
                          <a:cs typeface="Times New Roman" panose="02020603050405020304" pitchFamily="18" charset="0"/>
                        </a:rPr>
                        <a:t>v</a:t>
                      </a:r>
                      <a:r>
                        <a:rPr kumimoji="1" lang="en-US" altLang="ja-JP" baseline="-25000" dirty="0">
                          <a:latin typeface="Times New Roman" panose="02020603050405020304" pitchFamily="18" charset="0"/>
                          <a:cs typeface="Times New Roman" panose="02020603050405020304" pitchFamily="18" charset="0"/>
                        </a:rPr>
                        <a:t>0</a:t>
                      </a:r>
                      <a:r>
                        <a:rPr kumimoji="1" lang="en-US" altLang="ja-JP" dirty="0">
                          <a:latin typeface="Times New Roman" panose="02020603050405020304" pitchFamily="18" charset="0"/>
                          <a:cs typeface="Times New Roman" panose="02020603050405020304" pitchFamily="18" charset="0"/>
                        </a:rPr>
                        <a:t>}</a:t>
                      </a:r>
                      <a:endParaRPr kumimoji="1" lang="ja-JP" altLang="en-US" dirty="0">
                        <a:latin typeface="Times New Roman" panose="02020603050405020304" pitchFamily="18" charset="0"/>
                        <a:cs typeface="Times New Roman" panose="02020603050405020304" pitchFamily="18" charset="0"/>
                      </a:endParaRPr>
                    </a:p>
                  </a:txBody>
                  <a:tcPr/>
                </a:tc>
                <a:tc>
                  <a:txBody>
                    <a:bodyPr/>
                    <a:lstStyle/>
                    <a:p>
                      <a:r>
                        <a:rPr kumimoji="1" lang="en-US" altLang="ja-JP" dirty="0"/>
                        <a:t>-</a:t>
                      </a:r>
                      <a:endParaRPr kumimoji="1" lang="ja-JP" altLang="en-US" dirty="0"/>
                    </a:p>
                  </a:txBody>
                  <a:tcPr/>
                </a:tc>
                <a:tc>
                  <a:txBody>
                    <a:bodyPr/>
                    <a:lstStyle/>
                    <a:p>
                      <a:r>
                        <a:rPr kumimoji="1" lang="en-US" altLang="ja-JP" dirty="0"/>
                        <a:t>-</a:t>
                      </a:r>
                      <a:endParaRPr kumimoji="1" lang="ja-JP" altLang="en-US" dirty="0"/>
                    </a:p>
                  </a:txBody>
                  <a:tcPr/>
                </a:tc>
                <a:tc>
                  <a:txBody>
                    <a:bodyPr/>
                    <a:lstStyle/>
                    <a:p>
                      <a:r>
                        <a:rPr kumimoji="1" lang="en-US" altLang="ja-JP" dirty="0"/>
                        <a:t>2</a:t>
                      </a:r>
                      <a:endParaRPr kumimoji="1" lang="ja-JP" altLang="en-US" dirty="0"/>
                    </a:p>
                  </a:txBody>
                  <a:tcPr/>
                </a:tc>
                <a:tc>
                  <a:txBody>
                    <a:bodyPr/>
                    <a:lstStyle/>
                    <a:p>
                      <a:r>
                        <a:rPr kumimoji="1" lang="ja-JP" altLang="en-US" dirty="0"/>
                        <a:t>∞</a:t>
                      </a:r>
                    </a:p>
                  </a:txBody>
                  <a:tcPr/>
                </a:tc>
                <a:tc>
                  <a:txBody>
                    <a:bodyPr/>
                    <a:lstStyle/>
                    <a:p>
                      <a:r>
                        <a:rPr kumimoji="1" lang="ja-JP" altLang="en-US" dirty="0"/>
                        <a:t>∞</a:t>
                      </a:r>
                    </a:p>
                  </a:txBody>
                  <a:tcPr/>
                </a:tc>
                <a:tc>
                  <a:txBody>
                    <a:bodyPr/>
                    <a:lstStyle/>
                    <a:p>
                      <a:r>
                        <a:rPr kumimoji="1" lang="en-US" altLang="ja-JP" dirty="0"/>
                        <a:t>10</a:t>
                      </a:r>
                      <a:endParaRPr kumimoji="1" lang="ja-JP" altLang="en-US" dirty="0"/>
                    </a:p>
                  </a:txBody>
                  <a:tcPr/>
                </a:tc>
                <a:extLst>
                  <a:ext uri="{0D108BD9-81ED-4DB2-BD59-A6C34878D82A}">
                    <a16:rowId xmlns:a16="http://schemas.microsoft.com/office/drawing/2014/main" val="1108258686"/>
                  </a:ext>
                </a:extLst>
              </a:tr>
              <a:tr h="370840">
                <a:tc>
                  <a:txBody>
                    <a:bodyPr/>
                    <a:lstStyle/>
                    <a:p>
                      <a:r>
                        <a:rPr kumimoji="1" lang="en-US" altLang="ja-JP" dirty="0"/>
                        <a:t>1</a:t>
                      </a:r>
                      <a:endParaRPr kumimoji="1" lang="ja-JP"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Times New Roman" panose="02020603050405020304" pitchFamily="18" charset="0"/>
                          <a:cs typeface="Times New Roman" panose="02020603050405020304" pitchFamily="18" charset="0"/>
                        </a:rPr>
                        <a:t>{</a:t>
                      </a:r>
                      <a:r>
                        <a:rPr kumimoji="1" lang="en-US" altLang="ja-JP" i="1" dirty="0">
                          <a:latin typeface="Times New Roman" panose="02020603050405020304" pitchFamily="18" charset="0"/>
                          <a:cs typeface="Times New Roman" panose="02020603050405020304" pitchFamily="18" charset="0"/>
                        </a:rPr>
                        <a:t>v</a:t>
                      </a:r>
                      <a:r>
                        <a:rPr kumimoji="1" lang="en-US" altLang="ja-JP" baseline="-25000" dirty="0">
                          <a:latin typeface="Times New Roman" panose="02020603050405020304" pitchFamily="18" charset="0"/>
                          <a:cs typeface="Times New Roman" panose="02020603050405020304" pitchFamily="18" charset="0"/>
                        </a:rPr>
                        <a:t>0</a:t>
                      </a:r>
                      <a:r>
                        <a:rPr kumimoji="1" lang="en-US" altLang="ja-JP" dirty="0">
                          <a:latin typeface="Times New Roman" panose="02020603050405020304" pitchFamily="18" charset="0"/>
                          <a:cs typeface="Times New Roman" panose="02020603050405020304" pitchFamily="18" charset="0"/>
                        </a:rPr>
                        <a:t>,</a:t>
                      </a:r>
                      <a:r>
                        <a:rPr kumimoji="1" lang="en-US" altLang="ja-JP" i="1" dirty="0">
                          <a:latin typeface="Times New Roman" panose="02020603050405020304" pitchFamily="18" charset="0"/>
                          <a:cs typeface="Times New Roman" panose="02020603050405020304" pitchFamily="18" charset="0"/>
                        </a:rPr>
                        <a:t> v</a:t>
                      </a:r>
                      <a:r>
                        <a:rPr kumimoji="1" lang="en-US" altLang="ja-JP" baseline="-25000" dirty="0">
                          <a:latin typeface="Times New Roman" panose="02020603050405020304" pitchFamily="18" charset="0"/>
                          <a:cs typeface="Times New Roman" panose="02020603050405020304" pitchFamily="18" charset="0"/>
                        </a:rPr>
                        <a:t>1</a:t>
                      </a:r>
                      <a:r>
                        <a:rPr kumimoji="1" lang="en-US" altLang="ja-JP" dirty="0">
                          <a:latin typeface="Times New Roman" panose="02020603050405020304" pitchFamily="18" charset="0"/>
                          <a:cs typeface="Times New Roman" panose="02020603050405020304" pitchFamily="18" charset="0"/>
                        </a:rPr>
                        <a:t>}</a:t>
                      </a:r>
                      <a:endParaRPr kumimoji="1" lang="ja-JP" altLang="en-US" dirty="0">
                        <a:latin typeface="Times New Roman" panose="02020603050405020304" pitchFamily="18" charset="0"/>
                        <a:cs typeface="Times New Roman" panose="02020603050405020304" pitchFamily="18" charset="0"/>
                      </a:endParaRPr>
                    </a:p>
                  </a:txBody>
                  <a:tcPr/>
                </a:tc>
                <a:tc>
                  <a:txBody>
                    <a:bodyPr/>
                    <a:lstStyle/>
                    <a:p>
                      <a:r>
                        <a:rPr kumimoji="1" lang="en-US" altLang="ja-JP" i="1" dirty="0">
                          <a:latin typeface="Times New Roman" panose="02020603050405020304" pitchFamily="18" charset="0"/>
                          <a:cs typeface="Times New Roman" panose="02020603050405020304" pitchFamily="18" charset="0"/>
                        </a:rPr>
                        <a:t>v</a:t>
                      </a:r>
                      <a:r>
                        <a:rPr kumimoji="1" lang="en-US" altLang="ja-JP" i="0" baseline="-25000" dirty="0">
                          <a:latin typeface="Times New Roman" panose="02020603050405020304" pitchFamily="18" charset="0"/>
                          <a:cs typeface="Times New Roman" panose="02020603050405020304" pitchFamily="18" charset="0"/>
                        </a:rPr>
                        <a:t>1</a:t>
                      </a:r>
                      <a:endParaRPr kumimoji="1" lang="ja-JP" altLang="en-US" dirty="0"/>
                    </a:p>
                  </a:txBody>
                  <a:tcPr/>
                </a:tc>
                <a:tc>
                  <a:txBody>
                    <a:bodyPr/>
                    <a:lstStyle/>
                    <a:p>
                      <a:r>
                        <a:rPr kumimoji="1" lang="en-US" altLang="ja-JP" dirty="0"/>
                        <a:t>2</a:t>
                      </a:r>
                      <a:endParaRPr kumimoji="1" lang="ja-JP" altLang="en-US" dirty="0"/>
                    </a:p>
                  </a:txBody>
                  <a:tcPr/>
                </a:tc>
                <a:tc>
                  <a:txBody>
                    <a:bodyPr/>
                    <a:lstStyle/>
                    <a:p>
                      <a:r>
                        <a:rPr kumimoji="1" lang="en-US" altLang="ja-JP" dirty="0"/>
                        <a:t>2</a:t>
                      </a:r>
                      <a:endParaRPr kumimoji="1" lang="ja-JP" altLang="en-US" dirty="0"/>
                    </a:p>
                  </a:txBody>
                  <a:tcPr/>
                </a:tc>
                <a:tc>
                  <a:txBody>
                    <a:bodyPr/>
                    <a:lstStyle/>
                    <a:p>
                      <a:r>
                        <a:rPr kumimoji="1" lang="en-US" altLang="ja-JP" dirty="0"/>
                        <a:t>5</a:t>
                      </a:r>
                      <a:endParaRPr kumimoji="1" lang="ja-JP" altLang="en-US" dirty="0"/>
                    </a:p>
                  </a:txBody>
                  <a:tcPr/>
                </a:tc>
                <a:tc>
                  <a:txBody>
                    <a:bodyPr/>
                    <a:lstStyle/>
                    <a:p>
                      <a:r>
                        <a:rPr kumimoji="1" lang="ja-JP" altLang="en-US" dirty="0"/>
                        <a:t>∞</a:t>
                      </a:r>
                    </a:p>
                  </a:txBody>
                  <a:tcPr/>
                </a:tc>
                <a:tc>
                  <a:txBody>
                    <a:bodyPr/>
                    <a:lstStyle/>
                    <a:p>
                      <a:r>
                        <a:rPr kumimoji="1" lang="en-US" altLang="ja-JP" dirty="0"/>
                        <a:t>9</a:t>
                      </a:r>
                      <a:endParaRPr kumimoji="1" lang="ja-JP" altLang="en-US" dirty="0"/>
                    </a:p>
                  </a:txBody>
                  <a:tcPr/>
                </a:tc>
                <a:extLst>
                  <a:ext uri="{0D108BD9-81ED-4DB2-BD59-A6C34878D82A}">
                    <a16:rowId xmlns:a16="http://schemas.microsoft.com/office/drawing/2014/main" val="1575738529"/>
                  </a:ext>
                </a:extLst>
              </a:tr>
              <a:tr h="370840">
                <a:tc>
                  <a:txBody>
                    <a:bodyPr/>
                    <a:lstStyle/>
                    <a:p>
                      <a:r>
                        <a:rPr kumimoji="1" lang="en-US" altLang="ja-JP" dirty="0"/>
                        <a:t>2</a:t>
                      </a:r>
                      <a:endParaRPr kumimoji="1" lang="ja-JP"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Times New Roman" panose="02020603050405020304" pitchFamily="18" charset="0"/>
                          <a:cs typeface="Times New Roman" panose="02020603050405020304" pitchFamily="18" charset="0"/>
                        </a:rPr>
                        <a:t>{</a:t>
                      </a:r>
                      <a:r>
                        <a:rPr kumimoji="1" lang="en-US" altLang="ja-JP" i="1" dirty="0">
                          <a:latin typeface="Times New Roman" panose="02020603050405020304" pitchFamily="18" charset="0"/>
                          <a:cs typeface="Times New Roman" panose="02020603050405020304" pitchFamily="18" charset="0"/>
                        </a:rPr>
                        <a:t>v</a:t>
                      </a:r>
                      <a:r>
                        <a:rPr kumimoji="1" lang="en-US" altLang="ja-JP" baseline="-25000" dirty="0">
                          <a:latin typeface="Times New Roman" panose="02020603050405020304" pitchFamily="18" charset="0"/>
                          <a:cs typeface="Times New Roman" panose="02020603050405020304" pitchFamily="18" charset="0"/>
                        </a:rPr>
                        <a:t>0</a:t>
                      </a:r>
                      <a:r>
                        <a:rPr kumimoji="1" lang="en-US" altLang="ja-JP" dirty="0">
                          <a:latin typeface="Times New Roman" panose="02020603050405020304" pitchFamily="18" charset="0"/>
                          <a:cs typeface="Times New Roman" panose="02020603050405020304" pitchFamily="18" charset="0"/>
                        </a:rPr>
                        <a:t>,</a:t>
                      </a:r>
                      <a:r>
                        <a:rPr kumimoji="1" lang="en-US" altLang="ja-JP" i="1" dirty="0">
                          <a:latin typeface="Times New Roman" panose="02020603050405020304" pitchFamily="18" charset="0"/>
                          <a:cs typeface="Times New Roman" panose="02020603050405020304" pitchFamily="18" charset="0"/>
                        </a:rPr>
                        <a:t> v</a:t>
                      </a:r>
                      <a:r>
                        <a:rPr kumimoji="1" lang="en-US" altLang="ja-JP" baseline="-25000" dirty="0">
                          <a:latin typeface="Times New Roman" panose="02020603050405020304" pitchFamily="18" charset="0"/>
                          <a:cs typeface="Times New Roman" panose="02020603050405020304" pitchFamily="18" charset="0"/>
                        </a:rPr>
                        <a:t>1</a:t>
                      </a:r>
                      <a:r>
                        <a:rPr kumimoji="1" lang="en-US" altLang="ja-JP" dirty="0">
                          <a:latin typeface="Times New Roman" panose="02020603050405020304" pitchFamily="18" charset="0"/>
                          <a:cs typeface="Times New Roman" panose="02020603050405020304" pitchFamily="18" charset="0"/>
                        </a:rPr>
                        <a:t>,</a:t>
                      </a:r>
                      <a:r>
                        <a:rPr kumimoji="1" lang="en-US" altLang="ja-JP" i="1" dirty="0">
                          <a:latin typeface="Times New Roman" panose="02020603050405020304" pitchFamily="18" charset="0"/>
                          <a:cs typeface="Times New Roman" panose="02020603050405020304" pitchFamily="18" charset="0"/>
                        </a:rPr>
                        <a:t> v</a:t>
                      </a:r>
                      <a:r>
                        <a:rPr kumimoji="1" lang="en-US" altLang="ja-JP" baseline="-25000" dirty="0">
                          <a:latin typeface="Times New Roman" panose="02020603050405020304" pitchFamily="18" charset="0"/>
                          <a:cs typeface="Times New Roman" panose="02020603050405020304" pitchFamily="18" charset="0"/>
                        </a:rPr>
                        <a:t>2</a:t>
                      </a:r>
                      <a:r>
                        <a:rPr kumimoji="1" lang="en-US" altLang="ja-JP" dirty="0">
                          <a:latin typeface="Times New Roman" panose="02020603050405020304" pitchFamily="18" charset="0"/>
                          <a:cs typeface="Times New Roman" panose="02020603050405020304" pitchFamily="18" charset="0"/>
                        </a:rPr>
                        <a:t>}</a:t>
                      </a:r>
                      <a:endParaRPr kumimoji="1" lang="ja-JP" altLang="en-US" dirty="0">
                        <a:latin typeface="Times New Roman" panose="02020603050405020304" pitchFamily="18" charset="0"/>
                        <a:cs typeface="Times New Roman" panose="02020603050405020304" pitchFamily="18" charset="0"/>
                      </a:endParaRPr>
                    </a:p>
                  </a:txBody>
                  <a:tcPr/>
                </a:tc>
                <a:tc>
                  <a:txBody>
                    <a:bodyPr/>
                    <a:lstStyle/>
                    <a:p>
                      <a:r>
                        <a:rPr kumimoji="1" lang="en-US" altLang="ja-JP" i="1" dirty="0">
                          <a:latin typeface="Times New Roman" panose="02020603050405020304" pitchFamily="18" charset="0"/>
                          <a:cs typeface="Times New Roman" panose="02020603050405020304" pitchFamily="18" charset="0"/>
                        </a:rPr>
                        <a:t>v</a:t>
                      </a:r>
                      <a:r>
                        <a:rPr kumimoji="1" lang="en-US" altLang="ja-JP" baseline="-25000" dirty="0">
                          <a:latin typeface="Times New Roman" panose="02020603050405020304" pitchFamily="18" charset="0"/>
                          <a:cs typeface="Times New Roman" panose="02020603050405020304" pitchFamily="18" charset="0"/>
                        </a:rPr>
                        <a:t>2</a:t>
                      </a:r>
                      <a:endParaRPr kumimoji="1" lang="ja-JP" altLang="en-US" dirty="0"/>
                    </a:p>
                  </a:txBody>
                  <a:tcPr/>
                </a:tc>
                <a:tc>
                  <a:txBody>
                    <a:bodyPr/>
                    <a:lstStyle/>
                    <a:p>
                      <a:r>
                        <a:rPr kumimoji="1" lang="en-US" altLang="ja-JP" dirty="0"/>
                        <a:t>5</a:t>
                      </a:r>
                      <a:endParaRPr kumimoji="1" lang="ja-JP" altLang="en-US" dirty="0"/>
                    </a:p>
                  </a:txBody>
                  <a:tcPr/>
                </a:tc>
                <a:tc>
                  <a:txBody>
                    <a:bodyPr/>
                    <a:lstStyle/>
                    <a:p>
                      <a:r>
                        <a:rPr kumimoji="1" lang="en-US" altLang="ja-JP" dirty="0"/>
                        <a:t>2</a:t>
                      </a:r>
                      <a:endParaRPr kumimoji="1" lang="ja-JP" altLang="en-US" dirty="0"/>
                    </a:p>
                  </a:txBody>
                  <a:tcPr/>
                </a:tc>
                <a:tc>
                  <a:txBody>
                    <a:bodyPr/>
                    <a:lstStyle/>
                    <a:p>
                      <a:r>
                        <a:rPr kumimoji="1" lang="en-US" altLang="ja-JP" dirty="0"/>
                        <a:t>5</a:t>
                      </a:r>
                      <a:endParaRPr kumimoji="1" lang="ja-JP" altLang="en-US" dirty="0"/>
                    </a:p>
                  </a:txBody>
                  <a:tcPr/>
                </a:tc>
                <a:tc>
                  <a:txBody>
                    <a:bodyPr/>
                    <a:lstStyle/>
                    <a:p>
                      <a:r>
                        <a:rPr kumimoji="1" lang="ja-JP" altLang="en-US" dirty="0"/>
                        <a:t>∞</a:t>
                      </a:r>
                    </a:p>
                  </a:txBody>
                  <a:tcPr/>
                </a:tc>
                <a:tc>
                  <a:txBody>
                    <a:bodyPr/>
                    <a:lstStyle/>
                    <a:p>
                      <a:r>
                        <a:rPr kumimoji="1" lang="en-US" altLang="ja-JP" dirty="0"/>
                        <a:t>9</a:t>
                      </a:r>
                      <a:endParaRPr kumimoji="1" lang="ja-JP" altLang="en-US" dirty="0"/>
                    </a:p>
                  </a:txBody>
                  <a:tcPr/>
                </a:tc>
                <a:extLst>
                  <a:ext uri="{0D108BD9-81ED-4DB2-BD59-A6C34878D82A}">
                    <a16:rowId xmlns:a16="http://schemas.microsoft.com/office/drawing/2014/main" val="359555569"/>
                  </a:ext>
                </a:extLst>
              </a:tr>
              <a:tr h="370840">
                <a:tc>
                  <a:txBody>
                    <a:bodyPr/>
                    <a:lstStyle/>
                    <a:p>
                      <a:r>
                        <a:rPr kumimoji="1" lang="en-US" altLang="ja-JP" dirty="0"/>
                        <a:t>3</a:t>
                      </a:r>
                      <a:endParaRPr kumimoji="1" lang="ja-JP"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Times New Roman" panose="02020603050405020304" pitchFamily="18" charset="0"/>
                          <a:cs typeface="Times New Roman" panose="02020603050405020304" pitchFamily="18" charset="0"/>
                        </a:rPr>
                        <a:t>{</a:t>
                      </a:r>
                      <a:r>
                        <a:rPr kumimoji="1" lang="en-US" altLang="ja-JP" i="1" dirty="0">
                          <a:latin typeface="Times New Roman" panose="02020603050405020304" pitchFamily="18" charset="0"/>
                          <a:cs typeface="Times New Roman" panose="02020603050405020304" pitchFamily="18" charset="0"/>
                        </a:rPr>
                        <a:t>v</a:t>
                      </a:r>
                      <a:r>
                        <a:rPr kumimoji="1" lang="en-US" altLang="ja-JP" baseline="-25000" dirty="0">
                          <a:latin typeface="Times New Roman" panose="02020603050405020304" pitchFamily="18" charset="0"/>
                          <a:cs typeface="Times New Roman" panose="02020603050405020304" pitchFamily="18" charset="0"/>
                        </a:rPr>
                        <a:t>0</a:t>
                      </a:r>
                      <a:r>
                        <a:rPr kumimoji="1" lang="en-US" altLang="ja-JP" dirty="0">
                          <a:latin typeface="Times New Roman" panose="02020603050405020304" pitchFamily="18" charset="0"/>
                          <a:cs typeface="Times New Roman" panose="02020603050405020304" pitchFamily="18" charset="0"/>
                        </a:rPr>
                        <a:t>,</a:t>
                      </a:r>
                      <a:r>
                        <a:rPr kumimoji="1" lang="en-US" altLang="ja-JP" i="1" dirty="0">
                          <a:latin typeface="Times New Roman" panose="02020603050405020304" pitchFamily="18" charset="0"/>
                          <a:cs typeface="Times New Roman" panose="02020603050405020304" pitchFamily="18" charset="0"/>
                        </a:rPr>
                        <a:t> v</a:t>
                      </a:r>
                      <a:r>
                        <a:rPr kumimoji="1" lang="en-US" altLang="ja-JP" baseline="-25000" dirty="0">
                          <a:latin typeface="Times New Roman" panose="02020603050405020304" pitchFamily="18" charset="0"/>
                          <a:cs typeface="Times New Roman" panose="02020603050405020304" pitchFamily="18" charset="0"/>
                        </a:rPr>
                        <a:t>1</a:t>
                      </a:r>
                      <a:r>
                        <a:rPr kumimoji="1" lang="en-US" altLang="ja-JP" dirty="0">
                          <a:latin typeface="Times New Roman" panose="02020603050405020304" pitchFamily="18" charset="0"/>
                          <a:cs typeface="Times New Roman" panose="02020603050405020304" pitchFamily="18" charset="0"/>
                        </a:rPr>
                        <a:t>,</a:t>
                      </a:r>
                      <a:r>
                        <a:rPr kumimoji="1" lang="en-US" altLang="ja-JP" i="1" dirty="0">
                          <a:latin typeface="Times New Roman" panose="02020603050405020304" pitchFamily="18" charset="0"/>
                          <a:cs typeface="Times New Roman" panose="02020603050405020304" pitchFamily="18" charset="0"/>
                        </a:rPr>
                        <a:t> v</a:t>
                      </a:r>
                      <a:r>
                        <a:rPr kumimoji="1" lang="en-US" altLang="ja-JP" baseline="-25000" dirty="0">
                          <a:latin typeface="Times New Roman" panose="02020603050405020304" pitchFamily="18" charset="0"/>
                          <a:cs typeface="Times New Roman" panose="02020603050405020304" pitchFamily="18" charset="0"/>
                        </a:rPr>
                        <a:t>2</a:t>
                      </a:r>
                      <a:r>
                        <a:rPr kumimoji="1" lang="en-US" altLang="ja-JP" dirty="0">
                          <a:latin typeface="Times New Roman" panose="02020603050405020304" pitchFamily="18" charset="0"/>
                          <a:cs typeface="Times New Roman" panose="02020603050405020304" pitchFamily="18" charset="0"/>
                        </a:rPr>
                        <a:t>,</a:t>
                      </a:r>
                      <a:r>
                        <a:rPr kumimoji="1" lang="en-US" altLang="ja-JP" i="1" dirty="0">
                          <a:latin typeface="Times New Roman" panose="02020603050405020304" pitchFamily="18" charset="0"/>
                          <a:cs typeface="Times New Roman" panose="02020603050405020304" pitchFamily="18" charset="0"/>
                        </a:rPr>
                        <a:t> v</a:t>
                      </a:r>
                      <a:r>
                        <a:rPr kumimoji="1" lang="en-US" altLang="ja-JP" baseline="-25000" dirty="0">
                          <a:latin typeface="Times New Roman" panose="02020603050405020304" pitchFamily="18" charset="0"/>
                          <a:cs typeface="Times New Roman" panose="02020603050405020304" pitchFamily="18" charset="0"/>
                        </a:rPr>
                        <a:t>3</a:t>
                      </a:r>
                      <a:r>
                        <a:rPr kumimoji="1" lang="en-US" altLang="ja-JP" dirty="0">
                          <a:latin typeface="Times New Roman" panose="02020603050405020304" pitchFamily="18" charset="0"/>
                          <a:cs typeface="Times New Roman" panose="02020603050405020304" pitchFamily="18" charset="0"/>
                        </a:rPr>
                        <a:t>}</a:t>
                      </a:r>
                      <a:endParaRPr kumimoji="1" lang="ja-JP" altLang="en-US" dirty="0">
                        <a:latin typeface="Times New Roman" panose="02020603050405020304" pitchFamily="18" charset="0"/>
                        <a:cs typeface="Times New Roman" panose="02020603050405020304" pitchFamily="18" charset="0"/>
                      </a:endParaRPr>
                    </a:p>
                  </a:txBody>
                  <a:tcPr/>
                </a:tc>
                <a:tc>
                  <a:txBody>
                    <a:bodyPr/>
                    <a:lstStyle/>
                    <a:p>
                      <a:r>
                        <a:rPr kumimoji="1" lang="en-US" altLang="ja-JP" i="1" dirty="0">
                          <a:latin typeface="Times New Roman" panose="02020603050405020304" pitchFamily="18" charset="0"/>
                          <a:cs typeface="Times New Roman" panose="02020603050405020304" pitchFamily="18" charset="0"/>
                        </a:rPr>
                        <a:t>v</a:t>
                      </a:r>
                      <a:r>
                        <a:rPr kumimoji="1" lang="en-US" altLang="ja-JP" baseline="-25000" dirty="0">
                          <a:latin typeface="Times New Roman" panose="02020603050405020304" pitchFamily="18" charset="0"/>
                          <a:cs typeface="Times New Roman" panose="02020603050405020304" pitchFamily="18" charset="0"/>
                        </a:rPr>
                        <a:t>3</a:t>
                      </a:r>
                      <a:endParaRPr kumimoji="1" lang="ja-JP" altLang="en-US" dirty="0"/>
                    </a:p>
                  </a:txBody>
                  <a:tcPr/>
                </a:tc>
                <a:tc>
                  <a:txBody>
                    <a:bodyPr/>
                    <a:lstStyle/>
                    <a:p>
                      <a:r>
                        <a:rPr kumimoji="1" lang="en-US" altLang="ja-JP" dirty="0"/>
                        <a:t>9</a:t>
                      </a:r>
                      <a:endParaRPr kumimoji="1" lang="ja-JP" altLang="en-US" dirty="0"/>
                    </a:p>
                  </a:txBody>
                  <a:tcPr/>
                </a:tc>
                <a:tc>
                  <a:txBody>
                    <a:bodyPr/>
                    <a:lstStyle/>
                    <a:p>
                      <a:r>
                        <a:rPr kumimoji="1" lang="en-US" altLang="ja-JP" dirty="0"/>
                        <a:t>2</a:t>
                      </a:r>
                      <a:endParaRPr kumimoji="1" lang="ja-JP" altLang="en-US" dirty="0"/>
                    </a:p>
                  </a:txBody>
                  <a:tcPr/>
                </a:tc>
                <a:tc>
                  <a:txBody>
                    <a:bodyPr/>
                    <a:lstStyle/>
                    <a:p>
                      <a:r>
                        <a:rPr kumimoji="1" lang="en-US" altLang="ja-JP" dirty="0"/>
                        <a:t>5</a:t>
                      </a:r>
                      <a:endParaRPr kumimoji="1" lang="ja-JP" altLang="en-US" dirty="0"/>
                    </a:p>
                  </a:txBody>
                  <a:tcPr/>
                </a:tc>
                <a:tc>
                  <a:txBody>
                    <a:bodyPr/>
                    <a:lstStyle/>
                    <a:p>
                      <a:r>
                        <a:rPr kumimoji="1" lang="en-US" altLang="ja-JP" dirty="0"/>
                        <a:t>9</a:t>
                      </a:r>
                      <a:endParaRPr kumimoji="1" lang="ja-JP" altLang="en-US" dirty="0"/>
                    </a:p>
                  </a:txBody>
                  <a:tcPr/>
                </a:tc>
                <a:tc>
                  <a:txBody>
                    <a:bodyPr/>
                    <a:lstStyle/>
                    <a:p>
                      <a:r>
                        <a:rPr kumimoji="1" lang="en-US" altLang="ja-JP" dirty="0"/>
                        <a:t>9</a:t>
                      </a:r>
                      <a:endParaRPr kumimoji="1" lang="ja-JP" altLang="en-US" dirty="0"/>
                    </a:p>
                  </a:txBody>
                  <a:tcPr/>
                </a:tc>
                <a:extLst>
                  <a:ext uri="{0D108BD9-81ED-4DB2-BD59-A6C34878D82A}">
                    <a16:rowId xmlns:a16="http://schemas.microsoft.com/office/drawing/2014/main" val="2655420561"/>
                  </a:ext>
                </a:extLst>
              </a:tr>
              <a:tr h="370840">
                <a:tc>
                  <a:txBody>
                    <a:bodyPr/>
                    <a:lstStyle/>
                    <a:p>
                      <a:r>
                        <a:rPr kumimoji="1" lang="en-US" altLang="ja-JP" dirty="0"/>
                        <a:t>4</a:t>
                      </a:r>
                      <a:endParaRPr kumimoji="1" lang="ja-JP"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Times New Roman" panose="02020603050405020304" pitchFamily="18" charset="0"/>
                          <a:cs typeface="Times New Roman" panose="02020603050405020304" pitchFamily="18" charset="0"/>
                        </a:rPr>
                        <a:t>{</a:t>
                      </a:r>
                      <a:r>
                        <a:rPr kumimoji="1" lang="en-US" altLang="ja-JP" i="1" dirty="0">
                          <a:latin typeface="Times New Roman" panose="02020603050405020304" pitchFamily="18" charset="0"/>
                          <a:cs typeface="Times New Roman" panose="02020603050405020304" pitchFamily="18" charset="0"/>
                        </a:rPr>
                        <a:t>v</a:t>
                      </a:r>
                      <a:r>
                        <a:rPr kumimoji="1" lang="en-US" altLang="ja-JP" baseline="-25000" dirty="0">
                          <a:latin typeface="Times New Roman" panose="02020603050405020304" pitchFamily="18" charset="0"/>
                          <a:cs typeface="Times New Roman" panose="02020603050405020304" pitchFamily="18" charset="0"/>
                        </a:rPr>
                        <a:t>0</a:t>
                      </a:r>
                      <a:r>
                        <a:rPr kumimoji="1" lang="en-US" altLang="ja-JP" dirty="0">
                          <a:latin typeface="Times New Roman" panose="02020603050405020304" pitchFamily="18" charset="0"/>
                          <a:cs typeface="Times New Roman" panose="02020603050405020304" pitchFamily="18" charset="0"/>
                        </a:rPr>
                        <a:t>,</a:t>
                      </a:r>
                      <a:r>
                        <a:rPr kumimoji="1" lang="en-US" altLang="ja-JP" i="1" dirty="0">
                          <a:latin typeface="Times New Roman" panose="02020603050405020304" pitchFamily="18" charset="0"/>
                          <a:cs typeface="Times New Roman" panose="02020603050405020304" pitchFamily="18" charset="0"/>
                        </a:rPr>
                        <a:t> v</a:t>
                      </a:r>
                      <a:r>
                        <a:rPr kumimoji="1" lang="en-US" altLang="ja-JP" baseline="-25000" dirty="0">
                          <a:latin typeface="Times New Roman" panose="02020603050405020304" pitchFamily="18" charset="0"/>
                          <a:cs typeface="Times New Roman" panose="02020603050405020304" pitchFamily="18" charset="0"/>
                        </a:rPr>
                        <a:t>1</a:t>
                      </a:r>
                      <a:r>
                        <a:rPr kumimoji="1" lang="en-US" altLang="ja-JP" dirty="0">
                          <a:latin typeface="Times New Roman" panose="02020603050405020304" pitchFamily="18" charset="0"/>
                          <a:cs typeface="Times New Roman" panose="02020603050405020304" pitchFamily="18" charset="0"/>
                        </a:rPr>
                        <a:t>,</a:t>
                      </a:r>
                      <a:r>
                        <a:rPr kumimoji="1" lang="en-US" altLang="ja-JP" i="1" dirty="0">
                          <a:latin typeface="Times New Roman" panose="02020603050405020304" pitchFamily="18" charset="0"/>
                          <a:cs typeface="Times New Roman" panose="02020603050405020304" pitchFamily="18" charset="0"/>
                        </a:rPr>
                        <a:t> v</a:t>
                      </a:r>
                      <a:r>
                        <a:rPr kumimoji="1" lang="en-US" altLang="ja-JP" baseline="-25000" dirty="0">
                          <a:latin typeface="Times New Roman" panose="02020603050405020304" pitchFamily="18" charset="0"/>
                          <a:cs typeface="Times New Roman" panose="02020603050405020304" pitchFamily="18" charset="0"/>
                        </a:rPr>
                        <a:t>2</a:t>
                      </a:r>
                      <a:r>
                        <a:rPr kumimoji="1" lang="en-US" altLang="ja-JP" dirty="0">
                          <a:latin typeface="Times New Roman" panose="02020603050405020304" pitchFamily="18" charset="0"/>
                          <a:cs typeface="Times New Roman" panose="02020603050405020304" pitchFamily="18" charset="0"/>
                        </a:rPr>
                        <a:t>,</a:t>
                      </a:r>
                      <a:r>
                        <a:rPr kumimoji="1" lang="en-US" altLang="ja-JP" i="1" dirty="0">
                          <a:latin typeface="Times New Roman" panose="02020603050405020304" pitchFamily="18" charset="0"/>
                          <a:cs typeface="Times New Roman" panose="02020603050405020304" pitchFamily="18" charset="0"/>
                        </a:rPr>
                        <a:t> v</a:t>
                      </a:r>
                      <a:r>
                        <a:rPr kumimoji="1" lang="en-US" altLang="ja-JP" baseline="-25000" dirty="0">
                          <a:latin typeface="Times New Roman" panose="02020603050405020304" pitchFamily="18" charset="0"/>
                          <a:cs typeface="Times New Roman" panose="02020603050405020304" pitchFamily="18" charset="0"/>
                        </a:rPr>
                        <a:t>3</a:t>
                      </a:r>
                      <a:r>
                        <a:rPr kumimoji="1" lang="en-US" altLang="ja-JP" dirty="0">
                          <a:latin typeface="Times New Roman" panose="02020603050405020304" pitchFamily="18" charset="0"/>
                          <a:cs typeface="Times New Roman" panose="02020603050405020304" pitchFamily="18" charset="0"/>
                        </a:rPr>
                        <a:t>,</a:t>
                      </a:r>
                      <a:r>
                        <a:rPr kumimoji="1" lang="en-US" altLang="ja-JP" i="1" dirty="0">
                          <a:latin typeface="Times New Roman" panose="02020603050405020304" pitchFamily="18" charset="0"/>
                          <a:cs typeface="Times New Roman" panose="02020603050405020304" pitchFamily="18" charset="0"/>
                        </a:rPr>
                        <a:t> v</a:t>
                      </a:r>
                      <a:r>
                        <a:rPr kumimoji="1" lang="en-US" altLang="ja-JP" i="0" baseline="-25000" dirty="0">
                          <a:latin typeface="Times New Roman" panose="02020603050405020304" pitchFamily="18" charset="0"/>
                          <a:cs typeface="Times New Roman" panose="02020603050405020304" pitchFamily="18" charset="0"/>
                        </a:rPr>
                        <a:t>4</a:t>
                      </a:r>
                      <a:r>
                        <a:rPr kumimoji="1" lang="en-US" altLang="ja-JP" dirty="0">
                          <a:latin typeface="Times New Roman" panose="02020603050405020304" pitchFamily="18" charset="0"/>
                          <a:cs typeface="Times New Roman" panose="02020603050405020304" pitchFamily="18" charset="0"/>
                        </a:rPr>
                        <a:t>}</a:t>
                      </a:r>
                      <a:endParaRPr kumimoji="1" lang="ja-JP" altLang="en-US" dirty="0">
                        <a:latin typeface="Times New Roman" panose="02020603050405020304" pitchFamily="18" charset="0"/>
                        <a:cs typeface="Times New Roman" panose="02020603050405020304" pitchFamily="18" charset="0"/>
                      </a:endParaRPr>
                    </a:p>
                  </a:txBody>
                  <a:tcPr/>
                </a:tc>
                <a:tc>
                  <a:txBody>
                    <a:bodyPr/>
                    <a:lstStyle/>
                    <a:p>
                      <a:r>
                        <a:rPr kumimoji="1" lang="en-US" altLang="ja-JP" i="1" dirty="0">
                          <a:latin typeface="Times New Roman" panose="02020603050405020304" pitchFamily="18" charset="0"/>
                          <a:cs typeface="Times New Roman" panose="02020603050405020304" pitchFamily="18" charset="0"/>
                        </a:rPr>
                        <a:t>v</a:t>
                      </a:r>
                      <a:r>
                        <a:rPr kumimoji="1" lang="en-US" altLang="ja-JP" baseline="-25000" dirty="0">
                          <a:latin typeface="Times New Roman" panose="02020603050405020304" pitchFamily="18" charset="0"/>
                          <a:cs typeface="Times New Roman" panose="02020603050405020304" pitchFamily="18" charset="0"/>
                        </a:rPr>
                        <a:t>4</a:t>
                      </a:r>
                      <a:endParaRPr kumimoji="1" lang="ja-JP" altLang="en-US" dirty="0"/>
                    </a:p>
                  </a:txBody>
                  <a:tcPr/>
                </a:tc>
                <a:tc>
                  <a:txBody>
                    <a:bodyPr/>
                    <a:lstStyle/>
                    <a:p>
                      <a:r>
                        <a:rPr kumimoji="1" lang="en-US" altLang="ja-JP" dirty="0"/>
                        <a:t>9</a:t>
                      </a:r>
                      <a:endParaRPr kumimoji="1" lang="ja-JP" altLang="en-US" dirty="0"/>
                    </a:p>
                  </a:txBody>
                  <a:tcPr/>
                </a:tc>
                <a:tc>
                  <a:txBody>
                    <a:bodyPr/>
                    <a:lstStyle/>
                    <a:p>
                      <a:r>
                        <a:rPr kumimoji="1" lang="en-US" altLang="ja-JP" dirty="0"/>
                        <a:t>2</a:t>
                      </a:r>
                      <a:endParaRPr kumimoji="1" lang="ja-JP" altLang="en-US" dirty="0"/>
                    </a:p>
                  </a:txBody>
                  <a:tcPr/>
                </a:tc>
                <a:tc>
                  <a:txBody>
                    <a:bodyPr/>
                    <a:lstStyle/>
                    <a:p>
                      <a:r>
                        <a:rPr kumimoji="1" lang="en-US" altLang="ja-JP" dirty="0"/>
                        <a:t>5</a:t>
                      </a:r>
                      <a:endParaRPr kumimoji="1" lang="ja-JP" altLang="en-US" dirty="0"/>
                    </a:p>
                  </a:txBody>
                  <a:tcPr/>
                </a:tc>
                <a:tc>
                  <a:txBody>
                    <a:bodyPr/>
                    <a:lstStyle/>
                    <a:p>
                      <a:r>
                        <a:rPr kumimoji="1" lang="en-US" altLang="ja-JP" dirty="0"/>
                        <a:t>9</a:t>
                      </a:r>
                      <a:endParaRPr kumimoji="1" lang="ja-JP" altLang="en-US" dirty="0"/>
                    </a:p>
                  </a:txBody>
                  <a:tcPr/>
                </a:tc>
                <a:tc>
                  <a:txBody>
                    <a:bodyPr/>
                    <a:lstStyle/>
                    <a:p>
                      <a:r>
                        <a:rPr kumimoji="1" lang="en-US" altLang="ja-JP" dirty="0"/>
                        <a:t>9</a:t>
                      </a:r>
                      <a:endParaRPr kumimoji="1" lang="ja-JP" altLang="en-US" dirty="0"/>
                    </a:p>
                  </a:txBody>
                  <a:tcPr/>
                </a:tc>
                <a:extLst>
                  <a:ext uri="{0D108BD9-81ED-4DB2-BD59-A6C34878D82A}">
                    <a16:rowId xmlns:a16="http://schemas.microsoft.com/office/drawing/2014/main" val="611567418"/>
                  </a:ext>
                </a:extLst>
              </a:tr>
            </a:tbl>
          </a:graphicData>
        </a:graphic>
      </p:graphicFrame>
      <p:sp>
        <p:nvSpPr>
          <p:cNvPr id="6" name="楕円 5"/>
          <p:cNvSpPr/>
          <p:nvPr/>
        </p:nvSpPr>
        <p:spPr>
          <a:xfrm>
            <a:off x="582098" y="2199564"/>
            <a:ext cx="786064" cy="786064"/>
          </a:xfrm>
          <a:prstGeom prst="ellipse">
            <a:avLst/>
          </a:prstGeom>
          <a:solidFill>
            <a:srgbClr val="FFCCFF"/>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v</a:t>
            </a:r>
            <a:r>
              <a:rPr kumimoji="1" lang="en-US" altLang="ja-JP" sz="2800" baseline="-25000" dirty="0"/>
              <a:t>0</a:t>
            </a:r>
            <a:endParaRPr kumimoji="1" lang="ja-JP" altLang="en-US" sz="2800" baseline="-25000" dirty="0"/>
          </a:p>
        </p:txBody>
      </p:sp>
      <p:sp>
        <p:nvSpPr>
          <p:cNvPr id="7" name="楕円 6"/>
          <p:cNvSpPr/>
          <p:nvPr/>
        </p:nvSpPr>
        <p:spPr>
          <a:xfrm>
            <a:off x="2442313" y="2199564"/>
            <a:ext cx="786064" cy="786064"/>
          </a:xfrm>
          <a:prstGeom prst="ellipse">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v</a:t>
            </a:r>
            <a:r>
              <a:rPr kumimoji="1" lang="en-US" altLang="ja-JP" sz="2800" baseline="-25000" dirty="0"/>
              <a:t>1</a:t>
            </a:r>
            <a:endParaRPr kumimoji="1" lang="ja-JP" altLang="en-US" sz="2800" baseline="-25000" dirty="0"/>
          </a:p>
        </p:txBody>
      </p:sp>
      <p:sp>
        <p:nvSpPr>
          <p:cNvPr id="8" name="楕円 7"/>
          <p:cNvSpPr/>
          <p:nvPr/>
        </p:nvSpPr>
        <p:spPr>
          <a:xfrm>
            <a:off x="582098" y="5047037"/>
            <a:ext cx="786064" cy="786064"/>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v</a:t>
            </a:r>
            <a:r>
              <a:rPr kumimoji="1" lang="en-US" altLang="ja-JP" sz="2800" baseline="-25000" dirty="0"/>
              <a:t>4</a:t>
            </a:r>
            <a:endParaRPr kumimoji="1" lang="ja-JP" altLang="en-US" sz="2800" baseline="-25000" dirty="0"/>
          </a:p>
        </p:txBody>
      </p:sp>
      <p:sp>
        <p:nvSpPr>
          <p:cNvPr id="9" name="楕円 8"/>
          <p:cNvSpPr/>
          <p:nvPr/>
        </p:nvSpPr>
        <p:spPr>
          <a:xfrm>
            <a:off x="2442313" y="5047037"/>
            <a:ext cx="786064" cy="78606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v</a:t>
            </a:r>
            <a:r>
              <a:rPr kumimoji="1" lang="en-US" altLang="ja-JP" sz="2800" baseline="-25000" dirty="0"/>
              <a:t>3</a:t>
            </a:r>
            <a:endParaRPr kumimoji="1" lang="ja-JP" altLang="en-US" sz="2800" baseline="-25000" dirty="0"/>
          </a:p>
        </p:txBody>
      </p:sp>
      <p:sp>
        <p:nvSpPr>
          <p:cNvPr id="10" name="楕円 9"/>
          <p:cNvSpPr/>
          <p:nvPr/>
        </p:nvSpPr>
        <p:spPr>
          <a:xfrm>
            <a:off x="3843993" y="3597943"/>
            <a:ext cx="786064" cy="786064"/>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v</a:t>
            </a:r>
            <a:r>
              <a:rPr kumimoji="1" lang="en-US" altLang="ja-JP" sz="2800" baseline="-25000" dirty="0"/>
              <a:t>2</a:t>
            </a:r>
            <a:endParaRPr kumimoji="1" lang="ja-JP" altLang="en-US" sz="2800" baseline="-25000" dirty="0"/>
          </a:p>
        </p:txBody>
      </p:sp>
      <p:cxnSp>
        <p:nvCxnSpPr>
          <p:cNvPr id="11" name="直線矢印コネクタ 10"/>
          <p:cNvCxnSpPr>
            <a:stCxn id="6" idx="4"/>
            <a:endCxn id="8" idx="0"/>
          </p:cNvCxnSpPr>
          <p:nvPr/>
        </p:nvCxnSpPr>
        <p:spPr>
          <a:xfrm>
            <a:off x="975130" y="2985628"/>
            <a:ext cx="0" cy="2061409"/>
          </a:xfrm>
          <a:prstGeom prst="straightConnector1">
            <a:avLst/>
          </a:prstGeom>
          <a:ln w="38100">
            <a:solidFill>
              <a:schemeClr val="bg1">
                <a:lumMod val="85000"/>
              </a:schemeClr>
            </a:solidFill>
            <a:tailEnd type="arrow" w="lg" len="lg"/>
          </a:ln>
        </p:spPr>
        <p:style>
          <a:lnRef idx="3">
            <a:schemeClr val="dk1"/>
          </a:lnRef>
          <a:fillRef idx="0">
            <a:schemeClr val="dk1"/>
          </a:fillRef>
          <a:effectRef idx="2">
            <a:schemeClr val="dk1"/>
          </a:effectRef>
          <a:fontRef idx="minor">
            <a:schemeClr val="tx1"/>
          </a:fontRef>
        </p:style>
      </p:cxnSp>
      <p:cxnSp>
        <p:nvCxnSpPr>
          <p:cNvPr id="12" name="直線矢印コネクタ 11"/>
          <p:cNvCxnSpPr>
            <a:stCxn id="6" idx="6"/>
          </p:cNvCxnSpPr>
          <p:nvPr/>
        </p:nvCxnSpPr>
        <p:spPr>
          <a:xfrm>
            <a:off x="1368162" y="2592596"/>
            <a:ext cx="1074151" cy="0"/>
          </a:xfrm>
          <a:prstGeom prst="straightConnector1">
            <a:avLst/>
          </a:prstGeom>
          <a:ln w="38100">
            <a:solidFill>
              <a:srgbClr val="FF0000"/>
            </a:solidFill>
            <a:tailEnd type="arrow" w="lg" len="lg"/>
          </a:ln>
        </p:spPr>
        <p:style>
          <a:lnRef idx="3">
            <a:schemeClr val="dk1"/>
          </a:lnRef>
          <a:fillRef idx="0">
            <a:schemeClr val="dk1"/>
          </a:fillRef>
          <a:effectRef idx="2">
            <a:schemeClr val="dk1"/>
          </a:effectRef>
          <a:fontRef idx="minor">
            <a:schemeClr val="tx1"/>
          </a:fontRef>
        </p:style>
      </p:cxnSp>
      <p:cxnSp>
        <p:nvCxnSpPr>
          <p:cNvPr id="13" name="直線矢印コネクタ 12"/>
          <p:cNvCxnSpPr>
            <a:stCxn id="9" idx="2"/>
            <a:endCxn id="8" idx="6"/>
          </p:cNvCxnSpPr>
          <p:nvPr/>
        </p:nvCxnSpPr>
        <p:spPr>
          <a:xfrm flipH="1">
            <a:off x="1368162" y="5440069"/>
            <a:ext cx="1074151" cy="0"/>
          </a:xfrm>
          <a:prstGeom prst="straightConnector1">
            <a:avLst/>
          </a:prstGeom>
          <a:ln w="38100">
            <a:tailEnd type="arrow" w="lg" len="lg"/>
          </a:ln>
        </p:spPr>
        <p:style>
          <a:lnRef idx="3">
            <a:schemeClr val="dk1"/>
          </a:lnRef>
          <a:fillRef idx="0">
            <a:schemeClr val="dk1"/>
          </a:fillRef>
          <a:effectRef idx="2">
            <a:schemeClr val="dk1"/>
          </a:effectRef>
          <a:fontRef idx="minor">
            <a:schemeClr val="tx1"/>
          </a:fontRef>
        </p:style>
      </p:cxnSp>
      <p:cxnSp>
        <p:nvCxnSpPr>
          <p:cNvPr id="14" name="直線矢印コネクタ 13"/>
          <p:cNvCxnSpPr>
            <a:stCxn id="10" idx="3"/>
            <a:endCxn id="9" idx="7"/>
          </p:cNvCxnSpPr>
          <p:nvPr/>
        </p:nvCxnSpPr>
        <p:spPr>
          <a:xfrm flipH="1">
            <a:off x="3113261" y="4268891"/>
            <a:ext cx="845848" cy="893262"/>
          </a:xfrm>
          <a:prstGeom prst="straightConnector1">
            <a:avLst/>
          </a:prstGeom>
          <a:ln w="38100">
            <a:solidFill>
              <a:schemeClr val="accent2">
                <a:lumMod val="75000"/>
              </a:schemeClr>
            </a:solidFill>
            <a:tailEnd type="arrow" w="lg" len="lg"/>
          </a:ln>
        </p:spPr>
        <p:style>
          <a:lnRef idx="3">
            <a:schemeClr val="dk1"/>
          </a:lnRef>
          <a:fillRef idx="0">
            <a:schemeClr val="dk1"/>
          </a:fillRef>
          <a:effectRef idx="2">
            <a:schemeClr val="dk1"/>
          </a:effectRef>
          <a:fontRef idx="minor">
            <a:schemeClr val="tx1"/>
          </a:fontRef>
        </p:style>
      </p:cxnSp>
      <p:cxnSp>
        <p:nvCxnSpPr>
          <p:cNvPr id="15" name="直線矢印コネクタ 14"/>
          <p:cNvCxnSpPr>
            <a:stCxn id="7" idx="5"/>
            <a:endCxn id="10" idx="1"/>
          </p:cNvCxnSpPr>
          <p:nvPr/>
        </p:nvCxnSpPr>
        <p:spPr>
          <a:xfrm>
            <a:off x="3113261" y="2870512"/>
            <a:ext cx="845848" cy="842547"/>
          </a:xfrm>
          <a:prstGeom prst="straightConnector1">
            <a:avLst/>
          </a:prstGeom>
          <a:ln w="38100">
            <a:solidFill>
              <a:srgbClr val="FF0000"/>
            </a:solidFill>
            <a:tailEnd type="arrow" w="lg" len="lg"/>
          </a:ln>
        </p:spPr>
        <p:style>
          <a:lnRef idx="3">
            <a:schemeClr val="dk1"/>
          </a:lnRef>
          <a:fillRef idx="0">
            <a:schemeClr val="dk1"/>
          </a:fillRef>
          <a:effectRef idx="2">
            <a:schemeClr val="dk1"/>
          </a:effectRef>
          <a:fontRef idx="minor">
            <a:schemeClr val="tx1"/>
          </a:fontRef>
        </p:style>
      </p:cxnSp>
      <p:cxnSp>
        <p:nvCxnSpPr>
          <p:cNvPr id="16" name="直線矢印コネクタ 15"/>
          <p:cNvCxnSpPr>
            <a:stCxn id="7" idx="3"/>
            <a:endCxn id="8" idx="0"/>
          </p:cNvCxnSpPr>
          <p:nvPr/>
        </p:nvCxnSpPr>
        <p:spPr>
          <a:xfrm flipH="1">
            <a:off x="975130" y="2870512"/>
            <a:ext cx="1582299" cy="2176525"/>
          </a:xfrm>
          <a:prstGeom prst="straightConnector1">
            <a:avLst/>
          </a:prstGeom>
          <a:ln w="38100">
            <a:tailEnd type="arrow" w="lg" len="lg"/>
          </a:ln>
        </p:spPr>
        <p:style>
          <a:lnRef idx="3">
            <a:schemeClr val="dk1"/>
          </a:lnRef>
          <a:fillRef idx="0">
            <a:schemeClr val="dk1"/>
          </a:fillRef>
          <a:effectRef idx="2">
            <a:schemeClr val="dk1"/>
          </a:effectRef>
          <a:fontRef idx="minor">
            <a:schemeClr val="tx1"/>
          </a:fontRef>
        </p:style>
      </p:cxnSp>
      <p:cxnSp>
        <p:nvCxnSpPr>
          <p:cNvPr id="17" name="直線矢印コネクタ 16"/>
          <p:cNvCxnSpPr>
            <a:stCxn id="8" idx="7"/>
            <a:endCxn id="10" idx="2"/>
          </p:cNvCxnSpPr>
          <p:nvPr/>
        </p:nvCxnSpPr>
        <p:spPr>
          <a:xfrm flipV="1">
            <a:off x="1253046" y="3990975"/>
            <a:ext cx="2590947" cy="1171178"/>
          </a:xfrm>
          <a:prstGeom prst="straightConnector1">
            <a:avLst/>
          </a:prstGeom>
          <a:ln w="38100">
            <a:tailEnd type="arrow" w="lg" len="lg"/>
          </a:ln>
        </p:spPr>
        <p:style>
          <a:lnRef idx="3">
            <a:schemeClr val="dk1"/>
          </a:lnRef>
          <a:fillRef idx="0">
            <a:schemeClr val="dk1"/>
          </a:fillRef>
          <a:effectRef idx="2">
            <a:schemeClr val="dk1"/>
          </a:effectRef>
          <a:fontRef idx="minor">
            <a:schemeClr val="tx1"/>
          </a:fontRef>
        </p:style>
      </p:cxnSp>
      <p:sp>
        <p:nvSpPr>
          <p:cNvPr id="18" name="テキスト ボックス 17"/>
          <p:cNvSpPr txBox="1"/>
          <p:nvPr/>
        </p:nvSpPr>
        <p:spPr>
          <a:xfrm>
            <a:off x="1656249" y="2131600"/>
            <a:ext cx="385042" cy="523220"/>
          </a:xfrm>
          <a:prstGeom prst="rect">
            <a:avLst/>
          </a:prstGeom>
          <a:noFill/>
        </p:spPr>
        <p:txBody>
          <a:bodyPr wrap="none" rtlCol="0">
            <a:spAutoFit/>
          </a:bodyPr>
          <a:lstStyle/>
          <a:p>
            <a:r>
              <a:rPr kumimoji="1" lang="en-US" altLang="ja-JP" sz="2800" dirty="0"/>
              <a:t>2</a:t>
            </a:r>
            <a:endParaRPr kumimoji="1" lang="ja-JP" altLang="en-US" sz="2800" dirty="0"/>
          </a:p>
        </p:txBody>
      </p:sp>
      <p:sp>
        <p:nvSpPr>
          <p:cNvPr id="19" name="テキスト ボックス 18"/>
          <p:cNvSpPr txBox="1"/>
          <p:nvPr/>
        </p:nvSpPr>
        <p:spPr>
          <a:xfrm>
            <a:off x="375285" y="3697164"/>
            <a:ext cx="585417" cy="523220"/>
          </a:xfrm>
          <a:prstGeom prst="rect">
            <a:avLst/>
          </a:prstGeom>
          <a:noFill/>
        </p:spPr>
        <p:txBody>
          <a:bodyPr wrap="none" rtlCol="0">
            <a:spAutoFit/>
          </a:bodyPr>
          <a:lstStyle/>
          <a:p>
            <a:r>
              <a:rPr kumimoji="1" lang="en-US" altLang="ja-JP" sz="2800" dirty="0">
                <a:solidFill>
                  <a:schemeClr val="bg2">
                    <a:lumMod val="90000"/>
                  </a:schemeClr>
                </a:solidFill>
              </a:rPr>
              <a:t>10</a:t>
            </a:r>
            <a:endParaRPr kumimoji="1" lang="ja-JP" altLang="en-US" sz="2800" dirty="0">
              <a:solidFill>
                <a:schemeClr val="bg2">
                  <a:lumMod val="90000"/>
                </a:schemeClr>
              </a:solidFill>
            </a:endParaRPr>
          </a:p>
        </p:txBody>
      </p:sp>
      <p:sp>
        <p:nvSpPr>
          <p:cNvPr id="20" name="テキスト ボックス 19"/>
          <p:cNvSpPr txBox="1"/>
          <p:nvPr/>
        </p:nvSpPr>
        <p:spPr>
          <a:xfrm>
            <a:off x="2003720" y="3525313"/>
            <a:ext cx="385042" cy="523220"/>
          </a:xfrm>
          <a:prstGeom prst="rect">
            <a:avLst/>
          </a:prstGeom>
          <a:noFill/>
        </p:spPr>
        <p:txBody>
          <a:bodyPr wrap="none" rtlCol="0">
            <a:spAutoFit/>
          </a:bodyPr>
          <a:lstStyle/>
          <a:p>
            <a:r>
              <a:rPr lang="en-US" altLang="ja-JP" sz="2800" dirty="0"/>
              <a:t>7</a:t>
            </a:r>
            <a:endParaRPr kumimoji="1" lang="ja-JP" altLang="en-US" sz="2800" dirty="0"/>
          </a:p>
        </p:txBody>
      </p:sp>
      <p:sp>
        <p:nvSpPr>
          <p:cNvPr id="21" name="テキスト ボックス 20"/>
          <p:cNvSpPr txBox="1"/>
          <p:nvPr/>
        </p:nvSpPr>
        <p:spPr>
          <a:xfrm>
            <a:off x="3536185" y="2759500"/>
            <a:ext cx="385042" cy="523220"/>
          </a:xfrm>
          <a:prstGeom prst="rect">
            <a:avLst/>
          </a:prstGeom>
          <a:noFill/>
        </p:spPr>
        <p:txBody>
          <a:bodyPr wrap="none" rtlCol="0">
            <a:spAutoFit/>
          </a:bodyPr>
          <a:lstStyle/>
          <a:p>
            <a:r>
              <a:rPr kumimoji="1" lang="en-US" altLang="ja-JP" sz="2800" dirty="0"/>
              <a:t>3</a:t>
            </a:r>
            <a:endParaRPr kumimoji="1" lang="ja-JP" altLang="en-US" sz="2800" dirty="0"/>
          </a:p>
        </p:txBody>
      </p:sp>
      <p:sp>
        <p:nvSpPr>
          <p:cNvPr id="22" name="テキスト ボックス 21"/>
          <p:cNvSpPr txBox="1"/>
          <p:nvPr/>
        </p:nvSpPr>
        <p:spPr>
          <a:xfrm>
            <a:off x="2527720" y="3920932"/>
            <a:ext cx="385042" cy="523220"/>
          </a:xfrm>
          <a:prstGeom prst="rect">
            <a:avLst/>
          </a:prstGeom>
          <a:noFill/>
        </p:spPr>
        <p:txBody>
          <a:bodyPr wrap="none" rtlCol="0">
            <a:spAutoFit/>
          </a:bodyPr>
          <a:lstStyle/>
          <a:p>
            <a:r>
              <a:rPr kumimoji="1" lang="en-US" altLang="ja-JP" sz="2800" dirty="0"/>
              <a:t>6</a:t>
            </a:r>
            <a:endParaRPr kumimoji="1" lang="ja-JP" altLang="en-US" sz="2800" dirty="0"/>
          </a:p>
        </p:txBody>
      </p:sp>
      <p:sp>
        <p:nvSpPr>
          <p:cNvPr id="23" name="テキスト ボックス 22"/>
          <p:cNvSpPr txBox="1"/>
          <p:nvPr/>
        </p:nvSpPr>
        <p:spPr>
          <a:xfrm>
            <a:off x="1835279" y="5571491"/>
            <a:ext cx="385042" cy="523220"/>
          </a:xfrm>
          <a:prstGeom prst="rect">
            <a:avLst/>
          </a:prstGeom>
          <a:noFill/>
        </p:spPr>
        <p:txBody>
          <a:bodyPr wrap="none" rtlCol="0">
            <a:spAutoFit/>
          </a:bodyPr>
          <a:lstStyle/>
          <a:p>
            <a:r>
              <a:rPr kumimoji="1" lang="en-US" altLang="ja-JP" sz="2800" dirty="0"/>
              <a:t>5</a:t>
            </a:r>
            <a:endParaRPr kumimoji="1" lang="ja-JP" altLang="en-US" sz="2800" dirty="0"/>
          </a:p>
        </p:txBody>
      </p:sp>
      <p:sp>
        <p:nvSpPr>
          <p:cNvPr id="24" name="テキスト ボックス 23"/>
          <p:cNvSpPr txBox="1"/>
          <p:nvPr/>
        </p:nvSpPr>
        <p:spPr>
          <a:xfrm>
            <a:off x="3642890" y="4660954"/>
            <a:ext cx="385042" cy="523220"/>
          </a:xfrm>
          <a:prstGeom prst="rect">
            <a:avLst/>
          </a:prstGeom>
          <a:noFill/>
        </p:spPr>
        <p:txBody>
          <a:bodyPr wrap="none" rtlCol="0">
            <a:spAutoFit/>
          </a:bodyPr>
          <a:lstStyle/>
          <a:p>
            <a:r>
              <a:rPr lang="en-US" altLang="ja-JP" sz="2800" dirty="0"/>
              <a:t>4</a:t>
            </a:r>
            <a:endParaRPr kumimoji="1" lang="ja-JP" altLang="en-US" sz="2800" dirty="0"/>
          </a:p>
        </p:txBody>
      </p:sp>
      <p:cxnSp>
        <p:nvCxnSpPr>
          <p:cNvPr id="25" name="直線矢印コネクタ 24"/>
          <p:cNvCxnSpPr>
            <a:stCxn id="6" idx="5"/>
            <a:endCxn id="10" idx="2"/>
          </p:cNvCxnSpPr>
          <p:nvPr/>
        </p:nvCxnSpPr>
        <p:spPr>
          <a:xfrm>
            <a:off x="1253046" y="2870512"/>
            <a:ext cx="2590947" cy="1120463"/>
          </a:xfrm>
          <a:prstGeom prst="straightConnector1">
            <a:avLst/>
          </a:prstGeom>
          <a:ln w="38100">
            <a:solidFill>
              <a:schemeClr val="bg1">
                <a:lumMod val="85000"/>
              </a:schemeClr>
            </a:solidFill>
            <a:prstDash val="dash"/>
            <a:tailEnd type="arrow" w="lg" len="lg"/>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a:stCxn id="6" idx="5"/>
            <a:endCxn id="9" idx="1"/>
          </p:cNvCxnSpPr>
          <p:nvPr/>
        </p:nvCxnSpPr>
        <p:spPr>
          <a:xfrm>
            <a:off x="1253046" y="2870512"/>
            <a:ext cx="1304383" cy="2291641"/>
          </a:xfrm>
          <a:prstGeom prst="straightConnector1">
            <a:avLst/>
          </a:prstGeom>
          <a:ln w="38100">
            <a:solidFill>
              <a:schemeClr val="accent2">
                <a:lumMod val="75000"/>
              </a:schemeClr>
            </a:solidFill>
            <a:prstDash val="dash"/>
            <a:tailEnd type="arrow" w="lg" len="lg"/>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1656249" y="2724415"/>
            <a:ext cx="543739" cy="523220"/>
          </a:xfrm>
          <a:prstGeom prst="rect">
            <a:avLst/>
          </a:prstGeom>
          <a:noFill/>
        </p:spPr>
        <p:txBody>
          <a:bodyPr wrap="none" rtlCol="0">
            <a:spAutoFit/>
          </a:bodyPr>
          <a:lstStyle/>
          <a:p>
            <a:r>
              <a:rPr kumimoji="1" lang="ja-JP" altLang="en-US" sz="2800" dirty="0">
                <a:solidFill>
                  <a:schemeClr val="bg2">
                    <a:lumMod val="90000"/>
                  </a:schemeClr>
                </a:solidFill>
              </a:rPr>
              <a:t>∞</a:t>
            </a:r>
          </a:p>
        </p:txBody>
      </p:sp>
      <p:sp>
        <p:nvSpPr>
          <p:cNvPr id="28" name="テキスト ボックス 27"/>
          <p:cNvSpPr txBox="1"/>
          <p:nvPr/>
        </p:nvSpPr>
        <p:spPr>
          <a:xfrm>
            <a:off x="1153794" y="3397181"/>
            <a:ext cx="543739" cy="523220"/>
          </a:xfrm>
          <a:prstGeom prst="rect">
            <a:avLst/>
          </a:prstGeom>
          <a:noFill/>
        </p:spPr>
        <p:txBody>
          <a:bodyPr wrap="none" rtlCol="0">
            <a:spAutoFit/>
          </a:bodyPr>
          <a:lstStyle/>
          <a:p>
            <a:r>
              <a:rPr kumimoji="1" lang="ja-JP" altLang="en-US" sz="2800" dirty="0">
                <a:solidFill>
                  <a:schemeClr val="accent6">
                    <a:lumMod val="75000"/>
                  </a:schemeClr>
                </a:solidFill>
              </a:rPr>
              <a:t>∞</a:t>
            </a:r>
          </a:p>
        </p:txBody>
      </p:sp>
      <p:sp>
        <p:nvSpPr>
          <p:cNvPr id="31" name="楕円 30"/>
          <p:cNvSpPr/>
          <p:nvPr/>
        </p:nvSpPr>
        <p:spPr>
          <a:xfrm>
            <a:off x="4758744" y="2959130"/>
            <a:ext cx="310371" cy="31037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直線矢印コネクタ 28"/>
          <p:cNvCxnSpPr>
            <a:stCxn id="7" idx="4"/>
            <a:endCxn id="9" idx="0"/>
          </p:cNvCxnSpPr>
          <p:nvPr/>
        </p:nvCxnSpPr>
        <p:spPr>
          <a:xfrm>
            <a:off x="2835345" y="2985628"/>
            <a:ext cx="0" cy="2061409"/>
          </a:xfrm>
          <a:prstGeom prst="straightConnector1">
            <a:avLst/>
          </a:prstGeom>
          <a:ln w="38100">
            <a:solidFill>
              <a:schemeClr val="accent2">
                <a:lumMod val="75000"/>
              </a:schemeClr>
            </a:solidFill>
            <a:prstDash val="dash"/>
            <a:tailEnd type="arrow" w="lg" len="lg"/>
          </a:ln>
        </p:spPr>
        <p:style>
          <a:lnRef idx="1">
            <a:schemeClr val="accent1"/>
          </a:lnRef>
          <a:fillRef idx="0">
            <a:schemeClr val="accent1"/>
          </a:fillRef>
          <a:effectRef idx="0">
            <a:schemeClr val="accent1"/>
          </a:effectRef>
          <a:fontRef idx="minor">
            <a:schemeClr val="tx1"/>
          </a:fontRef>
        </p:style>
      </p:cxnSp>
      <p:sp>
        <p:nvSpPr>
          <p:cNvPr id="30" name="テキスト ボックス 29"/>
          <p:cNvSpPr txBox="1"/>
          <p:nvPr/>
        </p:nvSpPr>
        <p:spPr>
          <a:xfrm>
            <a:off x="2800298" y="3114316"/>
            <a:ext cx="543739" cy="523220"/>
          </a:xfrm>
          <a:prstGeom prst="rect">
            <a:avLst/>
          </a:prstGeom>
          <a:noFill/>
        </p:spPr>
        <p:txBody>
          <a:bodyPr wrap="none" rtlCol="0">
            <a:spAutoFit/>
          </a:bodyPr>
          <a:lstStyle/>
          <a:p>
            <a:r>
              <a:rPr kumimoji="1" lang="ja-JP" altLang="en-US" sz="2800" dirty="0">
                <a:solidFill>
                  <a:schemeClr val="accent6">
                    <a:lumMod val="75000"/>
                  </a:schemeClr>
                </a:solidFill>
              </a:rPr>
              <a:t>∞</a:t>
            </a:r>
          </a:p>
        </p:txBody>
      </p:sp>
    </p:spTree>
    <p:extLst>
      <p:ext uri="{BB962C8B-B14F-4D97-AF65-F5344CB8AC3E}">
        <p14:creationId xmlns:p14="http://schemas.microsoft.com/office/powerpoint/2010/main" val="141934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Dijkstra’s</a:t>
            </a:r>
            <a:r>
              <a:rPr lang="en-US" altLang="ja-JP" dirty="0"/>
              <a:t> Algorithm - Example</a:t>
            </a:r>
            <a:endParaRPr kumimoji="1" lang="ja-JP" altLang="en-US" dirty="0"/>
          </a:p>
        </p:txBody>
      </p:sp>
      <p:graphicFrame>
        <p:nvGraphicFramePr>
          <p:cNvPr id="5" name="コンテンツ プレースホルダー 4"/>
          <p:cNvGraphicFramePr>
            <a:graphicFrameLocks noGrp="1"/>
          </p:cNvGraphicFramePr>
          <p:nvPr>
            <p:ph sz="half" idx="2"/>
          </p:nvPr>
        </p:nvGraphicFramePr>
        <p:xfrm>
          <a:off x="5197802" y="1823493"/>
          <a:ext cx="6155998" cy="2225040"/>
        </p:xfrm>
        <a:graphic>
          <a:graphicData uri="http://schemas.openxmlformats.org/drawingml/2006/table">
            <a:tbl>
              <a:tblPr firstRow="1" bandRow="1">
                <a:tableStyleId>{5940675A-B579-460E-94D1-54222C63F5DA}</a:tableStyleId>
              </a:tblPr>
              <a:tblGrid>
                <a:gridCol w="791621">
                  <a:extLst>
                    <a:ext uri="{9D8B030D-6E8A-4147-A177-3AD203B41FA5}">
                      <a16:colId xmlns:a16="http://schemas.microsoft.com/office/drawing/2014/main" val="300149981"/>
                    </a:ext>
                  </a:extLst>
                </a:gridCol>
                <a:gridCol w="1810367">
                  <a:extLst>
                    <a:ext uri="{9D8B030D-6E8A-4147-A177-3AD203B41FA5}">
                      <a16:colId xmlns:a16="http://schemas.microsoft.com/office/drawing/2014/main" val="3795206968"/>
                    </a:ext>
                  </a:extLst>
                </a:gridCol>
                <a:gridCol w="592335">
                  <a:extLst>
                    <a:ext uri="{9D8B030D-6E8A-4147-A177-3AD203B41FA5}">
                      <a16:colId xmlns:a16="http://schemas.microsoft.com/office/drawing/2014/main" val="1221345262"/>
                    </a:ext>
                  </a:extLst>
                </a:gridCol>
                <a:gridCol w="592335">
                  <a:extLst>
                    <a:ext uri="{9D8B030D-6E8A-4147-A177-3AD203B41FA5}">
                      <a16:colId xmlns:a16="http://schemas.microsoft.com/office/drawing/2014/main" val="3928225675"/>
                    </a:ext>
                  </a:extLst>
                </a:gridCol>
                <a:gridCol w="592335">
                  <a:extLst>
                    <a:ext uri="{9D8B030D-6E8A-4147-A177-3AD203B41FA5}">
                      <a16:colId xmlns:a16="http://schemas.microsoft.com/office/drawing/2014/main" val="6793867"/>
                    </a:ext>
                  </a:extLst>
                </a:gridCol>
                <a:gridCol w="592335">
                  <a:extLst>
                    <a:ext uri="{9D8B030D-6E8A-4147-A177-3AD203B41FA5}">
                      <a16:colId xmlns:a16="http://schemas.microsoft.com/office/drawing/2014/main" val="3670273017"/>
                    </a:ext>
                  </a:extLst>
                </a:gridCol>
                <a:gridCol w="592335">
                  <a:extLst>
                    <a:ext uri="{9D8B030D-6E8A-4147-A177-3AD203B41FA5}">
                      <a16:colId xmlns:a16="http://schemas.microsoft.com/office/drawing/2014/main" val="784780722"/>
                    </a:ext>
                  </a:extLst>
                </a:gridCol>
                <a:gridCol w="592335">
                  <a:extLst>
                    <a:ext uri="{9D8B030D-6E8A-4147-A177-3AD203B41FA5}">
                      <a16:colId xmlns:a16="http://schemas.microsoft.com/office/drawing/2014/main" val="2558832546"/>
                    </a:ext>
                  </a:extLst>
                </a:gridCol>
              </a:tblGrid>
              <a:tr h="370840">
                <a:tc>
                  <a:txBody>
                    <a:bodyPr/>
                    <a:lstStyle/>
                    <a:p>
                      <a:r>
                        <a:rPr kumimoji="1" lang="en-US" altLang="ja-JP" dirty="0" err="1"/>
                        <a:t>Itr</a:t>
                      </a:r>
                      <a:endParaRPr kumimoji="1" lang="ja-JP" altLang="en-US" dirty="0"/>
                    </a:p>
                  </a:txBody>
                  <a:tcPr/>
                </a:tc>
                <a:tc>
                  <a:txBody>
                    <a:bodyPr/>
                    <a:lstStyle/>
                    <a:p>
                      <a:r>
                        <a:rPr kumimoji="1" lang="en-US" altLang="ja-JP" i="1" dirty="0">
                          <a:latin typeface="Times New Roman" panose="02020603050405020304" pitchFamily="18" charset="0"/>
                          <a:cs typeface="Times New Roman" panose="02020603050405020304" pitchFamily="18" charset="0"/>
                        </a:rPr>
                        <a:t>S</a:t>
                      </a:r>
                      <a:endParaRPr kumimoji="1" lang="ja-JP" altLang="en-US" i="1" dirty="0">
                        <a:latin typeface="Times New Roman" panose="02020603050405020304" pitchFamily="18" charset="0"/>
                        <a:cs typeface="Times New Roman" panose="02020603050405020304" pitchFamily="18" charset="0"/>
                      </a:endParaRPr>
                    </a:p>
                  </a:txBody>
                  <a:tcPr/>
                </a:tc>
                <a:tc>
                  <a:txBody>
                    <a:bodyPr/>
                    <a:lstStyle/>
                    <a:p>
                      <a:r>
                        <a:rPr kumimoji="1" lang="en-US" altLang="ja-JP" i="1" dirty="0">
                          <a:latin typeface="Times New Roman" panose="02020603050405020304" pitchFamily="18" charset="0"/>
                          <a:cs typeface="Times New Roman" panose="02020603050405020304" pitchFamily="18" charset="0"/>
                        </a:rPr>
                        <a:t>w</a:t>
                      </a:r>
                      <a:endParaRPr kumimoji="1" lang="ja-JP" altLang="en-US" i="1" dirty="0">
                        <a:latin typeface="Times New Roman" panose="02020603050405020304" pitchFamily="18" charset="0"/>
                        <a:cs typeface="Times New Roman" panose="02020603050405020304" pitchFamily="18" charset="0"/>
                      </a:endParaRPr>
                    </a:p>
                  </a:txBody>
                  <a:tcPr/>
                </a:tc>
                <a:tc>
                  <a:txBody>
                    <a:bodyPr/>
                    <a:lstStyle/>
                    <a:p>
                      <a:r>
                        <a:rPr kumimoji="1" lang="en-US" altLang="ja-JP" i="1" dirty="0">
                          <a:latin typeface="Times New Roman" panose="02020603050405020304" pitchFamily="18" charset="0"/>
                          <a:cs typeface="Times New Roman" panose="02020603050405020304" pitchFamily="18" charset="0"/>
                        </a:rPr>
                        <a:t>d</a:t>
                      </a:r>
                      <a:r>
                        <a:rPr kumimoji="1" lang="en-US" altLang="ja-JP" dirty="0">
                          <a:latin typeface="Times New Roman" panose="02020603050405020304" pitchFamily="18" charset="0"/>
                          <a:cs typeface="Times New Roman" panose="02020603050405020304" pitchFamily="18" charset="0"/>
                        </a:rPr>
                        <a:t>[0]</a:t>
                      </a:r>
                      <a:endParaRPr kumimoji="1" lang="ja-JP" alt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i="1" dirty="0">
                          <a:latin typeface="Times New Roman" panose="02020603050405020304" pitchFamily="18" charset="0"/>
                          <a:cs typeface="Times New Roman" panose="02020603050405020304" pitchFamily="18" charset="0"/>
                        </a:rPr>
                        <a:t>d</a:t>
                      </a:r>
                      <a:r>
                        <a:rPr kumimoji="1" lang="en-US" altLang="ja-JP" dirty="0">
                          <a:latin typeface="Times New Roman" panose="02020603050405020304" pitchFamily="18" charset="0"/>
                          <a:cs typeface="Times New Roman" panose="02020603050405020304" pitchFamily="18" charset="0"/>
                        </a:rPr>
                        <a:t>[1]</a:t>
                      </a:r>
                      <a:endParaRPr kumimoji="1" lang="ja-JP" alt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i="1" dirty="0">
                          <a:latin typeface="Times New Roman" panose="02020603050405020304" pitchFamily="18" charset="0"/>
                          <a:cs typeface="Times New Roman" panose="02020603050405020304" pitchFamily="18" charset="0"/>
                        </a:rPr>
                        <a:t>d</a:t>
                      </a:r>
                      <a:r>
                        <a:rPr kumimoji="1" lang="en-US" altLang="ja-JP" dirty="0">
                          <a:latin typeface="Times New Roman" panose="02020603050405020304" pitchFamily="18" charset="0"/>
                          <a:cs typeface="Times New Roman" panose="02020603050405020304" pitchFamily="18" charset="0"/>
                        </a:rPr>
                        <a:t>[2]</a:t>
                      </a:r>
                      <a:endParaRPr kumimoji="1" lang="ja-JP" alt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i="1" dirty="0">
                          <a:latin typeface="Times New Roman" panose="02020603050405020304" pitchFamily="18" charset="0"/>
                          <a:cs typeface="Times New Roman" panose="02020603050405020304" pitchFamily="18" charset="0"/>
                        </a:rPr>
                        <a:t>d</a:t>
                      </a:r>
                      <a:r>
                        <a:rPr kumimoji="1" lang="en-US" altLang="ja-JP" dirty="0">
                          <a:latin typeface="Times New Roman" panose="02020603050405020304" pitchFamily="18" charset="0"/>
                          <a:cs typeface="Times New Roman" panose="02020603050405020304" pitchFamily="18" charset="0"/>
                        </a:rPr>
                        <a:t>[3]</a:t>
                      </a:r>
                      <a:endParaRPr kumimoji="1" lang="ja-JP" alt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i="1" dirty="0">
                          <a:latin typeface="Times New Roman" panose="02020603050405020304" pitchFamily="18" charset="0"/>
                          <a:cs typeface="Times New Roman" panose="02020603050405020304" pitchFamily="18" charset="0"/>
                        </a:rPr>
                        <a:t>d</a:t>
                      </a:r>
                      <a:r>
                        <a:rPr kumimoji="1" lang="en-US" altLang="ja-JP" dirty="0">
                          <a:latin typeface="Times New Roman" panose="02020603050405020304" pitchFamily="18" charset="0"/>
                          <a:cs typeface="Times New Roman" panose="02020603050405020304" pitchFamily="18" charset="0"/>
                        </a:rPr>
                        <a:t>[4]</a:t>
                      </a:r>
                      <a:endParaRPr kumimoji="1" lang="ja-JP"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45473529"/>
                  </a:ext>
                </a:extLst>
              </a:tr>
              <a:tr h="370840">
                <a:tc>
                  <a:txBody>
                    <a:bodyPr/>
                    <a:lstStyle/>
                    <a:p>
                      <a:r>
                        <a:rPr kumimoji="1" lang="en-US" altLang="ja-JP" dirty="0" err="1"/>
                        <a:t>Init.</a:t>
                      </a:r>
                      <a:endParaRPr kumimoji="1" lang="ja-JP" altLang="en-US" dirty="0"/>
                    </a:p>
                  </a:txBody>
                  <a:tcPr/>
                </a:tc>
                <a:tc>
                  <a:txBody>
                    <a:bodyPr/>
                    <a:lstStyle/>
                    <a:p>
                      <a:r>
                        <a:rPr kumimoji="1" lang="en-US" altLang="ja-JP" dirty="0">
                          <a:latin typeface="Times New Roman" panose="02020603050405020304" pitchFamily="18" charset="0"/>
                          <a:cs typeface="Times New Roman" panose="02020603050405020304" pitchFamily="18" charset="0"/>
                        </a:rPr>
                        <a:t>{</a:t>
                      </a:r>
                      <a:r>
                        <a:rPr kumimoji="1" lang="en-US" altLang="ja-JP" i="1" dirty="0">
                          <a:latin typeface="Times New Roman" panose="02020603050405020304" pitchFamily="18" charset="0"/>
                          <a:cs typeface="Times New Roman" panose="02020603050405020304" pitchFamily="18" charset="0"/>
                        </a:rPr>
                        <a:t>v</a:t>
                      </a:r>
                      <a:r>
                        <a:rPr kumimoji="1" lang="en-US" altLang="ja-JP" baseline="-25000" dirty="0">
                          <a:latin typeface="Times New Roman" panose="02020603050405020304" pitchFamily="18" charset="0"/>
                          <a:cs typeface="Times New Roman" panose="02020603050405020304" pitchFamily="18" charset="0"/>
                        </a:rPr>
                        <a:t>0</a:t>
                      </a:r>
                      <a:r>
                        <a:rPr kumimoji="1" lang="en-US" altLang="ja-JP" dirty="0">
                          <a:latin typeface="Times New Roman" panose="02020603050405020304" pitchFamily="18" charset="0"/>
                          <a:cs typeface="Times New Roman" panose="02020603050405020304" pitchFamily="18" charset="0"/>
                        </a:rPr>
                        <a:t>}</a:t>
                      </a:r>
                      <a:endParaRPr kumimoji="1" lang="ja-JP" altLang="en-US" dirty="0">
                        <a:latin typeface="Times New Roman" panose="02020603050405020304" pitchFamily="18" charset="0"/>
                        <a:cs typeface="Times New Roman" panose="02020603050405020304" pitchFamily="18" charset="0"/>
                      </a:endParaRPr>
                    </a:p>
                  </a:txBody>
                  <a:tcPr/>
                </a:tc>
                <a:tc>
                  <a:txBody>
                    <a:bodyPr/>
                    <a:lstStyle/>
                    <a:p>
                      <a:r>
                        <a:rPr kumimoji="1" lang="en-US" altLang="ja-JP" dirty="0"/>
                        <a:t>-</a:t>
                      </a:r>
                      <a:endParaRPr kumimoji="1" lang="ja-JP" altLang="en-US" dirty="0"/>
                    </a:p>
                  </a:txBody>
                  <a:tcPr/>
                </a:tc>
                <a:tc>
                  <a:txBody>
                    <a:bodyPr/>
                    <a:lstStyle/>
                    <a:p>
                      <a:r>
                        <a:rPr kumimoji="1" lang="en-US" altLang="ja-JP" dirty="0"/>
                        <a:t>-</a:t>
                      </a:r>
                      <a:endParaRPr kumimoji="1" lang="ja-JP" altLang="en-US" dirty="0"/>
                    </a:p>
                  </a:txBody>
                  <a:tcPr/>
                </a:tc>
                <a:tc>
                  <a:txBody>
                    <a:bodyPr/>
                    <a:lstStyle/>
                    <a:p>
                      <a:r>
                        <a:rPr kumimoji="1" lang="en-US" altLang="ja-JP" dirty="0"/>
                        <a:t>2</a:t>
                      </a:r>
                      <a:endParaRPr kumimoji="1" lang="ja-JP" altLang="en-US" dirty="0"/>
                    </a:p>
                  </a:txBody>
                  <a:tcPr/>
                </a:tc>
                <a:tc>
                  <a:txBody>
                    <a:bodyPr/>
                    <a:lstStyle/>
                    <a:p>
                      <a:r>
                        <a:rPr kumimoji="1" lang="ja-JP" altLang="en-US" dirty="0"/>
                        <a:t>∞</a:t>
                      </a:r>
                    </a:p>
                  </a:txBody>
                  <a:tcPr/>
                </a:tc>
                <a:tc>
                  <a:txBody>
                    <a:bodyPr/>
                    <a:lstStyle/>
                    <a:p>
                      <a:r>
                        <a:rPr kumimoji="1" lang="ja-JP" altLang="en-US" dirty="0"/>
                        <a:t>∞</a:t>
                      </a:r>
                    </a:p>
                  </a:txBody>
                  <a:tcPr/>
                </a:tc>
                <a:tc>
                  <a:txBody>
                    <a:bodyPr/>
                    <a:lstStyle/>
                    <a:p>
                      <a:r>
                        <a:rPr kumimoji="1" lang="en-US" altLang="ja-JP" dirty="0"/>
                        <a:t>10</a:t>
                      </a:r>
                      <a:endParaRPr kumimoji="1" lang="ja-JP" altLang="en-US" dirty="0"/>
                    </a:p>
                  </a:txBody>
                  <a:tcPr/>
                </a:tc>
                <a:extLst>
                  <a:ext uri="{0D108BD9-81ED-4DB2-BD59-A6C34878D82A}">
                    <a16:rowId xmlns:a16="http://schemas.microsoft.com/office/drawing/2014/main" val="1108258686"/>
                  </a:ext>
                </a:extLst>
              </a:tr>
              <a:tr h="370840">
                <a:tc>
                  <a:txBody>
                    <a:bodyPr/>
                    <a:lstStyle/>
                    <a:p>
                      <a:r>
                        <a:rPr kumimoji="1" lang="en-US" altLang="ja-JP" dirty="0"/>
                        <a:t>1</a:t>
                      </a:r>
                      <a:endParaRPr kumimoji="1" lang="ja-JP"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Times New Roman" panose="02020603050405020304" pitchFamily="18" charset="0"/>
                          <a:cs typeface="Times New Roman" panose="02020603050405020304" pitchFamily="18" charset="0"/>
                        </a:rPr>
                        <a:t>{</a:t>
                      </a:r>
                      <a:r>
                        <a:rPr kumimoji="1" lang="en-US" altLang="ja-JP" i="1" dirty="0">
                          <a:latin typeface="Times New Roman" panose="02020603050405020304" pitchFamily="18" charset="0"/>
                          <a:cs typeface="Times New Roman" panose="02020603050405020304" pitchFamily="18" charset="0"/>
                        </a:rPr>
                        <a:t>v</a:t>
                      </a:r>
                      <a:r>
                        <a:rPr kumimoji="1" lang="en-US" altLang="ja-JP" baseline="-25000" dirty="0">
                          <a:latin typeface="Times New Roman" panose="02020603050405020304" pitchFamily="18" charset="0"/>
                          <a:cs typeface="Times New Roman" panose="02020603050405020304" pitchFamily="18" charset="0"/>
                        </a:rPr>
                        <a:t>0</a:t>
                      </a:r>
                      <a:r>
                        <a:rPr kumimoji="1" lang="en-US" altLang="ja-JP" dirty="0">
                          <a:latin typeface="Times New Roman" panose="02020603050405020304" pitchFamily="18" charset="0"/>
                          <a:cs typeface="Times New Roman" panose="02020603050405020304" pitchFamily="18" charset="0"/>
                        </a:rPr>
                        <a:t>,</a:t>
                      </a:r>
                      <a:r>
                        <a:rPr kumimoji="1" lang="en-US" altLang="ja-JP" i="1" dirty="0">
                          <a:latin typeface="Times New Roman" panose="02020603050405020304" pitchFamily="18" charset="0"/>
                          <a:cs typeface="Times New Roman" panose="02020603050405020304" pitchFamily="18" charset="0"/>
                        </a:rPr>
                        <a:t> v</a:t>
                      </a:r>
                      <a:r>
                        <a:rPr kumimoji="1" lang="en-US" altLang="ja-JP" baseline="-25000" dirty="0">
                          <a:latin typeface="Times New Roman" panose="02020603050405020304" pitchFamily="18" charset="0"/>
                          <a:cs typeface="Times New Roman" panose="02020603050405020304" pitchFamily="18" charset="0"/>
                        </a:rPr>
                        <a:t>1</a:t>
                      </a:r>
                      <a:r>
                        <a:rPr kumimoji="1" lang="en-US" altLang="ja-JP" dirty="0">
                          <a:latin typeface="Times New Roman" panose="02020603050405020304" pitchFamily="18" charset="0"/>
                          <a:cs typeface="Times New Roman" panose="02020603050405020304" pitchFamily="18" charset="0"/>
                        </a:rPr>
                        <a:t>}</a:t>
                      </a:r>
                      <a:endParaRPr kumimoji="1" lang="ja-JP" altLang="en-US" dirty="0">
                        <a:latin typeface="Times New Roman" panose="02020603050405020304" pitchFamily="18" charset="0"/>
                        <a:cs typeface="Times New Roman" panose="02020603050405020304" pitchFamily="18" charset="0"/>
                      </a:endParaRPr>
                    </a:p>
                  </a:txBody>
                  <a:tcPr/>
                </a:tc>
                <a:tc>
                  <a:txBody>
                    <a:bodyPr/>
                    <a:lstStyle/>
                    <a:p>
                      <a:r>
                        <a:rPr kumimoji="1" lang="en-US" altLang="ja-JP" i="1" dirty="0">
                          <a:latin typeface="Times New Roman" panose="02020603050405020304" pitchFamily="18" charset="0"/>
                          <a:cs typeface="Times New Roman" panose="02020603050405020304" pitchFamily="18" charset="0"/>
                        </a:rPr>
                        <a:t>v</a:t>
                      </a:r>
                      <a:r>
                        <a:rPr kumimoji="1" lang="en-US" altLang="ja-JP" i="0" baseline="-25000" dirty="0">
                          <a:latin typeface="Times New Roman" panose="02020603050405020304" pitchFamily="18" charset="0"/>
                          <a:cs typeface="Times New Roman" panose="02020603050405020304" pitchFamily="18" charset="0"/>
                        </a:rPr>
                        <a:t>1</a:t>
                      </a:r>
                      <a:endParaRPr kumimoji="1" lang="ja-JP" altLang="en-US" dirty="0"/>
                    </a:p>
                  </a:txBody>
                  <a:tcPr/>
                </a:tc>
                <a:tc>
                  <a:txBody>
                    <a:bodyPr/>
                    <a:lstStyle/>
                    <a:p>
                      <a:r>
                        <a:rPr kumimoji="1" lang="en-US" altLang="ja-JP" dirty="0"/>
                        <a:t>2</a:t>
                      </a:r>
                      <a:endParaRPr kumimoji="1" lang="ja-JP" altLang="en-US" dirty="0"/>
                    </a:p>
                  </a:txBody>
                  <a:tcPr/>
                </a:tc>
                <a:tc>
                  <a:txBody>
                    <a:bodyPr/>
                    <a:lstStyle/>
                    <a:p>
                      <a:r>
                        <a:rPr kumimoji="1" lang="en-US" altLang="ja-JP" dirty="0"/>
                        <a:t>2</a:t>
                      </a:r>
                      <a:endParaRPr kumimoji="1" lang="ja-JP" altLang="en-US" dirty="0"/>
                    </a:p>
                  </a:txBody>
                  <a:tcPr/>
                </a:tc>
                <a:tc>
                  <a:txBody>
                    <a:bodyPr/>
                    <a:lstStyle/>
                    <a:p>
                      <a:r>
                        <a:rPr kumimoji="1" lang="en-US" altLang="ja-JP" dirty="0"/>
                        <a:t>5</a:t>
                      </a:r>
                      <a:endParaRPr kumimoji="1" lang="ja-JP" altLang="en-US" dirty="0"/>
                    </a:p>
                  </a:txBody>
                  <a:tcPr/>
                </a:tc>
                <a:tc>
                  <a:txBody>
                    <a:bodyPr/>
                    <a:lstStyle/>
                    <a:p>
                      <a:r>
                        <a:rPr kumimoji="1" lang="ja-JP" altLang="en-US" dirty="0"/>
                        <a:t>∞</a:t>
                      </a:r>
                    </a:p>
                  </a:txBody>
                  <a:tcPr/>
                </a:tc>
                <a:tc>
                  <a:txBody>
                    <a:bodyPr/>
                    <a:lstStyle/>
                    <a:p>
                      <a:r>
                        <a:rPr kumimoji="1" lang="en-US" altLang="ja-JP" dirty="0"/>
                        <a:t>9</a:t>
                      </a:r>
                      <a:endParaRPr kumimoji="1" lang="ja-JP" altLang="en-US" dirty="0"/>
                    </a:p>
                  </a:txBody>
                  <a:tcPr/>
                </a:tc>
                <a:extLst>
                  <a:ext uri="{0D108BD9-81ED-4DB2-BD59-A6C34878D82A}">
                    <a16:rowId xmlns:a16="http://schemas.microsoft.com/office/drawing/2014/main" val="1575738529"/>
                  </a:ext>
                </a:extLst>
              </a:tr>
              <a:tr h="370840">
                <a:tc>
                  <a:txBody>
                    <a:bodyPr/>
                    <a:lstStyle/>
                    <a:p>
                      <a:r>
                        <a:rPr kumimoji="1" lang="en-US" altLang="ja-JP" dirty="0"/>
                        <a:t>2</a:t>
                      </a:r>
                      <a:endParaRPr kumimoji="1" lang="ja-JP"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Times New Roman" panose="02020603050405020304" pitchFamily="18" charset="0"/>
                          <a:cs typeface="Times New Roman" panose="02020603050405020304" pitchFamily="18" charset="0"/>
                        </a:rPr>
                        <a:t>{</a:t>
                      </a:r>
                      <a:r>
                        <a:rPr kumimoji="1" lang="en-US" altLang="ja-JP" i="1" dirty="0">
                          <a:latin typeface="Times New Roman" panose="02020603050405020304" pitchFamily="18" charset="0"/>
                          <a:cs typeface="Times New Roman" panose="02020603050405020304" pitchFamily="18" charset="0"/>
                        </a:rPr>
                        <a:t>v</a:t>
                      </a:r>
                      <a:r>
                        <a:rPr kumimoji="1" lang="en-US" altLang="ja-JP" baseline="-25000" dirty="0">
                          <a:latin typeface="Times New Roman" panose="02020603050405020304" pitchFamily="18" charset="0"/>
                          <a:cs typeface="Times New Roman" panose="02020603050405020304" pitchFamily="18" charset="0"/>
                        </a:rPr>
                        <a:t>0</a:t>
                      </a:r>
                      <a:r>
                        <a:rPr kumimoji="1" lang="en-US" altLang="ja-JP" dirty="0">
                          <a:latin typeface="Times New Roman" panose="02020603050405020304" pitchFamily="18" charset="0"/>
                          <a:cs typeface="Times New Roman" panose="02020603050405020304" pitchFamily="18" charset="0"/>
                        </a:rPr>
                        <a:t>,</a:t>
                      </a:r>
                      <a:r>
                        <a:rPr kumimoji="1" lang="en-US" altLang="ja-JP" i="1" dirty="0">
                          <a:latin typeface="Times New Roman" panose="02020603050405020304" pitchFamily="18" charset="0"/>
                          <a:cs typeface="Times New Roman" panose="02020603050405020304" pitchFamily="18" charset="0"/>
                        </a:rPr>
                        <a:t> v</a:t>
                      </a:r>
                      <a:r>
                        <a:rPr kumimoji="1" lang="en-US" altLang="ja-JP" baseline="-25000" dirty="0">
                          <a:latin typeface="Times New Roman" panose="02020603050405020304" pitchFamily="18" charset="0"/>
                          <a:cs typeface="Times New Roman" panose="02020603050405020304" pitchFamily="18" charset="0"/>
                        </a:rPr>
                        <a:t>1</a:t>
                      </a:r>
                      <a:r>
                        <a:rPr kumimoji="1" lang="en-US" altLang="ja-JP" dirty="0">
                          <a:latin typeface="Times New Roman" panose="02020603050405020304" pitchFamily="18" charset="0"/>
                          <a:cs typeface="Times New Roman" panose="02020603050405020304" pitchFamily="18" charset="0"/>
                        </a:rPr>
                        <a:t>,</a:t>
                      </a:r>
                      <a:r>
                        <a:rPr kumimoji="1" lang="en-US" altLang="ja-JP" i="1" dirty="0">
                          <a:latin typeface="Times New Roman" panose="02020603050405020304" pitchFamily="18" charset="0"/>
                          <a:cs typeface="Times New Roman" panose="02020603050405020304" pitchFamily="18" charset="0"/>
                        </a:rPr>
                        <a:t> v</a:t>
                      </a:r>
                      <a:r>
                        <a:rPr kumimoji="1" lang="en-US" altLang="ja-JP" baseline="-25000" dirty="0">
                          <a:latin typeface="Times New Roman" panose="02020603050405020304" pitchFamily="18" charset="0"/>
                          <a:cs typeface="Times New Roman" panose="02020603050405020304" pitchFamily="18" charset="0"/>
                        </a:rPr>
                        <a:t>2</a:t>
                      </a:r>
                      <a:r>
                        <a:rPr kumimoji="1" lang="en-US" altLang="ja-JP" dirty="0">
                          <a:latin typeface="Times New Roman" panose="02020603050405020304" pitchFamily="18" charset="0"/>
                          <a:cs typeface="Times New Roman" panose="02020603050405020304" pitchFamily="18" charset="0"/>
                        </a:rPr>
                        <a:t>}</a:t>
                      </a:r>
                      <a:endParaRPr kumimoji="1" lang="ja-JP" altLang="en-US" dirty="0">
                        <a:latin typeface="Times New Roman" panose="02020603050405020304" pitchFamily="18" charset="0"/>
                        <a:cs typeface="Times New Roman" panose="02020603050405020304" pitchFamily="18" charset="0"/>
                      </a:endParaRPr>
                    </a:p>
                  </a:txBody>
                  <a:tcPr/>
                </a:tc>
                <a:tc>
                  <a:txBody>
                    <a:bodyPr/>
                    <a:lstStyle/>
                    <a:p>
                      <a:r>
                        <a:rPr kumimoji="1" lang="en-US" altLang="ja-JP" i="1" dirty="0">
                          <a:latin typeface="Times New Roman" panose="02020603050405020304" pitchFamily="18" charset="0"/>
                          <a:cs typeface="Times New Roman" panose="02020603050405020304" pitchFamily="18" charset="0"/>
                        </a:rPr>
                        <a:t>v</a:t>
                      </a:r>
                      <a:r>
                        <a:rPr kumimoji="1" lang="en-US" altLang="ja-JP" baseline="-25000" dirty="0">
                          <a:latin typeface="Times New Roman" panose="02020603050405020304" pitchFamily="18" charset="0"/>
                          <a:cs typeface="Times New Roman" panose="02020603050405020304" pitchFamily="18" charset="0"/>
                        </a:rPr>
                        <a:t>2</a:t>
                      </a:r>
                      <a:endParaRPr kumimoji="1" lang="ja-JP" altLang="en-US" dirty="0"/>
                    </a:p>
                  </a:txBody>
                  <a:tcPr/>
                </a:tc>
                <a:tc>
                  <a:txBody>
                    <a:bodyPr/>
                    <a:lstStyle/>
                    <a:p>
                      <a:r>
                        <a:rPr kumimoji="1" lang="en-US" altLang="ja-JP" dirty="0"/>
                        <a:t>5</a:t>
                      </a:r>
                      <a:endParaRPr kumimoji="1" lang="ja-JP" altLang="en-US" dirty="0"/>
                    </a:p>
                  </a:txBody>
                  <a:tcPr/>
                </a:tc>
                <a:tc>
                  <a:txBody>
                    <a:bodyPr/>
                    <a:lstStyle/>
                    <a:p>
                      <a:r>
                        <a:rPr kumimoji="1" lang="en-US" altLang="ja-JP" dirty="0"/>
                        <a:t>2</a:t>
                      </a:r>
                      <a:endParaRPr kumimoji="1" lang="ja-JP" altLang="en-US" dirty="0"/>
                    </a:p>
                  </a:txBody>
                  <a:tcPr/>
                </a:tc>
                <a:tc>
                  <a:txBody>
                    <a:bodyPr/>
                    <a:lstStyle/>
                    <a:p>
                      <a:r>
                        <a:rPr kumimoji="1" lang="en-US" altLang="ja-JP" dirty="0"/>
                        <a:t>5</a:t>
                      </a:r>
                      <a:endParaRPr kumimoji="1" lang="ja-JP" altLang="en-US" dirty="0"/>
                    </a:p>
                  </a:txBody>
                  <a:tcPr/>
                </a:tc>
                <a:tc>
                  <a:txBody>
                    <a:bodyPr/>
                    <a:lstStyle/>
                    <a:p>
                      <a:r>
                        <a:rPr kumimoji="1" lang="ja-JP" altLang="en-US" dirty="0"/>
                        <a:t>∞</a:t>
                      </a:r>
                    </a:p>
                  </a:txBody>
                  <a:tcPr/>
                </a:tc>
                <a:tc>
                  <a:txBody>
                    <a:bodyPr/>
                    <a:lstStyle/>
                    <a:p>
                      <a:r>
                        <a:rPr kumimoji="1" lang="en-US" altLang="ja-JP" dirty="0"/>
                        <a:t>9</a:t>
                      </a:r>
                      <a:endParaRPr kumimoji="1" lang="ja-JP" altLang="en-US" dirty="0"/>
                    </a:p>
                  </a:txBody>
                  <a:tcPr/>
                </a:tc>
                <a:extLst>
                  <a:ext uri="{0D108BD9-81ED-4DB2-BD59-A6C34878D82A}">
                    <a16:rowId xmlns:a16="http://schemas.microsoft.com/office/drawing/2014/main" val="359555569"/>
                  </a:ext>
                </a:extLst>
              </a:tr>
              <a:tr h="370840">
                <a:tc>
                  <a:txBody>
                    <a:bodyPr/>
                    <a:lstStyle/>
                    <a:p>
                      <a:r>
                        <a:rPr kumimoji="1" lang="en-US" altLang="ja-JP" dirty="0"/>
                        <a:t>3</a:t>
                      </a:r>
                      <a:endParaRPr kumimoji="1" lang="ja-JP"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Times New Roman" panose="02020603050405020304" pitchFamily="18" charset="0"/>
                          <a:cs typeface="Times New Roman" panose="02020603050405020304" pitchFamily="18" charset="0"/>
                        </a:rPr>
                        <a:t>{</a:t>
                      </a:r>
                      <a:r>
                        <a:rPr kumimoji="1" lang="en-US" altLang="ja-JP" i="1" dirty="0">
                          <a:latin typeface="Times New Roman" panose="02020603050405020304" pitchFamily="18" charset="0"/>
                          <a:cs typeface="Times New Roman" panose="02020603050405020304" pitchFamily="18" charset="0"/>
                        </a:rPr>
                        <a:t>v</a:t>
                      </a:r>
                      <a:r>
                        <a:rPr kumimoji="1" lang="en-US" altLang="ja-JP" baseline="-25000" dirty="0">
                          <a:latin typeface="Times New Roman" panose="02020603050405020304" pitchFamily="18" charset="0"/>
                          <a:cs typeface="Times New Roman" panose="02020603050405020304" pitchFamily="18" charset="0"/>
                        </a:rPr>
                        <a:t>0</a:t>
                      </a:r>
                      <a:r>
                        <a:rPr kumimoji="1" lang="en-US" altLang="ja-JP" dirty="0">
                          <a:latin typeface="Times New Roman" panose="02020603050405020304" pitchFamily="18" charset="0"/>
                          <a:cs typeface="Times New Roman" panose="02020603050405020304" pitchFamily="18" charset="0"/>
                        </a:rPr>
                        <a:t>,</a:t>
                      </a:r>
                      <a:r>
                        <a:rPr kumimoji="1" lang="en-US" altLang="ja-JP" i="1" dirty="0">
                          <a:latin typeface="Times New Roman" panose="02020603050405020304" pitchFamily="18" charset="0"/>
                          <a:cs typeface="Times New Roman" panose="02020603050405020304" pitchFamily="18" charset="0"/>
                        </a:rPr>
                        <a:t> v</a:t>
                      </a:r>
                      <a:r>
                        <a:rPr kumimoji="1" lang="en-US" altLang="ja-JP" baseline="-25000" dirty="0">
                          <a:latin typeface="Times New Roman" panose="02020603050405020304" pitchFamily="18" charset="0"/>
                          <a:cs typeface="Times New Roman" panose="02020603050405020304" pitchFamily="18" charset="0"/>
                        </a:rPr>
                        <a:t>1</a:t>
                      </a:r>
                      <a:r>
                        <a:rPr kumimoji="1" lang="en-US" altLang="ja-JP" dirty="0">
                          <a:latin typeface="Times New Roman" panose="02020603050405020304" pitchFamily="18" charset="0"/>
                          <a:cs typeface="Times New Roman" panose="02020603050405020304" pitchFamily="18" charset="0"/>
                        </a:rPr>
                        <a:t>,</a:t>
                      </a:r>
                      <a:r>
                        <a:rPr kumimoji="1" lang="en-US" altLang="ja-JP" i="1" dirty="0">
                          <a:latin typeface="Times New Roman" panose="02020603050405020304" pitchFamily="18" charset="0"/>
                          <a:cs typeface="Times New Roman" panose="02020603050405020304" pitchFamily="18" charset="0"/>
                        </a:rPr>
                        <a:t> v</a:t>
                      </a:r>
                      <a:r>
                        <a:rPr kumimoji="1" lang="en-US" altLang="ja-JP" baseline="-25000" dirty="0">
                          <a:latin typeface="Times New Roman" panose="02020603050405020304" pitchFamily="18" charset="0"/>
                          <a:cs typeface="Times New Roman" panose="02020603050405020304" pitchFamily="18" charset="0"/>
                        </a:rPr>
                        <a:t>2</a:t>
                      </a:r>
                      <a:r>
                        <a:rPr kumimoji="1" lang="en-US" altLang="ja-JP" dirty="0">
                          <a:latin typeface="Times New Roman" panose="02020603050405020304" pitchFamily="18" charset="0"/>
                          <a:cs typeface="Times New Roman" panose="02020603050405020304" pitchFamily="18" charset="0"/>
                        </a:rPr>
                        <a:t>,</a:t>
                      </a:r>
                      <a:r>
                        <a:rPr kumimoji="1" lang="en-US" altLang="ja-JP" i="1" dirty="0">
                          <a:latin typeface="Times New Roman" panose="02020603050405020304" pitchFamily="18" charset="0"/>
                          <a:cs typeface="Times New Roman" panose="02020603050405020304" pitchFamily="18" charset="0"/>
                        </a:rPr>
                        <a:t> v</a:t>
                      </a:r>
                      <a:r>
                        <a:rPr kumimoji="1" lang="en-US" altLang="ja-JP" baseline="-25000" dirty="0">
                          <a:latin typeface="Times New Roman" panose="02020603050405020304" pitchFamily="18" charset="0"/>
                          <a:cs typeface="Times New Roman" panose="02020603050405020304" pitchFamily="18" charset="0"/>
                        </a:rPr>
                        <a:t>3</a:t>
                      </a:r>
                      <a:r>
                        <a:rPr kumimoji="1" lang="en-US" altLang="ja-JP" dirty="0">
                          <a:latin typeface="Times New Roman" panose="02020603050405020304" pitchFamily="18" charset="0"/>
                          <a:cs typeface="Times New Roman" panose="02020603050405020304" pitchFamily="18" charset="0"/>
                        </a:rPr>
                        <a:t>}</a:t>
                      </a:r>
                      <a:endParaRPr kumimoji="1" lang="ja-JP" altLang="en-US" dirty="0">
                        <a:latin typeface="Times New Roman" panose="02020603050405020304" pitchFamily="18" charset="0"/>
                        <a:cs typeface="Times New Roman" panose="02020603050405020304" pitchFamily="18" charset="0"/>
                      </a:endParaRPr>
                    </a:p>
                  </a:txBody>
                  <a:tcPr/>
                </a:tc>
                <a:tc>
                  <a:txBody>
                    <a:bodyPr/>
                    <a:lstStyle/>
                    <a:p>
                      <a:r>
                        <a:rPr kumimoji="1" lang="en-US" altLang="ja-JP" i="1" dirty="0">
                          <a:latin typeface="Times New Roman" panose="02020603050405020304" pitchFamily="18" charset="0"/>
                          <a:cs typeface="Times New Roman" panose="02020603050405020304" pitchFamily="18" charset="0"/>
                        </a:rPr>
                        <a:t>v</a:t>
                      </a:r>
                      <a:r>
                        <a:rPr kumimoji="1" lang="en-US" altLang="ja-JP" baseline="-25000" dirty="0">
                          <a:latin typeface="Times New Roman" panose="02020603050405020304" pitchFamily="18" charset="0"/>
                          <a:cs typeface="Times New Roman" panose="02020603050405020304" pitchFamily="18" charset="0"/>
                        </a:rPr>
                        <a:t>3</a:t>
                      </a:r>
                      <a:endParaRPr kumimoji="1" lang="ja-JP" altLang="en-US" dirty="0"/>
                    </a:p>
                  </a:txBody>
                  <a:tcPr/>
                </a:tc>
                <a:tc>
                  <a:txBody>
                    <a:bodyPr/>
                    <a:lstStyle/>
                    <a:p>
                      <a:r>
                        <a:rPr kumimoji="1" lang="en-US" altLang="ja-JP" dirty="0"/>
                        <a:t>9</a:t>
                      </a:r>
                      <a:endParaRPr kumimoji="1" lang="ja-JP" altLang="en-US" dirty="0"/>
                    </a:p>
                  </a:txBody>
                  <a:tcPr/>
                </a:tc>
                <a:tc>
                  <a:txBody>
                    <a:bodyPr/>
                    <a:lstStyle/>
                    <a:p>
                      <a:r>
                        <a:rPr kumimoji="1" lang="en-US" altLang="ja-JP" dirty="0"/>
                        <a:t>2</a:t>
                      </a:r>
                      <a:endParaRPr kumimoji="1" lang="ja-JP" altLang="en-US" dirty="0"/>
                    </a:p>
                  </a:txBody>
                  <a:tcPr/>
                </a:tc>
                <a:tc>
                  <a:txBody>
                    <a:bodyPr/>
                    <a:lstStyle/>
                    <a:p>
                      <a:r>
                        <a:rPr kumimoji="1" lang="en-US" altLang="ja-JP" dirty="0"/>
                        <a:t>5</a:t>
                      </a:r>
                      <a:endParaRPr kumimoji="1" lang="ja-JP" altLang="en-US" dirty="0"/>
                    </a:p>
                  </a:txBody>
                  <a:tcPr/>
                </a:tc>
                <a:tc>
                  <a:txBody>
                    <a:bodyPr/>
                    <a:lstStyle/>
                    <a:p>
                      <a:r>
                        <a:rPr kumimoji="1" lang="en-US" altLang="ja-JP" dirty="0"/>
                        <a:t>9</a:t>
                      </a:r>
                      <a:endParaRPr kumimoji="1" lang="ja-JP" altLang="en-US" dirty="0"/>
                    </a:p>
                  </a:txBody>
                  <a:tcPr/>
                </a:tc>
                <a:tc>
                  <a:txBody>
                    <a:bodyPr/>
                    <a:lstStyle/>
                    <a:p>
                      <a:r>
                        <a:rPr kumimoji="1" lang="en-US" altLang="ja-JP" dirty="0"/>
                        <a:t>9</a:t>
                      </a:r>
                      <a:endParaRPr kumimoji="1" lang="ja-JP" altLang="en-US" dirty="0"/>
                    </a:p>
                  </a:txBody>
                  <a:tcPr/>
                </a:tc>
                <a:extLst>
                  <a:ext uri="{0D108BD9-81ED-4DB2-BD59-A6C34878D82A}">
                    <a16:rowId xmlns:a16="http://schemas.microsoft.com/office/drawing/2014/main" val="2655420561"/>
                  </a:ext>
                </a:extLst>
              </a:tr>
              <a:tr h="370840">
                <a:tc>
                  <a:txBody>
                    <a:bodyPr/>
                    <a:lstStyle/>
                    <a:p>
                      <a:r>
                        <a:rPr kumimoji="1" lang="en-US" altLang="ja-JP" dirty="0"/>
                        <a:t>4</a:t>
                      </a:r>
                      <a:endParaRPr kumimoji="1" lang="ja-JP"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Times New Roman" panose="02020603050405020304" pitchFamily="18" charset="0"/>
                          <a:cs typeface="Times New Roman" panose="02020603050405020304" pitchFamily="18" charset="0"/>
                        </a:rPr>
                        <a:t>{</a:t>
                      </a:r>
                      <a:r>
                        <a:rPr kumimoji="1" lang="en-US" altLang="ja-JP" i="1" dirty="0">
                          <a:latin typeface="Times New Roman" panose="02020603050405020304" pitchFamily="18" charset="0"/>
                          <a:cs typeface="Times New Roman" panose="02020603050405020304" pitchFamily="18" charset="0"/>
                        </a:rPr>
                        <a:t>v</a:t>
                      </a:r>
                      <a:r>
                        <a:rPr kumimoji="1" lang="en-US" altLang="ja-JP" baseline="-25000" dirty="0">
                          <a:latin typeface="Times New Roman" panose="02020603050405020304" pitchFamily="18" charset="0"/>
                          <a:cs typeface="Times New Roman" panose="02020603050405020304" pitchFamily="18" charset="0"/>
                        </a:rPr>
                        <a:t>0</a:t>
                      </a:r>
                      <a:r>
                        <a:rPr kumimoji="1" lang="en-US" altLang="ja-JP" dirty="0">
                          <a:latin typeface="Times New Roman" panose="02020603050405020304" pitchFamily="18" charset="0"/>
                          <a:cs typeface="Times New Roman" panose="02020603050405020304" pitchFamily="18" charset="0"/>
                        </a:rPr>
                        <a:t>,</a:t>
                      </a:r>
                      <a:r>
                        <a:rPr kumimoji="1" lang="en-US" altLang="ja-JP" i="1" dirty="0">
                          <a:latin typeface="Times New Roman" panose="02020603050405020304" pitchFamily="18" charset="0"/>
                          <a:cs typeface="Times New Roman" panose="02020603050405020304" pitchFamily="18" charset="0"/>
                        </a:rPr>
                        <a:t> v</a:t>
                      </a:r>
                      <a:r>
                        <a:rPr kumimoji="1" lang="en-US" altLang="ja-JP" baseline="-25000" dirty="0">
                          <a:latin typeface="Times New Roman" panose="02020603050405020304" pitchFamily="18" charset="0"/>
                          <a:cs typeface="Times New Roman" panose="02020603050405020304" pitchFamily="18" charset="0"/>
                        </a:rPr>
                        <a:t>1</a:t>
                      </a:r>
                      <a:r>
                        <a:rPr kumimoji="1" lang="en-US" altLang="ja-JP" dirty="0">
                          <a:latin typeface="Times New Roman" panose="02020603050405020304" pitchFamily="18" charset="0"/>
                          <a:cs typeface="Times New Roman" panose="02020603050405020304" pitchFamily="18" charset="0"/>
                        </a:rPr>
                        <a:t>,</a:t>
                      </a:r>
                      <a:r>
                        <a:rPr kumimoji="1" lang="en-US" altLang="ja-JP" i="1" dirty="0">
                          <a:latin typeface="Times New Roman" panose="02020603050405020304" pitchFamily="18" charset="0"/>
                          <a:cs typeface="Times New Roman" panose="02020603050405020304" pitchFamily="18" charset="0"/>
                        </a:rPr>
                        <a:t> v</a:t>
                      </a:r>
                      <a:r>
                        <a:rPr kumimoji="1" lang="en-US" altLang="ja-JP" baseline="-25000" dirty="0">
                          <a:latin typeface="Times New Roman" panose="02020603050405020304" pitchFamily="18" charset="0"/>
                          <a:cs typeface="Times New Roman" panose="02020603050405020304" pitchFamily="18" charset="0"/>
                        </a:rPr>
                        <a:t>2</a:t>
                      </a:r>
                      <a:r>
                        <a:rPr kumimoji="1" lang="en-US" altLang="ja-JP" dirty="0">
                          <a:latin typeface="Times New Roman" panose="02020603050405020304" pitchFamily="18" charset="0"/>
                          <a:cs typeface="Times New Roman" panose="02020603050405020304" pitchFamily="18" charset="0"/>
                        </a:rPr>
                        <a:t>,</a:t>
                      </a:r>
                      <a:r>
                        <a:rPr kumimoji="1" lang="en-US" altLang="ja-JP" i="1" dirty="0">
                          <a:latin typeface="Times New Roman" panose="02020603050405020304" pitchFamily="18" charset="0"/>
                          <a:cs typeface="Times New Roman" panose="02020603050405020304" pitchFamily="18" charset="0"/>
                        </a:rPr>
                        <a:t> v</a:t>
                      </a:r>
                      <a:r>
                        <a:rPr kumimoji="1" lang="en-US" altLang="ja-JP" baseline="-25000" dirty="0">
                          <a:latin typeface="Times New Roman" panose="02020603050405020304" pitchFamily="18" charset="0"/>
                          <a:cs typeface="Times New Roman" panose="02020603050405020304" pitchFamily="18" charset="0"/>
                        </a:rPr>
                        <a:t>3</a:t>
                      </a:r>
                      <a:r>
                        <a:rPr kumimoji="1" lang="en-US" altLang="ja-JP" dirty="0">
                          <a:latin typeface="Times New Roman" panose="02020603050405020304" pitchFamily="18" charset="0"/>
                          <a:cs typeface="Times New Roman" panose="02020603050405020304" pitchFamily="18" charset="0"/>
                        </a:rPr>
                        <a:t>,</a:t>
                      </a:r>
                      <a:r>
                        <a:rPr kumimoji="1" lang="en-US" altLang="ja-JP" i="1" dirty="0">
                          <a:latin typeface="Times New Roman" panose="02020603050405020304" pitchFamily="18" charset="0"/>
                          <a:cs typeface="Times New Roman" panose="02020603050405020304" pitchFamily="18" charset="0"/>
                        </a:rPr>
                        <a:t> v</a:t>
                      </a:r>
                      <a:r>
                        <a:rPr kumimoji="1" lang="en-US" altLang="ja-JP" i="0" baseline="-25000" dirty="0">
                          <a:latin typeface="Times New Roman" panose="02020603050405020304" pitchFamily="18" charset="0"/>
                          <a:cs typeface="Times New Roman" panose="02020603050405020304" pitchFamily="18" charset="0"/>
                        </a:rPr>
                        <a:t>4</a:t>
                      </a:r>
                      <a:r>
                        <a:rPr kumimoji="1" lang="en-US" altLang="ja-JP" dirty="0">
                          <a:latin typeface="Times New Roman" panose="02020603050405020304" pitchFamily="18" charset="0"/>
                          <a:cs typeface="Times New Roman" panose="02020603050405020304" pitchFamily="18" charset="0"/>
                        </a:rPr>
                        <a:t>}</a:t>
                      </a:r>
                      <a:endParaRPr kumimoji="1" lang="ja-JP" altLang="en-US" dirty="0">
                        <a:latin typeface="Times New Roman" panose="02020603050405020304" pitchFamily="18" charset="0"/>
                        <a:cs typeface="Times New Roman" panose="02020603050405020304" pitchFamily="18" charset="0"/>
                      </a:endParaRPr>
                    </a:p>
                  </a:txBody>
                  <a:tcPr/>
                </a:tc>
                <a:tc>
                  <a:txBody>
                    <a:bodyPr/>
                    <a:lstStyle/>
                    <a:p>
                      <a:r>
                        <a:rPr kumimoji="1" lang="en-US" altLang="ja-JP" i="1" dirty="0">
                          <a:latin typeface="Times New Roman" panose="02020603050405020304" pitchFamily="18" charset="0"/>
                          <a:cs typeface="Times New Roman" panose="02020603050405020304" pitchFamily="18" charset="0"/>
                        </a:rPr>
                        <a:t>v</a:t>
                      </a:r>
                      <a:r>
                        <a:rPr kumimoji="1" lang="en-US" altLang="ja-JP" baseline="-25000" dirty="0">
                          <a:latin typeface="Times New Roman" panose="02020603050405020304" pitchFamily="18" charset="0"/>
                          <a:cs typeface="Times New Roman" panose="02020603050405020304" pitchFamily="18" charset="0"/>
                        </a:rPr>
                        <a:t>4</a:t>
                      </a:r>
                      <a:endParaRPr kumimoji="1" lang="ja-JP" altLang="en-US" dirty="0"/>
                    </a:p>
                  </a:txBody>
                  <a:tcPr/>
                </a:tc>
                <a:tc>
                  <a:txBody>
                    <a:bodyPr/>
                    <a:lstStyle/>
                    <a:p>
                      <a:r>
                        <a:rPr kumimoji="1" lang="en-US" altLang="ja-JP" dirty="0"/>
                        <a:t>9</a:t>
                      </a:r>
                      <a:endParaRPr kumimoji="1" lang="ja-JP" altLang="en-US" dirty="0"/>
                    </a:p>
                  </a:txBody>
                  <a:tcPr/>
                </a:tc>
                <a:tc>
                  <a:txBody>
                    <a:bodyPr/>
                    <a:lstStyle/>
                    <a:p>
                      <a:r>
                        <a:rPr kumimoji="1" lang="en-US" altLang="ja-JP" dirty="0"/>
                        <a:t>2</a:t>
                      </a:r>
                      <a:endParaRPr kumimoji="1" lang="ja-JP" altLang="en-US" dirty="0"/>
                    </a:p>
                  </a:txBody>
                  <a:tcPr/>
                </a:tc>
                <a:tc>
                  <a:txBody>
                    <a:bodyPr/>
                    <a:lstStyle/>
                    <a:p>
                      <a:r>
                        <a:rPr kumimoji="1" lang="en-US" altLang="ja-JP" dirty="0"/>
                        <a:t>5</a:t>
                      </a:r>
                      <a:endParaRPr kumimoji="1" lang="ja-JP" altLang="en-US" dirty="0"/>
                    </a:p>
                  </a:txBody>
                  <a:tcPr/>
                </a:tc>
                <a:tc>
                  <a:txBody>
                    <a:bodyPr/>
                    <a:lstStyle/>
                    <a:p>
                      <a:r>
                        <a:rPr kumimoji="1" lang="en-US" altLang="ja-JP" dirty="0"/>
                        <a:t>9</a:t>
                      </a:r>
                      <a:endParaRPr kumimoji="1" lang="ja-JP" altLang="en-US" dirty="0"/>
                    </a:p>
                  </a:txBody>
                  <a:tcPr/>
                </a:tc>
                <a:tc>
                  <a:txBody>
                    <a:bodyPr/>
                    <a:lstStyle/>
                    <a:p>
                      <a:r>
                        <a:rPr kumimoji="1" lang="en-US" altLang="ja-JP" dirty="0"/>
                        <a:t>9</a:t>
                      </a:r>
                      <a:endParaRPr kumimoji="1" lang="ja-JP" altLang="en-US" dirty="0"/>
                    </a:p>
                  </a:txBody>
                  <a:tcPr/>
                </a:tc>
                <a:extLst>
                  <a:ext uri="{0D108BD9-81ED-4DB2-BD59-A6C34878D82A}">
                    <a16:rowId xmlns:a16="http://schemas.microsoft.com/office/drawing/2014/main" val="611567418"/>
                  </a:ext>
                </a:extLst>
              </a:tr>
            </a:tbl>
          </a:graphicData>
        </a:graphic>
      </p:graphicFrame>
      <p:sp>
        <p:nvSpPr>
          <p:cNvPr id="6" name="楕円 5"/>
          <p:cNvSpPr/>
          <p:nvPr/>
        </p:nvSpPr>
        <p:spPr>
          <a:xfrm>
            <a:off x="582098" y="2199564"/>
            <a:ext cx="786064" cy="786064"/>
          </a:xfrm>
          <a:prstGeom prst="ellipse">
            <a:avLst/>
          </a:prstGeom>
          <a:solidFill>
            <a:srgbClr val="FFCCFF"/>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v</a:t>
            </a:r>
            <a:r>
              <a:rPr kumimoji="1" lang="en-US" altLang="ja-JP" sz="2800" baseline="-25000" dirty="0"/>
              <a:t>0</a:t>
            </a:r>
            <a:endParaRPr kumimoji="1" lang="ja-JP" altLang="en-US" sz="2800" baseline="-25000" dirty="0"/>
          </a:p>
        </p:txBody>
      </p:sp>
      <p:sp>
        <p:nvSpPr>
          <p:cNvPr id="7" name="楕円 6"/>
          <p:cNvSpPr/>
          <p:nvPr/>
        </p:nvSpPr>
        <p:spPr>
          <a:xfrm>
            <a:off x="2442313" y="2199564"/>
            <a:ext cx="786064" cy="786064"/>
          </a:xfrm>
          <a:prstGeom prst="ellipse">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v</a:t>
            </a:r>
            <a:r>
              <a:rPr kumimoji="1" lang="en-US" altLang="ja-JP" sz="2800" baseline="-25000" dirty="0"/>
              <a:t>1</a:t>
            </a:r>
            <a:endParaRPr kumimoji="1" lang="ja-JP" altLang="en-US" sz="2800" baseline="-25000" dirty="0"/>
          </a:p>
        </p:txBody>
      </p:sp>
      <p:sp>
        <p:nvSpPr>
          <p:cNvPr id="8" name="楕円 7"/>
          <p:cNvSpPr/>
          <p:nvPr/>
        </p:nvSpPr>
        <p:spPr>
          <a:xfrm>
            <a:off x="582098" y="5047037"/>
            <a:ext cx="786064" cy="786064"/>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v</a:t>
            </a:r>
            <a:r>
              <a:rPr kumimoji="1" lang="en-US" altLang="ja-JP" sz="2800" baseline="-25000" dirty="0"/>
              <a:t>4</a:t>
            </a:r>
            <a:endParaRPr kumimoji="1" lang="ja-JP" altLang="en-US" sz="2800" baseline="-25000" dirty="0"/>
          </a:p>
        </p:txBody>
      </p:sp>
      <p:sp>
        <p:nvSpPr>
          <p:cNvPr id="9" name="楕円 8"/>
          <p:cNvSpPr/>
          <p:nvPr/>
        </p:nvSpPr>
        <p:spPr>
          <a:xfrm>
            <a:off x="2442313" y="5047037"/>
            <a:ext cx="786064" cy="786064"/>
          </a:xfrm>
          <a:prstGeom prst="ellipse">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v</a:t>
            </a:r>
            <a:r>
              <a:rPr kumimoji="1" lang="en-US" altLang="ja-JP" sz="2800" baseline="-25000" dirty="0"/>
              <a:t>3</a:t>
            </a:r>
            <a:endParaRPr kumimoji="1" lang="ja-JP" altLang="en-US" sz="2800" baseline="-25000" dirty="0"/>
          </a:p>
        </p:txBody>
      </p:sp>
      <p:sp>
        <p:nvSpPr>
          <p:cNvPr id="10" name="楕円 9"/>
          <p:cNvSpPr/>
          <p:nvPr/>
        </p:nvSpPr>
        <p:spPr>
          <a:xfrm>
            <a:off x="3843993" y="3597943"/>
            <a:ext cx="786064" cy="786064"/>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v</a:t>
            </a:r>
            <a:r>
              <a:rPr kumimoji="1" lang="en-US" altLang="ja-JP" sz="2800" baseline="-25000" dirty="0"/>
              <a:t>2</a:t>
            </a:r>
            <a:endParaRPr kumimoji="1" lang="ja-JP" altLang="en-US" sz="2800" baseline="-25000" dirty="0"/>
          </a:p>
        </p:txBody>
      </p:sp>
      <p:cxnSp>
        <p:nvCxnSpPr>
          <p:cNvPr id="11" name="直線矢印コネクタ 10"/>
          <p:cNvCxnSpPr>
            <a:stCxn id="6" idx="4"/>
            <a:endCxn id="8" idx="0"/>
          </p:cNvCxnSpPr>
          <p:nvPr/>
        </p:nvCxnSpPr>
        <p:spPr>
          <a:xfrm>
            <a:off x="975130" y="2985628"/>
            <a:ext cx="0" cy="2061409"/>
          </a:xfrm>
          <a:prstGeom prst="straightConnector1">
            <a:avLst/>
          </a:prstGeom>
          <a:ln w="38100">
            <a:solidFill>
              <a:schemeClr val="bg2">
                <a:lumMod val="90000"/>
              </a:schemeClr>
            </a:solidFill>
            <a:tailEnd type="arrow" w="lg" len="lg"/>
          </a:ln>
        </p:spPr>
        <p:style>
          <a:lnRef idx="3">
            <a:schemeClr val="dk1"/>
          </a:lnRef>
          <a:fillRef idx="0">
            <a:schemeClr val="dk1"/>
          </a:fillRef>
          <a:effectRef idx="2">
            <a:schemeClr val="dk1"/>
          </a:effectRef>
          <a:fontRef idx="minor">
            <a:schemeClr val="tx1"/>
          </a:fontRef>
        </p:style>
      </p:cxnSp>
      <p:cxnSp>
        <p:nvCxnSpPr>
          <p:cNvPr id="12" name="直線矢印コネクタ 11"/>
          <p:cNvCxnSpPr>
            <a:stCxn id="6" idx="6"/>
          </p:cNvCxnSpPr>
          <p:nvPr/>
        </p:nvCxnSpPr>
        <p:spPr>
          <a:xfrm>
            <a:off x="1368162" y="2592596"/>
            <a:ext cx="1074151" cy="0"/>
          </a:xfrm>
          <a:prstGeom prst="straightConnector1">
            <a:avLst/>
          </a:prstGeom>
          <a:ln w="38100">
            <a:solidFill>
              <a:srgbClr val="FF0000"/>
            </a:solidFill>
            <a:tailEnd type="arrow" w="lg" len="lg"/>
          </a:ln>
        </p:spPr>
        <p:style>
          <a:lnRef idx="3">
            <a:schemeClr val="dk1"/>
          </a:lnRef>
          <a:fillRef idx="0">
            <a:schemeClr val="dk1"/>
          </a:fillRef>
          <a:effectRef idx="2">
            <a:schemeClr val="dk1"/>
          </a:effectRef>
          <a:fontRef idx="minor">
            <a:schemeClr val="tx1"/>
          </a:fontRef>
        </p:style>
      </p:cxnSp>
      <p:cxnSp>
        <p:nvCxnSpPr>
          <p:cNvPr id="13" name="直線矢印コネクタ 12"/>
          <p:cNvCxnSpPr>
            <a:stCxn id="9" idx="2"/>
            <a:endCxn id="8" idx="6"/>
          </p:cNvCxnSpPr>
          <p:nvPr/>
        </p:nvCxnSpPr>
        <p:spPr>
          <a:xfrm flipH="1">
            <a:off x="1368162" y="5440069"/>
            <a:ext cx="1074151" cy="0"/>
          </a:xfrm>
          <a:prstGeom prst="straightConnector1">
            <a:avLst/>
          </a:prstGeom>
          <a:ln w="38100">
            <a:solidFill>
              <a:schemeClr val="accent6">
                <a:lumMod val="75000"/>
              </a:schemeClr>
            </a:solidFill>
            <a:tailEnd type="arrow" w="lg" len="lg"/>
          </a:ln>
        </p:spPr>
        <p:style>
          <a:lnRef idx="3">
            <a:schemeClr val="dk1"/>
          </a:lnRef>
          <a:fillRef idx="0">
            <a:schemeClr val="dk1"/>
          </a:fillRef>
          <a:effectRef idx="2">
            <a:schemeClr val="dk1"/>
          </a:effectRef>
          <a:fontRef idx="minor">
            <a:schemeClr val="tx1"/>
          </a:fontRef>
        </p:style>
      </p:cxnSp>
      <p:cxnSp>
        <p:nvCxnSpPr>
          <p:cNvPr id="14" name="直線矢印コネクタ 13"/>
          <p:cNvCxnSpPr>
            <a:stCxn id="10" idx="3"/>
            <a:endCxn id="9" idx="7"/>
          </p:cNvCxnSpPr>
          <p:nvPr/>
        </p:nvCxnSpPr>
        <p:spPr>
          <a:xfrm flipH="1">
            <a:off x="3113261" y="4268891"/>
            <a:ext cx="845848" cy="893262"/>
          </a:xfrm>
          <a:prstGeom prst="straightConnector1">
            <a:avLst/>
          </a:prstGeom>
          <a:ln w="38100">
            <a:solidFill>
              <a:srgbClr val="FF0000"/>
            </a:solidFill>
            <a:tailEnd type="arrow" w="lg" len="lg"/>
          </a:ln>
        </p:spPr>
        <p:style>
          <a:lnRef idx="3">
            <a:schemeClr val="dk1"/>
          </a:lnRef>
          <a:fillRef idx="0">
            <a:schemeClr val="dk1"/>
          </a:fillRef>
          <a:effectRef idx="2">
            <a:schemeClr val="dk1"/>
          </a:effectRef>
          <a:fontRef idx="minor">
            <a:schemeClr val="tx1"/>
          </a:fontRef>
        </p:style>
      </p:cxnSp>
      <p:cxnSp>
        <p:nvCxnSpPr>
          <p:cNvPr id="15" name="直線矢印コネクタ 14"/>
          <p:cNvCxnSpPr>
            <a:stCxn id="7" idx="5"/>
            <a:endCxn id="10" idx="1"/>
          </p:cNvCxnSpPr>
          <p:nvPr/>
        </p:nvCxnSpPr>
        <p:spPr>
          <a:xfrm>
            <a:off x="3113261" y="2870512"/>
            <a:ext cx="845848" cy="842547"/>
          </a:xfrm>
          <a:prstGeom prst="straightConnector1">
            <a:avLst/>
          </a:prstGeom>
          <a:ln w="38100">
            <a:solidFill>
              <a:srgbClr val="FF0000"/>
            </a:solidFill>
            <a:tailEnd type="arrow" w="lg" len="lg"/>
          </a:ln>
        </p:spPr>
        <p:style>
          <a:lnRef idx="3">
            <a:schemeClr val="dk1"/>
          </a:lnRef>
          <a:fillRef idx="0">
            <a:schemeClr val="dk1"/>
          </a:fillRef>
          <a:effectRef idx="2">
            <a:schemeClr val="dk1"/>
          </a:effectRef>
          <a:fontRef idx="minor">
            <a:schemeClr val="tx1"/>
          </a:fontRef>
        </p:style>
      </p:cxnSp>
      <p:cxnSp>
        <p:nvCxnSpPr>
          <p:cNvPr id="16" name="直線矢印コネクタ 15"/>
          <p:cNvCxnSpPr>
            <a:stCxn id="7" idx="3"/>
            <a:endCxn id="8" idx="0"/>
          </p:cNvCxnSpPr>
          <p:nvPr/>
        </p:nvCxnSpPr>
        <p:spPr>
          <a:xfrm flipH="1">
            <a:off x="975130" y="2870512"/>
            <a:ext cx="1582299" cy="2176525"/>
          </a:xfrm>
          <a:prstGeom prst="straightConnector1">
            <a:avLst/>
          </a:prstGeom>
          <a:ln w="38100">
            <a:solidFill>
              <a:schemeClr val="accent6">
                <a:lumMod val="75000"/>
              </a:schemeClr>
            </a:solidFill>
            <a:tailEnd type="arrow" w="lg" len="lg"/>
          </a:ln>
        </p:spPr>
        <p:style>
          <a:lnRef idx="3">
            <a:schemeClr val="dk1"/>
          </a:lnRef>
          <a:fillRef idx="0">
            <a:schemeClr val="dk1"/>
          </a:fillRef>
          <a:effectRef idx="2">
            <a:schemeClr val="dk1"/>
          </a:effectRef>
          <a:fontRef idx="minor">
            <a:schemeClr val="tx1"/>
          </a:fontRef>
        </p:style>
      </p:cxnSp>
      <p:cxnSp>
        <p:nvCxnSpPr>
          <p:cNvPr id="17" name="直線矢印コネクタ 16"/>
          <p:cNvCxnSpPr>
            <a:stCxn id="8" idx="7"/>
            <a:endCxn id="10" idx="2"/>
          </p:cNvCxnSpPr>
          <p:nvPr/>
        </p:nvCxnSpPr>
        <p:spPr>
          <a:xfrm flipV="1">
            <a:off x="1253046" y="3990975"/>
            <a:ext cx="2590947" cy="1171178"/>
          </a:xfrm>
          <a:prstGeom prst="straightConnector1">
            <a:avLst/>
          </a:prstGeom>
          <a:ln w="38100">
            <a:tailEnd type="arrow" w="lg" len="lg"/>
          </a:ln>
        </p:spPr>
        <p:style>
          <a:lnRef idx="3">
            <a:schemeClr val="dk1"/>
          </a:lnRef>
          <a:fillRef idx="0">
            <a:schemeClr val="dk1"/>
          </a:fillRef>
          <a:effectRef idx="2">
            <a:schemeClr val="dk1"/>
          </a:effectRef>
          <a:fontRef idx="minor">
            <a:schemeClr val="tx1"/>
          </a:fontRef>
        </p:style>
      </p:cxnSp>
      <p:sp>
        <p:nvSpPr>
          <p:cNvPr id="18" name="テキスト ボックス 17"/>
          <p:cNvSpPr txBox="1"/>
          <p:nvPr/>
        </p:nvSpPr>
        <p:spPr>
          <a:xfrm>
            <a:off x="1656249" y="2131600"/>
            <a:ext cx="385042" cy="523220"/>
          </a:xfrm>
          <a:prstGeom prst="rect">
            <a:avLst/>
          </a:prstGeom>
          <a:noFill/>
        </p:spPr>
        <p:txBody>
          <a:bodyPr wrap="none" rtlCol="0">
            <a:spAutoFit/>
          </a:bodyPr>
          <a:lstStyle/>
          <a:p>
            <a:r>
              <a:rPr kumimoji="1" lang="en-US" altLang="ja-JP" sz="2800" dirty="0"/>
              <a:t>2</a:t>
            </a:r>
            <a:endParaRPr kumimoji="1" lang="ja-JP" altLang="en-US" sz="2800" dirty="0"/>
          </a:p>
        </p:txBody>
      </p:sp>
      <p:sp>
        <p:nvSpPr>
          <p:cNvPr id="19" name="テキスト ボックス 18"/>
          <p:cNvSpPr txBox="1"/>
          <p:nvPr/>
        </p:nvSpPr>
        <p:spPr>
          <a:xfrm>
            <a:off x="375285" y="3697164"/>
            <a:ext cx="585417" cy="523220"/>
          </a:xfrm>
          <a:prstGeom prst="rect">
            <a:avLst/>
          </a:prstGeom>
          <a:noFill/>
        </p:spPr>
        <p:txBody>
          <a:bodyPr wrap="none" rtlCol="0">
            <a:spAutoFit/>
          </a:bodyPr>
          <a:lstStyle/>
          <a:p>
            <a:r>
              <a:rPr kumimoji="1" lang="en-US" altLang="ja-JP" sz="2800" dirty="0">
                <a:solidFill>
                  <a:schemeClr val="bg2">
                    <a:lumMod val="90000"/>
                  </a:schemeClr>
                </a:solidFill>
              </a:rPr>
              <a:t>10</a:t>
            </a:r>
            <a:endParaRPr kumimoji="1" lang="ja-JP" altLang="en-US" sz="2800" dirty="0">
              <a:solidFill>
                <a:schemeClr val="bg2">
                  <a:lumMod val="90000"/>
                </a:schemeClr>
              </a:solidFill>
            </a:endParaRPr>
          </a:p>
        </p:txBody>
      </p:sp>
      <p:sp>
        <p:nvSpPr>
          <p:cNvPr id="20" name="テキスト ボックス 19"/>
          <p:cNvSpPr txBox="1"/>
          <p:nvPr/>
        </p:nvSpPr>
        <p:spPr>
          <a:xfrm>
            <a:off x="2003720" y="3525313"/>
            <a:ext cx="385042" cy="523220"/>
          </a:xfrm>
          <a:prstGeom prst="rect">
            <a:avLst/>
          </a:prstGeom>
          <a:noFill/>
        </p:spPr>
        <p:txBody>
          <a:bodyPr wrap="none" rtlCol="0">
            <a:spAutoFit/>
          </a:bodyPr>
          <a:lstStyle/>
          <a:p>
            <a:r>
              <a:rPr lang="en-US" altLang="ja-JP" sz="2800" dirty="0"/>
              <a:t>7</a:t>
            </a:r>
            <a:endParaRPr kumimoji="1" lang="ja-JP" altLang="en-US" sz="2800" dirty="0"/>
          </a:p>
        </p:txBody>
      </p:sp>
      <p:sp>
        <p:nvSpPr>
          <p:cNvPr id="21" name="テキスト ボックス 20"/>
          <p:cNvSpPr txBox="1"/>
          <p:nvPr/>
        </p:nvSpPr>
        <p:spPr>
          <a:xfrm>
            <a:off x="3536185" y="2759500"/>
            <a:ext cx="385042" cy="523220"/>
          </a:xfrm>
          <a:prstGeom prst="rect">
            <a:avLst/>
          </a:prstGeom>
          <a:noFill/>
        </p:spPr>
        <p:txBody>
          <a:bodyPr wrap="none" rtlCol="0">
            <a:spAutoFit/>
          </a:bodyPr>
          <a:lstStyle/>
          <a:p>
            <a:r>
              <a:rPr kumimoji="1" lang="en-US" altLang="ja-JP" sz="2800" dirty="0"/>
              <a:t>3</a:t>
            </a:r>
            <a:endParaRPr kumimoji="1" lang="ja-JP" altLang="en-US" sz="2800" dirty="0"/>
          </a:p>
        </p:txBody>
      </p:sp>
      <p:sp>
        <p:nvSpPr>
          <p:cNvPr id="22" name="テキスト ボックス 21"/>
          <p:cNvSpPr txBox="1"/>
          <p:nvPr/>
        </p:nvSpPr>
        <p:spPr>
          <a:xfrm>
            <a:off x="2527720" y="3920932"/>
            <a:ext cx="385042" cy="523220"/>
          </a:xfrm>
          <a:prstGeom prst="rect">
            <a:avLst/>
          </a:prstGeom>
          <a:noFill/>
        </p:spPr>
        <p:txBody>
          <a:bodyPr wrap="none" rtlCol="0">
            <a:spAutoFit/>
          </a:bodyPr>
          <a:lstStyle/>
          <a:p>
            <a:r>
              <a:rPr kumimoji="1" lang="en-US" altLang="ja-JP" sz="2800" dirty="0"/>
              <a:t>6</a:t>
            </a:r>
            <a:endParaRPr kumimoji="1" lang="ja-JP" altLang="en-US" sz="2800" dirty="0"/>
          </a:p>
        </p:txBody>
      </p:sp>
      <p:sp>
        <p:nvSpPr>
          <p:cNvPr id="23" name="テキスト ボックス 22"/>
          <p:cNvSpPr txBox="1"/>
          <p:nvPr/>
        </p:nvSpPr>
        <p:spPr>
          <a:xfrm>
            <a:off x="1835279" y="5571491"/>
            <a:ext cx="385042" cy="523220"/>
          </a:xfrm>
          <a:prstGeom prst="rect">
            <a:avLst/>
          </a:prstGeom>
          <a:noFill/>
        </p:spPr>
        <p:txBody>
          <a:bodyPr wrap="none" rtlCol="0">
            <a:spAutoFit/>
          </a:bodyPr>
          <a:lstStyle/>
          <a:p>
            <a:r>
              <a:rPr kumimoji="1" lang="en-US" altLang="ja-JP" sz="2800" dirty="0"/>
              <a:t>5</a:t>
            </a:r>
            <a:endParaRPr kumimoji="1" lang="ja-JP" altLang="en-US" sz="2800" dirty="0"/>
          </a:p>
        </p:txBody>
      </p:sp>
      <p:sp>
        <p:nvSpPr>
          <p:cNvPr id="24" name="テキスト ボックス 23"/>
          <p:cNvSpPr txBox="1"/>
          <p:nvPr/>
        </p:nvSpPr>
        <p:spPr>
          <a:xfrm>
            <a:off x="3642890" y="4660954"/>
            <a:ext cx="385042" cy="523220"/>
          </a:xfrm>
          <a:prstGeom prst="rect">
            <a:avLst/>
          </a:prstGeom>
          <a:noFill/>
        </p:spPr>
        <p:txBody>
          <a:bodyPr wrap="none" rtlCol="0">
            <a:spAutoFit/>
          </a:bodyPr>
          <a:lstStyle/>
          <a:p>
            <a:r>
              <a:rPr lang="en-US" altLang="ja-JP" sz="2800" dirty="0"/>
              <a:t>4</a:t>
            </a:r>
            <a:endParaRPr kumimoji="1" lang="ja-JP" altLang="en-US" sz="2800" dirty="0"/>
          </a:p>
        </p:txBody>
      </p:sp>
      <p:cxnSp>
        <p:nvCxnSpPr>
          <p:cNvPr id="25" name="直線矢印コネクタ 24"/>
          <p:cNvCxnSpPr>
            <a:stCxn id="6" idx="5"/>
            <a:endCxn id="10" idx="2"/>
          </p:cNvCxnSpPr>
          <p:nvPr/>
        </p:nvCxnSpPr>
        <p:spPr>
          <a:xfrm>
            <a:off x="1253046" y="2870512"/>
            <a:ext cx="2590947" cy="1120463"/>
          </a:xfrm>
          <a:prstGeom prst="straightConnector1">
            <a:avLst/>
          </a:prstGeom>
          <a:ln w="38100">
            <a:solidFill>
              <a:schemeClr val="bg2">
                <a:lumMod val="90000"/>
              </a:schemeClr>
            </a:solidFill>
            <a:prstDash val="dash"/>
            <a:tailEnd type="arrow" w="lg" len="lg"/>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a:stCxn id="6" idx="5"/>
            <a:endCxn id="9" idx="1"/>
          </p:cNvCxnSpPr>
          <p:nvPr/>
        </p:nvCxnSpPr>
        <p:spPr>
          <a:xfrm>
            <a:off x="1253046" y="2870512"/>
            <a:ext cx="1304383" cy="2291641"/>
          </a:xfrm>
          <a:prstGeom prst="straightConnector1">
            <a:avLst/>
          </a:prstGeom>
          <a:ln w="38100">
            <a:solidFill>
              <a:schemeClr val="bg2">
                <a:lumMod val="90000"/>
              </a:schemeClr>
            </a:solidFill>
            <a:prstDash val="dash"/>
            <a:tailEnd type="arrow" w="lg" len="lg"/>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1656249" y="2724415"/>
            <a:ext cx="543739" cy="523220"/>
          </a:xfrm>
          <a:prstGeom prst="rect">
            <a:avLst/>
          </a:prstGeom>
          <a:noFill/>
        </p:spPr>
        <p:txBody>
          <a:bodyPr wrap="none" rtlCol="0">
            <a:spAutoFit/>
          </a:bodyPr>
          <a:lstStyle/>
          <a:p>
            <a:r>
              <a:rPr kumimoji="1" lang="ja-JP" altLang="en-US" sz="2800" dirty="0">
                <a:solidFill>
                  <a:schemeClr val="bg2">
                    <a:lumMod val="90000"/>
                  </a:schemeClr>
                </a:solidFill>
              </a:rPr>
              <a:t>∞</a:t>
            </a:r>
          </a:p>
        </p:txBody>
      </p:sp>
      <p:sp>
        <p:nvSpPr>
          <p:cNvPr id="28" name="テキスト ボックス 27"/>
          <p:cNvSpPr txBox="1"/>
          <p:nvPr/>
        </p:nvSpPr>
        <p:spPr>
          <a:xfrm>
            <a:off x="1153794" y="3397181"/>
            <a:ext cx="543739" cy="523220"/>
          </a:xfrm>
          <a:prstGeom prst="rect">
            <a:avLst/>
          </a:prstGeom>
          <a:noFill/>
        </p:spPr>
        <p:txBody>
          <a:bodyPr wrap="none" rtlCol="0">
            <a:spAutoFit/>
          </a:bodyPr>
          <a:lstStyle/>
          <a:p>
            <a:r>
              <a:rPr kumimoji="1" lang="ja-JP" altLang="en-US" sz="2800" dirty="0">
                <a:solidFill>
                  <a:schemeClr val="bg2">
                    <a:lumMod val="90000"/>
                  </a:schemeClr>
                </a:solidFill>
              </a:rPr>
              <a:t>∞</a:t>
            </a:r>
          </a:p>
        </p:txBody>
      </p:sp>
      <p:sp>
        <p:nvSpPr>
          <p:cNvPr id="31" name="楕円 30"/>
          <p:cNvSpPr/>
          <p:nvPr/>
        </p:nvSpPr>
        <p:spPr>
          <a:xfrm>
            <a:off x="4758744" y="3370127"/>
            <a:ext cx="310371" cy="31037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矢印コネクタ 29"/>
          <p:cNvCxnSpPr/>
          <p:nvPr/>
        </p:nvCxnSpPr>
        <p:spPr>
          <a:xfrm>
            <a:off x="2835345" y="2985628"/>
            <a:ext cx="0" cy="2061409"/>
          </a:xfrm>
          <a:prstGeom prst="straightConnector1">
            <a:avLst/>
          </a:prstGeom>
          <a:ln w="38100">
            <a:solidFill>
              <a:schemeClr val="bg2">
                <a:lumMod val="90000"/>
              </a:schemeClr>
            </a:solidFill>
            <a:prstDash val="dash"/>
            <a:tailEnd type="arrow" w="lg" len="lg"/>
          </a:ln>
        </p:spPr>
        <p:style>
          <a:lnRef idx="1">
            <a:schemeClr val="accent1"/>
          </a:lnRef>
          <a:fillRef idx="0">
            <a:schemeClr val="accent1"/>
          </a:fillRef>
          <a:effectRef idx="0">
            <a:schemeClr val="accent1"/>
          </a:effectRef>
          <a:fontRef idx="minor">
            <a:schemeClr val="tx1"/>
          </a:fontRef>
        </p:style>
      </p:cxnSp>
      <p:sp>
        <p:nvSpPr>
          <p:cNvPr id="32" name="テキスト ボックス 31"/>
          <p:cNvSpPr txBox="1"/>
          <p:nvPr/>
        </p:nvSpPr>
        <p:spPr>
          <a:xfrm>
            <a:off x="2800298" y="3114316"/>
            <a:ext cx="543739" cy="523220"/>
          </a:xfrm>
          <a:prstGeom prst="rect">
            <a:avLst/>
          </a:prstGeom>
          <a:noFill/>
        </p:spPr>
        <p:txBody>
          <a:bodyPr wrap="none" rtlCol="0">
            <a:spAutoFit/>
          </a:bodyPr>
          <a:lstStyle/>
          <a:p>
            <a:r>
              <a:rPr kumimoji="1" lang="ja-JP" altLang="en-US" sz="2800" dirty="0">
                <a:solidFill>
                  <a:schemeClr val="bg2">
                    <a:lumMod val="90000"/>
                  </a:schemeClr>
                </a:solidFill>
              </a:rPr>
              <a:t>∞</a:t>
            </a:r>
          </a:p>
        </p:txBody>
      </p:sp>
    </p:spTree>
    <p:extLst>
      <p:ext uri="{BB962C8B-B14F-4D97-AF65-F5344CB8AC3E}">
        <p14:creationId xmlns:p14="http://schemas.microsoft.com/office/powerpoint/2010/main" val="3427916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Dijkstra’s</a:t>
            </a:r>
            <a:r>
              <a:rPr lang="en-US" altLang="ja-JP" dirty="0"/>
              <a:t> Algorithm - Example</a:t>
            </a:r>
            <a:endParaRPr kumimoji="1" lang="ja-JP" altLang="en-US" dirty="0"/>
          </a:p>
        </p:txBody>
      </p:sp>
      <p:graphicFrame>
        <p:nvGraphicFramePr>
          <p:cNvPr id="5" name="コンテンツ プレースホルダー 4"/>
          <p:cNvGraphicFramePr>
            <a:graphicFrameLocks noGrp="1"/>
          </p:cNvGraphicFramePr>
          <p:nvPr>
            <p:ph sz="half" idx="2"/>
          </p:nvPr>
        </p:nvGraphicFramePr>
        <p:xfrm>
          <a:off x="5197802" y="1823493"/>
          <a:ext cx="6155998" cy="2225040"/>
        </p:xfrm>
        <a:graphic>
          <a:graphicData uri="http://schemas.openxmlformats.org/drawingml/2006/table">
            <a:tbl>
              <a:tblPr firstRow="1" bandRow="1">
                <a:tableStyleId>{5940675A-B579-460E-94D1-54222C63F5DA}</a:tableStyleId>
              </a:tblPr>
              <a:tblGrid>
                <a:gridCol w="791621">
                  <a:extLst>
                    <a:ext uri="{9D8B030D-6E8A-4147-A177-3AD203B41FA5}">
                      <a16:colId xmlns:a16="http://schemas.microsoft.com/office/drawing/2014/main" val="300149981"/>
                    </a:ext>
                  </a:extLst>
                </a:gridCol>
                <a:gridCol w="1810367">
                  <a:extLst>
                    <a:ext uri="{9D8B030D-6E8A-4147-A177-3AD203B41FA5}">
                      <a16:colId xmlns:a16="http://schemas.microsoft.com/office/drawing/2014/main" val="3795206968"/>
                    </a:ext>
                  </a:extLst>
                </a:gridCol>
                <a:gridCol w="592335">
                  <a:extLst>
                    <a:ext uri="{9D8B030D-6E8A-4147-A177-3AD203B41FA5}">
                      <a16:colId xmlns:a16="http://schemas.microsoft.com/office/drawing/2014/main" val="1221345262"/>
                    </a:ext>
                  </a:extLst>
                </a:gridCol>
                <a:gridCol w="592335">
                  <a:extLst>
                    <a:ext uri="{9D8B030D-6E8A-4147-A177-3AD203B41FA5}">
                      <a16:colId xmlns:a16="http://schemas.microsoft.com/office/drawing/2014/main" val="3928225675"/>
                    </a:ext>
                  </a:extLst>
                </a:gridCol>
                <a:gridCol w="592335">
                  <a:extLst>
                    <a:ext uri="{9D8B030D-6E8A-4147-A177-3AD203B41FA5}">
                      <a16:colId xmlns:a16="http://schemas.microsoft.com/office/drawing/2014/main" val="6793867"/>
                    </a:ext>
                  </a:extLst>
                </a:gridCol>
                <a:gridCol w="592335">
                  <a:extLst>
                    <a:ext uri="{9D8B030D-6E8A-4147-A177-3AD203B41FA5}">
                      <a16:colId xmlns:a16="http://schemas.microsoft.com/office/drawing/2014/main" val="3670273017"/>
                    </a:ext>
                  </a:extLst>
                </a:gridCol>
                <a:gridCol w="592335">
                  <a:extLst>
                    <a:ext uri="{9D8B030D-6E8A-4147-A177-3AD203B41FA5}">
                      <a16:colId xmlns:a16="http://schemas.microsoft.com/office/drawing/2014/main" val="784780722"/>
                    </a:ext>
                  </a:extLst>
                </a:gridCol>
                <a:gridCol w="592335">
                  <a:extLst>
                    <a:ext uri="{9D8B030D-6E8A-4147-A177-3AD203B41FA5}">
                      <a16:colId xmlns:a16="http://schemas.microsoft.com/office/drawing/2014/main" val="2558832546"/>
                    </a:ext>
                  </a:extLst>
                </a:gridCol>
              </a:tblGrid>
              <a:tr h="370840">
                <a:tc>
                  <a:txBody>
                    <a:bodyPr/>
                    <a:lstStyle/>
                    <a:p>
                      <a:r>
                        <a:rPr kumimoji="1" lang="en-US" altLang="ja-JP" dirty="0" err="1"/>
                        <a:t>Itr</a:t>
                      </a:r>
                      <a:endParaRPr kumimoji="1" lang="ja-JP" altLang="en-US" dirty="0"/>
                    </a:p>
                  </a:txBody>
                  <a:tcPr/>
                </a:tc>
                <a:tc>
                  <a:txBody>
                    <a:bodyPr/>
                    <a:lstStyle/>
                    <a:p>
                      <a:r>
                        <a:rPr kumimoji="1" lang="en-US" altLang="ja-JP" i="1" dirty="0">
                          <a:latin typeface="Times New Roman" panose="02020603050405020304" pitchFamily="18" charset="0"/>
                          <a:cs typeface="Times New Roman" panose="02020603050405020304" pitchFamily="18" charset="0"/>
                        </a:rPr>
                        <a:t>S</a:t>
                      </a:r>
                      <a:endParaRPr kumimoji="1" lang="ja-JP" altLang="en-US" i="1" dirty="0">
                        <a:latin typeface="Times New Roman" panose="02020603050405020304" pitchFamily="18" charset="0"/>
                        <a:cs typeface="Times New Roman" panose="02020603050405020304" pitchFamily="18" charset="0"/>
                      </a:endParaRPr>
                    </a:p>
                  </a:txBody>
                  <a:tcPr/>
                </a:tc>
                <a:tc>
                  <a:txBody>
                    <a:bodyPr/>
                    <a:lstStyle/>
                    <a:p>
                      <a:r>
                        <a:rPr kumimoji="1" lang="en-US" altLang="ja-JP" i="1" dirty="0">
                          <a:latin typeface="Times New Roman" panose="02020603050405020304" pitchFamily="18" charset="0"/>
                          <a:cs typeface="Times New Roman" panose="02020603050405020304" pitchFamily="18" charset="0"/>
                        </a:rPr>
                        <a:t>w</a:t>
                      </a:r>
                      <a:endParaRPr kumimoji="1" lang="ja-JP" altLang="en-US" i="1" dirty="0">
                        <a:latin typeface="Times New Roman" panose="02020603050405020304" pitchFamily="18" charset="0"/>
                        <a:cs typeface="Times New Roman" panose="02020603050405020304" pitchFamily="18" charset="0"/>
                      </a:endParaRPr>
                    </a:p>
                  </a:txBody>
                  <a:tcPr/>
                </a:tc>
                <a:tc>
                  <a:txBody>
                    <a:bodyPr/>
                    <a:lstStyle/>
                    <a:p>
                      <a:r>
                        <a:rPr kumimoji="1" lang="en-US" altLang="ja-JP" i="1" dirty="0">
                          <a:latin typeface="Times New Roman" panose="02020603050405020304" pitchFamily="18" charset="0"/>
                          <a:cs typeface="Times New Roman" panose="02020603050405020304" pitchFamily="18" charset="0"/>
                        </a:rPr>
                        <a:t>d</a:t>
                      </a:r>
                      <a:r>
                        <a:rPr kumimoji="1" lang="en-US" altLang="ja-JP" dirty="0">
                          <a:latin typeface="Times New Roman" panose="02020603050405020304" pitchFamily="18" charset="0"/>
                          <a:cs typeface="Times New Roman" panose="02020603050405020304" pitchFamily="18" charset="0"/>
                        </a:rPr>
                        <a:t>[0]</a:t>
                      </a:r>
                      <a:endParaRPr kumimoji="1" lang="ja-JP" alt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i="1" dirty="0">
                          <a:latin typeface="Times New Roman" panose="02020603050405020304" pitchFamily="18" charset="0"/>
                          <a:cs typeface="Times New Roman" panose="02020603050405020304" pitchFamily="18" charset="0"/>
                        </a:rPr>
                        <a:t>d</a:t>
                      </a:r>
                      <a:r>
                        <a:rPr kumimoji="1" lang="en-US" altLang="ja-JP" dirty="0">
                          <a:latin typeface="Times New Roman" panose="02020603050405020304" pitchFamily="18" charset="0"/>
                          <a:cs typeface="Times New Roman" panose="02020603050405020304" pitchFamily="18" charset="0"/>
                        </a:rPr>
                        <a:t>[1]</a:t>
                      </a:r>
                      <a:endParaRPr kumimoji="1" lang="ja-JP" alt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i="1" dirty="0">
                          <a:latin typeface="Times New Roman" panose="02020603050405020304" pitchFamily="18" charset="0"/>
                          <a:cs typeface="Times New Roman" panose="02020603050405020304" pitchFamily="18" charset="0"/>
                        </a:rPr>
                        <a:t>d</a:t>
                      </a:r>
                      <a:r>
                        <a:rPr kumimoji="1" lang="en-US" altLang="ja-JP" dirty="0">
                          <a:latin typeface="Times New Roman" panose="02020603050405020304" pitchFamily="18" charset="0"/>
                          <a:cs typeface="Times New Roman" panose="02020603050405020304" pitchFamily="18" charset="0"/>
                        </a:rPr>
                        <a:t>[2]</a:t>
                      </a:r>
                      <a:endParaRPr kumimoji="1" lang="ja-JP" alt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i="1" dirty="0">
                          <a:latin typeface="Times New Roman" panose="02020603050405020304" pitchFamily="18" charset="0"/>
                          <a:cs typeface="Times New Roman" panose="02020603050405020304" pitchFamily="18" charset="0"/>
                        </a:rPr>
                        <a:t>d</a:t>
                      </a:r>
                      <a:r>
                        <a:rPr kumimoji="1" lang="en-US" altLang="ja-JP" dirty="0">
                          <a:latin typeface="Times New Roman" panose="02020603050405020304" pitchFamily="18" charset="0"/>
                          <a:cs typeface="Times New Roman" panose="02020603050405020304" pitchFamily="18" charset="0"/>
                        </a:rPr>
                        <a:t>[3]</a:t>
                      </a:r>
                      <a:endParaRPr kumimoji="1" lang="ja-JP" alt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i="1" dirty="0">
                          <a:latin typeface="Times New Roman" panose="02020603050405020304" pitchFamily="18" charset="0"/>
                          <a:cs typeface="Times New Roman" panose="02020603050405020304" pitchFamily="18" charset="0"/>
                        </a:rPr>
                        <a:t>d</a:t>
                      </a:r>
                      <a:r>
                        <a:rPr kumimoji="1" lang="en-US" altLang="ja-JP" dirty="0">
                          <a:latin typeface="Times New Roman" panose="02020603050405020304" pitchFamily="18" charset="0"/>
                          <a:cs typeface="Times New Roman" panose="02020603050405020304" pitchFamily="18" charset="0"/>
                        </a:rPr>
                        <a:t>[4]</a:t>
                      </a:r>
                      <a:endParaRPr kumimoji="1" lang="ja-JP"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45473529"/>
                  </a:ext>
                </a:extLst>
              </a:tr>
              <a:tr h="370840">
                <a:tc>
                  <a:txBody>
                    <a:bodyPr/>
                    <a:lstStyle/>
                    <a:p>
                      <a:r>
                        <a:rPr kumimoji="1" lang="en-US" altLang="ja-JP" dirty="0" err="1"/>
                        <a:t>Init.</a:t>
                      </a:r>
                      <a:endParaRPr kumimoji="1" lang="ja-JP" altLang="en-US" dirty="0"/>
                    </a:p>
                  </a:txBody>
                  <a:tcPr/>
                </a:tc>
                <a:tc>
                  <a:txBody>
                    <a:bodyPr/>
                    <a:lstStyle/>
                    <a:p>
                      <a:r>
                        <a:rPr kumimoji="1" lang="en-US" altLang="ja-JP" dirty="0">
                          <a:latin typeface="Times New Roman" panose="02020603050405020304" pitchFamily="18" charset="0"/>
                          <a:cs typeface="Times New Roman" panose="02020603050405020304" pitchFamily="18" charset="0"/>
                        </a:rPr>
                        <a:t>{</a:t>
                      </a:r>
                      <a:r>
                        <a:rPr kumimoji="1" lang="en-US" altLang="ja-JP" i="1" dirty="0">
                          <a:latin typeface="Times New Roman" panose="02020603050405020304" pitchFamily="18" charset="0"/>
                          <a:cs typeface="Times New Roman" panose="02020603050405020304" pitchFamily="18" charset="0"/>
                        </a:rPr>
                        <a:t>v</a:t>
                      </a:r>
                      <a:r>
                        <a:rPr kumimoji="1" lang="en-US" altLang="ja-JP" baseline="-25000" dirty="0">
                          <a:latin typeface="Times New Roman" panose="02020603050405020304" pitchFamily="18" charset="0"/>
                          <a:cs typeface="Times New Roman" panose="02020603050405020304" pitchFamily="18" charset="0"/>
                        </a:rPr>
                        <a:t>0</a:t>
                      </a:r>
                      <a:r>
                        <a:rPr kumimoji="1" lang="en-US" altLang="ja-JP" dirty="0">
                          <a:latin typeface="Times New Roman" panose="02020603050405020304" pitchFamily="18" charset="0"/>
                          <a:cs typeface="Times New Roman" panose="02020603050405020304" pitchFamily="18" charset="0"/>
                        </a:rPr>
                        <a:t>}</a:t>
                      </a:r>
                      <a:endParaRPr kumimoji="1" lang="ja-JP" altLang="en-US" dirty="0">
                        <a:latin typeface="Times New Roman" panose="02020603050405020304" pitchFamily="18" charset="0"/>
                        <a:cs typeface="Times New Roman" panose="02020603050405020304" pitchFamily="18" charset="0"/>
                      </a:endParaRPr>
                    </a:p>
                  </a:txBody>
                  <a:tcPr/>
                </a:tc>
                <a:tc>
                  <a:txBody>
                    <a:bodyPr/>
                    <a:lstStyle/>
                    <a:p>
                      <a:r>
                        <a:rPr kumimoji="1" lang="en-US" altLang="ja-JP" dirty="0"/>
                        <a:t>-</a:t>
                      </a:r>
                      <a:endParaRPr kumimoji="1" lang="ja-JP" altLang="en-US" dirty="0"/>
                    </a:p>
                  </a:txBody>
                  <a:tcPr/>
                </a:tc>
                <a:tc>
                  <a:txBody>
                    <a:bodyPr/>
                    <a:lstStyle/>
                    <a:p>
                      <a:r>
                        <a:rPr kumimoji="1" lang="en-US" altLang="ja-JP" dirty="0"/>
                        <a:t>-</a:t>
                      </a:r>
                      <a:endParaRPr kumimoji="1" lang="ja-JP" altLang="en-US" dirty="0"/>
                    </a:p>
                  </a:txBody>
                  <a:tcPr/>
                </a:tc>
                <a:tc>
                  <a:txBody>
                    <a:bodyPr/>
                    <a:lstStyle/>
                    <a:p>
                      <a:r>
                        <a:rPr kumimoji="1" lang="en-US" altLang="ja-JP" dirty="0"/>
                        <a:t>2</a:t>
                      </a:r>
                      <a:endParaRPr kumimoji="1" lang="ja-JP" altLang="en-US" dirty="0"/>
                    </a:p>
                  </a:txBody>
                  <a:tcPr/>
                </a:tc>
                <a:tc>
                  <a:txBody>
                    <a:bodyPr/>
                    <a:lstStyle/>
                    <a:p>
                      <a:r>
                        <a:rPr kumimoji="1" lang="ja-JP" altLang="en-US" dirty="0"/>
                        <a:t>∞</a:t>
                      </a:r>
                    </a:p>
                  </a:txBody>
                  <a:tcPr/>
                </a:tc>
                <a:tc>
                  <a:txBody>
                    <a:bodyPr/>
                    <a:lstStyle/>
                    <a:p>
                      <a:r>
                        <a:rPr kumimoji="1" lang="ja-JP" altLang="en-US" dirty="0"/>
                        <a:t>∞</a:t>
                      </a:r>
                    </a:p>
                  </a:txBody>
                  <a:tcPr/>
                </a:tc>
                <a:tc>
                  <a:txBody>
                    <a:bodyPr/>
                    <a:lstStyle/>
                    <a:p>
                      <a:r>
                        <a:rPr kumimoji="1" lang="en-US" altLang="ja-JP" dirty="0"/>
                        <a:t>10</a:t>
                      </a:r>
                      <a:endParaRPr kumimoji="1" lang="ja-JP" altLang="en-US" dirty="0"/>
                    </a:p>
                  </a:txBody>
                  <a:tcPr/>
                </a:tc>
                <a:extLst>
                  <a:ext uri="{0D108BD9-81ED-4DB2-BD59-A6C34878D82A}">
                    <a16:rowId xmlns:a16="http://schemas.microsoft.com/office/drawing/2014/main" val="1108258686"/>
                  </a:ext>
                </a:extLst>
              </a:tr>
              <a:tr h="370840">
                <a:tc>
                  <a:txBody>
                    <a:bodyPr/>
                    <a:lstStyle/>
                    <a:p>
                      <a:r>
                        <a:rPr kumimoji="1" lang="en-US" altLang="ja-JP" dirty="0"/>
                        <a:t>1</a:t>
                      </a:r>
                      <a:endParaRPr kumimoji="1" lang="ja-JP"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Times New Roman" panose="02020603050405020304" pitchFamily="18" charset="0"/>
                          <a:cs typeface="Times New Roman" panose="02020603050405020304" pitchFamily="18" charset="0"/>
                        </a:rPr>
                        <a:t>{</a:t>
                      </a:r>
                      <a:r>
                        <a:rPr kumimoji="1" lang="en-US" altLang="ja-JP" i="1" dirty="0">
                          <a:latin typeface="Times New Roman" panose="02020603050405020304" pitchFamily="18" charset="0"/>
                          <a:cs typeface="Times New Roman" panose="02020603050405020304" pitchFamily="18" charset="0"/>
                        </a:rPr>
                        <a:t>v</a:t>
                      </a:r>
                      <a:r>
                        <a:rPr kumimoji="1" lang="en-US" altLang="ja-JP" baseline="-25000" dirty="0">
                          <a:latin typeface="Times New Roman" panose="02020603050405020304" pitchFamily="18" charset="0"/>
                          <a:cs typeface="Times New Roman" panose="02020603050405020304" pitchFamily="18" charset="0"/>
                        </a:rPr>
                        <a:t>0</a:t>
                      </a:r>
                      <a:r>
                        <a:rPr kumimoji="1" lang="en-US" altLang="ja-JP" dirty="0">
                          <a:latin typeface="Times New Roman" panose="02020603050405020304" pitchFamily="18" charset="0"/>
                          <a:cs typeface="Times New Roman" panose="02020603050405020304" pitchFamily="18" charset="0"/>
                        </a:rPr>
                        <a:t>,</a:t>
                      </a:r>
                      <a:r>
                        <a:rPr kumimoji="1" lang="en-US" altLang="ja-JP" i="1" dirty="0">
                          <a:latin typeface="Times New Roman" panose="02020603050405020304" pitchFamily="18" charset="0"/>
                          <a:cs typeface="Times New Roman" panose="02020603050405020304" pitchFamily="18" charset="0"/>
                        </a:rPr>
                        <a:t> v</a:t>
                      </a:r>
                      <a:r>
                        <a:rPr kumimoji="1" lang="en-US" altLang="ja-JP" baseline="-25000" dirty="0">
                          <a:latin typeface="Times New Roman" panose="02020603050405020304" pitchFamily="18" charset="0"/>
                          <a:cs typeface="Times New Roman" panose="02020603050405020304" pitchFamily="18" charset="0"/>
                        </a:rPr>
                        <a:t>1</a:t>
                      </a:r>
                      <a:r>
                        <a:rPr kumimoji="1" lang="en-US" altLang="ja-JP" dirty="0">
                          <a:latin typeface="Times New Roman" panose="02020603050405020304" pitchFamily="18" charset="0"/>
                          <a:cs typeface="Times New Roman" panose="02020603050405020304" pitchFamily="18" charset="0"/>
                        </a:rPr>
                        <a:t>}</a:t>
                      </a:r>
                      <a:endParaRPr kumimoji="1" lang="ja-JP" altLang="en-US" dirty="0">
                        <a:latin typeface="Times New Roman" panose="02020603050405020304" pitchFamily="18" charset="0"/>
                        <a:cs typeface="Times New Roman" panose="02020603050405020304" pitchFamily="18" charset="0"/>
                      </a:endParaRPr>
                    </a:p>
                  </a:txBody>
                  <a:tcPr/>
                </a:tc>
                <a:tc>
                  <a:txBody>
                    <a:bodyPr/>
                    <a:lstStyle/>
                    <a:p>
                      <a:r>
                        <a:rPr kumimoji="1" lang="en-US" altLang="ja-JP" i="1" dirty="0">
                          <a:latin typeface="Times New Roman" panose="02020603050405020304" pitchFamily="18" charset="0"/>
                          <a:cs typeface="Times New Roman" panose="02020603050405020304" pitchFamily="18" charset="0"/>
                        </a:rPr>
                        <a:t>v</a:t>
                      </a:r>
                      <a:r>
                        <a:rPr kumimoji="1" lang="en-US" altLang="ja-JP" i="0" baseline="-25000" dirty="0">
                          <a:latin typeface="Times New Roman" panose="02020603050405020304" pitchFamily="18" charset="0"/>
                          <a:cs typeface="Times New Roman" panose="02020603050405020304" pitchFamily="18" charset="0"/>
                        </a:rPr>
                        <a:t>1</a:t>
                      </a:r>
                      <a:endParaRPr kumimoji="1" lang="ja-JP" altLang="en-US" dirty="0"/>
                    </a:p>
                  </a:txBody>
                  <a:tcPr/>
                </a:tc>
                <a:tc>
                  <a:txBody>
                    <a:bodyPr/>
                    <a:lstStyle/>
                    <a:p>
                      <a:r>
                        <a:rPr kumimoji="1" lang="en-US" altLang="ja-JP" dirty="0"/>
                        <a:t>2</a:t>
                      </a:r>
                      <a:endParaRPr kumimoji="1" lang="ja-JP" altLang="en-US" dirty="0"/>
                    </a:p>
                  </a:txBody>
                  <a:tcPr/>
                </a:tc>
                <a:tc>
                  <a:txBody>
                    <a:bodyPr/>
                    <a:lstStyle/>
                    <a:p>
                      <a:r>
                        <a:rPr kumimoji="1" lang="en-US" altLang="ja-JP" dirty="0"/>
                        <a:t>2</a:t>
                      </a:r>
                      <a:endParaRPr kumimoji="1" lang="ja-JP" altLang="en-US" dirty="0"/>
                    </a:p>
                  </a:txBody>
                  <a:tcPr/>
                </a:tc>
                <a:tc>
                  <a:txBody>
                    <a:bodyPr/>
                    <a:lstStyle/>
                    <a:p>
                      <a:r>
                        <a:rPr kumimoji="1" lang="en-US" altLang="ja-JP" dirty="0"/>
                        <a:t>5</a:t>
                      </a:r>
                      <a:endParaRPr kumimoji="1" lang="ja-JP" altLang="en-US" dirty="0"/>
                    </a:p>
                  </a:txBody>
                  <a:tcPr/>
                </a:tc>
                <a:tc>
                  <a:txBody>
                    <a:bodyPr/>
                    <a:lstStyle/>
                    <a:p>
                      <a:r>
                        <a:rPr kumimoji="1" lang="ja-JP" altLang="en-US" dirty="0"/>
                        <a:t>∞</a:t>
                      </a:r>
                    </a:p>
                  </a:txBody>
                  <a:tcPr/>
                </a:tc>
                <a:tc>
                  <a:txBody>
                    <a:bodyPr/>
                    <a:lstStyle/>
                    <a:p>
                      <a:r>
                        <a:rPr kumimoji="1" lang="en-US" altLang="ja-JP" dirty="0"/>
                        <a:t>9</a:t>
                      </a:r>
                      <a:endParaRPr kumimoji="1" lang="ja-JP" altLang="en-US" dirty="0"/>
                    </a:p>
                  </a:txBody>
                  <a:tcPr/>
                </a:tc>
                <a:extLst>
                  <a:ext uri="{0D108BD9-81ED-4DB2-BD59-A6C34878D82A}">
                    <a16:rowId xmlns:a16="http://schemas.microsoft.com/office/drawing/2014/main" val="1575738529"/>
                  </a:ext>
                </a:extLst>
              </a:tr>
              <a:tr h="370840">
                <a:tc>
                  <a:txBody>
                    <a:bodyPr/>
                    <a:lstStyle/>
                    <a:p>
                      <a:r>
                        <a:rPr kumimoji="1" lang="en-US" altLang="ja-JP" dirty="0"/>
                        <a:t>2</a:t>
                      </a:r>
                      <a:endParaRPr kumimoji="1" lang="ja-JP"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Times New Roman" panose="02020603050405020304" pitchFamily="18" charset="0"/>
                          <a:cs typeface="Times New Roman" panose="02020603050405020304" pitchFamily="18" charset="0"/>
                        </a:rPr>
                        <a:t>{</a:t>
                      </a:r>
                      <a:r>
                        <a:rPr kumimoji="1" lang="en-US" altLang="ja-JP" i="1" dirty="0">
                          <a:latin typeface="Times New Roman" panose="02020603050405020304" pitchFamily="18" charset="0"/>
                          <a:cs typeface="Times New Roman" panose="02020603050405020304" pitchFamily="18" charset="0"/>
                        </a:rPr>
                        <a:t>v</a:t>
                      </a:r>
                      <a:r>
                        <a:rPr kumimoji="1" lang="en-US" altLang="ja-JP" baseline="-25000" dirty="0">
                          <a:latin typeface="Times New Roman" panose="02020603050405020304" pitchFamily="18" charset="0"/>
                          <a:cs typeface="Times New Roman" panose="02020603050405020304" pitchFamily="18" charset="0"/>
                        </a:rPr>
                        <a:t>0</a:t>
                      </a:r>
                      <a:r>
                        <a:rPr kumimoji="1" lang="en-US" altLang="ja-JP" dirty="0">
                          <a:latin typeface="Times New Roman" panose="02020603050405020304" pitchFamily="18" charset="0"/>
                          <a:cs typeface="Times New Roman" panose="02020603050405020304" pitchFamily="18" charset="0"/>
                        </a:rPr>
                        <a:t>,</a:t>
                      </a:r>
                      <a:r>
                        <a:rPr kumimoji="1" lang="en-US" altLang="ja-JP" i="1" dirty="0">
                          <a:latin typeface="Times New Roman" panose="02020603050405020304" pitchFamily="18" charset="0"/>
                          <a:cs typeface="Times New Roman" panose="02020603050405020304" pitchFamily="18" charset="0"/>
                        </a:rPr>
                        <a:t> v</a:t>
                      </a:r>
                      <a:r>
                        <a:rPr kumimoji="1" lang="en-US" altLang="ja-JP" baseline="-25000" dirty="0">
                          <a:latin typeface="Times New Roman" panose="02020603050405020304" pitchFamily="18" charset="0"/>
                          <a:cs typeface="Times New Roman" panose="02020603050405020304" pitchFamily="18" charset="0"/>
                        </a:rPr>
                        <a:t>1</a:t>
                      </a:r>
                      <a:r>
                        <a:rPr kumimoji="1" lang="en-US" altLang="ja-JP" dirty="0">
                          <a:latin typeface="Times New Roman" panose="02020603050405020304" pitchFamily="18" charset="0"/>
                          <a:cs typeface="Times New Roman" panose="02020603050405020304" pitchFamily="18" charset="0"/>
                        </a:rPr>
                        <a:t>,</a:t>
                      </a:r>
                      <a:r>
                        <a:rPr kumimoji="1" lang="en-US" altLang="ja-JP" i="1" dirty="0">
                          <a:latin typeface="Times New Roman" panose="02020603050405020304" pitchFamily="18" charset="0"/>
                          <a:cs typeface="Times New Roman" panose="02020603050405020304" pitchFamily="18" charset="0"/>
                        </a:rPr>
                        <a:t> v</a:t>
                      </a:r>
                      <a:r>
                        <a:rPr kumimoji="1" lang="en-US" altLang="ja-JP" baseline="-25000" dirty="0">
                          <a:latin typeface="Times New Roman" panose="02020603050405020304" pitchFamily="18" charset="0"/>
                          <a:cs typeface="Times New Roman" panose="02020603050405020304" pitchFamily="18" charset="0"/>
                        </a:rPr>
                        <a:t>2</a:t>
                      </a:r>
                      <a:r>
                        <a:rPr kumimoji="1" lang="en-US" altLang="ja-JP" dirty="0">
                          <a:latin typeface="Times New Roman" panose="02020603050405020304" pitchFamily="18" charset="0"/>
                          <a:cs typeface="Times New Roman" panose="02020603050405020304" pitchFamily="18" charset="0"/>
                        </a:rPr>
                        <a:t>}</a:t>
                      </a:r>
                      <a:endParaRPr kumimoji="1" lang="ja-JP" altLang="en-US" dirty="0">
                        <a:latin typeface="Times New Roman" panose="02020603050405020304" pitchFamily="18" charset="0"/>
                        <a:cs typeface="Times New Roman" panose="02020603050405020304" pitchFamily="18" charset="0"/>
                      </a:endParaRPr>
                    </a:p>
                  </a:txBody>
                  <a:tcPr/>
                </a:tc>
                <a:tc>
                  <a:txBody>
                    <a:bodyPr/>
                    <a:lstStyle/>
                    <a:p>
                      <a:r>
                        <a:rPr kumimoji="1" lang="en-US" altLang="ja-JP" i="1" dirty="0">
                          <a:latin typeface="Times New Roman" panose="02020603050405020304" pitchFamily="18" charset="0"/>
                          <a:cs typeface="Times New Roman" panose="02020603050405020304" pitchFamily="18" charset="0"/>
                        </a:rPr>
                        <a:t>v</a:t>
                      </a:r>
                      <a:r>
                        <a:rPr kumimoji="1" lang="en-US" altLang="ja-JP" baseline="-25000" dirty="0">
                          <a:latin typeface="Times New Roman" panose="02020603050405020304" pitchFamily="18" charset="0"/>
                          <a:cs typeface="Times New Roman" panose="02020603050405020304" pitchFamily="18" charset="0"/>
                        </a:rPr>
                        <a:t>2</a:t>
                      </a:r>
                      <a:endParaRPr kumimoji="1" lang="ja-JP" altLang="en-US" dirty="0"/>
                    </a:p>
                  </a:txBody>
                  <a:tcPr/>
                </a:tc>
                <a:tc>
                  <a:txBody>
                    <a:bodyPr/>
                    <a:lstStyle/>
                    <a:p>
                      <a:r>
                        <a:rPr kumimoji="1" lang="en-US" altLang="ja-JP" dirty="0"/>
                        <a:t>5</a:t>
                      </a:r>
                      <a:endParaRPr kumimoji="1" lang="ja-JP" altLang="en-US" dirty="0"/>
                    </a:p>
                  </a:txBody>
                  <a:tcPr/>
                </a:tc>
                <a:tc>
                  <a:txBody>
                    <a:bodyPr/>
                    <a:lstStyle/>
                    <a:p>
                      <a:r>
                        <a:rPr kumimoji="1" lang="en-US" altLang="ja-JP" dirty="0"/>
                        <a:t>2</a:t>
                      </a:r>
                      <a:endParaRPr kumimoji="1" lang="ja-JP" altLang="en-US" dirty="0"/>
                    </a:p>
                  </a:txBody>
                  <a:tcPr/>
                </a:tc>
                <a:tc>
                  <a:txBody>
                    <a:bodyPr/>
                    <a:lstStyle/>
                    <a:p>
                      <a:r>
                        <a:rPr kumimoji="1" lang="en-US" altLang="ja-JP" dirty="0"/>
                        <a:t>5</a:t>
                      </a:r>
                      <a:endParaRPr kumimoji="1" lang="ja-JP" altLang="en-US" dirty="0"/>
                    </a:p>
                  </a:txBody>
                  <a:tcPr/>
                </a:tc>
                <a:tc>
                  <a:txBody>
                    <a:bodyPr/>
                    <a:lstStyle/>
                    <a:p>
                      <a:r>
                        <a:rPr kumimoji="1" lang="ja-JP" altLang="en-US" dirty="0"/>
                        <a:t>∞</a:t>
                      </a:r>
                    </a:p>
                  </a:txBody>
                  <a:tcPr/>
                </a:tc>
                <a:tc>
                  <a:txBody>
                    <a:bodyPr/>
                    <a:lstStyle/>
                    <a:p>
                      <a:r>
                        <a:rPr kumimoji="1" lang="en-US" altLang="ja-JP" dirty="0"/>
                        <a:t>9</a:t>
                      </a:r>
                      <a:endParaRPr kumimoji="1" lang="ja-JP" altLang="en-US" dirty="0"/>
                    </a:p>
                  </a:txBody>
                  <a:tcPr/>
                </a:tc>
                <a:extLst>
                  <a:ext uri="{0D108BD9-81ED-4DB2-BD59-A6C34878D82A}">
                    <a16:rowId xmlns:a16="http://schemas.microsoft.com/office/drawing/2014/main" val="359555569"/>
                  </a:ext>
                </a:extLst>
              </a:tr>
              <a:tr h="370840">
                <a:tc>
                  <a:txBody>
                    <a:bodyPr/>
                    <a:lstStyle/>
                    <a:p>
                      <a:r>
                        <a:rPr kumimoji="1" lang="en-US" altLang="ja-JP" dirty="0"/>
                        <a:t>3</a:t>
                      </a:r>
                      <a:endParaRPr kumimoji="1" lang="ja-JP"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Times New Roman" panose="02020603050405020304" pitchFamily="18" charset="0"/>
                          <a:cs typeface="Times New Roman" panose="02020603050405020304" pitchFamily="18" charset="0"/>
                        </a:rPr>
                        <a:t>{</a:t>
                      </a:r>
                      <a:r>
                        <a:rPr kumimoji="1" lang="en-US" altLang="ja-JP" i="1" dirty="0">
                          <a:latin typeface="Times New Roman" panose="02020603050405020304" pitchFamily="18" charset="0"/>
                          <a:cs typeface="Times New Roman" panose="02020603050405020304" pitchFamily="18" charset="0"/>
                        </a:rPr>
                        <a:t>v</a:t>
                      </a:r>
                      <a:r>
                        <a:rPr kumimoji="1" lang="en-US" altLang="ja-JP" baseline="-25000" dirty="0">
                          <a:latin typeface="Times New Roman" panose="02020603050405020304" pitchFamily="18" charset="0"/>
                          <a:cs typeface="Times New Roman" panose="02020603050405020304" pitchFamily="18" charset="0"/>
                        </a:rPr>
                        <a:t>0</a:t>
                      </a:r>
                      <a:r>
                        <a:rPr kumimoji="1" lang="en-US" altLang="ja-JP" dirty="0">
                          <a:latin typeface="Times New Roman" panose="02020603050405020304" pitchFamily="18" charset="0"/>
                          <a:cs typeface="Times New Roman" panose="02020603050405020304" pitchFamily="18" charset="0"/>
                        </a:rPr>
                        <a:t>,</a:t>
                      </a:r>
                      <a:r>
                        <a:rPr kumimoji="1" lang="en-US" altLang="ja-JP" i="1" dirty="0">
                          <a:latin typeface="Times New Roman" panose="02020603050405020304" pitchFamily="18" charset="0"/>
                          <a:cs typeface="Times New Roman" panose="02020603050405020304" pitchFamily="18" charset="0"/>
                        </a:rPr>
                        <a:t> v</a:t>
                      </a:r>
                      <a:r>
                        <a:rPr kumimoji="1" lang="en-US" altLang="ja-JP" baseline="-25000" dirty="0">
                          <a:latin typeface="Times New Roman" panose="02020603050405020304" pitchFamily="18" charset="0"/>
                          <a:cs typeface="Times New Roman" panose="02020603050405020304" pitchFamily="18" charset="0"/>
                        </a:rPr>
                        <a:t>1</a:t>
                      </a:r>
                      <a:r>
                        <a:rPr kumimoji="1" lang="en-US" altLang="ja-JP" dirty="0">
                          <a:latin typeface="Times New Roman" panose="02020603050405020304" pitchFamily="18" charset="0"/>
                          <a:cs typeface="Times New Roman" panose="02020603050405020304" pitchFamily="18" charset="0"/>
                        </a:rPr>
                        <a:t>,</a:t>
                      </a:r>
                      <a:r>
                        <a:rPr kumimoji="1" lang="en-US" altLang="ja-JP" i="1" dirty="0">
                          <a:latin typeface="Times New Roman" panose="02020603050405020304" pitchFamily="18" charset="0"/>
                          <a:cs typeface="Times New Roman" panose="02020603050405020304" pitchFamily="18" charset="0"/>
                        </a:rPr>
                        <a:t> v</a:t>
                      </a:r>
                      <a:r>
                        <a:rPr kumimoji="1" lang="en-US" altLang="ja-JP" baseline="-25000" dirty="0">
                          <a:latin typeface="Times New Roman" panose="02020603050405020304" pitchFamily="18" charset="0"/>
                          <a:cs typeface="Times New Roman" panose="02020603050405020304" pitchFamily="18" charset="0"/>
                        </a:rPr>
                        <a:t>2</a:t>
                      </a:r>
                      <a:r>
                        <a:rPr kumimoji="1" lang="en-US" altLang="ja-JP" dirty="0">
                          <a:latin typeface="Times New Roman" panose="02020603050405020304" pitchFamily="18" charset="0"/>
                          <a:cs typeface="Times New Roman" panose="02020603050405020304" pitchFamily="18" charset="0"/>
                        </a:rPr>
                        <a:t>,</a:t>
                      </a:r>
                      <a:r>
                        <a:rPr kumimoji="1" lang="en-US" altLang="ja-JP" i="1" dirty="0">
                          <a:latin typeface="Times New Roman" panose="02020603050405020304" pitchFamily="18" charset="0"/>
                          <a:cs typeface="Times New Roman" panose="02020603050405020304" pitchFamily="18" charset="0"/>
                        </a:rPr>
                        <a:t> v</a:t>
                      </a:r>
                      <a:r>
                        <a:rPr kumimoji="1" lang="en-US" altLang="ja-JP" baseline="-25000" dirty="0">
                          <a:latin typeface="Times New Roman" panose="02020603050405020304" pitchFamily="18" charset="0"/>
                          <a:cs typeface="Times New Roman" panose="02020603050405020304" pitchFamily="18" charset="0"/>
                        </a:rPr>
                        <a:t>3</a:t>
                      </a:r>
                      <a:r>
                        <a:rPr kumimoji="1" lang="en-US" altLang="ja-JP" dirty="0">
                          <a:latin typeface="Times New Roman" panose="02020603050405020304" pitchFamily="18" charset="0"/>
                          <a:cs typeface="Times New Roman" panose="02020603050405020304" pitchFamily="18" charset="0"/>
                        </a:rPr>
                        <a:t>}</a:t>
                      </a:r>
                      <a:endParaRPr kumimoji="1" lang="ja-JP" altLang="en-US" dirty="0">
                        <a:latin typeface="Times New Roman" panose="02020603050405020304" pitchFamily="18" charset="0"/>
                        <a:cs typeface="Times New Roman" panose="02020603050405020304" pitchFamily="18" charset="0"/>
                      </a:endParaRPr>
                    </a:p>
                  </a:txBody>
                  <a:tcPr/>
                </a:tc>
                <a:tc>
                  <a:txBody>
                    <a:bodyPr/>
                    <a:lstStyle/>
                    <a:p>
                      <a:r>
                        <a:rPr kumimoji="1" lang="en-US" altLang="ja-JP" i="1" dirty="0">
                          <a:latin typeface="Times New Roman" panose="02020603050405020304" pitchFamily="18" charset="0"/>
                          <a:cs typeface="Times New Roman" panose="02020603050405020304" pitchFamily="18" charset="0"/>
                        </a:rPr>
                        <a:t>v</a:t>
                      </a:r>
                      <a:r>
                        <a:rPr kumimoji="1" lang="en-US" altLang="ja-JP" baseline="-25000" dirty="0">
                          <a:latin typeface="Times New Roman" panose="02020603050405020304" pitchFamily="18" charset="0"/>
                          <a:cs typeface="Times New Roman" panose="02020603050405020304" pitchFamily="18" charset="0"/>
                        </a:rPr>
                        <a:t>3</a:t>
                      </a:r>
                      <a:endParaRPr kumimoji="1" lang="ja-JP" altLang="en-US" dirty="0"/>
                    </a:p>
                  </a:txBody>
                  <a:tcPr/>
                </a:tc>
                <a:tc>
                  <a:txBody>
                    <a:bodyPr/>
                    <a:lstStyle/>
                    <a:p>
                      <a:r>
                        <a:rPr kumimoji="1" lang="en-US" altLang="ja-JP" dirty="0"/>
                        <a:t>9</a:t>
                      </a:r>
                      <a:endParaRPr kumimoji="1" lang="ja-JP" altLang="en-US" dirty="0"/>
                    </a:p>
                  </a:txBody>
                  <a:tcPr/>
                </a:tc>
                <a:tc>
                  <a:txBody>
                    <a:bodyPr/>
                    <a:lstStyle/>
                    <a:p>
                      <a:r>
                        <a:rPr kumimoji="1" lang="en-US" altLang="ja-JP" dirty="0"/>
                        <a:t>2</a:t>
                      </a:r>
                      <a:endParaRPr kumimoji="1" lang="ja-JP" altLang="en-US" dirty="0"/>
                    </a:p>
                  </a:txBody>
                  <a:tcPr/>
                </a:tc>
                <a:tc>
                  <a:txBody>
                    <a:bodyPr/>
                    <a:lstStyle/>
                    <a:p>
                      <a:r>
                        <a:rPr kumimoji="1" lang="en-US" altLang="ja-JP" dirty="0"/>
                        <a:t>5</a:t>
                      </a:r>
                      <a:endParaRPr kumimoji="1" lang="ja-JP" altLang="en-US" dirty="0"/>
                    </a:p>
                  </a:txBody>
                  <a:tcPr/>
                </a:tc>
                <a:tc>
                  <a:txBody>
                    <a:bodyPr/>
                    <a:lstStyle/>
                    <a:p>
                      <a:r>
                        <a:rPr kumimoji="1" lang="en-US" altLang="ja-JP" dirty="0"/>
                        <a:t>9</a:t>
                      </a:r>
                      <a:endParaRPr kumimoji="1" lang="ja-JP" altLang="en-US" dirty="0"/>
                    </a:p>
                  </a:txBody>
                  <a:tcPr/>
                </a:tc>
                <a:tc>
                  <a:txBody>
                    <a:bodyPr/>
                    <a:lstStyle/>
                    <a:p>
                      <a:r>
                        <a:rPr kumimoji="1" lang="en-US" altLang="ja-JP" dirty="0"/>
                        <a:t>9</a:t>
                      </a:r>
                      <a:endParaRPr kumimoji="1" lang="ja-JP" altLang="en-US" dirty="0"/>
                    </a:p>
                  </a:txBody>
                  <a:tcPr/>
                </a:tc>
                <a:extLst>
                  <a:ext uri="{0D108BD9-81ED-4DB2-BD59-A6C34878D82A}">
                    <a16:rowId xmlns:a16="http://schemas.microsoft.com/office/drawing/2014/main" val="2655420561"/>
                  </a:ext>
                </a:extLst>
              </a:tr>
              <a:tr h="370840">
                <a:tc>
                  <a:txBody>
                    <a:bodyPr/>
                    <a:lstStyle/>
                    <a:p>
                      <a:r>
                        <a:rPr kumimoji="1" lang="en-US" altLang="ja-JP" dirty="0"/>
                        <a:t>4</a:t>
                      </a:r>
                      <a:endParaRPr kumimoji="1" lang="ja-JP"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Times New Roman" panose="02020603050405020304" pitchFamily="18" charset="0"/>
                          <a:cs typeface="Times New Roman" panose="02020603050405020304" pitchFamily="18" charset="0"/>
                        </a:rPr>
                        <a:t>{</a:t>
                      </a:r>
                      <a:r>
                        <a:rPr kumimoji="1" lang="en-US" altLang="ja-JP" i="1" dirty="0">
                          <a:latin typeface="Times New Roman" panose="02020603050405020304" pitchFamily="18" charset="0"/>
                          <a:cs typeface="Times New Roman" panose="02020603050405020304" pitchFamily="18" charset="0"/>
                        </a:rPr>
                        <a:t>v</a:t>
                      </a:r>
                      <a:r>
                        <a:rPr kumimoji="1" lang="en-US" altLang="ja-JP" baseline="-25000" dirty="0">
                          <a:latin typeface="Times New Roman" panose="02020603050405020304" pitchFamily="18" charset="0"/>
                          <a:cs typeface="Times New Roman" panose="02020603050405020304" pitchFamily="18" charset="0"/>
                        </a:rPr>
                        <a:t>0</a:t>
                      </a:r>
                      <a:r>
                        <a:rPr kumimoji="1" lang="en-US" altLang="ja-JP" dirty="0">
                          <a:latin typeface="Times New Roman" panose="02020603050405020304" pitchFamily="18" charset="0"/>
                          <a:cs typeface="Times New Roman" panose="02020603050405020304" pitchFamily="18" charset="0"/>
                        </a:rPr>
                        <a:t>,</a:t>
                      </a:r>
                      <a:r>
                        <a:rPr kumimoji="1" lang="en-US" altLang="ja-JP" i="1" dirty="0">
                          <a:latin typeface="Times New Roman" panose="02020603050405020304" pitchFamily="18" charset="0"/>
                          <a:cs typeface="Times New Roman" panose="02020603050405020304" pitchFamily="18" charset="0"/>
                        </a:rPr>
                        <a:t> v</a:t>
                      </a:r>
                      <a:r>
                        <a:rPr kumimoji="1" lang="en-US" altLang="ja-JP" baseline="-25000" dirty="0">
                          <a:latin typeface="Times New Roman" panose="02020603050405020304" pitchFamily="18" charset="0"/>
                          <a:cs typeface="Times New Roman" panose="02020603050405020304" pitchFamily="18" charset="0"/>
                        </a:rPr>
                        <a:t>1</a:t>
                      </a:r>
                      <a:r>
                        <a:rPr kumimoji="1" lang="en-US" altLang="ja-JP" dirty="0">
                          <a:latin typeface="Times New Roman" panose="02020603050405020304" pitchFamily="18" charset="0"/>
                          <a:cs typeface="Times New Roman" panose="02020603050405020304" pitchFamily="18" charset="0"/>
                        </a:rPr>
                        <a:t>,</a:t>
                      </a:r>
                      <a:r>
                        <a:rPr kumimoji="1" lang="en-US" altLang="ja-JP" i="1" dirty="0">
                          <a:latin typeface="Times New Roman" panose="02020603050405020304" pitchFamily="18" charset="0"/>
                          <a:cs typeface="Times New Roman" panose="02020603050405020304" pitchFamily="18" charset="0"/>
                        </a:rPr>
                        <a:t> v</a:t>
                      </a:r>
                      <a:r>
                        <a:rPr kumimoji="1" lang="en-US" altLang="ja-JP" baseline="-25000" dirty="0">
                          <a:latin typeface="Times New Roman" panose="02020603050405020304" pitchFamily="18" charset="0"/>
                          <a:cs typeface="Times New Roman" panose="02020603050405020304" pitchFamily="18" charset="0"/>
                        </a:rPr>
                        <a:t>2</a:t>
                      </a:r>
                      <a:r>
                        <a:rPr kumimoji="1" lang="en-US" altLang="ja-JP" dirty="0">
                          <a:latin typeface="Times New Roman" panose="02020603050405020304" pitchFamily="18" charset="0"/>
                          <a:cs typeface="Times New Roman" panose="02020603050405020304" pitchFamily="18" charset="0"/>
                        </a:rPr>
                        <a:t>,</a:t>
                      </a:r>
                      <a:r>
                        <a:rPr kumimoji="1" lang="en-US" altLang="ja-JP" i="1" dirty="0">
                          <a:latin typeface="Times New Roman" panose="02020603050405020304" pitchFamily="18" charset="0"/>
                          <a:cs typeface="Times New Roman" panose="02020603050405020304" pitchFamily="18" charset="0"/>
                        </a:rPr>
                        <a:t> v</a:t>
                      </a:r>
                      <a:r>
                        <a:rPr kumimoji="1" lang="en-US" altLang="ja-JP" baseline="-25000" dirty="0">
                          <a:latin typeface="Times New Roman" panose="02020603050405020304" pitchFamily="18" charset="0"/>
                          <a:cs typeface="Times New Roman" panose="02020603050405020304" pitchFamily="18" charset="0"/>
                        </a:rPr>
                        <a:t>3</a:t>
                      </a:r>
                      <a:r>
                        <a:rPr kumimoji="1" lang="en-US" altLang="ja-JP" dirty="0">
                          <a:latin typeface="Times New Roman" panose="02020603050405020304" pitchFamily="18" charset="0"/>
                          <a:cs typeface="Times New Roman" panose="02020603050405020304" pitchFamily="18" charset="0"/>
                        </a:rPr>
                        <a:t>,</a:t>
                      </a:r>
                      <a:r>
                        <a:rPr kumimoji="1" lang="en-US" altLang="ja-JP" i="1" dirty="0">
                          <a:latin typeface="Times New Roman" panose="02020603050405020304" pitchFamily="18" charset="0"/>
                          <a:cs typeface="Times New Roman" panose="02020603050405020304" pitchFamily="18" charset="0"/>
                        </a:rPr>
                        <a:t> v</a:t>
                      </a:r>
                      <a:r>
                        <a:rPr kumimoji="1" lang="en-US" altLang="ja-JP" i="0" baseline="-25000" dirty="0">
                          <a:latin typeface="Times New Roman" panose="02020603050405020304" pitchFamily="18" charset="0"/>
                          <a:cs typeface="Times New Roman" panose="02020603050405020304" pitchFamily="18" charset="0"/>
                        </a:rPr>
                        <a:t>4</a:t>
                      </a:r>
                      <a:r>
                        <a:rPr kumimoji="1" lang="en-US" altLang="ja-JP" dirty="0">
                          <a:latin typeface="Times New Roman" panose="02020603050405020304" pitchFamily="18" charset="0"/>
                          <a:cs typeface="Times New Roman" panose="02020603050405020304" pitchFamily="18" charset="0"/>
                        </a:rPr>
                        <a:t>}</a:t>
                      </a:r>
                      <a:endParaRPr kumimoji="1" lang="ja-JP" altLang="en-US" dirty="0">
                        <a:latin typeface="Times New Roman" panose="02020603050405020304" pitchFamily="18" charset="0"/>
                        <a:cs typeface="Times New Roman" panose="02020603050405020304" pitchFamily="18" charset="0"/>
                      </a:endParaRPr>
                    </a:p>
                  </a:txBody>
                  <a:tcPr/>
                </a:tc>
                <a:tc>
                  <a:txBody>
                    <a:bodyPr/>
                    <a:lstStyle/>
                    <a:p>
                      <a:r>
                        <a:rPr kumimoji="1" lang="en-US" altLang="ja-JP" i="1" dirty="0">
                          <a:latin typeface="Times New Roman" panose="02020603050405020304" pitchFamily="18" charset="0"/>
                          <a:cs typeface="Times New Roman" panose="02020603050405020304" pitchFamily="18" charset="0"/>
                        </a:rPr>
                        <a:t>v</a:t>
                      </a:r>
                      <a:r>
                        <a:rPr kumimoji="1" lang="en-US" altLang="ja-JP" baseline="-25000" dirty="0">
                          <a:latin typeface="Times New Roman" panose="02020603050405020304" pitchFamily="18" charset="0"/>
                          <a:cs typeface="Times New Roman" panose="02020603050405020304" pitchFamily="18" charset="0"/>
                        </a:rPr>
                        <a:t>4</a:t>
                      </a:r>
                      <a:endParaRPr kumimoji="1" lang="ja-JP" altLang="en-US" dirty="0"/>
                    </a:p>
                  </a:txBody>
                  <a:tcPr/>
                </a:tc>
                <a:tc>
                  <a:txBody>
                    <a:bodyPr/>
                    <a:lstStyle/>
                    <a:p>
                      <a:r>
                        <a:rPr kumimoji="1" lang="en-US" altLang="ja-JP" dirty="0"/>
                        <a:t>9</a:t>
                      </a:r>
                      <a:endParaRPr kumimoji="1" lang="ja-JP" altLang="en-US" dirty="0"/>
                    </a:p>
                  </a:txBody>
                  <a:tcPr/>
                </a:tc>
                <a:tc>
                  <a:txBody>
                    <a:bodyPr/>
                    <a:lstStyle/>
                    <a:p>
                      <a:r>
                        <a:rPr kumimoji="1" lang="en-US" altLang="ja-JP" dirty="0"/>
                        <a:t>2</a:t>
                      </a:r>
                      <a:endParaRPr kumimoji="1" lang="ja-JP" altLang="en-US" dirty="0"/>
                    </a:p>
                  </a:txBody>
                  <a:tcPr/>
                </a:tc>
                <a:tc>
                  <a:txBody>
                    <a:bodyPr/>
                    <a:lstStyle/>
                    <a:p>
                      <a:r>
                        <a:rPr kumimoji="1" lang="en-US" altLang="ja-JP" dirty="0"/>
                        <a:t>5</a:t>
                      </a:r>
                      <a:endParaRPr kumimoji="1" lang="ja-JP" altLang="en-US" dirty="0"/>
                    </a:p>
                  </a:txBody>
                  <a:tcPr/>
                </a:tc>
                <a:tc>
                  <a:txBody>
                    <a:bodyPr/>
                    <a:lstStyle/>
                    <a:p>
                      <a:r>
                        <a:rPr kumimoji="1" lang="en-US" altLang="ja-JP" dirty="0"/>
                        <a:t>9</a:t>
                      </a:r>
                      <a:endParaRPr kumimoji="1" lang="ja-JP" altLang="en-US" dirty="0"/>
                    </a:p>
                  </a:txBody>
                  <a:tcPr/>
                </a:tc>
                <a:tc>
                  <a:txBody>
                    <a:bodyPr/>
                    <a:lstStyle/>
                    <a:p>
                      <a:r>
                        <a:rPr kumimoji="1" lang="en-US" altLang="ja-JP" dirty="0"/>
                        <a:t>9</a:t>
                      </a:r>
                      <a:endParaRPr kumimoji="1" lang="ja-JP" altLang="en-US" dirty="0"/>
                    </a:p>
                  </a:txBody>
                  <a:tcPr/>
                </a:tc>
                <a:extLst>
                  <a:ext uri="{0D108BD9-81ED-4DB2-BD59-A6C34878D82A}">
                    <a16:rowId xmlns:a16="http://schemas.microsoft.com/office/drawing/2014/main" val="611567418"/>
                  </a:ext>
                </a:extLst>
              </a:tr>
            </a:tbl>
          </a:graphicData>
        </a:graphic>
      </p:graphicFrame>
      <p:sp>
        <p:nvSpPr>
          <p:cNvPr id="6" name="楕円 5"/>
          <p:cNvSpPr/>
          <p:nvPr/>
        </p:nvSpPr>
        <p:spPr>
          <a:xfrm>
            <a:off x="582098" y="2199564"/>
            <a:ext cx="786064" cy="786064"/>
          </a:xfrm>
          <a:prstGeom prst="ellipse">
            <a:avLst/>
          </a:prstGeom>
          <a:solidFill>
            <a:srgbClr val="FFCCFF"/>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v</a:t>
            </a:r>
            <a:r>
              <a:rPr kumimoji="1" lang="en-US" altLang="ja-JP" sz="2800" baseline="-25000" dirty="0"/>
              <a:t>0</a:t>
            </a:r>
            <a:endParaRPr kumimoji="1" lang="ja-JP" altLang="en-US" sz="2800" baseline="-25000" dirty="0"/>
          </a:p>
        </p:txBody>
      </p:sp>
      <p:sp>
        <p:nvSpPr>
          <p:cNvPr id="7" name="楕円 6"/>
          <p:cNvSpPr/>
          <p:nvPr/>
        </p:nvSpPr>
        <p:spPr>
          <a:xfrm>
            <a:off x="2442313" y="2199564"/>
            <a:ext cx="786064" cy="786064"/>
          </a:xfrm>
          <a:prstGeom prst="ellipse">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v</a:t>
            </a:r>
            <a:r>
              <a:rPr kumimoji="1" lang="en-US" altLang="ja-JP" sz="2800" baseline="-25000" dirty="0"/>
              <a:t>1</a:t>
            </a:r>
            <a:endParaRPr kumimoji="1" lang="ja-JP" altLang="en-US" sz="2800" baseline="-25000" dirty="0"/>
          </a:p>
        </p:txBody>
      </p:sp>
      <p:sp>
        <p:nvSpPr>
          <p:cNvPr id="8" name="楕円 7"/>
          <p:cNvSpPr/>
          <p:nvPr/>
        </p:nvSpPr>
        <p:spPr>
          <a:xfrm>
            <a:off x="582098" y="5047037"/>
            <a:ext cx="786064" cy="786064"/>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v</a:t>
            </a:r>
            <a:r>
              <a:rPr kumimoji="1" lang="en-US" altLang="ja-JP" sz="2800" baseline="-25000" dirty="0"/>
              <a:t>4</a:t>
            </a:r>
            <a:endParaRPr kumimoji="1" lang="ja-JP" altLang="en-US" sz="2800" baseline="-25000" dirty="0"/>
          </a:p>
        </p:txBody>
      </p:sp>
      <p:sp>
        <p:nvSpPr>
          <p:cNvPr id="9" name="楕円 8"/>
          <p:cNvSpPr/>
          <p:nvPr/>
        </p:nvSpPr>
        <p:spPr>
          <a:xfrm>
            <a:off x="2442313" y="5047037"/>
            <a:ext cx="786064" cy="786064"/>
          </a:xfrm>
          <a:prstGeom prst="ellipse">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v</a:t>
            </a:r>
            <a:r>
              <a:rPr kumimoji="1" lang="en-US" altLang="ja-JP" sz="2800" baseline="-25000" dirty="0"/>
              <a:t>3</a:t>
            </a:r>
            <a:endParaRPr kumimoji="1" lang="ja-JP" altLang="en-US" sz="2800" baseline="-25000" dirty="0"/>
          </a:p>
        </p:txBody>
      </p:sp>
      <p:sp>
        <p:nvSpPr>
          <p:cNvPr id="10" name="楕円 9"/>
          <p:cNvSpPr/>
          <p:nvPr/>
        </p:nvSpPr>
        <p:spPr>
          <a:xfrm>
            <a:off x="3843993" y="3597943"/>
            <a:ext cx="786064" cy="786064"/>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v</a:t>
            </a:r>
            <a:r>
              <a:rPr kumimoji="1" lang="en-US" altLang="ja-JP" sz="2800" baseline="-25000" dirty="0"/>
              <a:t>2</a:t>
            </a:r>
            <a:endParaRPr kumimoji="1" lang="ja-JP" altLang="en-US" sz="2800" baseline="-25000" dirty="0"/>
          </a:p>
        </p:txBody>
      </p:sp>
      <p:cxnSp>
        <p:nvCxnSpPr>
          <p:cNvPr id="11" name="直線矢印コネクタ 10"/>
          <p:cNvCxnSpPr>
            <a:stCxn id="6" idx="4"/>
            <a:endCxn id="8" idx="0"/>
          </p:cNvCxnSpPr>
          <p:nvPr/>
        </p:nvCxnSpPr>
        <p:spPr>
          <a:xfrm>
            <a:off x="975130" y="2985628"/>
            <a:ext cx="0" cy="2061409"/>
          </a:xfrm>
          <a:prstGeom prst="straightConnector1">
            <a:avLst/>
          </a:prstGeom>
          <a:ln w="38100">
            <a:solidFill>
              <a:schemeClr val="bg2"/>
            </a:solidFill>
            <a:tailEnd type="arrow" w="lg" len="lg"/>
          </a:ln>
        </p:spPr>
        <p:style>
          <a:lnRef idx="3">
            <a:schemeClr val="dk1"/>
          </a:lnRef>
          <a:fillRef idx="0">
            <a:schemeClr val="dk1"/>
          </a:fillRef>
          <a:effectRef idx="2">
            <a:schemeClr val="dk1"/>
          </a:effectRef>
          <a:fontRef idx="minor">
            <a:schemeClr val="tx1"/>
          </a:fontRef>
        </p:style>
      </p:cxnSp>
      <p:cxnSp>
        <p:nvCxnSpPr>
          <p:cNvPr id="12" name="直線矢印コネクタ 11"/>
          <p:cNvCxnSpPr>
            <a:stCxn id="6" idx="6"/>
          </p:cNvCxnSpPr>
          <p:nvPr/>
        </p:nvCxnSpPr>
        <p:spPr>
          <a:xfrm>
            <a:off x="1368162" y="2592596"/>
            <a:ext cx="1074151" cy="0"/>
          </a:xfrm>
          <a:prstGeom prst="straightConnector1">
            <a:avLst/>
          </a:prstGeom>
          <a:ln w="38100">
            <a:solidFill>
              <a:srgbClr val="FF0000"/>
            </a:solidFill>
            <a:tailEnd type="arrow" w="lg" len="lg"/>
          </a:ln>
        </p:spPr>
        <p:style>
          <a:lnRef idx="3">
            <a:schemeClr val="dk1"/>
          </a:lnRef>
          <a:fillRef idx="0">
            <a:schemeClr val="dk1"/>
          </a:fillRef>
          <a:effectRef idx="2">
            <a:schemeClr val="dk1"/>
          </a:effectRef>
          <a:fontRef idx="minor">
            <a:schemeClr val="tx1"/>
          </a:fontRef>
        </p:style>
      </p:cxnSp>
      <p:cxnSp>
        <p:nvCxnSpPr>
          <p:cNvPr id="13" name="直線矢印コネクタ 12"/>
          <p:cNvCxnSpPr>
            <a:stCxn id="9" idx="2"/>
            <a:endCxn id="8" idx="6"/>
          </p:cNvCxnSpPr>
          <p:nvPr/>
        </p:nvCxnSpPr>
        <p:spPr>
          <a:xfrm flipH="1">
            <a:off x="1368162" y="5440069"/>
            <a:ext cx="1074151" cy="0"/>
          </a:xfrm>
          <a:prstGeom prst="straightConnector1">
            <a:avLst/>
          </a:prstGeom>
          <a:ln w="38100">
            <a:solidFill>
              <a:schemeClr val="bg2"/>
            </a:solidFill>
            <a:tailEnd type="arrow" w="lg" len="lg"/>
          </a:ln>
        </p:spPr>
        <p:style>
          <a:lnRef idx="3">
            <a:schemeClr val="dk1"/>
          </a:lnRef>
          <a:fillRef idx="0">
            <a:schemeClr val="dk1"/>
          </a:fillRef>
          <a:effectRef idx="2">
            <a:schemeClr val="dk1"/>
          </a:effectRef>
          <a:fontRef idx="minor">
            <a:schemeClr val="tx1"/>
          </a:fontRef>
        </p:style>
      </p:cxnSp>
      <p:cxnSp>
        <p:nvCxnSpPr>
          <p:cNvPr id="14" name="直線矢印コネクタ 13"/>
          <p:cNvCxnSpPr>
            <a:stCxn id="10" idx="3"/>
            <a:endCxn id="9" idx="7"/>
          </p:cNvCxnSpPr>
          <p:nvPr/>
        </p:nvCxnSpPr>
        <p:spPr>
          <a:xfrm flipH="1">
            <a:off x="3113261" y="4268891"/>
            <a:ext cx="845848" cy="893262"/>
          </a:xfrm>
          <a:prstGeom prst="straightConnector1">
            <a:avLst/>
          </a:prstGeom>
          <a:ln w="38100">
            <a:solidFill>
              <a:srgbClr val="FF0000"/>
            </a:solidFill>
            <a:tailEnd type="arrow" w="lg" len="lg"/>
          </a:ln>
        </p:spPr>
        <p:style>
          <a:lnRef idx="3">
            <a:schemeClr val="dk1"/>
          </a:lnRef>
          <a:fillRef idx="0">
            <a:schemeClr val="dk1"/>
          </a:fillRef>
          <a:effectRef idx="2">
            <a:schemeClr val="dk1"/>
          </a:effectRef>
          <a:fontRef idx="minor">
            <a:schemeClr val="tx1"/>
          </a:fontRef>
        </p:style>
      </p:cxnSp>
      <p:cxnSp>
        <p:nvCxnSpPr>
          <p:cNvPr id="15" name="直線矢印コネクタ 14"/>
          <p:cNvCxnSpPr>
            <a:stCxn id="7" idx="5"/>
            <a:endCxn id="10" idx="1"/>
          </p:cNvCxnSpPr>
          <p:nvPr/>
        </p:nvCxnSpPr>
        <p:spPr>
          <a:xfrm>
            <a:off x="3113261" y="2870512"/>
            <a:ext cx="845848" cy="842547"/>
          </a:xfrm>
          <a:prstGeom prst="straightConnector1">
            <a:avLst/>
          </a:prstGeom>
          <a:ln w="38100">
            <a:solidFill>
              <a:srgbClr val="FF0000"/>
            </a:solidFill>
            <a:tailEnd type="arrow" w="lg" len="lg"/>
          </a:ln>
        </p:spPr>
        <p:style>
          <a:lnRef idx="3">
            <a:schemeClr val="dk1"/>
          </a:lnRef>
          <a:fillRef idx="0">
            <a:schemeClr val="dk1"/>
          </a:fillRef>
          <a:effectRef idx="2">
            <a:schemeClr val="dk1"/>
          </a:effectRef>
          <a:fontRef idx="minor">
            <a:schemeClr val="tx1"/>
          </a:fontRef>
        </p:style>
      </p:cxnSp>
      <p:cxnSp>
        <p:nvCxnSpPr>
          <p:cNvPr id="16" name="直線矢印コネクタ 15"/>
          <p:cNvCxnSpPr>
            <a:stCxn id="7" idx="3"/>
            <a:endCxn id="8" idx="0"/>
          </p:cNvCxnSpPr>
          <p:nvPr/>
        </p:nvCxnSpPr>
        <p:spPr>
          <a:xfrm flipH="1">
            <a:off x="975130" y="2870512"/>
            <a:ext cx="1582299" cy="2176525"/>
          </a:xfrm>
          <a:prstGeom prst="straightConnector1">
            <a:avLst/>
          </a:prstGeom>
          <a:ln w="38100">
            <a:solidFill>
              <a:srgbClr val="FF0000"/>
            </a:solidFill>
            <a:tailEnd type="arrow" w="lg" len="lg"/>
          </a:ln>
        </p:spPr>
        <p:style>
          <a:lnRef idx="3">
            <a:schemeClr val="dk1"/>
          </a:lnRef>
          <a:fillRef idx="0">
            <a:schemeClr val="dk1"/>
          </a:fillRef>
          <a:effectRef idx="2">
            <a:schemeClr val="dk1"/>
          </a:effectRef>
          <a:fontRef idx="minor">
            <a:schemeClr val="tx1"/>
          </a:fontRef>
        </p:style>
      </p:cxnSp>
      <p:cxnSp>
        <p:nvCxnSpPr>
          <p:cNvPr id="17" name="直線矢印コネクタ 16"/>
          <p:cNvCxnSpPr>
            <a:stCxn id="8" idx="7"/>
            <a:endCxn id="10" idx="2"/>
          </p:cNvCxnSpPr>
          <p:nvPr/>
        </p:nvCxnSpPr>
        <p:spPr>
          <a:xfrm flipV="1">
            <a:off x="1253046" y="3990975"/>
            <a:ext cx="2590947" cy="1171178"/>
          </a:xfrm>
          <a:prstGeom prst="straightConnector1">
            <a:avLst/>
          </a:prstGeom>
          <a:ln w="38100">
            <a:solidFill>
              <a:schemeClr val="bg2"/>
            </a:solidFill>
            <a:tailEnd type="arrow" w="lg" len="lg"/>
          </a:ln>
        </p:spPr>
        <p:style>
          <a:lnRef idx="3">
            <a:schemeClr val="dk1"/>
          </a:lnRef>
          <a:fillRef idx="0">
            <a:schemeClr val="dk1"/>
          </a:fillRef>
          <a:effectRef idx="2">
            <a:schemeClr val="dk1"/>
          </a:effectRef>
          <a:fontRef idx="minor">
            <a:schemeClr val="tx1"/>
          </a:fontRef>
        </p:style>
      </p:cxnSp>
      <p:sp>
        <p:nvSpPr>
          <p:cNvPr id="18" name="テキスト ボックス 17"/>
          <p:cNvSpPr txBox="1"/>
          <p:nvPr/>
        </p:nvSpPr>
        <p:spPr>
          <a:xfrm>
            <a:off x="1656249" y="2131600"/>
            <a:ext cx="385042" cy="523220"/>
          </a:xfrm>
          <a:prstGeom prst="rect">
            <a:avLst/>
          </a:prstGeom>
          <a:noFill/>
        </p:spPr>
        <p:txBody>
          <a:bodyPr wrap="none" rtlCol="0">
            <a:spAutoFit/>
          </a:bodyPr>
          <a:lstStyle/>
          <a:p>
            <a:r>
              <a:rPr kumimoji="1" lang="en-US" altLang="ja-JP" sz="2800" dirty="0"/>
              <a:t>2</a:t>
            </a:r>
            <a:endParaRPr kumimoji="1" lang="ja-JP" altLang="en-US" sz="2800" dirty="0"/>
          </a:p>
        </p:txBody>
      </p:sp>
      <p:sp>
        <p:nvSpPr>
          <p:cNvPr id="19" name="テキスト ボックス 18"/>
          <p:cNvSpPr txBox="1"/>
          <p:nvPr/>
        </p:nvSpPr>
        <p:spPr>
          <a:xfrm>
            <a:off x="375285" y="3697164"/>
            <a:ext cx="585417" cy="523220"/>
          </a:xfrm>
          <a:prstGeom prst="rect">
            <a:avLst/>
          </a:prstGeom>
          <a:noFill/>
        </p:spPr>
        <p:txBody>
          <a:bodyPr wrap="none" rtlCol="0">
            <a:spAutoFit/>
          </a:bodyPr>
          <a:lstStyle/>
          <a:p>
            <a:r>
              <a:rPr kumimoji="1" lang="en-US" altLang="ja-JP" sz="2800" dirty="0">
                <a:solidFill>
                  <a:schemeClr val="bg2">
                    <a:lumMod val="90000"/>
                  </a:schemeClr>
                </a:solidFill>
              </a:rPr>
              <a:t>10</a:t>
            </a:r>
            <a:endParaRPr kumimoji="1" lang="ja-JP" altLang="en-US" sz="2800" dirty="0">
              <a:solidFill>
                <a:schemeClr val="bg2">
                  <a:lumMod val="90000"/>
                </a:schemeClr>
              </a:solidFill>
            </a:endParaRPr>
          </a:p>
        </p:txBody>
      </p:sp>
      <p:sp>
        <p:nvSpPr>
          <p:cNvPr id="20" name="テキスト ボックス 19"/>
          <p:cNvSpPr txBox="1"/>
          <p:nvPr/>
        </p:nvSpPr>
        <p:spPr>
          <a:xfrm>
            <a:off x="2003720" y="3525313"/>
            <a:ext cx="385042" cy="523220"/>
          </a:xfrm>
          <a:prstGeom prst="rect">
            <a:avLst/>
          </a:prstGeom>
          <a:noFill/>
        </p:spPr>
        <p:txBody>
          <a:bodyPr wrap="none" rtlCol="0">
            <a:spAutoFit/>
          </a:bodyPr>
          <a:lstStyle/>
          <a:p>
            <a:r>
              <a:rPr lang="en-US" altLang="ja-JP" sz="2800" dirty="0"/>
              <a:t>7</a:t>
            </a:r>
            <a:endParaRPr kumimoji="1" lang="ja-JP" altLang="en-US" sz="2800" dirty="0"/>
          </a:p>
        </p:txBody>
      </p:sp>
      <p:sp>
        <p:nvSpPr>
          <p:cNvPr id="21" name="テキスト ボックス 20"/>
          <p:cNvSpPr txBox="1"/>
          <p:nvPr/>
        </p:nvSpPr>
        <p:spPr>
          <a:xfrm>
            <a:off x="3536185" y="2759500"/>
            <a:ext cx="385042" cy="523220"/>
          </a:xfrm>
          <a:prstGeom prst="rect">
            <a:avLst/>
          </a:prstGeom>
          <a:noFill/>
        </p:spPr>
        <p:txBody>
          <a:bodyPr wrap="none" rtlCol="0">
            <a:spAutoFit/>
          </a:bodyPr>
          <a:lstStyle/>
          <a:p>
            <a:r>
              <a:rPr kumimoji="1" lang="en-US" altLang="ja-JP" sz="2800" dirty="0"/>
              <a:t>3</a:t>
            </a:r>
            <a:endParaRPr kumimoji="1" lang="ja-JP" altLang="en-US" sz="2800" dirty="0"/>
          </a:p>
        </p:txBody>
      </p:sp>
      <p:sp>
        <p:nvSpPr>
          <p:cNvPr id="22" name="テキスト ボックス 21"/>
          <p:cNvSpPr txBox="1"/>
          <p:nvPr/>
        </p:nvSpPr>
        <p:spPr>
          <a:xfrm>
            <a:off x="2527720" y="3920932"/>
            <a:ext cx="385042" cy="523220"/>
          </a:xfrm>
          <a:prstGeom prst="rect">
            <a:avLst/>
          </a:prstGeom>
          <a:noFill/>
        </p:spPr>
        <p:txBody>
          <a:bodyPr wrap="none" rtlCol="0">
            <a:spAutoFit/>
          </a:bodyPr>
          <a:lstStyle/>
          <a:p>
            <a:r>
              <a:rPr kumimoji="1" lang="en-US" altLang="ja-JP" sz="2800" dirty="0">
                <a:solidFill>
                  <a:schemeClr val="bg2">
                    <a:lumMod val="90000"/>
                  </a:schemeClr>
                </a:solidFill>
              </a:rPr>
              <a:t>6</a:t>
            </a:r>
            <a:endParaRPr kumimoji="1" lang="ja-JP" altLang="en-US" sz="2800" dirty="0">
              <a:solidFill>
                <a:schemeClr val="bg2">
                  <a:lumMod val="90000"/>
                </a:schemeClr>
              </a:solidFill>
            </a:endParaRPr>
          </a:p>
        </p:txBody>
      </p:sp>
      <p:sp>
        <p:nvSpPr>
          <p:cNvPr id="23" name="テキスト ボックス 22"/>
          <p:cNvSpPr txBox="1"/>
          <p:nvPr/>
        </p:nvSpPr>
        <p:spPr>
          <a:xfrm>
            <a:off x="1835279" y="5571491"/>
            <a:ext cx="385042" cy="523220"/>
          </a:xfrm>
          <a:prstGeom prst="rect">
            <a:avLst/>
          </a:prstGeom>
          <a:noFill/>
        </p:spPr>
        <p:txBody>
          <a:bodyPr wrap="none" rtlCol="0">
            <a:spAutoFit/>
          </a:bodyPr>
          <a:lstStyle/>
          <a:p>
            <a:r>
              <a:rPr kumimoji="1" lang="en-US" altLang="ja-JP" sz="2800" dirty="0">
                <a:solidFill>
                  <a:schemeClr val="bg2">
                    <a:lumMod val="90000"/>
                  </a:schemeClr>
                </a:solidFill>
              </a:rPr>
              <a:t>5</a:t>
            </a:r>
            <a:endParaRPr kumimoji="1" lang="ja-JP" altLang="en-US" sz="2800" dirty="0">
              <a:solidFill>
                <a:schemeClr val="bg2">
                  <a:lumMod val="90000"/>
                </a:schemeClr>
              </a:solidFill>
            </a:endParaRPr>
          </a:p>
        </p:txBody>
      </p:sp>
      <p:sp>
        <p:nvSpPr>
          <p:cNvPr id="24" name="テキスト ボックス 23"/>
          <p:cNvSpPr txBox="1"/>
          <p:nvPr/>
        </p:nvSpPr>
        <p:spPr>
          <a:xfrm>
            <a:off x="3642890" y="4660954"/>
            <a:ext cx="385042" cy="523220"/>
          </a:xfrm>
          <a:prstGeom prst="rect">
            <a:avLst/>
          </a:prstGeom>
          <a:noFill/>
        </p:spPr>
        <p:txBody>
          <a:bodyPr wrap="none" rtlCol="0">
            <a:spAutoFit/>
          </a:bodyPr>
          <a:lstStyle/>
          <a:p>
            <a:r>
              <a:rPr lang="en-US" altLang="ja-JP" sz="2800" dirty="0"/>
              <a:t>4</a:t>
            </a:r>
            <a:endParaRPr kumimoji="1" lang="ja-JP" altLang="en-US" sz="2800" dirty="0"/>
          </a:p>
        </p:txBody>
      </p:sp>
      <p:cxnSp>
        <p:nvCxnSpPr>
          <p:cNvPr id="25" name="直線矢印コネクタ 24"/>
          <p:cNvCxnSpPr>
            <a:stCxn id="6" idx="5"/>
            <a:endCxn id="10" idx="2"/>
          </p:cNvCxnSpPr>
          <p:nvPr/>
        </p:nvCxnSpPr>
        <p:spPr>
          <a:xfrm>
            <a:off x="1253046" y="2870512"/>
            <a:ext cx="2590947" cy="1120463"/>
          </a:xfrm>
          <a:prstGeom prst="straightConnector1">
            <a:avLst/>
          </a:prstGeom>
          <a:ln w="38100">
            <a:solidFill>
              <a:schemeClr val="bg2"/>
            </a:solidFill>
            <a:prstDash val="dash"/>
            <a:tailEnd type="arrow" w="lg" len="lg"/>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a:stCxn id="6" idx="5"/>
            <a:endCxn id="9" idx="1"/>
          </p:cNvCxnSpPr>
          <p:nvPr/>
        </p:nvCxnSpPr>
        <p:spPr>
          <a:xfrm>
            <a:off x="1253046" y="2870512"/>
            <a:ext cx="1304383" cy="2291641"/>
          </a:xfrm>
          <a:prstGeom prst="straightConnector1">
            <a:avLst/>
          </a:prstGeom>
          <a:ln w="38100">
            <a:solidFill>
              <a:schemeClr val="bg2"/>
            </a:solidFill>
            <a:prstDash val="dash"/>
            <a:tailEnd type="arrow" w="lg" len="lg"/>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1656249" y="2724415"/>
            <a:ext cx="543739" cy="523220"/>
          </a:xfrm>
          <a:prstGeom prst="rect">
            <a:avLst/>
          </a:prstGeom>
          <a:noFill/>
        </p:spPr>
        <p:txBody>
          <a:bodyPr wrap="none" rtlCol="0">
            <a:spAutoFit/>
          </a:bodyPr>
          <a:lstStyle/>
          <a:p>
            <a:r>
              <a:rPr kumimoji="1" lang="ja-JP" altLang="en-US" sz="2800" dirty="0">
                <a:solidFill>
                  <a:schemeClr val="bg2">
                    <a:lumMod val="90000"/>
                  </a:schemeClr>
                </a:solidFill>
              </a:rPr>
              <a:t>∞</a:t>
            </a:r>
          </a:p>
        </p:txBody>
      </p:sp>
      <p:sp>
        <p:nvSpPr>
          <p:cNvPr id="28" name="テキスト ボックス 27"/>
          <p:cNvSpPr txBox="1"/>
          <p:nvPr/>
        </p:nvSpPr>
        <p:spPr>
          <a:xfrm>
            <a:off x="1153794" y="3397181"/>
            <a:ext cx="543739" cy="523220"/>
          </a:xfrm>
          <a:prstGeom prst="rect">
            <a:avLst/>
          </a:prstGeom>
          <a:noFill/>
        </p:spPr>
        <p:txBody>
          <a:bodyPr wrap="none" rtlCol="0">
            <a:spAutoFit/>
          </a:bodyPr>
          <a:lstStyle/>
          <a:p>
            <a:r>
              <a:rPr kumimoji="1" lang="ja-JP" altLang="en-US" sz="2800" dirty="0">
                <a:solidFill>
                  <a:schemeClr val="bg2">
                    <a:lumMod val="90000"/>
                  </a:schemeClr>
                </a:solidFill>
              </a:rPr>
              <a:t>∞</a:t>
            </a:r>
          </a:p>
        </p:txBody>
      </p:sp>
      <p:sp>
        <p:nvSpPr>
          <p:cNvPr id="31" name="楕円 30"/>
          <p:cNvSpPr/>
          <p:nvPr/>
        </p:nvSpPr>
        <p:spPr>
          <a:xfrm>
            <a:off x="4758744" y="3705961"/>
            <a:ext cx="310371" cy="31037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直線矢印コネクタ 28"/>
          <p:cNvCxnSpPr/>
          <p:nvPr/>
        </p:nvCxnSpPr>
        <p:spPr>
          <a:xfrm>
            <a:off x="2835345" y="2985628"/>
            <a:ext cx="0" cy="2061409"/>
          </a:xfrm>
          <a:prstGeom prst="straightConnector1">
            <a:avLst/>
          </a:prstGeom>
          <a:ln w="38100">
            <a:solidFill>
              <a:schemeClr val="bg2">
                <a:lumMod val="90000"/>
              </a:schemeClr>
            </a:solidFill>
            <a:prstDash val="dash"/>
            <a:tailEnd type="arrow" w="lg" len="lg"/>
          </a:ln>
        </p:spPr>
        <p:style>
          <a:lnRef idx="1">
            <a:schemeClr val="accent1"/>
          </a:lnRef>
          <a:fillRef idx="0">
            <a:schemeClr val="accent1"/>
          </a:fillRef>
          <a:effectRef idx="0">
            <a:schemeClr val="accent1"/>
          </a:effectRef>
          <a:fontRef idx="minor">
            <a:schemeClr val="tx1"/>
          </a:fontRef>
        </p:style>
      </p:cxnSp>
      <p:sp>
        <p:nvSpPr>
          <p:cNvPr id="30" name="テキスト ボックス 29"/>
          <p:cNvSpPr txBox="1"/>
          <p:nvPr/>
        </p:nvSpPr>
        <p:spPr>
          <a:xfrm>
            <a:off x="2800298" y="3114316"/>
            <a:ext cx="543739" cy="523220"/>
          </a:xfrm>
          <a:prstGeom prst="rect">
            <a:avLst/>
          </a:prstGeom>
          <a:noFill/>
        </p:spPr>
        <p:txBody>
          <a:bodyPr wrap="none" rtlCol="0">
            <a:spAutoFit/>
          </a:bodyPr>
          <a:lstStyle/>
          <a:p>
            <a:r>
              <a:rPr kumimoji="1" lang="ja-JP" altLang="en-US" sz="2800" dirty="0">
                <a:solidFill>
                  <a:schemeClr val="bg2">
                    <a:lumMod val="90000"/>
                  </a:schemeClr>
                </a:solidFill>
              </a:rPr>
              <a:t>∞</a:t>
            </a:r>
          </a:p>
        </p:txBody>
      </p:sp>
      <p:sp>
        <p:nvSpPr>
          <p:cNvPr id="3" name="テキスト ボックス 2"/>
          <p:cNvSpPr txBox="1"/>
          <p:nvPr/>
        </p:nvSpPr>
        <p:spPr>
          <a:xfrm>
            <a:off x="902114" y="1698414"/>
            <a:ext cx="3251211" cy="369332"/>
          </a:xfrm>
          <a:prstGeom prst="rect">
            <a:avLst/>
          </a:prstGeom>
          <a:noFill/>
        </p:spPr>
        <p:txBody>
          <a:bodyPr wrap="none" rtlCol="0">
            <a:spAutoFit/>
          </a:bodyPr>
          <a:lstStyle/>
          <a:p>
            <a:r>
              <a:rPr kumimoji="1" lang="en-US" altLang="ja-JP" dirty="0"/>
              <a:t>Single Source Shortest Path!</a:t>
            </a:r>
            <a:endParaRPr kumimoji="1" lang="ja-JP" altLang="en-US" dirty="0"/>
          </a:p>
        </p:txBody>
      </p:sp>
    </p:spTree>
    <p:extLst>
      <p:ext uri="{BB962C8B-B14F-4D97-AF65-F5344CB8AC3E}">
        <p14:creationId xmlns:p14="http://schemas.microsoft.com/office/powerpoint/2010/main" val="30283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2A2D21-A232-43B2-B1D1-31400AFF92AC}"/>
              </a:ext>
            </a:extLst>
          </p:cNvPr>
          <p:cNvSpPr>
            <a:spLocks noGrp="1"/>
          </p:cNvSpPr>
          <p:nvPr>
            <p:ph type="title"/>
          </p:nvPr>
        </p:nvSpPr>
        <p:spPr/>
        <p:txBody>
          <a:bodyPr/>
          <a:lstStyle/>
          <a:p>
            <a:r>
              <a:rPr lang="en-US" altLang="ja-JP" dirty="0"/>
              <a:t>Chapter 2. Quiz</a:t>
            </a:r>
            <a:endParaRPr kumimoji="1" lang="ja-JP" altLang="en-US" dirty="0"/>
          </a:p>
        </p:txBody>
      </p:sp>
      <p:sp>
        <p:nvSpPr>
          <p:cNvPr id="3" name="コンテンツ プレースホルダー 2">
            <a:extLst>
              <a:ext uri="{FF2B5EF4-FFF2-40B4-BE49-F238E27FC236}">
                <a16:creationId xmlns:a16="http://schemas.microsoft.com/office/drawing/2014/main" id="{EC363EC9-E701-40FD-B9CD-5C8FA53A08E7}"/>
              </a:ext>
            </a:extLst>
          </p:cNvPr>
          <p:cNvSpPr>
            <a:spLocks noGrp="1"/>
          </p:cNvSpPr>
          <p:nvPr>
            <p:ph idx="1"/>
          </p:nvPr>
        </p:nvSpPr>
        <p:spPr/>
        <p:txBody>
          <a:bodyPr/>
          <a:lstStyle/>
          <a:p>
            <a:pPr marL="514350" indent="-514350">
              <a:buFont typeface="+mj-lt"/>
              <a:buAutoNum type="arabicPeriod"/>
            </a:pPr>
            <a:r>
              <a:rPr kumimoji="1" lang="en-US" altLang="ja-JP" dirty="0"/>
              <a:t>Please</a:t>
            </a:r>
            <a:r>
              <a:rPr kumimoji="1" lang="ja-JP" altLang="en-US" dirty="0"/>
              <a:t> </a:t>
            </a:r>
            <a:r>
              <a:rPr kumimoji="1" lang="en-US" altLang="ja-JP" dirty="0"/>
              <a:t>illustrate to find a shortest path from (f) to (d) using Dijkstra’s algorithm </a:t>
            </a:r>
          </a:p>
          <a:p>
            <a:pPr marL="514350" indent="-514350">
              <a:buFont typeface="+mj-lt"/>
              <a:buAutoNum type="arabicPeriod"/>
            </a:pPr>
            <a:endParaRPr lang="en-US" altLang="ja-JP" dirty="0"/>
          </a:p>
          <a:p>
            <a:pPr marL="514350" indent="-514350">
              <a:buFont typeface="+mj-lt"/>
              <a:buAutoNum type="arabicPeriod"/>
            </a:pPr>
            <a:endParaRPr kumimoji="1" lang="en-US" altLang="ja-JP" dirty="0"/>
          </a:p>
          <a:p>
            <a:pPr marL="514350" indent="-514350">
              <a:buFont typeface="+mj-lt"/>
              <a:buAutoNum type="arabicPeriod"/>
            </a:pPr>
            <a:endParaRPr lang="en-US" altLang="ja-JP" dirty="0"/>
          </a:p>
          <a:p>
            <a:pPr marL="514350" indent="-514350">
              <a:buFont typeface="+mj-lt"/>
              <a:buAutoNum type="arabicPeriod"/>
            </a:pPr>
            <a:endParaRPr kumimoji="1" lang="en-US" altLang="ja-JP" dirty="0"/>
          </a:p>
          <a:p>
            <a:pPr marL="514350" indent="-514350">
              <a:buFont typeface="+mj-lt"/>
              <a:buAutoNum type="arabicPeriod"/>
            </a:pPr>
            <a:endParaRPr lang="en-US" altLang="ja-JP" dirty="0"/>
          </a:p>
        </p:txBody>
      </p:sp>
      <p:pic>
        <p:nvPicPr>
          <p:cNvPr id="5" name="図 4">
            <a:extLst>
              <a:ext uri="{FF2B5EF4-FFF2-40B4-BE49-F238E27FC236}">
                <a16:creationId xmlns:a16="http://schemas.microsoft.com/office/drawing/2014/main" id="{A3DDB1F0-7C9F-4977-B6D9-8BB6FA3B205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36847" y="2831335"/>
            <a:ext cx="3554395" cy="3480565"/>
          </a:xfrm>
          <a:prstGeom prst="rect">
            <a:avLst/>
          </a:prstGeom>
          <a:noFill/>
          <a:ln>
            <a:noFill/>
          </a:ln>
        </p:spPr>
      </p:pic>
      <p:graphicFrame>
        <p:nvGraphicFramePr>
          <p:cNvPr id="6" name="コンテンツ プレースホルダー 4">
            <a:extLst>
              <a:ext uri="{FF2B5EF4-FFF2-40B4-BE49-F238E27FC236}">
                <a16:creationId xmlns:a16="http://schemas.microsoft.com/office/drawing/2014/main" id="{0737D99E-6B37-45B0-8A32-00DD1E2A7B5C}"/>
              </a:ext>
            </a:extLst>
          </p:cNvPr>
          <p:cNvGraphicFramePr>
            <a:graphicFrameLocks/>
          </p:cNvGraphicFramePr>
          <p:nvPr>
            <p:extLst>
              <p:ext uri="{D42A27DB-BD31-4B8C-83A1-F6EECF244321}">
                <p14:modId xmlns:p14="http://schemas.microsoft.com/office/powerpoint/2010/main" val="3996647680"/>
              </p:ext>
            </p:extLst>
          </p:nvPr>
        </p:nvGraphicFramePr>
        <p:xfrm>
          <a:off x="4589889" y="2906872"/>
          <a:ext cx="6482063" cy="2966720"/>
        </p:xfrm>
        <a:graphic>
          <a:graphicData uri="http://schemas.openxmlformats.org/drawingml/2006/table">
            <a:tbl>
              <a:tblPr firstRow="1" bandRow="1">
                <a:tableStyleId>{5940675A-B579-460E-94D1-54222C63F5DA}</a:tableStyleId>
              </a:tblPr>
              <a:tblGrid>
                <a:gridCol w="699028">
                  <a:extLst>
                    <a:ext uri="{9D8B030D-6E8A-4147-A177-3AD203B41FA5}">
                      <a16:colId xmlns:a16="http://schemas.microsoft.com/office/drawing/2014/main" val="300149981"/>
                    </a:ext>
                  </a:extLst>
                </a:gridCol>
                <a:gridCol w="2125435">
                  <a:extLst>
                    <a:ext uri="{9D8B030D-6E8A-4147-A177-3AD203B41FA5}">
                      <a16:colId xmlns:a16="http://schemas.microsoft.com/office/drawing/2014/main" val="3795206968"/>
                    </a:ext>
                  </a:extLst>
                </a:gridCol>
                <a:gridCol w="457200">
                  <a:extLst>
                    <a:ext uri="{9D8B030D-6E8A-4147-A177-3AD203B41FA5}">
                      <a16:colId xmlns:a16="http://schemas.microsoft.com/office/drawing/2014/main" val="1221345262"/>
                    </a:ext>
                  </a:extLst>
                </a:gridCol>
                <a:gridCol w="457200">
                  <a:extLst>
                    <a:ext uri="{9D8B030D-6E8A-4147-A177-3AD203B41FA5}">
                      <a16:colId xmlns:a16="http://schemas.microsoft.com/office/drawing/2014/main" val="3928225675"/>
                    </a:ext>
                  </a:extLst>
                </a:gridCol>
                <a:gridCol w="457200">
                  <a:extLst>
                    <a:ext uri="{9D8B030D-6E8A-4147-A177-3AD203B41FA5}">
                      <a16:colId xmlns:a16="http://schemas.microsoft.com/office/drawing/2014/main" val="6793867"/>
                    </a:ext>
                  </a:extLst>
                </a:gridCol>
                <a:gridCol w="457200">
                  <a:extLst>
                    <a:ext uri="{9D8B030D-6E8A-4147-A177-3AD203B41FA5}">
                      <a16:colId xmlns:a16="http://schemas.microsoft.com/office/drawing/2014/main" val="3670273017"/>
                    </a:ext>
                  </a:extLst>
                </a:gridCol>
                <a:gridCol w="457200">
                  <a:extLst>
                    <a:ext uri="{9D8B030D-6E8A-4147-A177-3AD203B41FA5}">
                      <a16:colId xmlns:a16="http://schemas.microsoft.com/office/drawing/2014/main" val="784780722"/>
                    </a:ext>
                  </a:extLst>
                </a:gridCol>
                <a:gridCol w="457200">
                  <a:extLst>
                    <a:ext uri="{9D8B030D-6E8A-4147-A177-3AD203B41FA5}">
                      <a16:colId xmlns:a16="http://schemas.microsoft.com/office/drawing/2014/main" val="2558832546"/>
                    </a:ext>
                  </a:extLst>
                </a:gridCol>
                <a:gridCol w="457200">
                  <a:extLst>
                    <a:ext uri="{9D8B030D-6E8A-4147-A177-3AD203B41FA5}">
                      <a16:colId xmlns:a16="http://schemas.microsoft.com/office/drawing/2014/main" val="3884569993"/>
                    </a:ext>
                  </a:extLst>
                </a:gridCol>
                <a:gridCol w="457200">
                  <a:extLst>
                    <a:ext uri="{9D8B030D-6E8A-4147-A177-3AD203B41FA5}">
                      <a16:colId xmlns:a16="http://schemas.microsoft.com/office/drawing/2014/main" val="35120131"/>
                    </a:ext>
                  </a:extLst>
                </a:gridCol>
              </a:tblGrid>
              <a:tr h="370840">
                <a:tc>
                  <a:txBody>
                    <a:bodyPr/>
                    <a:lstStyle/>
                    <a:p>
                      <a:r>
                        <a:rPr kumimoji="1" lang="en-US" altLang="ja-JP" dirty="0" err="1"/>
                        <a:t>Itr</a:t>
                      </a:r>
                      <a:endParaRPr kumimoji="1" lang="ja-JP" altLang="en-US" dirty="0"/>
                    </a:p>
                  </a:txBody>
                  <a:tcPr/>
                </a:tc>
                <a:tc>
                  <a:txBody>
                    <a:bodyPr/>
                    <a:lstStyle/>
                    <a:p>
                      <a:r>
                        <a:rPr kumimoji="1" lang="en-US" altLang="ja-JP" i="1" dirty="0">
                          <a:latin typeface="Times New Roman" panose="02020603050405020304" pitchFamily="18" charset="0"/>
                          <a:cs typeface="Times New Roman" panose="02020603050405020304" pitchFamily="18" charset="0"/>
                        </a:rPr>
                        <a:t>S</a:t>
                      </a:r>
                      <a:endParaRPr kumimoji="1" lang="ja-JP" altLang="en-US" i="1" dirty="0">
                        <a:latin typeface="Times New Roman" panose="02020603050405020304" pitchFamily="18" charset="0"/>
                        <a:cs typeface="Times New Roman" panose="02020603050405020304" pitchFamily="18" charset="0"/>
                      </a:endParaRPr>
                    </a:p>
                  </a:txBody>
                  <a:tcPr/>
                </a:tc>
                <a:tc>
                  <a:txBody>
                    <a:bodyPr/>
                    <a:lstStyle/>
                    <a:p>
                      <a:r>
                        <a:rPr kumimoji="1" lang="en-US" altLang="ja-JP" i="1" dirty="0">
                          <a:latin typeface="Times New Roman" panose="02020603050405020304" pitchFamily="18" charset="0"/>
                          <a:cs typeface="Times New Roman" panose="02020603050405020304" pitchFamily="18" charset="0"/>
                        </a:rPr>
                        <a:t>w</a:t>
                      </a:r>
                      <a:endParaRPr kumimoji="1" lang="ja-JP" altLang="en-US" i="1" dirty="0">
                        <a:latin typeface="Times New Roman" panose="02020603050405020304" pitchFamily="18" charset="0"/>
                        <a:cs typeface="Times New Roman" panose="02020603050405020304" pitchFamily="18" charset="0"/>
                      </a:endParaRPr>
                    </a:p>
                  </a:txBody>
                  <a:tcPr/>
                </a:tc>
                <a:tc>
                  <a:txBody>
                    <a:bodyPr/>
                    <a:lstStyle/>
                    <a:p>
                      <a:r>
                        <a:rPr kumimoji="1" lang="en-US" altLang="ja-JP" i="1" dirty="0">
                          <a:latin typeface="Times New Roman" panose="02020603050405020304" pitchFamily="18" charset="0"/>
                          <a:cs typeface="Times New Roman" panose="02020603050405020304" pitchFamily="18" charset="0"/>
                        </a:rPr>
                        <a:t>a</a:t>
                      </a:r>
                      <a:endParaRPr kumimoji="1" lang="ja-JP" alt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i="1" dirty="0">
                          <a:latin typeface="Times New Roman" panose="02020603050405020304" pitchFamily="18" charset="0"/>
                          <a:cs typeface="Times New Roman" panose="02020603050405020304" pitchFamily="18" charset="0"/>
                        </a:rPr>
                        <a:t>b</a:t>
                      </a:r>
                      <a:endParaRPr kumimoji="1" lang="ja-JP" alt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i="1" dirty="0">
                          <a:latin typeface="Times New Roman" panose="02020603050405020304" pitchFamily="18" charset="0"/>
                          <a:cs typeface="Times New Roman" panose="02020603050405020304" pitchFamily="18" charset="0"/>
                        </a:rPr>
                        <a:t>c</a:t>
                      </a:r>
                      <a:endParaRPr kumimoji="1" lang="ja-JP" alt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i="1" dirty="0">
                          <a:latin typeface="Times New Roman" panose="02020603050405020304" pitchFamily="18" charset="0"/>
                          <a:cs typeface="Times New Roman" panose="02020603050405020304" pitchFamily="18" charset="0"/>
                        </a:rPr>
                        <a:t>d</a:t>
                      </a:r>
                      <a:endParaRPr kumimoji="1" lang="ja-JP" alt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i="1" dirty="0">
                          <a:latin typeface="Times New Roman" panose="02020603050405020304" pitchFamily="18" charset="0"/>
                          <a:cs typeface="Times New Roman" panose="02020603050405020304" pitchFamily="18" charset="0"/>
                        </a:rPr>
                        <a:t>e</a:t>
                      </a:r>
                      <a:endParaRPr kumimoji="1" lang="ja-JP" alt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i="1" u="none" dirty="0">
                          <a:latin typeface="Times New Roman" panose="02020603050405020304" pitchFamily="18" charset="0"/>
                          <a:cs typeface="Times New Roman" panose="02020603050405020304" pitchFamily="18" charset="0"/>
                        </a:rPr>
                        <a:t>f</a:t>
                      </a:r>
                      <a:endParaRPr kumimoji="1" lang="ja-JP" altLang="en-US" i="1" u="none" dirty="0">
                        <a:latin typeface="Times New Roman" panose="02020603050405020304" pitchFamily="18" charset="0"/>
                        <a:cs typeface="Times New Roman" panose="02020603050405020304" pitchFamily="18" charset="0"/>
                      </a:endParaRPr>
                    </a:p>
                  </a:txBody>
                  <a:tcPr>
                    <a:solidFill>
                      <a:schemeClr val="bg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i="1" u="none" dirty="0">
                          <a:latin typeface="Times New Roman" panose="02020603050405020304" pitchFamily="18" charset="0"/>
                          <a:cs typeface="Times New Roman" panose="02020603050405020304" pitchFamily="18" charset="0"/>
                        </a:rPr>
                        <a:t>g</a:t>
                      </a:r>
                      <a:endParaRPr kumimoji="1" lang="ja-JP" altLang="en-US" i="1" u="none"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45473529"/>
                  </a:ext>
                </a:extLst>
              </a:tr>
              <a:tr h="370840">
                <a:tc>
                  <a:txBody>
                    <a:bodyPr/>
                    <a:lstStyle/>
                    <a:p>
                      <a:r>
                        <a:rPr kumimoji="1" lang="en-US" altLang="ja-JP" dirty="0" err="1"/>
                        <a:t>Init.</a:t>
                      </a:r>
                      <a:endParaRPr kumimoji="1" lang="ja-JP" altLang="en-US" dirty="0"/>
                    </a:p>
                  </a:txBody>
                  <a:tcPr/>
                </a:tc>
                <a:tc>
                  <a:txBody>
                    <a:bodyPr/>
                    <a:lstStyle/>
                    <a:p>
                      <a:r>
                        <a:rPr kumimoji="1" lang="en-US" altLang="ja-JP" dirty="0">
                          <a:latin typeface="Times New Roman" panose="02020603050405020304" pitchFamily="18" charset="0"/>
                          <a:cs typeface="Times New Roman" panose="02020603050405020304" pitchFamily="18" charset="0"/>
                        </a:rPr>
                        <a:t>{</a:t>
                      </a:r>
                      <a:r>
                        <a:rPr kumimoji="1" lang="en-US" altLang="ja-JP" i="1" dirty="0">
                          <a:latin typeface="Times New Roman" panose="02020603050405020304" pitchFamily="18" charset="0"/>
                          <a:cs typeface="Times New Roman" panose="02020603050405020304" pitchFamily="18" charset="0"/>
                        </a:rPr>
                        <a:t>f</a:t>
                      </a:r>
                      <a:r>
                        <a:rPr kumimoji="1" lang="en-US" altLang="ja-JP" dirty="0">
                          <a:latin typeface="Times New Roman" panose="02020603050405020304" pitchFamily="18" charset="0"/>
                          <a:cs typeface="Times New Roman" panose="02020603050405020304" pitchFamily="18" charset="0"/>
                        </a:rPr>
                        <a:t>}</a:t>
                      </a:r>
                      <a:endParaRPr kumimoji="1" lang="ja-JP" altLang="en-US" dirty="0">
                        <a:latin typeface="Times New Roman" panose="02020603050405020304" pitchFamily="18" charset="0"/>
                        <a:cs typeface="Times New Roman" panose="02020603050405020304" pitchFamily="18" charset="0"/>
                      </a:endParaRPr>
                    </a:p>
                  </a:txBody>
                  <a:tcPr/>
                </a:tc>
                <a:tc>
                  <a:txBody>
                    <a:bodyPr/>
                    <a:lstStyle/>
                    <a:p>
                      <a:r>
                        <a:rPr kumimoji="1" lang="en-US" altLang="ja-JP" dirty="0"/>
                        <a:t>-</a:t>
                      </a:r>
                      <a:endParaRPr kumimoji="1" lang="ja-JP" altLang="en-US" dirty="0"/>
                    </a:p>
                  </a:txBody>
                  <a:tcPr/>
                </a:tc>
                <a:tc>
                  <a:txBody>
                    <a:bodyPr/>
                    <a:lstStyle/>
                    <a:p>
                      <a:r>
                        <a:rPr kumimoji="1" lang="ja-JP" altLang="en-US" dirty="0"/>
                        <a:t>∞</a:t>
                      </a:r>
                    </a:p>
                  </a:txBody>
                  <a:tcPr/>
                </a:tc>
                <a:tc>
                  <a:txBody>
                    <a:bodyPr/>
                    <a:lstStyle/>
                    <a:p>
                      <a:r>
                        <a:rPr kumimoji="1" lang="en-US" altLang="ja-JP" dirty="0"/>
                        <a:t>3</a:t>
                      </a:r>
                      <a:endParaRPr kumimoji="1" lang="ja-JP" altLang="en-US" dirty="0"/>
                    </a:p>
                  </a:txBody>
                  <a:tcPr/>
                </a:tc>
                <a:tc>
                  <a:txBody>
                    <a:bodyPr/>
                    <a:lstStyle/>
                    <a:p>
                      <a:r>
                        <a:rPr kumimoji="1" lang="en-US" altLang="ja-JP" dirty="0"/>
                        <a:t>3</a:t>
                      </a:r>
                      <a:endParaRPr kumimoji="1" lang="ja-JP" altLang="en-US" dirty="0"/>
                    </a:p>
                  </a:txBody>
                  <a:tcPr/>
                </a:tc>
                <a:tc>
                  <a:txBody>
                    <a:bodyPr/>
                    <a:lstStyle/>
                    <a:p>
                      <a:r>
                        <a:rPr kumimoji="1" lang="ja-JP" altLang="en-US" dirty="0"/>
                        <a:t>∞</a:t>
                      </a:r>
                    </a:p>
                  </a:txBody>
                  <a:tcPr/>
                </a:tc>
                <a:tc>
                  <a:txBody>
                    <a:bodyPr/>
                    <a:lstStyle/>
                    <a:p>
                      <a:r>
                        <a:rPr kumimoji="1" lang="en-US" altLang="ja-JP" dirty="0"/>
                        <a:t>1</a:t>
                      </a:r>
                      <a:endParaRPr kumimoji="1" lang="ja-JP" altLang="en-US" dirty="0"/>
                    </a:p>
                  </a:txBody>
                  <a:tcPr/>
                </a:tc>
                <a:tc>
                  <a:txBody>
                    <a:bodyPr/>
                    <a:lstStyle/>
                    <a:p>
                      <a:r>
                        <a:rPr kumimoji="1" lang="en-US" altLang="ja-JP" dirty="0"/>
                        <a:t>-</a:t>
                      </a:r>
                      <a:endParaRPr kumimoji="1" lang="ja-JP" altLang="en-US" dirty="0"/>
                    </a:p>
                  </a:txBody>
                  <a:tcPr>
                    <a:solidFill>
                      <a:schemeClr val="bg2"/>
                    </a:solidFill>
                  </a:tcPr>
                </a:tc>
                <a:tc>
                  <a:txBody>
                    <a:bodyPr/>
                    <a:lstStyle/>
                    <a:p>
                      <a:r>
                        <a:rPr kumimoji="1" lang="en-US" altLang="ja-JP" dirty="0"/>
                        <a:t>12</a:t>
                      </a:r>
                      <a:endParaRPr kumimoji="1" lang="ja-JP" altLang="en-US" dirty="0"/>
                    </a:p>
                  </a:txBody>
                  <a:tcPr/>
                </a:tc>
                <a:extLst>
                  <a:ext uri="{0D108BD9-81ED-4DB2-BD59-A6C34878D82A}">
                    <a16:rowId xmlns:a16="http://schemas.microsoft.com/office/drawing/2014/main" val="1108258686"/>
                  </a:ext>
                </a:extLst>
              </a:tr>
              <a:tr h="370840">
                <a:tc>
                  <a:txBody>
                    <a:bodyPr/>
                    <a:lstStyle/>
                    <a:p>
                      <a:endParaRPr kumimoji="1" lang="ja-JP"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Times New Roman" panose="02020603050405020304" pitchFamily="18" charset="0"/>
                        <a:cs typeface="Times New Roman" panose="02020603050405020304" pitchFamily="18" charset="0"/>
                      </a:endParaRPr>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solidFill>
                      <a:schemeClr val="bg2"/>
                    </a:solidFill>
                  </a:tcPr>
                </a:tc>
                <a:tc>
                  <a:txBody>
                    <a:bodyPr/>
                    <a:lstStyle/>
                    <a:p>
                      <a:endParaRPr kumimoji="1" lang="ja-JP" altLang="en-US" dirty="0"/>
                    </a:p>
                  </a:txBody>
                  <a:tcPr/>
                </a:tc>
                <a:extLst>
                  <a:ext uri="{0D108BD9-81ED-4DB2-BD59-A6C34878D82A}">
                    <a16:rowId xmlns:a16="http://schemas.microsoft.com/office/drawing/2014/main" val="1575738529"/>
                  </a:ext>
                </a:extLst>
              </a:tr>
              <a:tr h="370840">
                <a:tc>
                  <a:txBody>
                    <a:bodyPr/>
                    <a:lstStyle/>
                    <a:p>
                      <a:endParaRPr kumimoji="1" lang="ja-JP"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Times New Roman" panose="02020603050405020304" pitchFamily="18" charset="0"/>
                        <a:cs typeface="Times New Roman" panose="02020603050405020304" pitchFamily="18" charset="0"/>
                      </a:endParaRPr>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solidFill>
                      <a:schemeClr val="bg2"/>
                    </a:solidFill>
                  </a:tcPr>
                </a:tc>
                <a:tc>
                  <a:txBody>
                    <a:bodyPr/>
                    <a:lstStyle/>
                    <a:p>
                      <a:endParaRPr kumimoji="1" lang="ja-JP" altLang="en-US" dirty="0"/>
                    </a:p>
                  </a:txBody>
                  <a:tcPr/>
                </a:tc>
                <a:extLst>
                  <a:ext uri="{0D108BD9-81ED-4DB2-BD59-A6C34878D82A}">
                    <a16:rowId xmlns:a16="http://schemas.microsoft.com/office/drawing/2014/main" val="359555569"/>
                  </a:ext>
                </a:extLst>
              </a:tr>
              <a:tr h="370840">
                <a:tc>
                  <a:txBody>
                    <a:bodyPr/>
                    <a:lstStyle/>
                    <a:p>
                      <a:endParaRPr kumimoji="1" lang="ja-JP"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Times New Roman" panose="02020603050405020304" pitchFamily="18" charset="0"/>
                        <a:cs typeface="Times New Roman" panose="02020603050405020304" pitchFamily="18" charset="0"/>
                      </a:endParaRPr>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solidFill>
                      <a:schemeClr val="bg2"/>
                    </a:solidFill>
                  </a:tcPr>
                </a:tc>
                <a:tc>
                  <a:txBody>
                    <a:bodyPr/>
                    <a:lstStyle/>
                    <a:p>
                      <a:endParaRPr kumimoji="1" lang="ja-JP" altLang="en-US" dirty="0"/>
                    </a:p>
                  </a:txBody>
                  <a:tcPr/>
                </a:tc>
                <a:extLst>
                  <a:ext uri="{0D108BD9-81ED-4DB2-BD59-A6C34878D82A}">
                    <a16:rowId xmlns:a16="http://schemas.microsoft.com/office/drawing/2014/main" val="2655420561"/>
                  </a:ext>
                </a:extLst>
              </a:tr>
              <a:tr h="370840">
                <a:tc>
                  <a:txBody>
                    <a:bodyPr/>
                    <a:lstStyle/>
                    <a:p>
                      <a:endParaRPr kumimoji="1" lang="ja-JP"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Times New Roman" panose="02020603050405020304" pitchFamily="18" charset="0"/>
                        <a:cs typeface="Times New Roman" panose="02020603050405020304" pitchFamily="18" charset="0"/>
                      </a:endParaRPr>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solidFill>
                      <a:schemeClr val="bg2"/>
                    </a:solidFill>
                  </a:tcPr>
                </a:tc>
                <a:tc>
                  <a:txBody>
                    <a:bodyPr/>
                    <a:lstStyle/>
                    <a:p>
                      <a:endParaRPr kumimoji="1" lang="ja-JP" altLang="en-US" dirty="0"/>
                    </a:p>
                  </a:txBody>
                  <a:tcPr/>
                </a:tc>
                <a:extLst>
                  <a:ext uri="{0D108BD9-81ED-4DB2-BD59-A6C34878D82A}">
                    <a16:rowId xmlns:a16="http://schemas.microsoft.com/office/drawing/2014/main" val="611567418"/>
                  </a:ext>
                </a:extLst>
              </a:tr>
              <a:tr h="370840">
                <a:tc>
                  <a:txBody>
                    <a:bodyPr/>
                    <a:lstStyle/>
                    <a:p>
                      <a:endParaRPr kumimoji="1" lang="ja-JP"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Times New Roman" panose="02020603050405020304" pitchFamily="18" charset="0"/>
                        <a:cs typeface="Times New Roman" panose="02020603050405020304" pitchFamily="18" charset="0"/>
                      </a:endParaRPr>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solidFill>
                      <a:schemeClr val="bg2"/>
                    </a:solidFill>
                  </a:tcPr>
                </a:tc>
                <a:tc>
                  <a:txBody>
                    <a:bodyPr/>
                    <a:lstStyle/>
                    <a:p>
                      <a:endParaRPr kumimoji="1" lang="ja-JP" altLang="en-US" dirty="0"/>
                    </a:p>
                  </a:txBody>
                  <a:tcPr/>
                </a:tc>
                <a:extLst>
                  <a:ext uri="{0D108BD9-81ED-4DB2-BD59-A6C34878D82A}">
                    <a16:rowId xmlns:a16="http://schemas.microsoft.com/office/drawing/2014/main" val="3391235138"/>
                  </a:ext>
                </a:extLst>
              </a:tr>
              <a:tr h="370840">
                <a:tc>
                  <a:txBody>
                    <a:bodyPr/>
                    <a:lstStyle/>
                    <a:p>
                      <a:endParaRPr kumimoji="1" lang="ja-JP"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Times New Roman" panose="02020603050405020304" pitchFamily="18" charset="0"/>
                        <a:cs typeface="Times New Roman" panose="02020603050405020304" pitchFamily="18" charset="0"/>
                      </a:endParaRPr>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solidFill>
                      <a:schemeClr val="bg2"/>
                    </a:solidFill>
                  </a:tcPr>
                </a:tc>
                <a:tc>
                  <a:txBody>
                    <a:bodyPr/>
                    <a:lstStyle/>
                    <a:p>
                      <a:endParaRPr kumimoji="1" lang="ja-JP" altLang="en-US" dirty="0"/>
                    </a:p>
                  </a:txBody>
                  <a:tcPr/>
                </a:tc>
                <a:extLst>
                  <a:ext uri="{0D108BD9-81ED-4DB2-BD59-A6C34878D82A}">
                    <a16:rowId xmlns:a16="http://schemas.microsoft.com/office/drawing/2014/main" val="563978389"/>
                  </a:ext>
                </a:extLst>
              </a:tr>
            </a:tbl>
          </a:graphicData>
        </a:graphic>
      </p:graphicFrame>
    </p:spTree>
    <p:extLst>
      <p:ext uri="{BB962C8B-B14F-4D97-AF65-F5344CB8AC3E}">
        <p14:creationId xmlns:p14="http://schemas.microsoft.com/office/powerpoint/2010/main" val="1581771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AEACE2B1-4E96-4DE6-A769-D6AEAA1B6A1C}"/>
              </a:ext>
            </a:extLst>
          </p:cNvPr>
          <p:cNvSpPr>
            <a:spLocks noGrp="1"/>
          </p:cNvSpPr>
          <p:nvPr>
            <p:ph type="title"/>
          </p:nvPr>
        </p:nvSpPr>
        <p:spPr/>
        <p:txBody>
          <a:bodyPr/>
          <a:lstStyle/>
          <a:p>
            <a:r>
              <a:rPr lang="en-US" altLang="ja-JP" dirty="0"/>
              <a:t>Chap. 1</a:t>
            </a:r>
            <a:br>
              <a:rPr lang="en-US" altLang="ja-JP" dirty="0"/>
            </a:br>
            <a:r>
              <a:rPr lang="en-US" altLang="ja-JP" dirty="0"/>
              <a:t>Shortest Path Problem</a:t>
            </a:r>
            <a:endParaRPr kumimoji="1" lang="ja-JP" altLang="en-US" dirty="0"/>
          </a:p>
        </p:txBody>
      </p:sp>
      <p:sp>
        <p:nvSpPr>
          <p:cNvPr id="5" name="テキスト プレースホルダー 4">
            <a:extLst>
              <a:ext uri="{FF2B5EF4-FFF2-40B4-BE49-F238E27FC236}">
                <a16:creationId xmlns:a16="http://schemas.microsoft.com/office/drawing/2014/main" id="{2D4F47D7-73AA-468A-A969-9B865D33B939}"/>
              </a:ext>
            </a:extLst>
          </p:cNvPr>
          <p:cNvSpPr>
            <a:spLocks noGrp="1"/>
          </p:cNvSpPr>
          <p:nvPr>
            <p:ph type="body" idx="1"/>
          </p:nvPr>
        </p:nvSpPr>
        <p:spPr/>
        <p:txBody>
          <a:bodyPr/>
          <a:lstStyle/>
          <a:p>
            <a:r>
              <a:rPr lang="en-US" altLang="ja-JP" dirty="0"/>
              <a:t>§5 Shortest Path Problems</a:t>
            </a:r>
            <a:endParaRPr kumimoji="1" lang="ja-JP" altLang="en-US" dirty="0"/>
          </a:p>
        </p:txBody>
      </p:sp>
    </p:spTree>
    <p:extLst>
      <p:ext uri="{BB962C8B-B14F-4D97-AF65-F5344CB8AC3E}">
        <p14:creationId xmlns:p14="http://schemas.microsoft.com/office/powerpoint/2010/main" val="22965528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ctrTitle"/>
          </p:nvPr>
        </p:nvSpPr>
        <p:spPr>
          <a:xfrm>
            <a:off x="1524000" y="1122363"/>
            <a:ext cx="9144000" cy="2387600"/>
          </a:xfrm>
        </p:spPr>
        <p:txBody>
          <a:bodyPr>
            <a:normAutofit/>
          </a:bodyPr>
          <a:lstStyle/>
          <a:p>
            <a:r>
              <a:rPr lang="en-US" altLang="ja-JP" sz="4000" dirty="0"/>
              <a:t>Algorithms</a:t>
            </a:r>
            <a:r>
              <a:rPr lang="ja-JP" altLang="en-US" sz="4000" dirty="0"/>
              <a:t> </a:t>
            </a:r>
            <a:r>
              <a:rPr lang="en-US" altLang="ja-JP" sz="4000" dirty="0"/>
              <a:t>and</a:t>
            </a:r>
            <a:r>
              <a:rPr lang="ja-JP" altLang="en-US" sz="4000" dirty="0"/>
              <a:t> </a:t>
            </a:r>
            <a:r>
              <a:rPr lang="en-US" altLang="ja-JP" sz="4000" dirty="0"/>
              <a:t>Data</a:t>
            </a:r>
            <a:r>
              <a:rPr lang="ja-JP" altLang="en-US" sz="4000" dirty="0"/>
              <a:t> </a:t>
            </a:r>
            <a:r>
              <a:rPr lang="en-US" altLang="ja-JP" sz="4000" dirty="0"/>
              <a:t>Structure</a:t>
            </a:r>
            <a:r>
              <a:rPr lang="ja-JP" altLang="en-US" sz="4000" dirty="0"/>
              <a:t> </a:t>
            </a:r>
            <a:r>
              <a:rPr lang="en-US" altLang="ja-JP" sz="4000" dirty="0"/>
              <a:t>II</a:t>
            </a:r>
            <a:br>
              <a:rPr lang="en-US" altLang="ja-JP" dirty="0"/>
            </a:br>
            <a:r>
              <a:rPr lang="en-US" altLang="ja-JP" dirty="0"/>
              <a:t>§5 Shortest Path Problems</a:t>
            </a:r>
          </a:p>
        </p:txBody>
      </p:sp>
      <p:sp>
        <p:nvSpPr>
          <p:cNvPr id="5" name="Rectangle 3"/>
          <p:cNvSpPr>
            <a:spLocks noGrp="1" noChangeArrowheads="1"/>
          </p:cNvSpPr>
          <p:nvPr>
            <p:ph type="subTitle" idx="1"/>
          </p:nvPr>
        </p:nvSpPr>
        <p:spPr>
          <a:xfrm>
            <a:off x="1524000" y="3602038"/>
            <a:ext cx="9144000" cy="1655762"/>
          </a:xfrm>
        </p:spPr>
        <p:txBody>
          <a:bodyPr>
            <a:normAutofit lnSpcReduction="10000"/>
          </a:bodyPr>
          <a:lstStyle/>
          <a:p>
            <a:r>
              <a:rPr lang="en-US" altLang="ja-JP" dirty="0">
                <a:hlinkClick r:id="rId2"/>
              </a:rPr>
              <a:t>https://elms.u-aizu.ac.jp/course/view.php?id=4362</a:t>
            </a:r>
            <a:endParaRPr lang="en-US" altLang="ja-JP" dirty="0"/>
          </a:p>
          <a:p>
            <a:endParaRPr lang="en-US" altLang="ja-JP" dirty="0"/>
          </a:p>
          <a:p>
            <a:r>
              <a:rPr lang="en-US" altLang="ja-JP" dirty="0"/>
              <a:t>Yuichi </a:t>
            </a:r>
            <a:r>
              <a:rPr lang="en-US" altLang="ja-JP" dirty="0" err="1"/>
              <a:t>Yaguchi</a:t>
            </a:r>
            <a:r>
              <a:rPr lang="en-US" altLang="ja-JP" dirty="0"/>
              <a:t>, </a:t>
            </a:r>
            <a:r>
              <a:rPr lang="en-US" altLang="ja-JP" dirty="0" err="1"/>
              <a:t>Ph.D</a:t>
            </a:r>
            <a:r>
              <a:rPr lang="en-US" altLang="ja-JP" dirty="0"/>
              <a:t> (CSE)</a:t>
            </a:r>
          </a:p>
          <a:p>
            <a:r>
              <a:rPr lang="en-US" altLang="ja-JP" dirty="0"/>
              <a:t>Robot Engineering Lab., University of Aizu</a:t>
            </a:r>
          </a:p>
        </p:txBody>
      </p:sp>
    </p:spTree>
    <p:extLst>
      <p:ext uri="{BB962C8B-B14F-4D97-AF65-F5344CB8AC3E}">
        <p14:creationId xmlns:p14="http://schemas.microsoft.com/office/powerpoint/2010/main" val="23257332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AEACE2B1-4E96-4DE6-A769-D6AEAA1B6A1C}"/>
              </a:ext>
            </a:extLst>
          </p:cNvPr>
          <p:cNvSpPr>
            <a:spLocks noGrp="1"/>
          </p:cNvSpPr>
          <p:nvPr>
            <p:ph type="title"/>
          </p:nvPr>
        </p:nvSpPr>
        <p:spPr/>
        <p:txBody>
          <a:bodyPr/>
          <a:lstStyle/>
          <a:p>
            <a:r>
              <a:rPr lang="en-US" altLang="ja-JP" dirty="0"/>
              <a:t>Chap. 3</a:t>
            </a:r>
            <a:br>
              <a:rPr lang="en-US" altLang="ja-JP" dirty="0"/>
            </a:br>
            <a:r>
              <a:rPr lang="en-US" altLang="ja-JP" dirty="0"/>
              <a:t>Proof of Dijkstra’s Algorithm</a:t>
            </a:r>
            <a:endParaRPr kumimoji="1" lang="ja-JP" altLang="en-US" dirty="0"/>
          </a:p>
        </p:txBody>
      </p:sp>
      <p:sp>
        <p:nvSpPr>
          <p:cNvPr id="5" name="テキスト プレースホルダー 4">
            <a:extLst>
              <a:ext uri="{FF2B5EF4-FFF2-40B4-BE49-F238E27FC236}">
                <a16:creationId xmlns:a16="http://schemas.microsoft.com/office/drawing/2014/main" id="{2D4F47D7-73AA-468A-A969-9B865D33B939}"/>
              </a:ext>
            </a:extLst>
          </p:cNvPr>
          <p:cNvSpPr>
            <a:spLocks noGrp="1"/>
          </p:cNvSpPr>
          <p:nvPr>
            <p:ph type="body" idx="1"/>
          </p:nvPr>
        </p:nvSpPr>
        <p:spPr/>
        <p:txBody>
          <a:bodyPr/>
          <a:lstStyle/>
          <a:p>
            <a:r>
              <a:rPr lang="en-US" altLang="ja-JP" dirty="0"/>
              <a:t>§5 Shortest Path Problems</a:t>
            </a:r>
            <a:endParaRPr lang="ja-JP" altLang="en-US" dirty="0"/>
          </a:p>
        </p:txBody>
      </p:sp>
    </p:spTree>
    <p:extLst>
      <p:ext uri="{BB962C8B-B14F-4D97-AF65-F5344CB8AC3E}">
        <p14:creationId xmlns:p14="http://schemas.microsoft.com/office/powerpoint/2010/main" val="36837007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en-US" altLang="ja-JP" dirty="0" err="1"/>
              <a:t>Dijkstra’s</a:t>
            </a:r>
            <a:r>
              <a:rPr lang="en-US" altLang="ja-JP" dirty="0"/>
              <a:t> Algorithm - Proof</a:t>
            </a:r>
            <a:endParaRPr lang="ja-JP" altLang="en-US" dirty="0"/>
          </a:p>
        </p:txBody>
      </p:sp>
      <mc:AlternateContent xmlns:mc="http://schemas.openxmlformats.org/markup-compatibility/2006" xmlns:a14="http://schemas.microsoft.com/office/drawing/2010/main">
        <mc:Choice Requires="a14">
          <p:sp>
            <p:nvSpPr>
              <p:cNvPr id="6" name="コンテンツ プレースホルダー 5"/>
              <p:cNvSpPr>
                <a:spLocks noGrp="1"/>
              </p:cNvSpPr>
              <p:nvPr>
                <p:ph idx="1"/>
              </p:nvPr>
            </p:nvSpPr>
            <p:spPr/>
            <p:txBody>
              <a:bodyPr>
                <a:normAutofit fontScale="92500" lnSpcReduction="10000"/>
              </a:bodyPr>
              <a:lstStyle/>
              <a:p>
                <a:r>
                  <a:rPr lang="en-US" altLang="ja-JP" dirty="0"/>
                  <a:t>We now prove the correctness of </a:t>
                </a:r>
                <a:r>
                  <a:rPr lang="en-US" altLang="ja-JP" dirty="0" err="1"/>
                  <a:t>Dijkstra's</a:t>
                </a:r>
                <a:r>
                  <a:rPr lang="en-US" altLang="ja-JP" dirty="0"/>
                  <a:t> algorithm by induction on the size of </a:t>
                </a:r>
                <a:r>
                  <a:rPr lang="en-US" altLang="ja-JP" i="1" dirty="0">
                    <a:latin typeface="Times New Roman" panose="02020603050405020304" pitchFamily="18" charset="0"/>
                    <a:cs typeface="Times New Roman" panose="02020603050405020304" pitchFamily="18" charset="0"/>
                  </a:rPr>
                  <a:t>S</a:t>
                </a:r>
                <a:r>
                  <a:rPr lang="en-US" altLang="ja-JP" dirty="0"/>
                  <a:t>. </a:t>
                </a:r>
              </a:p>
              <a:p>
                <a:r>
                  <a:rPr lang="en-US" altLang="ja-JP" dirty="0">
                    <a:solidFill>
                      <a:schemeClr val="accent2">
                        <a:lumMod val="75000"/>
                      </a:schemeClr>
                    </a:solidFill>
                  </a:rPr>
                  <a:t>Basis. </a:t>
                </a:r>
              </a:p>
              <a:p>
                <a:pPr lvl="1"/>
                <a:r>
                  <a:rPr lang="en-US" altLang="ja-JP" dirty="0">
                    <a:latin typeface="Times New Roman" panose="02020603050405020304" pitchFamily="18" charset="0"/>
                    <a:cs typeface="Times New Roman" panose="02020603050405020304" pitchFamily="18" charset="0"/>
                  </a:rPr>
                  <a:t>|</a:t>
                </a:r>
                <a:r>
                  <a:rPr lang="en-US" altLang="ja-JP" i="1" dirty="0">
                    <a:latin typeface="Times New Roman" panose="02020603050405020304" pitchFamily="18" charset="0"/>
                    <a:cs typeface="Times New Roman" panose="02020603050405020304" pitchFamily="18" charset="0"/>
                  </a:rPr>
                  <a:t>S</a:t>
                </a:r>
                <a:r>
                  <a:rPr lang="en-US" altLang="ja-JP" dirty="0">
                    <a:latin typeface="Times New Roman" panose="02020603050405020304" pitchFamily="18" charset="0"/>
                    <a:cs typeface="Times New Roman" panose="02020603050405020304" pitchFamily="18" charset="0"/>
                  </a:rPr>
                  <a:t>| = 1.</a:t>
                </a:r>
                <a:r>
                  <a:rPr lang="en-US" altLang="ja-JP" dirty="0"/>
                  <a:t> The shortest path from </a:t>
                </a:r>
                <a:r>
                  <a:rPr lang="en-US" altLang="ja-JP" i="1" dirty="0">
                    <a:latin typeface="Times New Roman" panose="02020603050405020304" pitchFamily="18" charset="0"/>
                    <a:cs typeface="Times New Roman" panose="02020603050405020304" pitchFamily="18" charset="0"/>
                  </a:rPr>
                  <a:t>s</a:t>
                </a:r>
                <a:r>
                  <a:rPr lang="en-US" altLang="ja-JP" dirty="0"/>
                  <a:t> to itself has length </a:t>
                </a:r>
                <a:r>
                  <a:rPr lang="en-US" altLang="ja-JP" dirty="0">
                    <a:latin typeface="Times New Roman" panose="02020603050405020304" pitchFamily="18" charset="0"/>
                    <a:cs typeface="Times New Roman" panose="02020603050405020304" pitchFamily="18" charset="0"/>
                  </a:rPr>
                  <a:t>0</a:t>
                </a:r>
                <a:r>
                  <a:rPr lang="en-US" altLang="ja-JP" dirty="0"/>
                  <a:t> and a path from </a:t>
                </a:r>
                <a:r>
                  <a:rPr lang="en-US" altLang="ja-JP" i="1" dirty="0">
                    <a:latin typeface="Times New Roman" panose="02020603050405020304" pitchFamily="18" charset="0"/>
                    <a:cs typeface="Times New Roman" panose="02020603050405020304" pitchFamily="18" charset="0"/>
                  </a:rPr>
                  <a:t>s</a:t>
                </a:r>
                <a:r>
                  <a:rPr lang="en-US" altLang="ja-JP" dirty="0"/>
                  <a:t> to </a:t>
                </a:r>
                <a:r>
                  <a:rPr lang="en-US" altLang="ja-JP" i="1" dirty="0">
                    <a:latin typeface="Times New Roman" panose="02020603050405020304" pitchFamily="18" charset="0"/>
                    <a:cs typeface="Times New Roman" panose="02020603050405020304" pitchFamily="18" charset="0"/>
                  </a:rPr>
                  <a:t>v</a:t>
                </a:r>
                <a:r>
                  <a:rPr lang="en-US" altLang="ja-JP" dirty="0"/>
                  <a:t>, wholly within </a:t>
                </a:r>
                <a:r>
                  <a:rPr lang="en-US" altLang="ja-JP" i="1" dirty="0">
                    <a:latin typeface="Times New Roman" panose="02020603050405020304" pitchFamily="18" charset="0"/>
                    <a:cs typeface="Times New Roman" panose="02020603050405020304" pitchFamily="18" charset="0"/>
                  </a:rPr>
                  <a:t>S</a:t>
                </a:r>
                <a:r>
                  <a:rPr lang="en-US" altLang="ja-JP" dirty="0"/>
                  <a:t> except for </a:t>
                </a:r>
                <a:r>
                  <a:rPr lang="en-US" altLang="ja-JP" i="1" dirty="0">
                    <a:latin typeface="Times New Roman" panose="02020603050405020304" pitchFamily="18" charset="0"/>
                    <a:cs typeface="Times New Roman" panose="02020603050405020304" pitchFamily="18" charset="0"/>
                  </a:rPr>
                  <a:t>v</a:t>
                </a:r>
                <a:r>
                  <a:rPr lang="en-US" altLang="ja-JP" dirty="0"/>
                  <a:t>, consists of the single edge </a:t>
                </a:r>
                <a:r>
                  <a:rPr lang="en-US" altLang="ja-JP" dirty="0">
                    <a:latin typeface="Times New Roman" panose="02020603050405020304" pitchFamily="18" charset="0"/>
                    <a:cs typeface="Times New Roman" panose="02020603050405020304" pitchFamily="18" charset="0"/>
                  </a:rPr>
                  <a:t>(</a:t>
                </a:r>
                <a:r>
                  <a:rPr lang="en-US" altLang="ja-JP" dirty="0" err="1">
                    <a:latin typeface="Times New Roman" panose="02020603050405020304" pitchFamily="18" charset="0"/>
                    <a:cs typeface="Times New Roman" panose="02020603050405020304" pitchFamily="18" charset="0"/>
                  </a:rPr>
                  <a:t>s,v</a:t>
                </a:r>
                <a:r>
                  <a:rPr lang="en-US" altLang="ja-JP" dirty="0">
                    <a:latin typeface="Times New Roman" panose="02020603050405020304" pitchFamily="18" charset="0"/>
                    <a:cs typeface="Times New Roman" panose="02020603050405020304" pitchFamily="18" charset="0"/>
                  </a:rPr>
                  <a:t>)</a:t>
                </a:r>
                <a:r>
                  <a:rPr lang="en-US" altLang="ja-JP" dirty="0"/>
                  <a:t>. Thus, </a:t>
                </a:r>
                <a:r>
                  <a:rPr lang="en-US" altLang="ja-JP" i="1" dirty="0">
                    <a:latin typeface="Times New Roman" panose="02020603050405020304" pitchFamily="18" charset="0"/>
                    <a:cs typeface="Times New Roman" panose="02020603050405020304" pitchFamily="18" charset="0"/>
                  </a:rPr>
                  <a:t>d</a:t>
                </a:r>
                <a:r>
                  <a:rPr lang="en-US" altLang="ja-JP" dirty="0">
                    <a:latin typeface="Times New Roman" panose="02020603050405020304" pitchFamily="18" charset="0"/>
                    <a:cs typeface="Times New Roman" panose="02020603050405020304" pitchFamily="18" charset="0"/>
                  </a:rPr>
                  <a:t>[</a:t>
                </a:r>
                <a:r>
                  <a:rPr lang="en-US" altLang="ja-JP" i="1" dirty="0">
                    <a:latin typeface="Times New Roman" panose="02020603050405020304" pitchFamily="18" charset="0"/>
                    <a:cs typeface="Times New Roman" panose="02020603050405020304" pitchFamily="18" charset="0"/>
                  </a:rPr>
                  <a:t>v</a:t>
                </a:r>
                <a:r>
                  <a:rPr lang="en-US" altLang="ja-JP" dirty="0">
                    <a:latin typeface="Times New Roman" panose="02020603050405020304" pitchFamily="18" charset="0"/>
                    <a:cs typeface="Times New Roman" panose="02020603050405020304" pitchFamily="18" charset="0"/>
                  </a:rPr>
                  <a:t>]</a:t>
                </a:r>
                <a:r>
                  <a:rPr lang="en-US" altLang="ja-JP" dirty="0"/>
                  <a:t> was correctly computed. </a:t>
                </a:r>
                <a:br>
                  <a:rPr lang="en-US" altLang="ja-JP" dirty="0"/>
                </a:br>
                <a14:m>
                  <m:oMath xmlns:m="http://schemas.openxmlformats.org/officeDocument/2006/math">
                    <m:r>
                      <a:rPr lang="en-US" altLang="ja-JP" b="0" i="1" smtClean="0">
                        <a:latin typeface="Cambria Math" panose="02040503050406030204" pitchFamily="18" charset="0"/>
                      </a:rPr>
                      <m:t>(</m:t>
                    </m:r>
                    <m:r>
                      <m:rPr>
                        <m:nor/>
                      </m:rPr>
                      <a:rPr lang="en-US" altLang="ja-JP" b="0" i="0" smtClean="0">
                        <a:latin typeface="Cambria Math" panose="02040503050406030204" pitchFamily="18" charset="0"/>
                      </a:rPr>
                      <m:t>for</m:t>
                    </m:r>
                    <m:r>
                      <a:rPr lang="en-US" altLang="ja-JP" b="0" i="1" smtClean="0">
                        <a:latin typeface="Cambria Math" panose="02040503050406030204" pitchFamily="18" charset="0"/>
                      </a:rPr>
                      <m:t> </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𝑣</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𝑉</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𝑆</m:t>
                        </m:r>
                      </m:e>
                    </m:d>
                    <m:r>
                      <a:rPr lang="en-US" altLang="ja-JP" b="0" i="1" smtClean="0">
                        <a:latin typeface="Cambria Math" panose="02040503050406030204" pitchFamily="18" charset="0"/>
                        <a:ea typeface="Cambria Math" panose="02040503050406030204" pitchFamily="18" charset="0"/>
                      </a:rPr>
                      <m:t> </m:t>
                    </m:r>
                    <m:r>
                      <a:rPr lang="en-US" altLang="ja-JP" b="0" i="1" smtClean="0">
                        <a:latin typeface="Cambria Math" panose="02040503050406030204" pitchFamily="18" charset="0"/>
                        <a:ea typeface="Cambria Math" panose="02040503050406030204" pitchFamily="18" charset="0"/>
                      </a:rPr>
                      <m:t>𝑑</m:t>
                    </m:r>
                    <m:d>
                      <m:dPr>
                        <m:begChr m:val="["/>
                        <m:endChr m:val="]"/>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𝑣</m:t>
                        </m:r>
                      </m:e>
                    </m:d>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𝐷</m:t>
                    </m:r>
                    <m:d>
                      <m:dPr>
                        <m:begChr m:val="["/>
                        <m:endChr m:val="]"/>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𝑠</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𝑣</m:t>
                        </m:r>
                      </m:e>
                    </m:d>
                    <m:r>
                      <a:rPr lang="en-US" altLang="ja-JP" b="0" i="1" smtClean="0">
                        <a:latin typeface="Cambria Math" panose="02040503050406030204" pitchFamily="18" charset="0"/>
                        <a:ea typeface="Cambria Math" panose="02040503050406030204" pitchFamily="18" charset="0"/>
                      </a:rPr>
                      <m:t>;)</m:t>
                    </m:r>
                  </m:oMath>
                </a14:m>
                <a:endParaRPr lang="en-US" altLang="ja-JP" dirty="0"/>
              </a:p>
              <a:p>
                <a:r>
                  <a:rPr lang="en-US" altLang="ja-JP" dirty="0">
                    <a:solidFill>
                      <a:schemeClr val="accent2">
                        <a:lumMod val="75000"/>
                      </a:schemeClr>
                    </a:solidFill>
                  </a:rPr>
                  <a:t>Induction Hypothesis. </a:t>
                </a:r>
              </a:p>
              <a:p>
                <a:pPr lvl="1"/>
                <a:r>
                  <a:rPr lang="en-US" altLang="ja-JP" dirty="0"/>
                  <a:t>Assume the following statements are true for </a:t>
                </a:r>
                <a:r>
                  <a:rPr lang="en-US" altLang="ja-JP" dirty="0">
                    <a:latin typeface="Times New Roman" panose="02020603050405020304" pitchFamily="18" charset="0"/>
                    <a:cs typeface="Times New Roman" panose="02020603050405020304" pitchFamily="18" charset="0"/>
                  </a:rPr>
                  <a:t>|</a:t>
                </a:r>
                <a:r>
                  <a:rPr lang="en-US" altLang="ja-JP" i="1" dirty="0">
                    <a:latin typeface="Times New Roman" panose="02020603050405020304" pitchFamily="18" charset="0"/>
                    <a:cs typeface="Times New Roman" panose="02020603050405020304" pitchFamily="18" charset="0"/>
                  </a:rPr>
                  <a:t>S</a:t>
                </a:r>
                <a:r>
                  <a:rPr lang="en-US" altLang="ja-JP" dirty="0">
                    <a:latin typeface="Times New Roman" panose="02020603050405020304" pitchFamily="18" charset="0"/>
                    <a:cs typeface="Times New Roman" panose="02020603050405020304" pitchFamily="18" charset="0"/>
                  </a:rPr>
                  <a:t>| = </a:t>
                </a:r>
                <a:r>
                  <a:rPr lang="en-US" altLang="ja-JP" i="1" dirty="0">
                    <a:latin typeface="Times New Roman" panose="02020603050405020304" pitchFamily="18" charset="0"/>
                    <a:cs typeface="Times New Roman" panose="02020603050405020304" pitchFamily="18" charset="0"/>
                  </a:rPr>
                  <a:t>k</a:t>
                </a:r>
                <a:r>
                  <a:rPr lang="en-US" altLang="ja-JP"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sym typeface="symbol" panose="05050102010706020507" pitchFamily="18" charset="2"/>
                  </a:rPr>
                  <a:t></a:t>
                </a:r>
                <a:r>
                  <a:rPr lang="en-US" altLang="ja-JP" dirty="0">
                    <a:latin typeface="Times New Roman" panose="02020603050405020304" pitchFamily="18" charset="0"/>
                    <a:cs typeface="Times New Roman" panose="02020603050405020304" pitchFamily="18" charset="0"/>
                  </a:rPr>
                  <a:t> 1</a:t>
                </a:r>
                <a:r>
                  <a:rPr lang="en-US" altLang="ja-JP" dirty="0"/>
                  <a:t>: </a:t>
                </a:r>
                <a:r>
                  <a:rPr lang="en-US" altLang="ja-JP" i="1" dirty="0">
                    <a:latin typeface="Times New Roman" panose="02020603050405020304" pitchFamily="18" charset="0"/>
                    <a:cs typeface="Times New Roman" panose="02020603050405020304" pitchFamily="18" charset="0"/>
                  </a:rPr>
                  <a:t>S</a:t>
                </a:r>
                <a:r>
                  <a:rPr lang="en-US" altLang="ja-JP" dirty="0"/>
                  <a:t> is the partial solution set such that the shortest paths from </a:t>
                </a:r>
                <a:r>
                  <a:rPr lang="en-US" altLang="ja-JP" i="1" dirty="0">
                    <a:latin typeface="Times New Roman" panose="02020603050405020304" pitchFamily="18" charset="0"/>
                    <a:cs typeface="Times New Roman" panose="02020603050405020304" pitchFamily="18" charset="0"/>
                  </a:rPr>
                  <a:t>s</a:t>
                </a:r>
                <a:r>
                  <a:rPr lang="en-US" altLang="ja-JP" dirty="0"/>
                  <a:t> to each vertex in </a:t>
                </a:r>
                <a:r>
                  <a:rPr lang="en-US" altLang="ja-JP" i="1" dirty="0">
                    <a:latin typeface="Times New Roman" panose="02020603050405020304" pitchFamily="18" charset="0"/>
                    <a:cs typeface="Times New Roman" panose="02020603050405020304" pitchFamily="18" charset="0"/>
                  </a:rPr>
                  <a:t>S</a:t>
                </a:r>
                <a:r>
                  <a:rPr lang="en-US" altLang="ja-JP" dirty="0"/>
                  <a:t> lies wholly in </a:t>
                </a:r>
                <a:r>
                  <a:rPr lang="en-US" altLang="ja-JP" i="1" dirty="0">
                    <a:latin typeface="Times New Roman" panose="02020603050405020304" pitchFamily="18" charset="0"/>
                    <a:cs typeface="Times New Roman" panose="02020603050405020304" pitchFamily="18" charset="0"/>
                  </a:rPr>
                  <a:t>S</a:t>
                </a:r>
                <a:r>
                  <a:rPr lang="en-US" altLang="ja-JP" dirty="0"/>
                  <a:t>. </a:t>
                </a:r>
                <a:br>
                  <a:rPr lang="en-US" altLang="ja-JP" dirty="0"/>
                </a:br>
                <a:r>
                  <a:rPr lang="en-US" altLang="ja-JP" dirty="0"/>
                  <a:t>For each vertex </a:t>
                </a:r>
                <a:r>
                  <a:rPr lang="en-US" altLang="ja-JP" i="1" dirty="0">
                    <a:latin typeface="Times New Roman" panose="02020603050405020304" pitchFamily="18" charset="0"/>
                    <a:cs typeface="Times New Roman" panose="02020603050405020304" pitchFamily="18" charset="0"/>
                  </a:rPr>
                  <a:t>v </a:t>
                </a:r>
                <a:r>
                  <a:rPr lang="en-US" altLang="ja-JP" dirty="0">
                    <a:latin typeface="Times New Roman" panose="02020603050405020304" pitchFamily="18" charset="0"/>
                    <a:cs typeface="Times New Roman" panose="02020603050405020304" pitchFamily="18" charset="0"/>
                    <a:sym typeface="symbol" panose="05050102010706020507" pitchFamily="18" charset="2"/>
                  </a:rPr>
                  <a:t></a:t>
                </a:r>
                <a:r>
                  <a:rPr lang="en-US" altLang="ja-JP" i="1" dirty="0">
                    <a:latin typeface="Times New Roman" panose="02020603050405020304" pitchFamily="18" charset="0"/>
                    <a:cs typeface="Times New Roman" panose="02020603050405020304" pitchFamily="18" charset="0"/>
                  </a:rPr>
                  <a:t> V</a:t>
                </a:r>
                <a:r>
                  <a:rPr lang="en-US" altLang="ja-JP" dirty="0">
                    <a:latin typeface="Times New Roman" panose="02020603050405020304" pitchFamily="18" charset="0"/>
                    <a:cs typeface="Times New Roman" panose="02020603050405020304" pitchFamily="18" charset="0"/>
                  </a:rPr>
                  <a:t>-</a:t>
                </a:r>
                <a:r>
                  <a:rPr lang="en-US" altLang="ja-JP" i="1" dirty="0">
                    <a:latin typeface="Times New Roman" panose="02020603050405020304" pitchFamily="18" charset="0"/>
                    <a:cs typeface="Times New Roman" panose="02020603050405020304" pitchFamily="18" charset="0"/>
                  </a:rPr>
                  <a:t> S</a:t>
                </a:r>
                <a:r>
                  <a:rPr lang="en-US" altLang="ja-JP" dirty="0"/>
                  <a:t>, </a:t>
                </a:r>
                <a:r>
                  <a:rPr lang="en-US" altLang="ja-JP" i="1" dirty="0">
                    <a:latin typeface="Times New Roman" panose="02020603050405020304" pitchFamily="18" charset="0"/>
                    <a:cs typeface="Times New Roman" panose="02020603050405020304" pitchFamily="18" charset="0"/>
                  </a:rPr>
                  <a:t>d</a:t>
                </a:r>
                <a:r>
                  <a:rPr lang="en-US" altLang="ja-JP" dirty="0">
                    <a:latin typeface="Times New Roman" panose="02020603050405020304" pitchFamily="18" charset="0"/>
                    <a:cs typeface="Times New Roman" panose="02020603050405020304" pitchFamily="18" charset="0"/>
                  </a:rPr>
                  <a:t>[</a:t>
                </a:r>
                <a:r>
                  <a:rPr lang="en-US" altLang="ja-JP" i="1" dirty="0">
                    <a:latin typeface="Times New Roman" panose="02020603050405020304" pitchFamily="18" charset="0"/>
                    <a:cs typeface="Times New Roman" panose="02020603050405020304" pitchFamily="18" charset="0"/>
                  </a:rPr>
                  <a:t>v</a:t>
                </a:r>
                <a:r>
                  <a:rPr lang="en-US" altLang="ja-JP" dirty="0">
                    <a:latin typeface="Times New Roman" panose="02020603050405020304" pitchFamily="18" charset="0"/>
                    <a:cs typeface="Times New Roman" panose="02020603050405020304" pitchFamily="18" charset="0"/>
                  </a:rPr>
                  <a:t>]</a:t>
                </a:r>
                <a:r>
                  <a:rPr lang="en-US" altLang="ja-JP" dirty="0"/>
                  <a:t> is the distance of current shortest path from </a:t>
                </a:r>
                <a:r>
                  <a:rPr lang="en-US" altLang="ja-JP" i="1" dirty="0">
                    <a:latin typeface="Times New Roman" panose="02020603050405020304" pitchFamily="18" charset="0"/>
                    <a:cs typeface="Times New Roman" panose="02020603050405020304" pitchFamily="18" charset="0"/>
                  </a:rPr>
                  <a:t>s</a:t>
                </a:r>
                <a:r>
                  <a:rPr lang="en-US" altLang="ja-JP" dirty="0"/>
                  <a:t> to </a:t>
                </a:r>
                <a:r>
                  <a:rPr lang="en-US" altLang="ja-JP" i="1" dirty="0">
                    <a:latin typeface="Times New Roman" panose="02020603050405020304" pitchFamily="18" charset="0"/>
                    <a:cs typeface="Times New Roman" panose="02020603050405020304" pitchFamily="18" charset="0"/>
                  </a:rPr>
                  <a:t>v</a:t>
                </a:r>
                <a:r>
                  <a:rPr lang="en-US" altLang="ja-JP" dirty="0"/>
                  <a:t> passing only through vertices of </a:t>
                </a:r>
                <a:r>
                  <a:rPr lang="en-US" altLang="ja-JP" i="1" dirty="0">
                    <a:latin typeface="Times New Roman" panose="02020603050405020304" pitchFamily="18" charset="0"/>
                    <a:cs typeface="Times New Roman" panose="02020603050405020304" pitchFamily="18" charset="0"/>
                  </a:rPr>
                  <a:t>S</a:t>
                </a:r>
                <a:r>
                  <a:rPr lang="en-US" altLang="ja-JP" dirty="0"/>
                  <a:t>.</a:t>
                </a:r>
                <a:r>
                  <a:rPr lang="ja-JP" altLang="en-US" dirty="0"/>
                  <a:t> </a:t>
                </a:r>
                <a:endParaRPr lang="en-US" altLang="ja-JP" dirty="0"/>
              </a:p>
            </p:txBody>
          </p:sp>
        </mc:Choice>
        <mc:Fallback xmlns="">
          <p:sp>
            <p:nvSpPr>
              <p:cNvPr id="6" name="コンテンツ プレースホルダー 5"/>
              <p:cNvSpPr>
                <a:spLocks noGrp="1" noRot="1" noChangeAspect="1" noMove="1" noResize="1" noEditPoints="1" noAdjustHandles="1" noChangeArrowheads="1" noChangeShapeType="1" noTextEdit="1"/>
              </p:cNvSpPr>
              <p:nvPr>
                <p:ph idx="1"/>
              </p:nvPr>
            </p:nvSpPr>
            <p:spPr>
              <a:blipFill>
                <a:blip r:embed="rId3"/>
                <a:stretch>
                  <a:fillRect l="-928" t="-2801" r="-139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067696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Dijkstra’s</a:t>
            </a:r>
            <a:r>
              <a:rPr lang="en-US" altLang="ja-JP" dirty="0"/>
              <a:t> Algorithm - Proof</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half" idx="1"/>
              </p:nvPr>
            </p:nvSpPr>
            <p:spPr/>
            <p:txBody>
              <a:bodyPr>
                <a:normAutofit fontScale="92500"/>
              </a:bodyPr>
              <a:lstStyle/>
              <a:p>
                <a:r>
                  <a:rPr lang="en-US" altLang="ja-JP" dirty="0">
                    <a:solidFill>
                      <a:schemeClr val="accent2">
                        <a:lumMod val="75000"/>
                      </a:schemeClr>
                    </a:solidFill>
                  </a:rPr>
                  <a:t>Inductive Step</a:t>
                </a:r>
              </a:p>
              <a:p>
                <a:pPr lvl="1"/>
                <a:r>
                  <a:rPr lang="en-US" altLang="ja-JP" dirty="0"/>
                  <a:t>For </a:t>
                </a:r>
                <a14:m>
                  <m:oMath xmlns:m="http://schemas.openxmlformats.org/officeDocument/2006/math">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𝑆</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𝑘</m:t>
                    </m:r>
                  </m:oMath>
                </a14:m>
                <a:r>
                  <a:rPr lang="en-US" altLang="ja-JP" dirty="0"/>
                  <a:t>, assume </a:t>
                </a:r>
                <a14:m>
                  <m:oMath xmlns:m="http://schemas.openxmlformats.org/officeDocument/2006/math">
                    <m:r>
                      <a:rPr lang="en-US" altLang="ja-JP" b="0" i="1" smtClean="0">
                        <a:latin typeface="Cambria Math" panose="02040503050406030204" pitchFamily="18" charset="0"/>
                      </a:rPr>
                      <m:t>𝑤</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𝑉</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𝑆</m:t>
                    </m:r>
                  </m:oMath>
                </a14:m>
                <a:r>
                  <a:rPr lang="en-US" altLang="ja-JP" dirty="0"/>
                  <a:t> such </a:t>
                </a:r>
                <a14:m>
                  <m:oMath xmlns:m="http://schemas.openxmlformats.org/officeDocument/2006/math">
                    <m:r>
                      <a:rPr lang="en-US" altLang="ja-JP" b="0" i="1" smtClean="0">
                        <a:latin typeface="Cambria Math" panose="02040503050406030204" pitchFamily="18" charset="0"/>
                      </a:rPr>
                      <m:t>𝑑</m:t>
                    </m:r>
                    <m:r>
                      <a:rPr lang="en-US" altLang="ja-JP" b="0" i="0" smtClean="0">
                        <a:latin typeface="Cambria Math" panose="02040503050406030204" pitchFamily="18" charset="0"/>
                      </a:rPr>
                      <m:t>[</m:t>
                    </m:r>
                    <m:r>
                      <a:rPr lang="en-US" altLang="ja-JP" i="1">
                        <a:latin typeface="Cambria Math" panose="02040503050406030204" pitchFamily="18" charset="0"/>
                      </a:rPr>
                      <m:t>𝑤</m:t>
                    </m:r>
                    <m:r>
                      <a:rPr lang="en-US" altLang="ja-JP" b="0" i="1" smtClean="0">
                        <a:latin typeface="Cambria Math" panose="02040503050406030204" pitchFamily="18" charset="0"/>
                      </a:rPr>
                      <m:t>]</m:t>
                    </m:r>
                  </m:oMath>
                </a14:m>
                <a:r>
                  <a:rPr lang="en-US" altLang="ja-JP" dirty="0"/>
                  <a:t> is a minimum, is chosen and added to </a:t>
                </a:r>
                <a14:m>
                  <m:oMath xmlns:m="http://schemas.openxmlformats.org/officeDocument/2006/math">
                    <m:r>
                      <a:rPr lang="en-US" altLang="ja-JP" i="1">
                        <a:latin typeface="Cambria Math" panose="02040503050406030204" pitchFamily="18" charset="0"/>
                      </a:rPr>
                      <m:t>𝑆</m:t>
                    </m:r>
                    <m:r>
                      <a:rPr lang="en-US" altLang="ja-JP" b="0" i="1" smtClean="0">
                        <a:latin typeface="Cambria Math" panose="02040503050406030204" pitchFamily="18" charset="0"/>
                      </a:rPr>
                      <m:t> (</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𝑆</m:t>
                        </m:r>
                      </m:e>
                    </m:d>
                    <m:r>
                      <m:rPr>
                        <m:nor/>
                      </m:rPr>
                      <a:rPr lang="en-US" altLang="ja-JP" b="0" i="0" smtClean="0">
                        <a:latin typeface="Cambria Math" panose="02040503050406030204" pitchFamily="18" charset="0"/>
                      </a:rPr>
                      <m:t> </m:t>
                    </m:r>
                    <m:r>
                      <m:rPr>
                        <m:nor/>
                      </m:rPr>
                      <a:rPr lang="en-US" altLang="ja-JP" b="0" i="0" smtClean="0">
                        <a:latin typeface="Cambria Math" panose="02040503050406030204" pitchFamily="18" charset="0"/>
                      </a:rPr>
                      <m:t>becomes</m:t>
                    </m:r>
                    <m:r>
                      <a:rPr lang="en-US" altLang="ja-JP" b="0" i="1" smtClean="0">
                        <a:latin typeface="Cambria Math" panose="02040503050406030204" pitchFamily="18" charset="0"/>
                      </a:rPr>
                      <m:t> </m:t>
                    </m:r>
                    <m:r>
                      <a:rPr lang="en-US" altLang="ja-JP" b="0" i="1" smtClean="0">
                        <a:latin typeface="Cambria Math" panose="02040503050406030204" pitchFamily="18" charset="0"/>
                      </a:rPr>
                      <m:t>𝑘</m:t>
                    </m:r>
                    <m:r>
                      <a:rPr lang="en-US" altLang="ja-JP" b="0" i="1" smtClean="0">
                        <a:latin typeface="Cambria Math" panose="02040503050406030204" pitchFamily="18" charset="0"/>
                      </a:rPr>
                      <m:t>+1)</m:t>
                    </m:r>
                  </m:oMath>
                </a14:m>
                <a:r>
                  <a:rPr lang="en-US" altLang="ja-JP" dirty="0"/>
                  <a:t>.</a:t>
                </a: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half" idx="1"/>
              </p:nvPr>
            </p:nvSpPr>
            <p:spPr>
              <a:blipFill>
                <a:blip r:embed="rId3"/>
                <a:stretch>
                  <a:fillRect l="-1882" t="-210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コンテンツ プレースホルダー 20"/>
              <p:cNvSpPr>
                <a:spLocks noGrp="1"/>
              </p:cNvSpPr>
              <p:nvPr>
                <p:ph sz="half" idx="2"/>
              </p:nvPr>
            </p:nvSpPr>
            <p:spPr>
              <a:xfrm>
                <a:off x="6172200" y="1825625"/>
                <a:ext cx="5181600" cy="1995516"/>
              </a:xfrm>
            </p:spPr>
            <p:txBody>
              <a:bodyPr>
                <a:normAutofit fontScale="92500"/>
              </a:bodyPr>
              <a:lstStyle/>
              <a:p>
                <a:pPr lvl="1"/>
                <a:r>
                  <a:rPr lang="en-US" altLang="ja-JP" dirty="0"/>
                  <a:t>If </a:t>
                </a:r>
                <a14:m>
                  <m:oMath xmlns:m="http://schemas.openxmlformats.org/officeDocument/2006/math">
                    <m:r>
                      <a:rPr lang="en-US" altLang="ja-JP" i="1">
                        <a:latin typeface="Cambria Math" panose="02040503050406030204" pitchFamily="18" charset="0"/>
                      </a:rPr>
                      <m:t>𝑑</m:t>
                    </m:r>
                    <m:r>
                      <a:rPr lang="en-US" altLang="ja-JP">
                        <a:latin typeface="Cambria Math" panose="02040503050406030204" pitchFamily="18" charset="0"/>
                      </a:rPr>
                      <m:t>[</m:t>
                    </m:r>
                    <m:r>
                      <a:rPr lang="en-US" altLang="ja-JP" i="1">
                        <a:latin typeface="Cambria Math" panose="02040503050406030204" pitchFamily="18" charset="0"/>
                      </a:rPr>
                      <m:t>𝑤</m:t>
                    </m:r>
                    <m:r>
                      <a:rPr lang="en-US" altLang="ja-JP" i="1">
                        <a:latin typeface="Cambria Math" panose="02040503050406030204" pitchFamily="18" charset="0"/>
                      </a:rPr>
                      <m:t>]</m:t>
                    </m:r>
                  </m:oMath>
                </a14:m>
                <a:r>
                  <a:rPr lang="en-US" altLang="ja-JP" dirty="0"/>
                  <a:t> is not the distance of a shortest path from </a:t>
                </a:r>
                <a:r>
                  <a:rPr lang="en-US" altLang="ja-JP" i="1" dirty="0">
                    <a:latin typeface="Times New Roman" panose="02020603050405020304" pitchFamily="18" charset="0"/>
                    <a:cs typeface="Times New Roman" panose="02020603050405020304" pitchFamily="18" charset="0"/>
                  </a:rPr>
                  <a:t>s</a:t>
                </a:r>
                <a:r>
                  <a:rPr lang="en-US" altLang="ja-JP" dirty="0"/>
                  <a:t> to </a:t>
                </a:r>
                <a:r>
                  <a:rPr lang="en-US" altLang="ja-JP" i="1" dirty="0">
                    <a:latin typeface="Times New Roman" panose="02020603050405020304" pitchFamily="18" charset="0"/>
                    <a:cs typeface="Times New Roman" panose="02020603050405020304" pitchFamily="18" charset="0"/>
                  </a:rPr>
                  <a:t>w</a:t>
                </a:r>
                <a:r>
                  <a:rPr lang="en-US" altLang="ja-JP" dirty="0"/>
                  <a:t>, then there must be a shorter path </a:t>
                </a:r>
                <a:r>
                  <a:rPr lang="en-US" altLang="ja-JP" i="1" dirty="0">
                    <a:latin typeface="Times New Roman" panose="02020603050405020304" pitchFamily="18" charset="0"/>
                    <a:cs typeface="Times New Roman" panose="02020603050405020304" pitchFamily="18" charset="0"/>
                  </a:rPr>
                  <a:t>P</a:t>
                </a:r>
                <a:r>
                  <a:rPr lang="en-US" altLang="ja-JP" dirty="0"/>
                  <a:t> such that </a:t>
                </a:r>
                <a:r>
                  <a:rPr lang="en-US" altLang="ja-JP" i="1" dirty="0">
                    <a:latin typeface="Times New Roman" panose="02020603050405020304" pitchFamily="18" charset="0"/>
                    <a:cs typeface="Times New Roman" panose="02020603050405020304" pitchFamily="18" charset="0"/>
                  </a:rPr>
                  <a:t>P</a:t>
                </a:r>
                <a:r>
                  <a:rPr lang="en-US" altLang="ja-JP" dirty="0"/>
                  <a:t> contains some vertex other than </a:t>
                </a:r>
                <a:r>
                  <a:rPr lang="en-US" altLang="ja-JP" i="1" dirty="0">
                    <a:latin typeface="Times New Roman" panose="02020603050405020304" pitchFamily="18" charset="0"/>
                    <a:cs typeface="Times New Roman" panose="02020603050405020304" pitchFamily="18" charset="0"/>
                  </a:rPr>
                  <a:t>w</a:t>
                </a:r>
                <a:r>
                  <a:rPr lang="en-US" altLang="ja-JP" dirty="0"/>
                  <a:t> which is not in </a:t>
                </a:r>
                <a:r>
                  <a:rPr lang="en-US" altLang="ja-JP" i="1" dirty="0">
                    <a:latin typeface="Times New Roman" panose="02020603050405020304" pitchFamily="18" charset="0"/>
                    <a:cs typeface="Times New Roman" panose="02020603050405020304" pitchFamily="18" charset="0"/>
                  </a:rPr>
                  <a:t>S</a:t>
                </a:r>
                <a:r>
                  <a:rPr lang="en-US" altLang="ja-JP" dirty="0"/>
                  <a:t>. </a:t>
                </a:r>
              </a:p>
              <a:p>
                <a:pPr lvl="1"/>
                <a:r>
                  <a:rPr lang="en-US" altLang="ja-JP" dirty="0"/>
                  <a:t>Let </a:t>
                </a:r>
                <a:r>
                  <a:rPr lang="en-US" altLang="ja-JP" i="1" dirty="0">
                    <a:latin typeface="Times New Roman" panose="02020603050405020304" pitchFamily="18" charset="0"/>
                    <a:cs typeface="Times New Roman" panose="02020603050405020304" pitchFamily="18" charset="0"/>
                  </a:rPr>
                  <a:t>v</a:t>
                </a:r>
                <a:r>
                  <a:rPr lang="en-US" altLang="ja-JP" dirty="0"/>
                  <a:t> be the first such vertex on </a:t>
                </a:r>
                <a:r>
                  <a:rPr lang="en-US" altLang="ja-JP" i="1" dirty="0">
                    <a:latin typeface="Times New Roman" panose="02020603050405020304" pitchFamily="18" charset="0"/>
                    <a:cs typeface="Times New Roman" panose="02020603050405020304" pitchFamily="18" charset="0"/>
                  </a:rPr>
                  <a:t>P</a:t>
                </a:r>
                <a:r>
                  <a:rPr lang="en-US" altLang="ja-JP" dirty="0"/>
                  <a:t>. </a:t>
                </a:r>
              </a:p>
              <a:p>
                <a:pPr lvl="1"/>
                <a:endParaRPr lang="en-US" altLang="ja-JP" dirty="0"/>
              </a:p>
              <a:p>
                <a:endParaRPr kumimoji="1" lang="ja-JP" altLang="en-US" dirty="0"/>
              </a:p>
            </p:txBody>
          </p:sp>
        </mc:Choice>
        <mc:Fallback xmlns="">
          <p:sp>
            <p:nvSpPr>
              <p:cNvPr id="21" name="コンテンツ プレースホルダー 20"/>
              <p:cNvSpPr>
                <a:spLocks noGrp="1" noRot="1" noChangeAspect="1" noMove="1" noResize="1" noEditPoints="1" noAdjustHandles="1" noChangeArrowheads="1" noChangeShapeType="1" noTextEdit="1"/>
              </p:cNvSpPr>
              <p:nvPr>
                <p:ph sz="half" idx="2"/>
              </p:nvPr>
            </p:nvSpPr>
            <p:spPr>
              <a:xfrm>
                <a:off x="6172200" y="1825625"/>
                <a:ext cx="5181600" cy="1995516"/>
              </a:xfrm>
              <a:blipFill>
                <a:blip r:embed="rId4"/>
                <a:stretch>
                  <a:fillRect t="-3354" r="-4353" b="-4878"/>
                </a:stretch>
              </a:blipFill>
            </p:spPr>
            <p:txBody>
              <a:bodyPr/>
              <a:lstStyle/>
              <a:p>
                <a:r>
                  <a:rPr lang="ja-JP" altLang="en-US">
                    <a:noFill/>
                  </a:rPr>
                  <a:t> </a:t>
                </a:r>
              </a:p>
            </p:txBody>
          </p:sp>
        </mc:Fallback>
      </mc:AlternateContent>
      <p:grpSp>
        <p:nvGrpSpPr>
          <p:cNvPr id="22" name="グループ化 21"/>
          <p:cNvGrpSpPr/>
          <p:nvPr/>
        </p:nvGrpSpPr>
        <p:grpSpPr>
          <a:xfrm>
            <a:off x="939280" y="3909526"/>
            <a:ext cx="4623318" cy="2573693"/>
            <a:chOff x="3102429" y="3559628"/>
            <a:chExt cx="5410200" cy="2895600"/>
          </a:xfrm>
        </p:grpSpPr>
        <p:sp>
          <p:nvSpPr>
            <p:cNvPr id="4" name="Oval 4"/>
            <p:cNvSpPr>
              <a:spLocks noChangeArrowheads="1"/>
            </p:cNvSpPr>
            <p:nvPr/>
          </p:nvSpPr>
          <p:spPr bwMode="auto">
            <a:xfrm>
              <a:off x="3483429" y="4702628"/>
              <a:ext cx="228600" cy="228600"/>
            </a:xfrm>
            <a:prstGeom prst="ellipse">
              <a:avLst/>
            </a:prstGeom>
            <a:solidFill>
              <a:schemeClr val="accent5">
                <a:lumMod val="20000"/>
                <a:lumOff val="80000"/>
              </a:schemeClr>
            </a:solidFill>
            <a:ln w="25400">
              <a:solidFill>
                <a:srgbClr val="FF0000"/>
              </a:solidFill>
              <a:round/>
              <a:headEnd type="none" w="sm" len="sm"/>
              <a:tailEnd type="none" w="sm" len="sm"/>
            </a:ln>
            <a:effectLst/>
          </p:spPr>
          <p:txBody>
            <a:bodyPr wrap="none" anchor="ctr"/>
            <a:lstStyle/>
            <a:p>
              <a:endParaRPr lang="ja-JP" altLang="en-US"/>
            </a:p>
          </p:txBody>
        </p:sp>
        <p:sp>
          <p:nvSpPr>
            <p:cNvPr id="7" name="Oval 7"/>
            <p:cNvSpPr>
              <a:spLocks noChangeArrowheads="1"/>
            </p:cNvSpPr>
            <p:nvPr/>
          </p:nvSpPr>
          <p:spPr bwMode="auto">
            <a:xfrm>
              <a:off x="5617029" y="5312228"/>
              <a:ext cx="228600" cy="228600"/>
            </a:xfrm>
            <a:prstGeom prst="ellipse">
              <a:avLst/>
            </a:prstGeom>
            <a:solidFill>
              <a:schemeClr val="accent5">
                <a:lumMod val="20000"/>
                <a:lumOff val="80000"/>
              </a:schemeClr>
            </a:solidFill>
            <a:ln w="25400">
              <a:solidFill>
                <a:srgbClr val="FF0000"/>
              </a:solidFill>
              <a:round/>
              <a:headEnd type="none" w="sm" len="sm"/>
              <a:tailEnd type="none" w="sm" len="sm"/>
            </a:ln>
            <a:effectLst/>
          </p:spPr>
          <p:txBody>
            <a:bodyPr wrap="none" anchor="ctr"/>
            <a:lstStyle/>
            <a:p>
              <a:endParaRPr lang="ja-JP" altLang="en-US"/>
            </a:p>
          </p:txBody>
        </p:sp>
        <p:sp>
          <p:nvSpPr>
            <p:cNvPr id="8" name="Oval 8"/>
            <p:cNvSpPr>
              <a:spLocks noChangeArrowheads="1"/>
            </p:cNvSpPr>
            <p:nvPr/>
          </p:nvSpPr>
          <p:spPr bwMode="auto">
            <a:xfrm>
              <a:off x="6760029" y="5312228"/>
              <a:ext cx="228600" cy="228600"/>
            </a:xfrm>
            <a:prstGeom prst="ellipse">
              <a:avLst/>
            </a:prstGeom>
            <a:solidFill>
              <a:schemeClr val="accent5">
                <a:lumMod val="20000"/>
                <a:lumOff val="80000"/>
              </a:schemeClr>
            </a:solidFill>
            <a:ln w="25400">
              <a:solidFill>
                <a:srgbClr val="FF0000"/>
              </a:solidFill>
              <a:round/>
              <a:headEnd type="none" w="sm" len="sm"/>
              <a:tailEnd type="none" w="sm" len="sm"/>
            </a:ln>
            <a:effectLst/>
          </p:spPr>
          <p:txBody>
            <a:bodyPr wrap="none" anchor="ctr"/>
            <a:lstStyle/>
            <a:p>
              <a:endParaRPr lang="ja-JP" altLang="en-US"/>
            </a:p>
          </p:txBody>
        </p:sp>
        <p:sp>
          <p:nvSpPr>
            <p:cNvPr id="9" name="Oval 10"/>
            <p:cNvSpPr>
              <a:spLocks noChangeArrowheads="1"/>
            </p:cNvSpPr>
            <p:nvPr/>
          </p:nvSpPr>
          <p:spPr bwMode="auto">
            <a:xfrm>
              <a:off x="3102429" y="3559628"/>
              <a:ext cx="5410200" cy="2895600"/>
            </a:xfrm>
            <a:prstGeom prst="ellipse">
              <a:avLst/>
            </a:prstGeom>
            <a:noFill/>
            <a:ln w="25400">
              <a:solidFill>
                <a:schemeClr val="tx1"/>
              </a:solidFill>
              <a:round/>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1" name="Freeform 13"/>
            <p:cNvSpPr>
              <a:spLocks/>
            </p:cNvSpPr>
            <p:nvPr/>
          </p:nvSpPr>
          <p:spPr bwMode="auto">
            <a:xfrm>
              <a:off x="3712029" y="4778828"/>
              <a:ext cx="1905000" cy="609600"/>
            </a:xfrm>
            <a:custGeom>
              <a:avLst/>
              <a:gdLst>
                <a:gd name="T0" fmla="*/ 0 w 1200"/>
                <a:gd name="T1" fmla="*/ 0 h 384"/>
                <a:gd name="T2" fmla="*/ 768 w 1200"/>
                <a:gd name="T3" fmla="*/ 96 h 384"/>
                <a:gd name="T4" fmla="*/ 1200 w 1200"/>
                <a:gd name="T5" fmla="*/ 384 h 384"/>
              </a:gdLst>
              <a:ahLst/>
              <a:cxnLst>
                <a:cxn ang="0">
                  <a:pos x="T0" y="T1"/>
                </a:cxn>
                <a:cxn ang="0">
                  <a:pos x="T2" y="T3"/>
                </a:cxn>
                <a:cxn ang="0">
                  <a:pos x="T4" y="T5"/>
                </a:cxn>
              </a:cxnLst>
              <a:rect l="0" t="0" r="r" b="b"/>
              <a:pathLst>
                <a:path w="1200" h="384">
                  <a:moveTo>
                    <a:pt x="0" y="0"/>
                  </a:moveTo>
                  <a:cubicBezTo>
                    <a:pt x="284" y="16"/>
                    <a:pt x="568" y="32"/>
                    <a:pt x="768" y="96"/>
                  </a:cubicBezTo>
                  <a:cubicBezTo>
                    <a:pt x="968" y="160"/>
                    <a:pt x="1128" y="336"/>
                    <a:pt x="1200" y="384"/>
                  </a:cubicBezTo>
                </a:path>
              </a:pathLst>
            </a:custGeom>
            <a:noFill/>
            <a:ln w="25400" cap="flat" cmpd="sng">
              <a:solidFill>
                <a:srgbClr val="FF0000"/>
              </a:solidFill>
              <a:prstDash val="solid"/>
              <a:round/>
              <a:headEnd type="none" w="sm" len="sm"/>
              <a:tailEnd type="triangle" w="lg" len="lg"/>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3" name="Line 15"/>
            <p:cNvSpPr>
              <a:spLocks noChangeShapeType="1"/>
            </p:cNvSpPr>
            <p:nvPr/>
          </p:nvSpPr>
          <p:spPr bwMode="auto">
            <a:xfrm>
              <a:off x="5845629" y="5388428"/>
              <a:ext cx="914400" cy="0"/>
            </a:xfrm>
            <a:prstGeom prst="line">
              <a:avLst/>
            </a:prstGeom>
            <a:noFill/>
            <a:ln w="25400">
              <a:solidFill>
                <a:srgbClr val="FF0000"/>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5" name="Freeform 17"/>
            <p:cNvSpPr>
              <a:spLocks/>
            </p:cNvSpPr>
            <p:nvPr/>
          </p:nvSpPr>
          <p:spPr bwMode="auto">
            <a:xfrm>
              <a:off x="5845630" y="3559628"/>
              <a:ext cx="631825" cy="2895600"/>
            </a:xfrm>
            <a:custGeom>
              <a:avLst/>
              <a:gdLst>
                <a:gd name="T0" fmla="*/ 0 w 398"/>
                <a:gd name="T1" fmla="*/ 0 h 2112"/>
                <a:gd name="T2" fmla="*/ 183 w 398"/>
                <a:gd name="T3" fmla="*/ 204 h 2112"/>
                <a:gd name="T4" fmla="*/ 212 w 398"/>
                <a:gd name="T5" fmla="*/ 438 h 2112"/>
                <a:gd name="T6" fmla="*/ 154 w 398"/>
                <a:gd name="T7" fmla="*/ 987 h 2112"/>
                <a:gd name="T8" fmla="*/ 384 w 398"/>
                <a:gd name="T9" fmla="*/ 1680 h 2112"/>
                <a:gd name="T10" fmla="*/ 240 w 398"/>
                <a:gd name="T11" fmla="*/ 2112 h 2112"/>
              </a:gdLst>
              <a:ahLst/>
              <a:cxnLst>
                <a:cxn ang="0">
                  <a:pos x="T0" y="T1"/>
                </a:cxn>
                <a:cxn ang="0">
                  <a:pos x="T2" y="T3"/>
                </a:cxn>
                <a:cxn ang="0">
                  <a:pos x="T4" y="T5"/>
                </a:cxn>
                <a:cxn ang="0">
                  <a:pos x="T6" y="T7"/>
                </a:cxn>
                <a:cxn ang="0">
                  <a:pos x="T8" y="T9"/>
                </a:cxn>
                <a:cxn ang="0">
                  <a:pos x="T10" y="T11"/>
                </a:cxn>
              </a:cxnLst>
              <a:rect l="0" t="0" r="r" b="b"/>
              <a:pathLst>
                <a:path w="398" h="2112">
                  <a:moveTo>
                    <a:pt x="0" y="0"/>
                  </a:moveTo>
                  <a:cubicBezTo>
                    <a:pt x="30" y="34"/>
                    <a:pt x="148" y="131"/>
                    <a:pt x="183" y="204"/>
                  </a:cubicBezTo>
                  <a:cubicBezTo>
                    <a:pt x="218" y="277"/>
                    <a:pt x="217" y="308"/>
                    <a:pt x="212" y="438"/>
                  </a:cubicBezTo>
                  <a:cubicBezTo>
                    <a:pt x="207" y="568"/>
                    <a:pt x="125" y="780"/>
                    <a:pt x="154" y="987"/>
                  </a:cubicBezTo>
                  <a:cubicBezTo>
                    <a:pt x="183" y="1194"/>
                    <a:pt x="370" y="1493"/>
                    <a:pt x="384" y="1680"/>
                  </a:cubicBezTo>
                  <a:cubicBezTo>
                    <a:pt x="398" y="1867"/>
                    <a:pt x="264" y="2040"/>
                    <a:pt x="240" y="2112"/>
                  </a:cubicBezTo>
                </a:path>
              </a:pathLst>
            </a:custGeom>
            <a:noFill/>
            <a:ln w="25400" cap="flat"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6" name="Freeform 18"/>
            <p:cNvSpPr>
              <a:spLocks/>
            </p:cNvSpPr>
            <p:nvPr/>
          </p:nvSpPr>
          <p:spPr bwMode="auto">
            <a:xfrm>
              <a:off x="6074230" y="4504192"/>
              <a:ext cx="1446213" cy="1684337"/>
            </a:xfrm>
            <a:custGeom>
              <a:avLst/>
              <a:gdLst>
                <a:gd name="T0" fmla="*/ 0 w 911"/>
                <a:gd name="T1" fmla="*/ 77 h 1061"/>
                <a:gd name="T2" fmla="*/ 581 w 911"/>
                <a:gd name="T3" fmla="*/ 71 h 1061"/>
                <a:gd name="T4" fmla="*/ 888 w 911"/>
                <a:gd name="T5" fmla="*/ 503 h 1061"/>
                <a:gd name="T6" fmla="*/ 720 w 911"/>
                <a:gd name="T7" fmla="*/ 893 h 1061"/>
                <a:gd name="T8" fmla="*/ 240 w 911"/>
                <a:gd name="T9" fmla="*/ 1037 h 1061"/>
                <a:gd name="T10" fmla="*/ 192 w 911"/>
                <a:gd name="T11" fmla="*/ 1037 h 1061"/>
              </a:gdLst>
              <a:ahLst/>
              <a:cxnLst>
                <a:cxn ang="0">
                  <a:pos x="T0" y="T1"/>
                </a:cxn>
                <a:cxn ang="0">
                  <a:pos x="T2" y="T3"/>
                </a:cxn>
                <a:cxn ang="0">
                  <a:pos x="T4" y="T5"/>
                </a:cxn>
                <a:cxn ang="0">
                  <a:pos x="T6" y="T7"/>
                </a:cxn>
                <a:cxn ang="0">
                  <a:pos x="T8" y="T9"/>
                </a:cxn>
                <a:cxn ang="0">
                  <a:pos x="T10" y="T11"/>
                </a:cxn>
              </a:cxnLst>
              <a:rect l="0" t="0" r="r" b="b"/>
              <a:pathLst>
                <a:path w="911" h="1061">
                  <a:moveTo>
                    <a:pt x="0" y="77"/>
                  </a:moveTo>
                  <a:cubicBezTo>
                    <a:pt x="97" y="76"/>
                    <a:pt x="433" y="0"/>
                    <a:pt x="581" y="71"/>
                  </a:cubicBezTo>
                  <a:cubicBezTo>
                    <a:pt x="729" y="142"/>
                    <a:pt x="865" y="366"/>
                    <a:pt x="888" y="503"/>
                  </a:cubicBezTo>
                  <a:cubicBezTo>
                    <a:pt x="911" y="640"/>
                    <a:pt x="828" y="804"/>
                    <a:pt x="720" y="893"/>
                  </a:cubicBezTo>
                  <a:cubicBezTo>
                    <a:pt x="612" y="982"/>
                    <a:pt x="328" y="1013"/>
                    <a:pt x="240" y="1037"/>
                  </a:cubicBezTo>
                  <a:cubicBezTo>
                    <a:pt x="152" y="1061"/>
                    <a:pt x="172" y="1049"/>
                    <a:pt x="192" y="1037"/>
                  </a:cubicBezTo>
                </a:path>
              </a:pathLst>
            </a:custGeom>
            <a:noFill/>
            <a:ln w="22225" cap="flat" cmpd="sng">
              <a:solidFill>
                <a:srgbClr val="FF99CC"/>
              </a:solidFill>
              <a:prstDash val="dash"/>
              <a:round/>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7" name="Text Box 19"/>
            <p:cNvSpPr txBox="1">
              <a:spLocks noChangeArrowheads="1"/>
            </p:cNvSpPr>
            <p:nvPr/>
          </p:nvSpPr>
          <p:spPr bwMode="auto">
            <a:xfrm>
              <a:off x="4977267" y="5759904"/>
              <a:ext cx="361950" cy="5191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2800" i="1">
                  <a:latin typeface="Times New Roman" panose="02020603050405020304" pitchFamily="18" charset="0"/>
                </a:rPr>
                <a:t>S</a:t>
              </a:r>
              <a:endParaRPr lang="en-US" altLang="ja-JP" b="1"/>
            </a:p>
          </p:txBody>
        </p:sp>
        <p:sp>
          <p:nvSpPr>
            <p:cNvPr id="18" name="Text Box 20"/>
            <p:cNvSpPr txBox="1">
              <a:spLocks noChangeArrowheads="1"/>
            </p:cNvSpPr>
            <p:nvPr/>
          </p:nvSpPr>
          <p:spPr bwMode="auto">
            <a:xfrm>
              <a:off x="3407230" y="4855029"/>
              <a:ext cx="322263" cy="5191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2800" i="1">
                  <a:latin typeface="Times New Roman" panose="02020603050405020304" pitchFamily="18" charset="0"/>
                </a:rPr>
                <a:t>s</a:t>
              </a:r>
              <a:endParaRPr lang="en-US" altLang="ja-JP" b="1"/>
            </a:p>
          </p:txBody>
        </p:sp>
        <p:sp>
          <p:nvSpPr>
            <p:cNvPr id="20" name="Text Box 22"/>
            <p:cNvSpPr txBox="1">
              <a:spLocks noChangeArrowheads="1"/>
            </p:cNvSpPr>
            <p:nvPr/>
          </p:nvSpPr>
          <p:spPr bwMode="auto">
            <a:xfrm>
              <a:off x="6644143" y="5464629"/>
              <a:ext cx="420687" cy="5191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2800" i="1">
                  <a:latin typeface="Times New Roman" panose="02020603050405020304" pitchFamily="18" charset="0"/>
                </a:rPr>
                <a:t>w</a:t>
              </a:r>
              <a:endParaRPr lang="en-US" altLang="ja-JP" b="1"/>
            </a:p>
          </p:txBody>
        </p:sp>
      </p:grpSp>
      <p:grpSp>
        <p:nvGrpSpPr>
          <p:cNvPr id="23" name="グループ化 22"/>
          <p:cNvGrpSpPr/>
          <p:nvPr/>
        </p:nvGrpSpPr>
        <p:grpSpPr>
          <a:xfrm>
            <a:off x="6652725" y="3909526"/>
            <a:ext cx="4623318" cy="2573693"/>
            <a:chOff x="3102429" y="3559628"/>
            <a:chExt cx="5410200" cy="2895600"/>
          </a:xfrm>
        </p:grpSpPr>
        <p:sp>
          <p:nvSpPr>
            <p:cNvPr id="24" name="Oval 4"/>
            <p:cNvSpPr>
              <a:spLocks noChangeArrowheads="1"/>
            </p:cNvSpPr>
            <p:nvPr/>
          </p:nvSpPr>
          <p:spPr bwMode="auto">
            <a:xfrm>
              <a:off x="3483429" y="4702628"/>
              <a:ext cx="228600" cy="228600"/>
            </a:xfrm>
            <a:prstGeom prst="ellipse">
              <a:avLst/>
            </a:prstGeom>
            <a:solidFill>
              <a:schemeClr val="accent5">
                <a:lumMod val="20000"/>
                <a:lumOff val="80000"/>
              </a:schemeClr>
            </a:solidFill>
            <a:ln w="25400">
              <a:solidFill>
                <a:srgbClr val="FF0000"/>
              </a:solidFill>
              <a:round/>
              <a:headEnd type="none" w="sm" len="sm"/>
              <a:tailEnd type="none" w="sm" len="sm"/>
            </a:ln>
            <a:effectLst/>
          </p:spPr>
          <p:txBody>
            <a:bodyPr wrap="none" anchor="ctr"/>
            <a:lstStyle/>
            <a:p>
              <a:endParaRPr lang="ja-JP" altLang="en-US"/>
            </a:p>
          </p:txBody>
        </p:sp>
        <p:sp>
          <p:nvSpPr>
            <p:cNvPr id="27" name="Oval 7"/>
            <p:cNvSpPr>
              <a:spLocks noChangeArrowheads="1"/>
            </p:cNvSpPr>
            <p:nvPr/>
          </p:nvSpPr>
          <p:spPr bwMode="auto">
            <a:xfrm>
              <a:off x="5617029" y="5312228"/>
              <a:ext cx="228600" cy="228600"/>
            </a:xfrm>
            <a:prstGeom prst="ellipse">
              <a:avLst/>
            </a:prstGeom>
            <a:solidFill>
              <a:schemeClr val="accent5">
                <a:lumMod val="20000"/>
                <a:lumOff val="80000"/>
              </a:schemeClr>
            </a:solidFill>
            <a:ln w="25400">
              <a:solidFill>
                <a:schemeClr val="accent1">
                  <a:lumMod val="75000"/>
                </a:schemeClr>
              </a:solidFill>
              <a:round/>
              <a:headEnd type="none" w="sm" len="sm"/>
              <a:tailEnd type="none" w="sm" len="sm"/>
            </a:ln>
            <a:effectLst/>
          </p:spPr>
          <p:txBody>
            <a:bodyPr wrap="none" anchor="ctr"/>
            <a:lstStyle/>
            <a:p>
              <a:endParaRPr lang="ja-JP" altLang="en-US"/>
            </a:p>
          </p:txBody>
        </p:sp>
        <p:sp>
          <p:nvSpPr>
            <p:cNvPr id="28" name="Oval 8"/>
            <p:cNvSpPr>
              <a:spLocks noChangeArrowheads="1"/>
            </p:cNvSpPr>
            <p:nvPr/>
          </p:nvSpPr>
          <p:spPr bwMode="auto">
            <a:xfrm>
              <a:off x="6760029" y="5312228"/>
              <a:ext cx="228600" cy="228600"/>
            </a:xfrm>
            <a:prstGeom prst="ellipse">
              <a:avLst/>
            </a:prstGeom>
            <a:solidFill>
              <a:schemeClr val="accent5">
                <a:lumMod val="20000"/>
                <a:lumOff val="80000"/>
              </a:schemeClr>
            </a:solidFill>
            <a:ln w="25400">
              <a:solidFill>
                <a:srgbClr val="FF0000"/>
              </a:solidFill>
              <a:round/>
              <a:headEnd type="none" w="sm" len="sm"/>
              <a:tailEnd type="none" w="sm" len="sm"/>
            </a:ln>
            <a:effectLst/>
          </p:spPr>
          <p:txBody>
            <a:bodyPr wrap="none" anchor="ctr"/>
            <a:lstStyle/>
            <a:p>
              <a:endParaRPr lang="ja-JP" altLang="en-US"/>
            </a:p>
          </p:txBody>
        </p:sp>
        <p:sp>
          <p:nvSpPr>
            <p:cNvPr id="29" name="Oval 10"/>
            <p:cNvSpPr>
              <a:spLocks noChangeArrowheads="1"/>
            </p:cNvSpPr>
            <p:nvPr/>
          </p:nvSpPr>
          <p:spPr bwMode="auto">
            <a:xfrm>
              <a:off x="3102429" y="3559628"/>
              <a:ext cx="5410200" cy="2895600"/>
            </a:xfrm>
            <a:prstGeom prst="ellipse">
              <a:avLst/>
            </a:prstGeom>
            <a:noFill/>
            <a:ln w="25400">
              <a:solidFill>
                <a:schemeClr val="tx1"/>
              </a:solidFill>
              <a:round/>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0" name="Freeform 12"/>
            <p:cNvSpPr>
              <a:spLocks/>
            </p:cNvSpPr>
            <p:nvPr/>
          </p:nvSpPr>
          <p:spPr bwMode="auto">
            <a:xfrm>
              <a:off x="3712026" y="4154943"/>
              <a:ext cx="3271841" cy="623885"/>
            </a:xfrm>
            <a:custGeom>
              <a:avLst/>
              <a:gdLst>
                <a:gd name="T0" fmla="*/ 0 w 1152"/>
                <a:gd name="T1" fmla="*/ 384 h 384"/>
                <a:gd name="T2" fmla="*/ 432 w 1152"/>
                <a:gd name="T3" fmla="*/ 336 h 384"/>
                <a:gd name="T4" fmla="*/ 816 w 1152"/>
                <a:gd name="T5" fmla="*/ 96 h 384"/>
                <a:gd name="T6" fmla="*/ 1152 w 1152"/>
                <a:gd name="T7" fmla="*/ 0 h 384"/>
              </a:gdLst>
              <a:ahLst/>
              <a:cxnLst>
                <a:cxn ang="0">
                  <a:pos x="T0" y="T1"/>
                </a:cxn>
                <a:cxn ang="0">
                  <a:pos x="T2" y="T3"/>
                </a:cxn>
                <a:cxn ang="0">
                  <a:pos x="T4" y="T5"/>
                </a:cxn>
                <a:cxn ang="0">
                  <a:pos x="T6" y="T7"/>
                </a:cxn>
              </a:cxnLst>
              <a:rect l="0" t="0" r="r" b="b"/>
              <a:pathLst>
                <a:path w="1152" h="384">
                  <a:moveTo>
                    <a:pt x="0" y="384"/>
                  </a:moveTo>
                  <a:cubicBezTo>
                    <a:pt x="148" y="384"/>
                    <a:pt x="296" y="384"/>
                    <a:pt x="432" y="336"/>
                  </a:cubicBezTo>
                  <a:cubicBezTo>
                    <a:pt x="568" y="288"/>
                    <a:pt x="696" y="152"/>
                    <a:pt x="816" y="96"/>
                  </a:cubicBezTo>
                  <a:cubicBezTo>
                    <a:pt x="936" y="40"/>
                    <a:pt x="1044" y="20"/>
                    <a:pt x="1152" y="0"/>
                  </a:cubicBezTo>
                </a:path>
              </a:pathLst>
            </a:custGeom>
            <a:noFill/>
            <a:ln w="25400" cap="flat" cmpd="sng">
              <a:solidFill>
                <a:srgbClr val="FF0000"/>
              </a:solidFill>
              <a:prstDash val="dash"/>
              <a:round/>
              <a:headEnd type="none" w="sm" len="sm"/>
              <a:tailEnd type="triangle" w="lg" len="lg"/>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1" name="Freeform 13"/>
            <p:cNvSpPr>
              <a:spLocks/>
            </p:cNvSpPr>
            <p:nvPr/>
          </p:nvSpPr>
          <p:spPr bwMode="auto">
            <a:xfrm>
              <a:off x="3712029" y="4778828"/>
              <a:ext cx="1905000" cy="609600"/>
            </a:xfrm>
            <a:custGeom>
              <a:avLst/>
              <a:gdLst>
                <a:gd name="T0" fmla="*/ 0 w 1200"/>
                <a:gd name="T1" fmla="*/ 0 h 384"/>
                <a:gd name="T2" fmla="*/ 768 w 1200"/>
                <a:gd name="T3" fmla="*/ 96 h 384"/>
                <a:gd name="T4" fmla="*/ 1200 w 1200"/>
                <a:gd name="T5" fmla="*/ 384 h 384"/>
              </a:gdLst>
              <a:ahLst/>
              <a:cxnLst>
                <a:cxn ang="0">
                  <a:pos x="T0" y="T1"/>
                </a:cxn>
                <a:cxn ang="0">
                  <a:pos x="T2" y="T3"/>
                </a:cxn>
                <a:cxn ang="0">
                  <a:pos x="T4" y="T5"/>
                </a:cxn>
              </a:cxnLst>
              <a:rect l="0" t="0" r="r" b="b"/>
              <a:pathLst>
                <a:path w="1200" h="384">
                  <a:moveTo>
                    <a:pt x="0" y="0"/>
                  </a:moveTo>
                  <a:cubicBezTo>
                    <a:pt x="284" y="16"/>
                    <a:pt x="568" y="32"/>
                    <a:pt x="768" y="96"/>
                  </a:cubicBezTo>
                  <a:cubicBezTo>
                    <a:pt x="968" y="160"/>
                    <a:pt x="1128" y="336"/>
                    <a:pt x="1200" y="384"/>
                  </a:cubicBezTo>
                </a:path>
              </a:pathLst>
            </a:custGeom>
            <a:noFill/>
            <a:ln w="25400" cap="flat" cmpd="sng">
              <a:solidFill>
                <a:schemeClr val="accent1">
                  <a:lumMod val="75000"/>
                </a:schemeClr>
              </a:solidFill>
              <a:prstDash val="solid"/>
              <a:round/>
              <a:headEnd type="none" w="sm" len="sm"/>
              <a:tailEnd type="triangle" w="lg" len="lg"/>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3" name="Line 15"/>
            <p:cNvSpPr>
              <a:spLocks noChangeShapeType="1"/>
            </p:cNvSpPr>
            <p:nvPr/>
          </p:nvSpPr>
          <p:spPr bwMode="auto">
            <a:xfrm>
              <a:off x="5845629" y="5388428"/>
              <a:ext cx="914400" cy="0"/>
            </a:xfrm>
            <a:prstGeom prst="line">
              <a:avLst/>
            </a:prstGeom>
            <a:noFill/>
            <a:ln w="25400">
              <a:solidFill>
                <a:schemeClr val="accent1">
                  <a:lumMod val="75000"/>
                </a:schemeClr>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4" name="Freeform 16"/>
            <p:cNvSpPr>
              <a:spLocks/>
            </p:cNvSpPr>
            <p:nvPr/>
          </p:nvSpPr>
          <p:spPr bwMode="auto">
            <a:xfrm>
              <a:off x="6983869" y="4169228"/>
              <a:ext cx="582611" cy="1219201"/>
            </a:xfrm>
            <a:custGeom>
              <a:avLst/>
              <a:gdLst>
                <a:gd name="T0" fmla="*/ 5 w 364"/>
                <a:gd name="T1" fmla="*/ 0 h 749"/>
                <a:gd name="T2" fmla="*/ 363 w 364"/>
                <a:gd name="T3" fmla="*/ 351 h 749"/>
                <a:gd name="T4" fmla="*/ 0 w 364"/>
                <a:gd name="T5" fmla="*/ 749 h 749"/>
              </a:gdLst>
              <a:ahLst/>
              <a:cxnLst>
                <a:cxn ang="0">
                  <a:pos x="T0" y="T1"/>
                </a:cxn>
                <a:cxn ang="0">
                  <a:pos x="T2" y="T3"/>
                </a:cxn>
                <a:cxn ang="0">
                  <a:pos x="T4" y="T5"/>
                </a:cxn>
              </a:cxnLst>
              <a:rect l="0" t="0" r="r" b="b"/>
              <a:pathLst>
                <a:path w="364" h="749">
                  <a:moveTo>
                    <a:pt x="5" y="0"/>
                  </a:moveTo>
                  <a:cubicBezTo>
                    <a:pt x="66" y="58"/>
                    <a:pt x="364" y="226"/>
                    <a:pt x="363" y="351"/>
                  </a:cubicBezTo>
                  <a:cubicBezTo>
                    <a:pt x="362" y="476"/>
                    <a:pt x="75" y="666"/>
                    <a:pt x="0" y="749"/>
                  </a:cubicBezTo>
                </a:path>
              </a:pathLst>
            </a:custGeom>
            <a:noFill/>
            <a:ln w="25400" cap="flat" cmpd="sng">
              <a:solidFill>
                <a:srgbClr val="FF0000"/>
              </a:solidFill>
              <a:prstDash val="dash"/>
              <a:round/>
              <a:headEnd type="none" w="sm" len="sm"/>
              <a:tailEnd type="triangle" w="lg" len="lg"/>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5" name="Freeform 17"/>
            <p:cNvSpPr>
              <a:spLocks/>
            </p:cNvSpPr>
            <p:nvPr/>
          </p:nvSpPr>
          <p:spPr bwMode="auto">
            <a:xfrm>
              <a:off x="5845630" y="3559628"/>
              <a:ext cx="631825" cy="2895600"/>
            </a:xfrm>
            <a:custGeom>
              <a:avLst/>
              <a:gdLst>
                <a:gd name="T0" fmla="*/ 0 w 398"/>
                <a:gd name="T1" fmla="*/ 0 h 2112"/>
                <a:gd name="T2" fmla="*/ 183 w 398"/>
                <a:gd name="T3" fmla="*/ 204 h 2112"/>
                <a:gd name="T4" fmla="*/ 212 w 398"/>
                <a:gd name="T5" fmla="*/ 438 h 2112"/>
                <a:gd name="T6" fmla="*/ 154 w 398"/>
                <a:gd name="T7" fmla="*/ 987 h 2112"/>
                <a:gd name="T8" fmla="*/ 384 w 398"/>
                <a:gd name="T9" fmla="*/ 1680 h 2112"/>
                <a:gd name="T10" fmla="*/ 240 w 398"/>
                <a:gd name="T11" fmla="*/ 2112 h 2112"/>
              </a:gdLst>
              <a:ahLst/>
              <a:cxnLst>
                <a:cxn ang="0">
                  <a:pos x="T0" y="T1"/>
                </a:cxn>
                <a:cxn ang="0">
                  <a:pos x="T2" y="T3"/>
                </a:cxn>
                <a:cxn ang="0">
                  <a:pos x="T4" y="T5"/>
                </a:cxn>
                <a:cxn ang="0">
                  <a:pos x="T6" y="T7"/>
                </a:cxn>
                <a:cxn ang="0">
                  <a:pos x="T8" y="T9"/>
                </a:cxn>
                <a:cxn ang="0">
                  <a:pos x="T10" y="T11"/>
                </a:cxn>
              </a:cxnLst>
              <a:rect l="0" t="0" r="r" b="b"/>
              <a:pathLst>
                <a:path w="398" h="2112">
                  <a:moveTo>
                    <a:pt x="0" y="0"/>
                  </a:moveTo>
                  <a:cubicBezTo>
                    <a:pt x="30" y="34"/>
                    <a:pt x="148" y="131"/>
                    <a:pt x="183" y="204"/>
                  </a:cubicBezTo>
                  <a:cubicBezTo>
                    <a:pt x="218" y="277"/>
                    <a:pt x="217" y="308"/>
                    <a:pt x="212" y="438"/>
                  </a:cubicBezTo>
                  <a:cubicBezTo>
                    <a:pt x="207" y="568"/>
                    <a:pt x="125" y="780"/>
                    <a:pt x="154" y="987"/>
                  </a:cubicBezTo>
                  <a:cubicBezTo>
                    <a:pt x="183" y="1194"/>
                    <a:pt x="370" y="1493"/>
                    <a:pt x="384" y="1680"/>
                  </a:cubicBezTo>
                  <a:cubicBezTo>
                    <a:pt x="398" y="1867"/>
                    <a:pt x="264" y="2040"/>
                    <a:pt x="240" y="2112"/>
                  </a:cubicBezTo>
                </a:path>
              </a:pathLst>
            </a:custGeom>
            <a:noFill/>
            <a:ln w="25400" cap="flat"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6" name="Freeform 18"/>
            <p:cNvSpPr>
              <a:spLocks/>
            </p:cNvSpPr>
            <p:nvPr/>
          </p:nvSpPr>
          <p:spPr bwMode="auto">
            <a:xfrm>
              <a:off x="6074230" y="4504192"/>
              <a:ext cx="1446213" cy="1684337"/>
            </a:xfrm>
            <a:custGeom>
              <a:avLst/>
              <a:gdLst>
                <a:gd name="T0" fmla="*/ 0 w 911"/>
                <a:gd name="T1" fmla="*/ 77 h 1061"/>
                <a:gd name="T2" fmla="*/ 581 w 911"/>
                <a:gd name="T3" fmla="*/ 71 h 1061"/>
                <a:gd name="T4" fmla="*/ 888 w 911"/>
                <a:gd name="T5" fmla="*/ 503 h 1061"/>
                <a:gd name="T6" fmla="*/ 720 w 911"/>
                <a:gd name="T7" fmla="*/ 893 h 1061"/>
                <a:gd name="T8" fmla="*/ 240 w 911"/>
                <a:gd name="T9" fmla="*/ 1037 h 1061"/>
                <a:gd name="T10" fmla="*/ 192 w 911"/>
                <a:gd name="T11" fmla="*/ 1037 h 1061"/>
              </a:gdLst>
              <a:ahLst/>
              <a:cxnLst>
                <a:cxn ang="0">
                  <a:pos x="T0" y="T1"/>
                </a:cxn>
                <a:cxn ang="0">
                  <a:pos x="T2" y="T3"/>
                </a:cxn>
                <a:cxn ang="0">
                  <a:pos x="T4" y="T5"/>
                </a:cxn>
                <a:cxn ang="0">
                  <a:pos x="T6" y="T7"/>
                </a:cxn>
                <a:cxn ang="0">
                  <a:pos x="T8" y="T9"/>
                </a:cxn>
                <a:cxn ang="0">
                  <a:pos x="T10" y="T11"/>
                </a:cxn>
              </a:cxnLst>
              <a:rect l="0" t="0" r="r" b="b"/>
              <a:pathLst>
                <a:path w="911" h="1061">
                  <a:moveTo>
                    <a:pt x="0" y="77"/>
                  </a:moveTo>
                  <a:cubicBezTo>
                    <a:pt x="97" y="76"/>
                    <a:pt x="433" y="0"/>
                    <a:pt x="581" y="71"/>
                  </a:cubicBezTo>
                  <a:cubicBezTo>
                    <a:pt x="729" y="142"/>
                    <a:pt x="865" y="366"/>
                    <a:pt x="888" y="503"/>
                  </a:cubicBezTo>
                  <a:cubicBezTo>
                    <a:pt x="911" y="640"/>
                    <a:pt x="828" y="804"/>
                    <a:pt x="720" y="893"/>
                  </a:cubicBezTo>
                  <a:cubicBezTo>
                    <a:pt x="612" y="982"/>
                    <a:pt x="328" y="1013"/>
                    <a:pt x="240" y="1037"/>
                  </a:cubicBezTo>
                  <a:cubicBezTo>
                    <a:pt x="152" y="1061"/>
                    <a:pt x="172" y="1049"/>
                    <a:pt x="192" y="1037"/>
                  </a:cubicBezTo>
                </a:path>
              </a:pathLst>
            </a:custGeom>
            <a:noFill/>
            <a:ln w="22225" cap="flat" cmpd="sng">
              <a:solidFill>
                <a:srgbClr val="FF99CC"/>
              </a:solidFill>
              <a:prstDash val="dash"/>
              <a:round/>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7" name="Text Box 19"/>
            <p:cNvSpPr txBox="1">
              <a:spLocks noChangeArrowheads="1"/>
            </p:cNvSpPr>
            <p:nvPr/>
          </p:nvSpPr>
          <p:spPr bwMode="auto">
            <a:xfrm>
              <a:off x="4977267" y="5759904"/>
              <a:ext cx="361950" cy="5191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2800" i="1">
                  <a:latin typeface="Times New Roman" panose="02020603050405020304" pitchFamily="18" charset="0"/>
                </a:rPr>
                <a:t>S</a:t>
              </a:r>
              <a:endParaRPr lang="en-US" altLang="ja-JP" b="1"/>
            </a:p>
          </p:txBody>
        </p:sp>
        <p:sp>
          <p:nvSpPr>
            <p:cNvPr id="38" name="Text Box 20"/>
            <p:cNvSpPr txBox="1">
              <a:spLocks noChangeArrowheads="1"/>
            </p:cNvSpPr>
            <p:nvPr/>
          </p:nvSpPr>
          <p:spPr bwMode="auto">
            <a:xfrm>
              <a:off x="3407230" y="4855029"/>
              <a:ext cx="322263" cy="5191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2800" i="1">
                  <a:latin typeface="Times New Roman" panose="02020603050405020304" pitchFamily="18" charset="0"/>
                </a:rPr>
                <a:t>s</a:t>
              </a:r>
              <a:endParaRPr lang="en-US" altLang="ja-JP" b="1"/>
            </a:p>
          </p:txBody>
        </p:sp>
        <p:sp>
          <p:nvSpPr>
            <p:cNvPr id="40" name="Text Box 22"/>
            <p:cNvSpPr txBox="1">
              <a:spLocks noChangeArrowheads="1"/>
            </p:cNvSpPr>
            <p:nvPr/>
          </p:nvSpPr>
          <p:spPr bwMode="auto">
            <a:xfrm>
              <a:off x="6644143" y="5464629"/>
              <a:ext cx="420687" cy="5191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2800" i="1">
                  <a:latin typeface="Times New Roman" panose="02020603050405020304" pitchFamily="18" charset="0"/>
                </a:rPr>
                <a:t>w</a:t>
              </a:r>
              <a:endParaRPr lang="en-US" altLang="ja-JP" b="1"/>
            </a:p>
          </p:txBody>
        </p:sp>
      </p:grpSp>
      <mc:AlternateContent xmlns:mc="http://schemas.openxmlformats.org/markup-compatibility/2006" xmlns:a14="http://schemas.microsoft.com/office/drawing/2010/main">
        <mc:Choice Requires="a14">
          <p:sp>
            <p:nvSpPr>
              <p:cNvPr id="41" name="正方形/長方形 40"/>
              <p:cNvSpPr/>
              <p:nvPr/>
            </p:nvSpPr>
            <p:spPr>
              <a:xfrm>
                <a:off x="1827988" y="5146108"/>
                <a:ext cx="95750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𝑆</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𝑘</m:t>
                      </m:r>
                    </m:oMath>
                  </m:oMathPara>
                </a14:m>
                <a:endParaRPr lang="ja-JP" altLang="en-US" dirty="0"/>
              </a:p>
            </p:txBody>
          </p:sp>
        </mc:Choice>
        <mc:Fallback xmlns="">
          <p:sp>
            <p:nvSpPr>
              <p:cNvPr id="41" name="正方形/長方形 40"/>
              <p:cNvSpPr>
                <a:spLocks noRot="1" noChangeAspect="1" noMove="1" noResize="1" noEditPoints="1" noAdjustHandles="1" noChangeArrowheads="1" noChangeShapeType="1" noTextEdit="1"/>
              </p:cNvSpPr>
              <p:nvPr/>
            </p:nvSpPr>
            <p:spPr>
              <a:xfrm>
                <a:off x="1827988" y="5146108"/>
                <a:ext cx="957506" cy="369332"/>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正方形/長方形 41"/>
              <p:cNvSpPr/>
              <p:nvPr/>
            </p:nvSpPr>
            <p:spPr>
              <a:xfrm>
                <a:off x="3545842" y="5128643"/>
                <a:ext cx="727700" cy="369332"/>
              </a:xfrm>
              <a:prstGeom prst="rect">
                <a:avLst/>
              </a:prstGeom>
            </p:spPr>
            <p:txBody>
              <a:bodyPr wrap="none">
                <a:spAutoFit/>
              </a:bodyPr>
              <a:lstStyle/>
              <a:p>
                <a14:m>
                  <m:oMath xmlns:m="http://schemas.openxmlformats.org/officeDocument/2006/math">
                    <m:r>
                      <a:rPr lang="en-US" altLang="ja-JP" b="0" i="1" smtClean="0">
                        <a:latin typeface="Cambria Math" panose="02040503050406030204" pitchFamily="18" charset="0"/>
                      </a:rPr>
                      <m:t>𝑑</m:t>
                    </m:r>
                    <m:r>
                      <a:rPr lang="en-US" altLang="ja-JP" b="0" i="0" smtClean="0">
                        <a:latin typeface="Cambria Math" panose="02040503050406030204" pitchFamily="18" charset="0"/>
                      </a:rPr>
                      <m:t>[</m:t>
                    </m:r>
                    <m:r>
                      <a:rPr lang="en-US" altLang="ja-JP" i="1">
                        <a:latin typeface="Cambria Math" panose="02040503050406030204" pitchFamily="18" charset="0"/>
                      </a:rPr>
                      <m:t>𝑤</m:t>
                    </m:r>
                    <m:r>
                      <a:rPr lang="en-US" altLang="ja-JP" b="0" i="1" smtClean="0">
                        <a:latin typeface="Cambria Math" panose="02040503050406030204" pitchFamily="18" charset="0"/>
                      </a:rPr>
                      <m:t>]</m:t>
                    </m:r>
                  </m:oMath>
                </a14:m>
                <a:r>
                  <a:rPr lang="en-US" altLang="ja-JP" dirty="0"/>
                  <a:t> </a:t>
                </a:r>
                <a:endParaRPr lang="ja-JP" altLang="en-US" dirty="0"/>
              </a:p>
            </p:txBody>
          </p:sp>
        </mc:Choice>
        <mc:Fallback xmlns="">
          <p:sp>
            <p:nvSpPr>
              <p:cNvPr id="42" name="正方形/長方形 41"/>
              <p:cNvSpPr>
                <a:spLocks noRot="1" noChangeAspect="1" noMove="1" noResize="1" noEditPoints="1" noAdjustHandles="1" noChangeArrowheads="1" noChangeShapeType="1" noTextEdit="1"/>
              </p:cNvSpPr>
              <p:nvPr/>
            </p:nvSpPr>
            <p:spPr>
              <a:xfrm>
                <a:off x="3545842" y="5128643"/>
                <a:ext cx="727700" cy="369332"/>
              </a:xfrm>
              <a:prstGeom prst="rect">
                <a:avLst/>
              </a:prstGeom>
              <a:blipFill>
                <a:blip r:embed="rId6"/>
                <a:stretch>
                  <a:fillRect b="-14754"/>
                </a:stretch>
              </a:blipFill>
            </p:spPr>
            <p:txBody>
              <a:bodyPr/>
              <a:lstStyle/>
              <a:p>
                <a:r>
                  <a:rPr lang="ja-JP" altLang="en-US">
                    <a:noFill/>
                  </a:rPr>
                  <a:t> </a:t>
                </a:r>
              </a:p>
            </p:txBody>
          </p:sp>
        </mc:Fallback>
      </mc:AlternateContent>
      <p:sp>
        <p:nvSpPr>
          <p:cNvPr id="44" name="テキスト ボックス 43"/>
          <p:cNvSpPr txBox="1"/>
          <p:nvPr/>
        </p:nvSpPr>
        <p:spPr>
          <a:xfrm>
            <a:off x="7706631" y="5648075"/>
            <a:ext cx="1656223" cy="369332"/>
          </a:xfrm>
          <a:prstGeom prst="rect">
            <a:avLst/>
          </a:prstGeom>
          <a:noFill/>
        </p:spPr>
        <p:txBody>
          <a:bodyPr wrap="none" rtlCol="0">
            <a:spAutoFit/>
          </a:bodyPr>
          <a:lstStyle/>
          <a:p>
            <a:r>
              <a:rPr kumimoji="1" lang="en-US" altLang="ja-JP" dirty="0"/>
              <a:t>Not Shortest?</a:t>
            </a:r>
            <a:endParaRPr kumimoji="1" lang="ja-JP" altLang="en-US" dirty="0"/>
          </a:p>
        </p:txBody>
      </p:sp>
      <p:sp>
        <p:nvSpPr>
          <p:cNvPr id="45" name="テキスト ボックス 44"/>
          <p:cNvSpPr txBox="1"/>
          <p:nvPr/>
        </p:nvSpPr>
        <p:spPr>
          <a:xfrm>
            <a:off x="9859067" y="3675652"/>
            <a:ext cx="1893467" cy="369332"/>
          </a:xfrm>
          <a:prstGeom prst="rect">
            <a:avLst/>
          </a:prstGeom>
          <a:noFill/>
        </p:spPr>
        <p:txBody>
          <a:bodyPr wrap="none" rtlCol="0">
            <a:spAutoFit/>
          </a:bodyPr>
          <a:lstStyle/>
          <a:p>
            <a:r>
              <a:rPr kumimoji="1" lang="en-US" altLang="ja-JP" dirty="0"/>
              <a:t>Should be exist!</a:t>
            </a:r>
            <a:endParaRPr kumimoji="1" lang="ja-JP" altLang="en-US" dirty="0"/>
          </a:p>
        </p:txBody>
      </p:sp>
      <p:sp>
        <p:nvSpPr>
          <p:cNvPr id="46" name="正方形/長方形 45"/>
          <p:cNvSpPr/>
          <p:nvPr/>
        </p:nvSpPr>
        <p:spPr>
          <a:xfrm>
            <a:off x="9441301" y="4058191"/>
            <a:ext cx="372218" cy="461665"/>
          </a:xfrm>
          <a:prstGeom prst="rect">
            <a:avLst/>
          </a:prstGeom>
        </p:spPr>
        <p:txBody>
          <a:bodyPr wrap="none">
            <a:spAutoFit/>
          </a:bodyPr>
          <a:lstStyle/>
          <a:p>
            <a:r>
              <a:rPr lang="en-US" altLang="ja-JP" sz="2400" i="1" dirty="0">
                <a:latin typeface="Times New Roman" panose="02020603050405020304" pitchFamily="18" charset="0"/>
                <a:cs typeface="Times New Roman" panose="02020603050405020304" pitchFamily="18" charset="0"/>
              </a:rPr>
              <a:t>P</a:t>
            </a:r>
            <a:endParaRPr lang="ja-JP" altLang="en-US" sz="2400" dirty="0"/>
          </a:p>
        </p:txBody>
      </p:sp>
    </p:spTree>
    <p:extLst>
      <p:ext uri="{BB962C8B-B14F-4D97-AF65-F5344CB8AC3E}">
        <p14:creationId xmlns:p14="http://schemas.microsoft.com/office/powerpoint/2010/main" val="16016547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Dijkstra’s</a:t>
            </a:r>
            <a:r>
              <a:rPr lang="en-US" altLang="ja-JP" dirty="0"/>
              <a:t> Algorithm - Proof</a:t>
            </a:r>
            <a:endParaRPr kumimoji="1" lang="ja-JP" altLang="en-US" dirty="0"/>
          </a:p>
        </p:txBody>
      </p:sp>
      <p:sp>
        <p:nvSpPr>
          <p:cNvPr id="3" name="コンテンツ プレースホルダー 2"/>
          <p:cNvSpPr>
            <a:spLocks noGrp="1"/>
          </p:cNvSpPr>
          <p:nvPr>
            <p:ph sz="half" idx="1"/>
          </p:nvPr>
        </p:nvSpPr>
        <p:spPr>
          <a:xfrm>
            <a:off x="838200" y="1825625"/>
            <a:ext cx="5181600" cy="2051515"/>
          </a:xfrm>
        </p:spPr>
        <p:txBody>
          <a:bodyPr>
            <a:normAutofit fontScale="92500" lnSpcReduction="10000"/>
          </a:bodyPr>
          <a:lstStyle/>
          <a:p>
            <a:pPr marL="228600" lvl="1">
              <a:spcBef>
                <a:spcPts val="1000"/>
              </a:spcBef>
            </a:pPr>
            <a:r>
              <a:rPr lang="en-US" altLang="ja-JP" dirty="0"/>
              <a:t>But then the distance from </a:t>
            </a:r>
            <a:r>
              <a:rPr lang="en-US" altLang="ja-JP" i="1" dirty="0">
                <a:latin typeface="Times New Roman" panose="02020603050405020304" pitchFamily="18" charset="0"/>
                <a:cs typeface="Times New Roman" panose="02020603050405020304" pitchFamily="18" charset="0"/>
              </a:rPr>
              <a:t>s</a:t>
            </a:r>
            <a:r>
              <a:rPr lang="en-US" altLang="ja-JP" dirty="0"/>
              <a:t> to </a:t>
            </a:r>
            <a:r>
              <a:rPr lang="en-US" altLang="ja-JP" i="1" dirty="0">
                <a:latin typeface="Times New Roman" panose="02020603050405020304" pitchFamily="18" charset="0"/>
                <a:cs typeface="Times New Roman" panose="02020603050405020304" pitchFamily="18" charset="0"/>
              </a:rPr>
              <a:t>v</a:t>
            </a:r>
            <a:r>
              <a:rPr lang="en-US" altLang="ja-JP" dirty="0"/>
              <a:t> is shorter than </a:t>
            </a:r>
            <a:r>
              <a:rPr lang="en-US" altLang="ja-JP" i="1" dirty="0">
                <a:latin typeface="Times New Roman" panose="02020603050405020304" pitchFamily="18" charset="0"/>
                <a:cs typeface="Times New Roman" panose="02020603050405020304" pitchFamily="18" charset="0"/>
              </a:rPr>
              <a:t>d</a:t>
            </a:r>
            <a:r>
              <a:rPr lang="en-US" altLang="ja-JP" dirty="0">
                <a:latin typeface="Times New Roman" panose="02020603050405020304" pitchFamily="18" charset="0"/>
                <a:cs typeface="Times New Roman" panose="02020603050405020304" pitchFamily="18" charset="0"/>
              </a:rPr>
              <a:t>[</a:t>
            </a:r>
            <a:r>
              <a:rPr lang="en-US" altLang="ja-JP" i="1" dirty="0">
                <a:latin typeface="Times New Roman" panose="02020603050405020304" pitchFamily="18" charset="0"/>
                <a:cs typeface="Times New Roman" panose="02020603050405020304" pitchFamily="18" charset="0"/>
              </a:rPr>
              <a:t>w</a:t>
            </a:r>
            <a:r>
              <a:rPr lang="en-US" altLang="ja-JP" dirty="0">
                <a:latin typeface="Times New Roman" panose="02020603050405020304" pitchFamily="18" charset="0"/>
                <a:cs typeface="Times New Roman" panose="02020603050405020304" pitchFamily="18" charset="0"/>
              </a:rPr>
              <a:t>]</a:t>
            </a:r>
            <a:r>
              <a:rPr lang="en-US" altLang="ja-JP" dirty="0"/>
              <a:t>, and moreover, the shortest path from </a:t>
            </a:r>
            <a:r>
              <a:rPr lang="en-US" altLang="ja-JP" i="1" dirty="0">
                <a:latin typeface="Times New Roman" panose="02020603050405020304" pitchFamily="18" charset="0"/>
                <a:cs typeface="Times New Roman" panose="02020603050405020304" pitchFamily="18" charset="0"/>
              </a:rPr>
              <a:t>s</a:t>
            </a:r>
            <a:r>
              <a:rPr lang="en-US" altLang="ja-JP" dirty="0"/>
              <a:t> to</a:t>
            </a:r>
            <a:r>
              <a:rPr lang="en-US" altLang="ja-JP" i="1" dirty="0"/>
              <a:t> </a:t>
            </a:r>
            <a:r>
              <a:rPr lang="en-US" altLang="ja-JP" i="1" dirty="0">
                <a:latin typeface="Times New Roman" panose="02020603050405020304" pitchFamily="18" charset="0"/>
                <a:cs typeface="Times New Roman" panose="02020603050405020304" pitchFamily="18" charset="0"/>
              </a:rPr>
              <a:t>v</a:t>
            </a:r>
            <a:r>
              <a:rPr lang="en-US" altLang="ja-JP" dirty="0"/>
              <a:t> lies wholly within </a:t>
            </a:r>
            <a:r>
              <a:rPr lang="en-US" altLang="ja-JP" i="1" dirty="0">
                <a:latin typeface="Times New Roman" panose="02020603050405020304" pitchFamily="18" charset="0"/>
                <a:cs typeface="Times New Roman" panose="02020603050405020304" pitchFamily="18" charset="0"/>
              </a:rPr>
              <a:t>S</a:t>
            </a:r>
            <a:r>
              <a:rPr lang="en-US" altLang="ja-JP" dirty="0"/>
              <a:t>, except for </a:t>
            </a:r>
            <a:r>
              <a:rPr lang="en-US" altLang="ja-JP" i="1" dirty="0">
                <a:latin typeface="Times New Roman" panose="02020603050405020304" pitchFamily="18" charset="0"/>
                <a:cs typeface="Times New Roman" panose="02020603050405020304" pitchFamily="18" charset="0"/>
              </a:rPr>
              <a:t>v</a:t>
            </a:r>
            <a:r>
              <a:rPr lang="en-US" altLang="ja-JP" dirty="0"/>
              <a:t> itself.</a:t>
            </a:r>
          </a:p>
          <a:p>
            <a:pPr marL="228600" lvl="1">
              <a:spcBef>
                <a:spcPts val="1000"/>
              </a:spcBef>
            </a:pPr>
            <a:r>
              <a:rPr lang="en-US" altLang="ja-JP" dirty="0"/>
              <a:t>Thus, by the inductive hypothesis, </a:t>
            </a:r>
            <a:br>
              <a:rPr lang="en-US" altLang="ja-JP" dirty="0"/>
            </a:br>
            <a:r>
              <a:rPr lang="en-US" altLang="ja-JP" dirty="0">
                <a:latin typeface="Times New Roman" panose="02020603050405020304" pitchFamily="18" charset="0"/>
                <a:cs typeface="Times New Roman" panose="02020603050405020304" pitchFamily="18" charset="0"/>
              </a:rPr>
              <a:t>d[</a:t>
            </a:r>
            <a:r>
              <a:rPr lang="en-US" altLang="ja-JP" i="1" dirty="0">
                <a:latin typeface="Times New Roman" panose="02020603050405020304" pitchFamily="18" charset="0"/>
                <a:cs typeface="Times New Roman" panose="02020603050405020304" pitchFamily="18" charset="0"/>
              </a:rPr>
              <a:t>v</a:t>
            </a:r>
            <a:r>
              <a:rPr lang="en-US" altLang="ja-JP" dirty="0">
                <a:latin typeface="Times New Roman" panose="02020603050405020304" pitchFamily="18" charset="0"/>
                <a:cs typeface="Times New Roman" panose="02020603050405020304" pitchFamily="18" charset="0"/>
              </a:rPr>
              <a:t>] &lt; d[</a:t>
            </a:r>
            <a:r>
              <a:rPr lang="en-US" altLang="ja-JP" i="1" dirty="0">
                <a:latin typeface="Times New Roman" panose="02020603050405020304" pitchFamily="18" charset="0"/>
                <a:cs typeface="Times New Roman" panose="02020603050405020304" pitchFamily="18" charset="0"/>
              </a:rPr>
              <a:t>w</a:t>
            </a:r>
            <a:r>
              <a:rPr lang="en-US" altLang="ja-JP" dirty="0">
                <a:latin typeface="Times New Roman" panose="02020603050405020304" pitchFamily="18" charset="0"/>
                <a:cs typeface="Times New Roman" panose="02020603050405020304" pitchFamily="18" charset="0"/>
              </a:rPr>
              <a:t>]</a:t>
            </a:r>
            <a:r>
              <a:rPr lang="en-US" altLang="ja-JP" dirty="0"/>
              <a:t>, a </a:t>
            </a:r>
            <a:r>
              <a:rPr lang="en-US" altLang="ja-JP" dirty="0">
                <a:solidFill>
                  <a:schemeClr val="hlink"/>
                </a:solidFill>
              </a:rPr>
              <a:t>contradiction</a:t>
            </a:r>
            <a:r>
              <a:rPr lang="en-US" altLang="ja-JP" dirty="0"/>
              <a:t>. </a:t>
            </a:r>
          </a:p>
          <a:p>
            <a:pPr marL="228600" lvl="1">
              <a:spcBef>
                <a:spcPts val="1000"/>
              </a:spcBef>
            </a:pPr>
            <a:endParaRPr lang="en-US" altLang="ja-JP" dirty="0"/>
          </a:p>
        </p:txBody>
      </p:sp>
      <mc:AlternateContent xmlns:mc="http://schemas.openxmlformats.org/markup-compatibility/2006" xmlns:a14="http://schemas.microsoft.com/office/drawing/2010/main">
        <mc:Choice Requires="a14">
          <p:sp>
            <p:nvSpPr>
              <p:cNvPr id="4" name="コンテンツ プレースホルダー 3"/>
              <p:cNvSpPr>
                <a:spLocks noGrp="1"/>
              </p:cNvSpPr>
              <p:nvPr>
                <p:ph sz="half" idx="2"/>
              </p:nvPr>
            </p:nvSpPr>
            <p:spPr>
              <a:xfrm>
                <a:off x="6172200" y="1825625"/>
                <a:ext cx="5295122" cy="1989362"/>
              </a:xfrm>
            </p:spPr>
            <p:txBody>
              <a:bodyPr>
                <a:normAutofit fontScale="92500" lnSpcReduction="10000"/>
              </a:bodyPr>
              <a:lstStyle/>
              <a:p>
                <a:r>
                  <a:rPr lang="en-US" altLang="ja-JP" sz="2400" dirty="0"/>
                  <a:t>We conclude that the path P does not exist and </a:t>
                </a:r>
                <a:r>
                  <a:rPr lang="en-US" altLang="ja-JP" sz="2400" i="1" dirty="0">
                    <a:latin typeface="Times New Roman" panose="02020603050405020304" pitchFamily="18" charset="0"/>
                    <a:cs typeface="Times New Roman" panose="02020603050405020304" pitchFamily="18" charset="0"/>
                  </a:rPr>
                  <a:t>d</a:t>
                </a:r>
                <a:r>
                  <a:rPr lang="en-US" altLang="ja-JP" sz="2400" dirty="0">
                    <a:latin typeface="Times New Roman" panose="02020603050405020304" pitchFamily="18" charset="0"/>
                    <a:cs typeface="Times New Roman" panose="02020603050405020304" pitchFamily="18" charset="0"/>
                  </a:rPr>
                  <a:t>[</a:t>
                </a:r>
                <a:r>
                  <a:rPr lang="en-US" altLang="ja-JP" sz="2400" i="1" dirty="0">
                    <a:latin typeface="Times New Roman" panose="02020603050405020304" pitchFamily="18" charset="0"/>
                    <a:cs typeface="Times New Roman" panose="02020603050405020304" pitchFamily="18" charset="0"/>
                  </a:rPr>
                  <a:t>w</a:t>
                </a:r>
                <a:r>
                  <a:rPr lang="en-US" altLang="ja-JP" sz="2400" dirty="0">
                    <a:latin typeface="Times New Roman" panose="02020603050405020304" pitchFamily="18" charset="0"/>
                    <a:cs typeface="Times New Roman" panose="02020603050405020304" pitchFamily="18" charset="0"/>
                  </a:rPr>
                  <a:t>]</a:t>
                </a:r>
                <a:r>
                  <a:rPr lang="en-US" altLang="ja-JP" sz="2400" dirty="0"/>
                  <a:t> is the distance of the shortest path from </a:t>
                </a:r>
                <a:r>
                  <a:rPr lang="en-US" altLang="ja-JP" sz="2400" i="1" dirty="0">
                    <a:latin typeface="Times New Roman" panose="02020603050405020304" pitchFamily="18" charset="0"/>
                    <a:cs typeface="Times New Roman" panose="02020603050405020304" pitchFamily="18" charset="0"/>
                  </a:rPr>
                  <a:t>s</a:t>
                </a:r>
                <a:r>
                  <a:rPr lang="en-US" altLang="ja-JP" sz="2400" dirty="0"/>
                  <a:t> to </a:t>
                </a:r>
                <a:r>
                  <a:rPr lang="en-US" altLang="ja-JP" sz="2400" i="1" dirty="0">
                    <a:latin typeface="Times New Roman" panose="02020603050405020304" pitchFamily="18" charset="0"/>
                    <a:cs typeface="Times New Roman" panose="02020603050405020304" pitchFamily="18" charset="0"/>
                  </a:rPr>
                  <a:t>w</a:t>
                </a:r>
                <a:r>
                  <a:rPr lang="en-US" altLang="ja-JP" sz="2400" dirty="0"/>
                  <a:t> that lies wholly in </a:t>
                </a:r>
                <a:r>
                  <a:rPr lang="en-US" altLang="ja-JP" sz="2400" i="1" dirty="0">
                    <a:latin typeface="Times New Roman" panose="02020603050405020304" pitchFamily="18" charset="0"/>
                    <a:cs typeface="Times New Roman" panose="02020603050405020304" pitchFamily="18" charset="0"/>
                  </a:rPr>
                  <a:t>S</a:t>
                </a:r>
                <a:r>
                  <a:rPr lang="en-US" altLang="ja-JP" sz="2400" dirty="0"/>
                  <a:t>. From the update operation</a:t>
                </a:r>
                <a:br>
                  <a:rPr lang="en-US" altLang="ja-JP" sz="2400" dirty="0"/>
                </a:br>
                <a14:m>
                  <m:oMath xmlns:m="http://schemas.openxmlformats.org/officeDocument/2006/math">
                    <m:r>
                      <a:rPr lang="en-US" altLang="ja-JP" sz="2400" b="0" i="1" smtClean="0">
                        <a:latin typeface="Cambria Math" panose="02040503050406030204" pitchFamily="18" charset="0"/>
                      </a:rPr>
                      <m:t>𝑑</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r>
                      <a:rPr lang="en-US" altLang="ja-JP" sz="2400" b="0" i="1" smtClean="0">
                        <a:latin typeface="Cambria Math" panose="02040503050406030204" pitchFamily="18" charset="0"/>
                      </a:rPr>
                      <m:t>=</m:t>
                    </m:r>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min</m:t>
                        </m:r>
                      </m:fName>
                      <m:e>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𝑑</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r>
                              <a:rPr lang="en-US" altLang="ja-JP" sz="2400" b="0" i="1" smtClean="0">
                                <a:latin typeface="Cambria Math" panose="02040503050406030204" pitchFamily="18" charset="0"/>
                              </a:rPr>
                              <m:t>, </m:t>
                            </m:r>
                            <m:r>
                              <a:rPr lang="en-US" altLang="ja-JP" sz="2400" b="0" i="1" smtClean="0">
                                <a:latin typeface="Cambria Math" panose="02040503050406030204" pitchFamily="18" charset="0"/>
                              </a:rPr>
                              <m:t>𝑑</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𝑤</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𝐷</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𝑤</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𝑣</m:t>
                                </m:r>
                              </m:e>
                            </m:d>
                          </m:e>
                        </m:d>
                      </m:e>
                    </m:func>
                    <m:r>
                      <a:rPr lang="en-US" altLang="ja-JP" sz="2400" b="0" i="1" smtClean="0">
                        <a:latin typeface="Cambria Math" panose="02040503050406030204" pitchFamily="18" charset="0"/>
                      </a:rPr>
                      <m:t>,</m:t>
                    </m:r>
                  </m:oMath>
                </a14:m>
                <a:br>
                  <a:rPr lang="en-US" altLang="ja-JP" sz="2400" dirty="0"/>
                </a:br>
                <a:r>
                  <a:rPr lang="en-US" altLang="ja-JP" sz="2400" dirty="0"/>
                  <a:t>we know </a:t>
                </a:r>
                <a:r>
                  <a:rPr lang="en-US" altLang="ja-JP" sz="2400" dirty="0">
                    <a:latin typeface="Times New Roman" panose="02020603050405020304" pitchFamily="18" charset="0"/>
                    <a:cs typeface="Times New Roman" panose="02020603050405020304" pitchFamily="18" charset="0"/>
                  </a:rPr>
                  <a:t>d[</a:t>
                </a:r>
                <a:r>
                  <a:rPr lang="en-US" altLang="ja-JP" sz="2400" i="1" dirty="0">
                    <a:latin typeface="Times New Roman" panose="02020603050405020304" pitchFamily="18" charset="0"/>
                    <a:cs typeface="Times New Roman" panose="02020603050405020304" pitchFamily="18" charset="0"/>
                  </a:rPr>
                  <a:t>v</a:t>
                </a:r>
                <a:r>
                  <a:rPr lang="en-US" altLang="ja-JP" sz="2400" dirty="0">
                    <a:latin typeface="Times New Roman" panose="02020603050405020304" pitchFamily="18" charset="0"/>
                    <a:cs typeface="Times New Roman" panose="02020603050405020304" pitchFamily="18" charset="0"/>
                  </a:rPr>
                  <a:t>]</a:t>
                </a:r>
                <a:r>
                  <a:rPr lang="en-US" altLang="ja-JP" sz="2400" dirty="0"/>
                  <a:t> are correctly computed.</a:t>
                </a:r>
              </a:p>
              <a:p>
                <a:endParaRPr lang="ja-JP" altLang="en-US" sz="2400" dirty="0"/>
              </a:p>
              <a:p>
                <a:endParaRPr kumimoji="1" lang="ja-JP" altLang="en-US" sz="2400" dirty="0"/>
              </a:p>
            </p:txBody>
          </p:sp>
        </mc:Choice>
        <mc:Fallback xmlns="">
          <p:sp>
            <p:nvSpPr>
              <p:cNvPr id="4" name="コンテンツ プレースホルダー 3"/>
              <p:cNvSpPr>
                <a:spLocks noGrp="1" noRot="1" noChangeAspect="1" noMove="1" noResize="1" noEditPoints="1" noAdjustHandles="1" noChangeArrowheads="1" noChangeShapeType="1" noTextEdit="1"/>
              </p:cNvSpPr>
              <p:nvPr>
                <p:ph sz="half" idx="2"/>
              </p:nvPr>
            </p:nvSpPr>
            <p:spPr>
              <a:xfrm>
                <a:off x="6172200" y="1825625"/>
                <a:ext cx="5295122" cy="1989362"/>
              </a:xfrm>
              <a:blipFill>
                <a:blip r:embed="rId3"/>
                <a:stretch>
                  <a:fillRect l="-1382" t="-4587" r="-2535" b="-5810"/>
                </a:stretch>
              </a:blipFill>
            </p:spPr>
            <p:txBody>
              <a:bodyPr/>
              <a:lstStyle/>
              <a:p>
                <a:r>
                  <a:rPr lang="ja-JP" altLang="en-US">
                    <a:noFill/>
                  </a:rPr>
                  <a:t> </a:t>
                </a:r>
              </a:p>
            </p:txBody>
          </p:sp>
        </mc:Fallback>
      </mc:AlternateContent>
      <p:grpSp>
        <p:nvGrpSpPr>
          <p:cNvPr id="5" name="グループ化 4"/>
          <p:cNvGrpSpPr/>
          <p:nvPr/>
        </p:nvGrpSpPr>
        <p:grpSpPr>
          <a:xfrm>
            <a:off x="942105" y="3909526"/>
            <a:ext cx="4623318" cy="2573693"/>
            <a:chOff x="3102429" y="3559628"/>
            <a:chExt cx="5410200" cy="2895600"/>
          </a:xfrm>
        </p:grpSpPr>
        <p:sp>
          <p:nvSpPr>
            <p:cNvPr id="6" name="Oval 4"/>
            <p:cNvSpPr>
              <a:spLocks noChangeArrowheads="1"/>
            </p:cNvSpPr>
            <p:nvPr/>
          </p:nvSpPr>
          <p:spPr bwMode="auto">
            <a:xfrm>
              <a:off x="3483429" y="4702628"/>
              <a:ext cx="228600" cy="228600"/>
            </a:xfrm>
            <a:prstGeom prst="ellipse">
              <a:avLst/>
            </a:prstGeom>
            <a:solidFill>
              <a:schemeClr val="accent5">
                <a:lumMod val="20000"/>
                <a:lumOff val="80000"/>
              </a:schemeClr>
            </a:solidFill>
            <a:ln w="25400">
              <a:solidFill>
                <a:srgbClr val="FF0000"/>
              </a:solidFill>
              <a:round/>
              <a:headEnd type="none" w="sm" len="sm"/>
              <a:tailEnd type="none" w="sm" len="sm"/>
            </a:ln>
            <a:effectLst/>
          </p:spPr>
          <p:txBody>
            <a:bodyPr wrap="none" anchor="ctr"/>
            <a:lstStyle/>
            <a:p>
              <a:endParaRPr lang="ja-JP" altLang="en-US"/>
            </a:p>
          </p:txBody>
        </p:sp>
        <p:sp>
          <p:nvSpPr>
            <p:cNvPr id="8" name="Oval 6"/>
            <p:cNvSpPr>
              <a:spLocks noChangeArrowheads="1"/>
            </p:cNvSpPr>
            <p:nvPr/>
          </p:nvSpPr>
          <p:spPr bwMode="auto">
            <a:xfrm>
              <a:off x="6760029" y="4093028"/>
              <a:ext cx="228600" cy="228600"/>
            </a:xfrm>
            <a:prstGeom prst="ellipse">
              <a:avLst/>
            </a:prstGeom>
            <a:solidFill>
              <a:schemeClr val="accent5">
                <a:lumMod val="20000"/>
                <a:lumOff val="80000"/>
              </a:schemeClr>
            </a:solidFill>
            <a:ln w="25400">
              <a:solidFill>
                <a:srgbClr val="FF0000"/>
              </a:solidFill>
              <a:round/>
              <a:headEnd type="none" w="sm" len="sm"/>
              <a:tailEnd type="none" w="sm" len="sm"/>
            </a:ln>
            <a:effectLst/>
          </p:spPr>
          <p:txBody>
            <a:bodyPr wrap="none" anchor="ctr"/>
            <a:lstStyle/>
            <a:p>
              <a:endParaRPr lang="ja-JP" altLang="en-US"/>
            </a:p>
          </p:txBody>
        </p:sp>
        <p:sp>
          <p:nvSpPr>
            <p:cNvPr id="9" name="Oval 7"/>
            <p:cNvSpPr>
              <a:spLocks noChangeArrowheads="1"/>
            </p:cNvSpPr>
            <p:nvPr/>
          </p:nvSpPr>
          <p:spPr bwMode="auto">
            <a:xfrm>
              <a:off x="5617029" y="5312228"/>
              <a:ext cx="228600" cy="228600"/>
            </a:xfrm>
            <a:prstGeom prst="ellipse">
              <a:avLst/>
            </a:prstGeom>
            <a:solidFill>
              <a:schemeClr val="accent5">
                <a:lumMod val="20000"/>
                <a:lumOff val="80000"/>
              </a:schemeClr>
            </a:solidFill>
            <a:ln w="25400">
              <a:solidFill>
                <a:schemeClr val="accent1">
                  <a:lumMod val="75000"/>
                </a:schemeClr>
              </a:solidFill>
              <a:round/>
              <a:headEnd type="none" w="sm" len="sm"/>
              <a:tailEnd type="none" w="sm" len="sm"/>
            </a:ln>
            <a:effectLst/>
          </p:spPr>
          <p:txBody>
            <a:bodyPr wrap="none" anchor="ctr"/>
            <a:lstStyle/>
            <a:p>
              <a:endParaRPr lang="ja-JP" altLang="en-US"/>
            </a:p>
          </p:txBody>
        </p:sp>
        <p:sp>
          <p:nvSpPr>
            <p:cNvPr id="10" name="Oval 8"/>
            <p:cNvSpPr>
              <a:spLocks noChangeArrowheads="1"/>
            </p:cNvSpPr>
            <p:nvPr/>
          </p:nvSpPr>
          <p:spPr bwMode="auto">
            <a:xfrm>
              <a:off x="6760029" y="5312228"/>
              <a:ext cx="228600" cy="228600"/>
            </a:xfrm>
            <a:prstGeom prst="ellipse">
              <a:avLst/>
            </a:prstGeom>
            <a:solidFill>
              <a:schemeClr val="accent5">
                <a:lumMod val="20000"/>
                <a:lumOff val="80000"/>
              </a:schemeClr>
            </a:solidFill>
            <a:ln w="25400">
              <a:solidFill>
                <a:srgbClr val="FF0000"/>
              </a:solidFill>
              <a:round/>
              <a:headEnd type="none" w="sm" len="sm"/>
              <a:tailEnd type="none" w="sm" len="sm"/>
            </a:ln>
            <a:effectLst/>
          </p:spPr>
          <p:txBody>
            <a:bodyPr wrap="none" anchor="ctr"/>
            <a:lstStyle/>
            <a:p>
              <a:endParaRPr lang="ja-JP" altLang="en-US"/>
            </a:p>
          </p:txBody>
        </p:sp>
        <p:sp>
          <p:nvSpPr>
            <p:cNvPr id="11" name="Oval 10"/>
            <p:cNvSpPr>
              <a:spLocks noChangeArrowheads="1"/>
            </p:cNvSpPr>
            <p:nvPr/>
          </p:nvSpPr>
          <p:spPr bwMode="auto">
            <a:xfrm>
              <a:off x="3102429" y="3559628"/>
              <a:ext cx="5410200" cy="2895600"/>
            </a:xfrm>
            <a:prstGeom prst="ellipse">
              <a:avLst/>
            </a:prstGeom>
            <a:noFill/>
            <a:ln w="25400">
              <a:solidFill>
                <a:schemeClr val="tx1"/>
              </a:solidFill>
              <a:round/>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2" name="Freeform 12"/>
            <p:cNvSpPr>
              <a:spLocks/>
            </p:cNvSpPr>
            <p:nvPr/>
          </p:nvSpPr>
          <p:spPr bwMode="auto">
            <a:xfrm>
              <a:off x="3712029" y="4154943"/>
              <a:ext cx="3030536" cy="623885"/>
            </a:xfrm>
            <a:custGeom>
              <a:avLst/>
              <a:gdLst>
                <a:gd name="T0" fmla="*/ 0 w 1152"/>
                <a:gd name="T1" fmla="*/ 384 h 384"/>
                <a:gd name="T2" fmla="*/ 432 w 1152"/>
                <a:gd name="T3" fmla="*/ 336 h 384"/>
                <a:gd name="T4" fmla="*/ 816 w 1152"/>
                <a:gd name="T5" fmla="*/ 96 h 384"/>
                <a:gd name="T6" fmla="*/ 1152 w 1152"/>
                <a:gd name="T7" fmla="*/ 0 h 384"/>
              </a:gdLst>
              <a:ahLst/>
              <a:cxnLst>
                <a:cxn ang="0">
                  <a:pos x="T0" y="T1"/>
                </a:cxn>
                <a:cxn ang="0">
                  <a:pos x="T2" y="T3"/>
                </a:cxn>
                <a:cxn ang="0">
                  <a:pos x="T4" y="T5"/>
                </a:cxn>
                <a:cxn ang="0">
                  <a:pos x="T6" y="T7"/>
                </a:cxn>
              </a:cxnLst>
              <a:rect l="0" t="0" r="r" b="b"/>
              <a:pathLst>
                <a:path w="1152" h="384">
                  <a:moveTo>
                    <a:pt x="0" y="384"/>
                  </a:moveTo>
                  <a:cubicBezTo>
                    <a:pt x="148" y="384"/>
                    <a:pt x="296" y="384"/>
                    <a:pt x="432" y="336"/>
                  </a:cubicBezTo>
                  <a:cubicBezTo>
                    <a:pt x="568" y="288"/>
                    <a:pt x="696" y="152"/>
                    <a:pt x="816" y="96"/>
                  </a:cubicBezTo>
                  <a:cubicBezTo>
                    <a:pt x="936" y="40"/>
                    <a:pt x="1044" y="20"/>
                    <a:pt x="1152" y="0"/>
                  </a:cubicBezTo>
                </a:path>
              </a:pathLst>
            </a:custGeom>
            <a:noFill/>
            <a:ln w="25400" cap="flat" cmpd="sng">
              <a:solidFill>
                <a:srgbClr val="FF0000"/>
              </a:solidFill>
              <a:prstDash val="dash"/>
              <a:round/>
              <a:headEnd type="none" w="sm" len="sm"/>
              <a:tailEnd type="triangle" w="lg" len="lg"/>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3" name="Freeform 13"/>
            <p:cNvSpPr>
              <a:spLocks/>
            </p:cNvSpPr>
            <p:nvPr/>
          </p:nvSpPr>
          <p:spPr bwMode="auto">
            <a:xfrm>
              <a:off x="3712029" y="4778828"/>
              <a:ext cx="1905000" cy="609600"/>
            </a:xfrm>
            <a:custGeom>
              <a:avLst/>
              <a:gdLst>
                <a:gd name="T0" fmla="*/ 0 w 1200"/>
                <a:gd name="T1" fmla="*/ 0 h 384"/>
                <a:gd name="T2" fmla="*/ 768 w 1200"/>
                <a:gd name="T3" fmla="*/ 96 h 384"/>
                <a:gd name="T4" fmla="*/ 1200 w 1200"/>
                <a:gd name="T5" fmla="*/ 384 h 384"/>
              </a:gdLst>
              <a:ahLst/>
              <a:cxnLst>
                <a:cxn ang="0">
                  <a:pos x="T0" y="T1"/>
                </a:cxn>
                <a:cxn ang="0">
                  <a:pos x="T2" y="T3"/>
                </a:cxn>
                <a:cxn ang="0">
                  <a:pos x="T4" y="T5"/>
                </a:cxn>
              </a:cxnLst>
              <a:rect l="0" t="0" r="r" b="b"/>
              <a:pathLst>
                <a:path w="1200" h="384">
                  <a:moveTo>
                    <a:pt x="0" y="0"/>
                  </a:moveTo>
                  <a:cubicBezTo>
                    <a:pt x="284" y="16"/>
                    <a:pt x="568" y="32"/>
                    <a:pt x="768" y="96"/>
                  </a:cubicBezTo>
                  <a:cubicBezTo>
                    <a:pt x="968" y="160"/>
                    <a:pt x="1128" y="336"/>
                    <a:pt x="1200" y="384"/>
                  </a:cubicBezTo>
                </a:path>
              </a:pathLst>
            </a:custGeom>
            <a:noFill/>
            <a:ln w="25400" cap="flat" cmpd="sng">
              <a:solidFill>
                <a:srgbClr val="00B050"/>
              </a:solidFill>
              <a:prstDash val="solid"/>
              <a:round/>
              <a:headEnd type="none" w="sm" len="sm"/>
              <a:tailEnd type="triangle" w="lg" len="lg"/>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5" name="Line 15"/>
            <p:cNvSpPr>
              <a:spLocks noChangeShapeType="1"/>
            </p:cNvSpPr>
            <p:nvPr/>
          </p:nvSpPr>
          <p:spPr bwMode="auto">
            <a:xfrm>
              <a:off x="5845629" y="5388428"/>
              <a:ext cx="914400" cy="0"/>
            </a:xfrm>
            <a:prstGeom prst="line">
              <a:avLst/>
            </a:prstGeom>
            <a:noFill/>
            <a:ln w="25400">
              <a:solidFill>
                <a:schemeClr val="accent1">
                  <a:lumMod val="75000"/>
                </a:schemeClr>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6" name="Freeform 16"/>
            <p:cNvSpPr>
              <a:spLocks/>
            </p:cNvSpPr>
            <p:nvPr/>
          </p:nvSpPr>
          <p:spPr bwMode="auto">
            <a:xfrm>
              <a:off x="6988629" y="4199392"/>
              <a:ext cx="577850" cy="1189037"/>
            </a:xfrm>
            <a:custGeom>
              <a:avLst/>
              <a:gdLst>
                <a:gd name="T0" fmla="*/ 5 w 364"/>
                <a:gd name="T1" fmla="*/ 0 h 749"/>
                <a:gd name="T2" fmla="*/ 363 w 364"/>
                <a:gd name="T3" fmla="*/ 351 h 749"/>
                <a:gd name="T4" fmla="*/ 0 w 364"/>
                <a:gd name="T5" fmla="*/ 749 h 749"/>
              </a:gdLst>
              <a:ahLst/>
              <a:cxnLst>
                <a:cxn ang="0">
                  <a:pos x="T0" y="T1"/>
                </a:cxn>
                <a:cxn ang="0">
                  <a:pos x="T2" y="T3"/>
                </a:cxn>
                <a:cxn ang="0">
                  <a:pos x="T4" y="T5"/>
                </a:cxn>
              </a:cxnLst>
              <a:rect l="0" t="0" r="r" b="b"/>
              <a:pathLst>
                <a:path w="364" h="749">
                  <a:moveTo>
                    <a:pt x="5" y="0"/>
                  </a:moveTo>
                  <a:cubicBezTo>
                    <a:pt x="66" y="58"/>
                    <a:pt x="364" y="226"/>
                    <a:pt x="363" y="351"/>
                  </a:cubicBezTo>
                  <a:cubicBezTo>
                    <a:pt x="362" y="476"/>
                    <a:pt x="75" y="666"/>
                    <a:pt x="0" y="749"/>
                  </a:cubicBezTo>
                </a:path>
              </a:pathLst>
            </a:custGeom>
            <a:noFill/>
            <a:ln w="25400" cap="flat" cmpd="sng">
              <a:solidFill>
                <a:srgbClr val="FF0000"/>
              </a:solidFill>
              <a:prstDash val="solid"/>
              <a:round/>
              <a:headEnd type="none" w="sm" len="sm"/>
              <a:tailEnd type="triangle" w="lg" len="lg"/>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7" name="Freeform 17"/>
            <p:cNvSpPr>
              <a:spLocks/>
            </p:cNvSpPr>
            <p:nvPr/>
          </p:nvSpPr>
          <p:spPr bwMode="auto">
            <a:xfrm>
              <a:off x="5845630" y="3559628"/>
              <a:ext cx="631825" cy="2895600"/>
            </a:xfrm>
            <a:custGeom>
              <a:avLst/>
              <a:gdLst>
                <a:gd name="T0" fmla="*/ 0 w 398"/>
                <a:gd name="T1" fmla="*/ 0 h 2112"/>
                <a:gd name="T2" fmla="*/ 183 w 398"/>
                <a:gd name="T3" fmla="*/ 204 h 2112"/>
                <a:gd name="T4" fmla="*/ 212 w 398"/>
                <a:gd name="T5" fmla="*/ 438 h 2112"/>
                <a:gd name="T6" fmla="*/ 154 w 398"/>
                <a:gd name="T7" fmla="*/ 987 h 2112"/>
                <a:gd name="T8" fmla="*/ 384 w 398"/>
                <a:gd name="T9" fmla="*/ 1680 h 2112"/>
                <a:gd name="T10" fmla="*/ 240 w 398"/>
                <a:gd name="T11" fmla="*/ 2112 h 2112"/>
              </a:gdLst>
              <a:ahLst/>
              <a:cxnLst>
                <a:cxn ang="0">
                  <a:pos x="T0" y="T1"/>
                </a:cxn>
                <a:cxn ang="0">
                  <a:pos x="T2" y="T3"/>
                </a:cxn>
                <a:cxn ang="0">
                  <a:pos x="T4" y="T5"/>
                </a:cxn>
                <a:cxn ang="0">
                  <a:pos x="T6" y="T7"/>
                </a:cxn>
                <a:cxn ang="0">
                  <a:pos x="T8" y="T9"/>
                </a:cxn>
                <a:cxn ang="0">
                  <a:pos x="T10" y="T11"/>
                </a:cxn>
              </a:cxnLst>
              <a:rect l="0" t="0" r="r" b="b"/>
              <a:pathLst>
                <a:path w="398" h="2112">
                  <a:moveTo>
                    <a:pt x="0" y="0"/>
                  </a:moveTo>
                  <a:cubicBezTo>
                    <a:pt x="30" y="34"/>
                    <a:pt x="148" y="131"/>
                    <a:pt x="183" y="204"/>
                  </a:cubicBezTo>
                  <a:cubicBezTo>
                    <a:pt x="218" y="277"/>
                    <a:pt x="217" y="308"/>
                    <a:pt x="212" y="438"/>
                  </a:cubicBezTo>
                  <a:cubicBezTo>
                    <a:pt x="207" y="568"/>
                    <a:pt x="125" y="780"/>
                    <a:pt x="154" y="987"/>
                  </a:cubicBezTo>
                  <a:cubicBezTo>
                    <a:pt x="183" y="1194"/>
                    <a:pt x="370" y="1493"/>
                    <a:pt x="384" y="1680"/>
                  </a:cubicBezTo>
                  <a:cubicBezTo>
                    <a:pt x="398" y="1867"/>
                    <a:pt x="264" y="2040"/>
                    <a:pt x="240" y="2112"/>
                  </a:cubicBezTo>
                </a:path>
              </a:pathLst>
            </a:custGeom>
            <a:noFill/>
            <a:ln w="25400" cap="flat"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8" name="Freeform 18"/>
            <p:cNvSpPr>
              <a:spLocks/>
            </p:cNvSpPr>
            <p:nvPr/>
          </p:nvSpPr>
          <p:spPr bwMode="auto">
            <a:xfrm>
              <a:off x="6074230" y="4504192"/>
              <a:ext cx="1446213" cy="1684337"/>
            </a:xfrm>
            <a:custGeom>
              <a:avLst/>
              <a:gdLst>
                <a:gd name="T0" fmla="*/ 0 w 911"/>
                <a:gd name="T1" fmla="*/ 77 h 1061"/>
                <a:gd name="T2" fmla="*/ 581 w 911"/>
                <a:gd name="T3" fmla="*/ 71 h 1061"/>
                <a:gd name="T4" fmla="*/ 888 w 911"/>
                <a:gd name="T5" fmla="*/ 503 h 1061"/>
                <a:gd name="T6" fmla="*/ 720 w 911"/>
                <a:gd name="T7" fmla="*/ 893 h 1061"/>
                <a:gd name="T8" fmla="*/ 240 w 911"/>
                <a:gd name="T9" fmla="*/ 1037 h 1061"/>
                <a:gd name="T10" fmla="*/ 192 w 911"/>
                <a:gd name="T11" fmla="*/ 1037 h 1061"/>
              </a:gdLst>
              <a:ahLst/>
              <a:cxnLst>
                <a:cxn ang="0">
                  <a:pos x="T0" y="T1"/>
                </a:cxn>
                <a:cxn ang="0">
                  <a:pos x="T2" y="T3"/>
                </a:cxn>
                <a:cxn ang="0">
                  <a:pos x="T4" y="T5"/>
                </a:cxn>
                <a:cxn ang="0">
                  <a:pos x="T6" y="T7"/>
                </a:cxn>
                <a:cxn ang="0">
                  <a:pos x="T8" y="T9"/>
                </a:cxn>
                <a:cxn ang="0">
                  <a:pos x="T10" y="T11"/>
                </a:cxn>
              </a:cxnLst>
              <a:rect l="0" t="0" r="r" b="b"/>
              <a:pathLst>
                <a:path w="911" h="1061">
                  <a:moveTo>
                    <a:pt x="0" y="77"/>
                  </a:moveTo>
                  <a:cubicBezTo>
                    <a:pt x="97" y="76"/>
                    <a:pt x="433" y="0"/>
                    <a:pt x="581" y="71"/>
                  </a:cubicBezTo>
                  <a:cubicBezTo>
                    <a:pt x="729" y="142"/>
                    <a:pt x="865" y="366"/>
                    <a:pt x="888" y="503"/>
                  </a:cubicBezTo>
                  <a:cubicBezTo>
                    <a:pt x="911" y="640"/>
                    <a:pt x="828" y="804"/>
                    <a:pt x="720" y="893"/>
                  </a:cubicBezTo>
                  <a:cubicBezTo>
                    <a:pt x="612" y="982"/>
                    <a:pt x="328" y="1013"/>
                    <a:pt x="240" y="1037"/>
                  </a:cubicBezTo>
                  <a:cubicBezTo>
                    <a:pt x="152" y="1061"/>
                    <a:pt x="172" y="1049"/>
                    <a:pt x="192" y="1037"/>
                  </a:cubicBezTo>
                </a:path>
              </a:pathLst>
            </a:custGeom>
            <a:noFill/>
            <a:ln w="22225" cap="flat" cmpd="sng">
              <a:solidFill>
                <a:srgbClr val="FF99CC"/>
              </a:solidFill>
              <a:prstDash val="dash"/>
              <a:round/>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9" name="Text Box 19"/>
            <p:cNvSpPr txBox="1">
              <a:spLocks noChangeArrowheads="1"/>
            </p:cNvSpPr>
            <p:nvPr/>
          </p:nvSpPr>
          <p:spPr bwMode="auto">
            <a:xfrm>
              <a:off x="4977267" y="5759904"/>
              <a:ext cx="361950" cy="5191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2800" i="1">
                  <a:latin typeface="Times New Roman" panose="02020603050405020304" pitchFamily="18" charset="0"/>
                </a:rPr>
                <a:t>S</a:t>
              </a:r>
              <a:endParaRPr lang="en-US" altLang="ja-JP" b="1"/>
            </a:p>
          </p:txBody>
        </p:sp>
        <p:sp>
          <p:nvSpPr>
            <p:cNvPr id="20" name="Text Box 20"/>
            <p:cNvSpPr txBox="1">
              <a:spLocks noChangeArrowheads="1"/>
            </p:cNvSpPr>
            <p:nvPr/>
          </p:nvSpPr>
          <p:spPr bwMode="auto">
            <a:xfrm>
              <a:off x="3407230" y="4855029"/>
              <a:ext cx="322263" cy="5191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2800" i="1">
                  <a:latin typeface="Times New Roman" panose="02020603050405020304" pitchFamily="18" charset="0"/>
                </a:rPr>
                <a:t>s</a:t>
              </a:r>
              <a:endParaRPr lang="en-US" altLang="ja-JP" b="1"/>
            </a:p>
          </p:txBody>
        </p:sp>
        <p:sp>
          <p:nvSpPr>
            <p:cNvPr id="21" name="Text Box 21"/>
            <p:cNvSpPr txBox="1">
              <a:spLocks noChangeArrowheads="1"/>
            </p:cNvSpPr>
            <p:nvPr/>
          </p:nvSpPr>
          <p:spPr bwMode="auto">
            <a:xfrm>
              <a:off x="6836230" y="3635829"/>
              <a:ext cx="341313" cy="5191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2800" i="1">
                  <a:latin typeface="Times New Roman" panose="02020603050405020304" pitchFamily="18" charset="0"/>
                </a:rPr>
                <a:t>v</a:t>
              </a:r>
              <a:endParaRPr lang="en-US" altLang="ja-JP" b="1"/>
            </a:p>
          </p:txBody>
        </p:sp>
        <p:sp>
          <p:nvSpPr>
            <p:cNvPr id="22" name="Text Box 22"/>
            <p:cNvSpPr txBox="1">
              <a:spLocks noChangeArrowheads="1"/>
            </p:cNvSpPr>
            <p:nvPr/>
          </p:nvSpPr>
          <p:spPr bwMode="auto">
            <a:xfrm>
              <a:off x="6644143" y="5464629"/>
              <a:ext cx="420687" cy="5191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2800" i="1">
                  <a:latin typeface="Times New Roman" panose="02020603050405020304" pitchFamily="18" charset="0"/>
                </a:rPr>
                <a:t>w</a:t>
              </a:r>
              <a:endParaRPr lang="en-US" altLang="ja-JP" b="1"/>
            </a:p>
          </p:txBody>
        </p:sp>
      </p:grpSp>
      <p:grpSp>
        <p:nvGrpSpPr>
          <p:cNvPr id="23" name="グループ化 22"/>
          <p:cNvGrpSpPr/>
          <p:nvPr/>
        </p:nvGrpSpPr>
        <p:grpSpPr>
          <a:xfrm>
            <a:off x="6652725" y="3909526"/>
            <a:ext cx="4623318" cy="2573693"/>
            <a:chOff x="3102429" y="3559628"/>
            <a:chExt cx="5410200" cy="2895600"/>
          </a:xfrm>
        </p:grpSpPr>
        <p:sp>
          <p:nvSpPr>
            <p:cNvPr id="24" name="Oval 4"/>
            <p:cNvSpPr>
              <a:spLocks noChangeArrowheads="1"/>
            </p:cNvSpPr>
            <p:nvPr/>
          </p:nvSpPr>
          <p:spPr bwMode="auto">
            <a:xfrm>
              <a:off x="3483429" y="4702628"/>
              <a:ext cx="228600" cy="228600"/>
            </a:xfrm>
            <a:prstGeom prst="ellipse">
              <a:avLst/>
            </a:prstGeom>
            <a:solidFill>
              <a:schemeClr val="accent5">
                <a:lumMod val="20000"/>
                <a:lumOff val="80000"/>
              </a:schemeClr>
            </a:solidFill>
            <a:ln w="25400">
              <a:solidFill>
                <a:srgbClr val="FF0000"/>
              </a:solidFill>
              <a:round/>
              <a:headEnd type="none" w="sm" len="sm"/>
              <a:tailEnd type="none" w="sm" len="sm"/>
            </a:ln>
            <a:effectLst/>
          </p:spPr>
          <p:txBody>
            <a:bodyPr wrap="none" anchor="ctr"/>
            <a:lstStyle/>
            <a:p>
              <a:endParaRPr lang="ja-JP" altLang="en-US"/>
            </a:p>
          </p:txBody>
        </p:sp>
        <p:sp>
          <p:nvSpPr>
            <p:cNvPr id="25" name="Oval 5"/>
            <p:cNvSpPr>
              <a:spLocks noChangeArrowheads="1"/>
            </p:cNvSpPr>
            <p:nvPr/>
          </p:nvSpPr>
          <p:spPr bwMode="auto">
            <a:xfrm>
              <a:off x="5617029" y="4093028"/>
              <a:ext cx="228600" cy="228600"/>
            </a:xfrm>
            <a:prstGeom prst="ellipse">
              <a:avLst/>
            </a:prstGeom>
            <a:solidFill>
              <a:schemeClr val="accent5">
                <a:lumMod val="20000"/>
                <a:lumOff val="80000"/>
              </a:schemeClr>
            </a:solidFill>
            <a:ln w="25400">
              <a:solidFill>
                <a:schemeClr val="bg2">
                  <a:lumMod val="75000"/>
                </a:schemeClr>
              </a:solidFill>
              <a:round/>
              <a:headEnd type="none" w="sm" len="sm"/>
              <a:tailEnd type="none" w="sm" len="sm"/>
            </a:ln>
            <a:effectLst/>
          </p:spPr>
          <p:txBody>
            <a:bodyPr wrap="none" anchor="ctr"/>
            <a:lstStyle/>
            <a:p>
              <a:endParaRPr lang="ja-JP" altLang="en-US"/>
            </a:p>
          </p:txBody>
        </p:sp>
        <p:sp>
          <p:nvSpPr>
            <p:cNvPr id="26" name="Oval 6"/>
            <p:cNvSpPr>
              <a:spLocks noChangeArrowheads="1"/>
            </p:cNvSpPr>
            <p:nvPr/>
          </p:nvSpPr>
          <p:spPr bwMode="auto">
            <a:xfrm>
              <a:off x="6760029" y="4093028"/>
              <a:ext cx="228600" cy="228600"/>
            </a:xfrm>
            <a:prstGeom prst="ellipse">
              <a:avLst/>
            </a:prstGeom>
            <a:solidFill>
              <a:schemeClr val="accent5">
                <a:lumMod val="20000"/>
                <a:lumOff val="80000"/>
              </a:schemeClr>
            </a:solidFill>
            <a:ln w="25400">
              <a:solidFill>
                <a:schemeClr val="bg2">
                  <a:lumMod val="75000"/>
                </a:schemeClr>
              </a:solidFill>
              <a:round/>
              <a:headEnd type="none" w="sm" len="sm"/>
              <a:tailEnd type="none" w="sm" len="sm"/>
            </a:ln>
            <a:effectLst/>
          </p:spPr>
          <p:txBody>
            <a:bodyPr wrap="none" anchor="ctr"/>
            <a:lstStyle/>
            <a:p>
              <a:endParaRPr lang="ja-JP" altLang="en-US"/>
            </a:p>
          </p:txBody>
        </p:sp>
        <p:sp>
          <p:nvSpPr>
            <p:cNvPr id="27" name="Oval 7"/>
            <p:cNvSpPr>
              <a:spLocks noChangeArrowheads="1"/>
            </p:cNvSpPr>
            <p:nvPr/>
          </p:nvSpPr>
          <p:spPr bwMode="auto">
            <a:xfrm>
              <a:off x="5617029" y="5312228"/>
              <a:ext cx="228600" cy="228600"/>
            </a:xfrm>
            <a:prstGeom prst="ellipse">
              <a:avLst/>
            </a:prstGeom>
            <a:solidFill>
              <a:schemeClr val="accent5">
                <a:lumMod val="20000"/>
                <a:lumOff val="80000"/>
              </a:schemeClr>
            </a:solidFill>
            <a:ln w="25400">
              <a:solidFill>
                <a:srgbClr val="FF0000"/>
              </a:solidFill>
              <a:round/>
              <a:headEnd type="none" w="sm" len="sm"/>
              <a:tailEnd type="none" w="sm" len="sm"/>
            </a:ln>
            <a:effectLst/>
          </p:spPr>
          <p:txBody>
            <a:bodyPr wrap="none" anchor="ctr"/>
            <a:lstStyle/>
            <a:p>
              <a:endParaRPr lang="ja-JP" altLang="en-US"/>
            </a:p>
          </p:txBody>
        </p:sp>
        <p:sp>
          <p:nvSpPr>
            <p:cNvPr id="28" name="Oval 8"/>
            <p:cNvSpPr>
              <a:spLocks noChangeArrowheads="1"/>
            </p:cNvSpPr>
            <p:nvPr/>
          </p:nvSpPr>
          <p:spPr bwMode="auto">
            <a:xfrm>
              <a:off x="6760029" y="5312228"/>
              <a:ext cx="228600" cy="228600"/>
            </a:xfrm>
            <a:prstGeom prst="ellipse">
              <a:avLst/>
            </a:prstGeom>
            <a:solidFill>
              <a:schemeClr val="accent5">
                <a:lumMod val="20000"/>
                <a:lumOff val="80000"/>
              </a:schemeClr>
            </a:solidFill>
            <a:ln w="25400">
              <a:solidFill>
                <a:srgbClr val="FF0000"/>
              </a:solidFill>
              <a:round/>
              <a:headEnd type="none" w="sm" len="sm"/>
              <a:tailEnd type="none" w="sm" len="sm"/>
            </a:ln>
            <a:effectLst/>
          </p:spPr>
          <p:txBody>
            <a:bodyPr wrap="none" anchor="ctr"/>
            <a:lstStyle/>
            <a:p>
              <a:endParaRPr lang="ja-JP" altLang="en-US"/>
            </a:p>
          </p:txBody>
        </p:sp>
        <p:sp>
          <p:nvSpPr>
            <p:cNvPr id="29" name="Oval 10"/>
            <p:cNvSpPr>
              <a:spLocks noChangeArrowheads="1"/>
            </p:cNvSpPr>
            <p:nvPr/>
          </p:nvSpPr>
          <p:spPr bwMode="auto">
            <a:xfrm>
              <a:off x="3102429" y="3559628"/>
              <a:ext cx="5410200" cy="2895600"/>
            </a:xfrm>
            <a:prstGeom prst="ellipse">
              <a:avLst/>
            </a:prstGeom>
            <a:noFill/>
            <a:ln w="25400">
              <a:solidFill>
                <a:schemeClr val="tx1"/>
              </a:solidFill>
              <a:round/>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0" name="Freeform 12"/>
            <p:cNvSpPr>
              <a:spLocks/>
            </p:cNvSpPr>
            <p:nvPr/>
          </p:nvSpPr>
          <p:spPr bwMode="auto">
            <a:xfrm>
              <a:off x="3712029" y="4169228"/>
              <a:ext cx="1828800" cy="609600"/>
            </a:xfrm>
            <a:custGeom>
              <a:avLst/>
              <a:gdLst>
                <a:gd name="T0" fmla="*/ 0 w 1152"/>
                <a:gd name="T1" fmla="*/ 384 h 384"/>
                <a:gd name="T2" fmla="*/ 432 w 1152"/>
                <a:gd name="T3" fmla="*/ 336 h 384"/>
                <a:gd name="T4" fmla="*/ 816 w 1152"/>
                <a:gd name="T5" fmla="*/ 96 h 384"/>
                <a:gd name="T6" fmla="*/ 1152 w 1152"/>
                <a:gd name="T7" fmla="*/ 0 h 384"/>
              </a:gdLst>
              <a:ahLst/>
              <a:cxnLst>
                <a:cxn ang="0">
                  <a:pos x="T0" y="T1"/>
                </a:cxn>
                <a:cxn ang="0">
                  <a:pos x="T2" y="T3"/>
                </a:cxn>
                <a:cxn ang="0">
                  <a:pos x="T4" y="T5"/>
                </a:cxn>
                <a:cxn ang="0">
                  <a:pos x="T6" y="T7"/>
                </a:cxn>
              </a:cxnLst>
              <a:rect l="0" t="0" r="r" b="b"/>
              <a:pathLst>
                <a:path w="1152" h="384">
                  <a:moveTo>
                    <a:pt x="0" y="384"/>
                  </a:moveTo>
                  <a:cubicBezTo>
                    <a:pt x="148" y="384"/>
                    <a:pt x="296" y="384"/>
                    <a:pt x="432" y="336"/>
                  </a:cubicBezTo>
                  <a:cubicBezTo>
                    <a:pt x="568" y="288"/>
                    <a:pt x="696" y="152"/>
                    <a:pt x="816" y="96"/>
                  </a:cubicBezTo>
                  <a:cubicBezTo>
                    <a:pt x="936" y="40"/>
                    <a:pt x="1044" y="20"/>
                    <a:pt x="1152" y="0"/>
                  </a:cubicBezTo>
                </a:path>
              </a:pathLst>
            </a:custGeom>
            <a:noFill/>
            <a:ln w="25400" cap="flat" cmpd="sng">
              <a:solidFill>
                <a:schemeClr val="bg2">
                  <a:lumMod val="75000"/>
                </a:schemeClr>
              </a:solidFill>
              <a:prstDash val="solid"/>
              <a:round/>
              <a:headEnd type="none" w="sm" len="sm"/>
              <a:tailEnd type="triangle" w="lg" len="lg"/>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1" name="Freeform 13"/>
            <p:cNvSpPr>
              <a:spLocks/>
            </p:cNvSpPr>
            <p:nvPr/>
          </p:nvSpPr>
          <p:spPr bwMode="auto">
            <a:xfrm>
              <a:off x="3712029" y="4778828"/>
              <a:ext cx="1905000" cy="609600"/>
            </a:xfrm>
            <a:custGeom>
              <a:avLst/>
              <a:gdLst>
                <a:gd name="T0" fmla="*/ 0 w 1200"/>
                <a:gd name="T1" fmla="*/ 0 h 384"/>
                <a:gd name="T2" fmla="*/ 768 w 1200"/>
                <a:gd name="T3" fmla="*/ 96 h 384"/>
                <a:gd name="T4" fmla="*/ 1200 w 1200"/>
                <a:gd name="T5" fmla="*/ 384 h 384"/>
              </a:gdLst>
              <a:ahLst/>
              <a:cxnLst>
                <a:cxn ang="0">
                  <a:pos x="T0" y="T1"/>
                </a:cxn>
                <a:cxn ang="0">
                  <a:pos x="T2" y="T3"/>
                </a:cxn>
                <a:cxn ang="0">
                  <a:pos x="T4" y="T5"/>
                </a:cxn>
              </a:cxnLst>
              <a:rect l="0" t="0" r="r" b="b"/>
              <a:pathLst>
                <a:path w="1200" h="384">
                  <a:moveTo>
                    <a:pt x="0" y="0"/>
                  </a:moveTo>
                  <a:cubicBezTo>
                    <a:pt x="284" y="16"/>
                    <a:pt x="568" y="32"/>
                    <a:pt x="768" y="96"/>
                  </a:cubicBezTo>
                  <a:cubicBezTo>
                    <a:pt x="968" y="160"/>
                    <a:pt x="1128" y="336"/>
                    <a:pt x="1200" y="384"/>
                  </a:cubicBezTo>
                </a:path>
              </a:pathLst>
            </a:custGeom>
            <a:noFill/>
            <a:ln w="25400" cap="flat" cmpd="sng">
              <a:solidFill>
                <a:srgbClr val="FF0000"/>
              </a:solidFill>
              <a:prstDash val="solid"/>
              <a:round/>
              <a:headEnd type="none" w="sm" len="sm"/>
              <a:tailEnd type="triangle" w="lg" len="lg"/>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2" name="Line 14"/>
            <p:cNvSpPr>
              <a:spLocks noChangeShapeType="1"/>
            </p:cNvSpPr>
            <p:nvPr/>
          </p:nvSpPr>
          <p:spPr bwMode="auto">
            <a:xfrm>
              <a:off x="5845629" y="4169228"/>
              <a:ext cx="914400" cy="0"/>
            </a:xfrm>
            <a:prstGeom prst="line">
              <a:avLst/>
            </a:prstGeom>
            <a:noFill/>
            <a:ln w="25400">
              <a:solidFill>
                <a:schemeClr val="bg2">
                  <a:lumMod val="75000"/>
                </a:schemeClr>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3" name="Line 15"/>
            <p:cNvSpPr>
              <a:spLocks noChangeShapeType="1"/>
            </p:cNvSpPr>
            <p:nvPr/>
          </p:nvSpPr>
          <p:spPr bwMode="auto">
            <a:xfrm>
              <a:off x="5845629" y="5388428"/>
              <a:ext cx="914400" cy="0"/>
            </a:xfrm>
            <a:prstGeom prst="line">
              <a:avLst/>
            </a:prstGeom>
            <a:noFill/>
            <a:ln w="25400">
              <a:solidFill>
                <a:srgbClr val="FF0000"/>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4" name="Freeform 16"/>
            <p:cNvSpPr>
              <a:spLocks/>
            </p:cNvSpPr>
            <p:nvPr/>
          </p:nvSpPr>
          <p:spPr bwMode="auto">
            <a:xfrm>
              <a:off x="6988629" y="4199392"/>
              <a:ext cx="577850" cy="1189037"/>
            </a:xfrm>
            <a:custGeom>
              <a:avLst/>
              <a:gdLst>
                <a:gd name="T0" fmla="*/ 5 w 364"/>
                <a:gd name="T1" fmla="*/ 0 h 749"/>
                <a:gd name="T2" fmla="*/ 363 w 364"/>
                <a:gd name="T3" fmla="*/ 351 h 749"/>
                <a:gd name="T4" fmla="*/ 0 w 364"/>
                <a:gd name="T5" fmla="*/ 749 h 749"/>
              </a:gdLst>
              <a:ahLst/>
              <a:cxnLst>
                <a:cxn ang="0">
                  <a:pos x="T0" y="T1"/>
                </a:cxn>
                <a:cxn ang="0">
                  <a:pos x="T2" y="T3"/>
                </a:cxn>
                <a:cxn ang="0">
                  <a:pos x="T4" y="T5"/>
                </a:cxn>
              </a:cxnLst>
              <a:rect l="0" t="0" r="r" b="b"/>
              <a:pathLst>
                <a:path w="364" h="749">
                  <a:moveTo>
                    <a:pt x="5" y="0"/>
                  </a:moveTo>
                  <a:cubicBezTo>
                    <a:pt x="66" y="58"/>
                    <a:pt x="364" y="226"/>
                    <a:pt x="363" y="351"/>
                  </a:cubicBezTo>
                  <a:cubicBezTo>
                    <a:pt x="362" y="476"/>
                    <a:pt x="75" y="666"/>
                    <a:pt x="0" y="749"/>
                  </a:cubicBezTo>
                </a:path>
              </a:pathLst>
            </a:custGeom>
            <a:noFill/>
            <a:ln w="25400" cap="flat" cmpd="sng">
              <a:solidFill>
                <a:schemeClr val="bg2">
                  <a:lumMod val="75000"/>
                </a:schemeClr>
              </a:solidFill>
              <a:prstDash val="solid"/>
              <a:round/>
              <a:headEnd type="none" w="sm" len="sm"/>
              <a:tailEnd type="triangle" w="lg" len="lg"/>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5" name="Freeform 17"/>
            <p:cNvSpPr>
              <a:spLocks/>
            </p:cNvSpPr>
            <p:nvPr/>
          </p:nvSpPr>
          <p:spPr bwMode="auto">
            <a:xfrm>
              <a:off x="5845630" y="3559628"/>
              <a:ext cx="631825" cy="2895600"/>
            </a:xfrm>
            <a:custGeom>
              <a:avLst/>
              <a:gdLst>
                <a:gd name="T0" fmla="*/ 0 w 398"/>
                <a:gd name="T1" fmla="*/ 0 h 2112"/>
                <a:gd name="T2" fmla="*/ 183 w 398"/>
                <a:gd name="T3" fmla="*/ 204 h 2112"/>
                <a:gd name="T4" fmla="*/ 212 w 398"/>
                <a:gd name="T5" fmla="*/ 438 h 2112"/>
                <a:gd name="T6" fmla="*/ 154 w 398"/>
                <a:gd name="T7" fmla="*/ 987 h 2112"/>
                <a:gd name="T8" fmla="*/ 384 w 398"/>
                <a:gd name="T9" fmla="*/ 1680 h 2112"/>
                <a:gd name="T10" fmla="*/ 240 w 398"/>
                <a:gd name="T11" fmla="*/ 2112 h 2112"/>
              </a:gdLst>
              <a:ahLst/>
              <a:cxnLst>
                <a:cxn ang="0">
                  <a:pos x="T0" y="T1"/>
                </a:cxn>
                <a:cxn ang="0">
                  <a:pos x="T2" y="T3"/>
                </a:cxn>
                <a:cxn ang="0">
                  <a:pos x="T4" y="T5"/>
                </a:cxn>
                <a:cxn ang="0">
                  <a:pos x="T6" y="T7"/>
                </a:cxn>
                <a:cxn ang="0">
                  <a:pos x="T8" y="T9"/>
                </a:cxn>
                <a:cxn ang="0">
                  <a:pos x="T10" y="T11"/>
                </a:cxn>
              </a:cxnLst>
              <a:rect l="0" t="0" r="r" b="b"/>
              <a:pathLst>
                <a:path w="398" h="2112">
                  <a:moveTo>
                    <a:pt x="0" y="0"/>
                  </a:moveTo>
                  <a:cubicBezTo>
                    <a:pt x="30" y="34"/>
                    <a:pt x="148" y="131"/>
                    <a:pt x="183" y="204"/>
                  </a:cubicBezTo>
                  <a:cubicBezTo>
                    <a:pt x="218" y="277"/>
                    <a:pt x="217" y="308"/>
                    <a:pt x="212" y="438"/>
                  </a:cubicBezTo>
                  <a:cubicBezTo>
                    <a:pt x="207" y="568"/>
                    <a:pt x="125" y="780"/>
                    <a:pt x="154" y="987"/>
                  </a:cubicBezTo>
                  <a:cubicBezTo>
                    <a:pt x="183" y="1194"/>
                    <a:pt x="370" y="1493"/>
                    <a:pt x="384" y="1680"/>
                  </a:cubicBezTo>
                  <a:cubicBezTo>
                    <a:pt x="398" y="1867"/>
                    <a:pt x="264" y="2040"/>
                    <a:pt x="240" y="2112"/>
                  </a:cubicBezTo>
                </a:path>
              </a:pathLst>
            </a:custGeom>
            <a:noFill/>
            <a:ln w="25400" cap="flat"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6" name="Freeform 18"/>
            <p:cNvSpPr>
              <a:spLocks/>
            </p:cNvSpPr>
            <p:nvPr/>
          </p:nvSpPr>
          <p:spPr bwMode="auto">
            <a:xfrm>
              <a:off x="6074230" y="4504192"/>
              <a:ext cx="1446213" cy="1684337"/>
            </a:xfrm>
            <a:custGeom>
              <a:avLst/>
              <a:gdLst>
                <a:gd name="T0" fmla="*/ 0 w 911"/>
                <a:gd name="T1" fmla="*/ 77 h 1061"/>
                <a:gd name="T2" fmla="*/ 581 w 911"/>
                <a:gd name="T3" fmla="*/ 71 h 1061"/>
                <a:gd name="T4" fmla="*/ 888 w 911"/>
                <a:gd name="T5" fmla="*/ 503 h 1061"/>
                <a:gd name="T6" fmla="*/ 720 w 911"/>
                <a:gd name="T7" fmla="*/ 893 h 1061"/>
                <a:gd name="T8" fmla="*/ 240 w 911"/>
                <a:gd name="T9" fmla="*/ 1037 h 1061"/>
                <a:gd name="T10" fmla="*/ 192 w 911"/>
                <a:gd name="T11" fmla="*/ 1037 h 1061"/>
              </a:gdLst>
              <a:ahLst/>
              <a:cxnLst>
                <a:cxn ang="0">
                  <a:pos x="T0" y="T1"/>
                </a:cxn>
                <a:cxn ang="0">
                  <a:pos x="T2" y="T3"/>
                </a:cxn>
                <a:cxn ang="0">
                  <a:pos x="T4" y="T5"/>
                </a:cxn>
                <a:cxn ang="0">
                  <a:pos x="T6" y="T7"/>
                </a:cxn>
                <a:cxn ang="0">
                  <a:pos x="T8" y="T9"/>
                </a:cxn>
                <a:cxn ang="0">
                  <a:pos x="T10" y="T11"/>
                </a:cxn>
              </a:cxnLst>
              <a:rect l="0" t="0" r="r" b="b"/>
              <a:pathLst>
                <a:path w="911" h="1061">
                  <a:moveTo>
                    <a:pt x="0" y="77"/>
                  </a:moveTo>
                  <a:cubicBezTo>
                    <a:pt x="97" y="76"/>
                    <a:pt x="433" y="0"/>
                    <a:pt x="581" y="71"/>
                  </a:cubicBezTo>
                  <a:cubicBezTo>
                    <a:pt x="729" y="142"/>
                    <a:pt x="865" y="366"/>
                    <a:pt x="888" y="503"/>
                  </a:cubicBezTo>
                  <a:cubicBezTo>
                    <a:pt x="911" y="640"/>
                    <a:pt x="828" y="804"/>
                    <a:pt x="720" y="893"/>
                  </a:cubicBezTo>
                  <a:cubicBezTo>
                    <a:pt x="612" y="982"/>
                    <a:pt x="328" y="1013"/>
                    <a:pt x="240" y="1037"/>
                  </a:cubicBezTo>
                  <a:cubicBezTo>
                    <a:pt x="152" y="1061"/>
                    <a:pt x="172" y="1049"/>
                    <a:pt x="192" y="1037"/>
                  </a:cubicBezTo>
                </a:path>
              </a:pathLst>
            </a:custGeom>
            <a:noFill/>
            <a:ln w="22225" cap="flat" cmpd="sng">
              <a:solidFill>
                <a:srgbClr val="FF99CC"/>
              </a:solidFill>
              <a:prstDash val="dash"/>
              <a:round/>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7" name="Text Box 19"/>
            <p:cNvSpPr txBox="1">
              <a:spLocks noChangeArrowheads="1"/>
            </p:cNvSpPr>
            <p:nvPr/>
          </p:nvSpPr>
          <p:spPr bwMode="auto">
            <a:xfrm>
              <a:off x="4977267" y="5759904"/>
              <a:ext cx="361950" cy="5191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2800" i="1">
                  <a:latin typeface="Times New Roman" panose="02020603050405020304" pitchFamily="18" charset="0"/>
                </a:rPr>
                <a:t>S</a:t>
              </a:r>
              <a:endParaRPr lang="en-US" altLang="ja-JP" b="1"/>
            </a:p>
          </p:txBody>
        </p:sp>
        <p:sp>
          <p:nvSpPr>
            <p:cNvPr id="38" name="Text Box 20"/>
            <p:cNvSpPr txBox="1">
              <a:spLocks noChangeArrowheads="1"/>
            </p:cNvSpPr>
            <p:nvPr/>
          </p:nvSpPr>
          <p:spPr bwMode="auto">
            <a:xfrm>
              <a:off x="3407230" y="4855029"/>
              <a:ext cx="322263" cy="5191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2800" i="1">
                  <a:latin typeface="Times New Roman" panose="02020603050405020304" pitchFamily="18" charset="0"/>
                </a:rPr>
                <a:t>s</a:t>
              </a:r>
              <a:endParaRPr lang="en-US" altLang="ja-JP" b="1"/>
            </a:p>
          </p:txBody>
        </p:sp>
        <p:sp>
          <p:nvSpPr>
            <p:cNvPr id="39" name="Text Box 21"/>
            <p:cNvSpPr txBox="1">
              <a:spLocks noChangeArrowheads="1"/>
            </p:cNvSpPr>
            <p:nvPr/>
          </p:nvSpPr>
          <p:spPr bwMode="auto">
            <a:xfrm>
              <a:off x="6836230" y="3635829"/>
              <a:ext cx="341313" cy="5191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2800" i="1">
                  <a:latin typeface="Times New Roman" panose="02020603050405020304" pitchFamily="18" charset="0"/>
                </a:rPr>
                <a:t>v</a:t>
              </a:r>
              <a:endParaRPr lang="en-US" altLang="ja-JP" b="1"/>
            </a:p>
          </p:txBody>
        </p:sp>
        <p:sp>
          <p:nvSpPr>
            <p:cNvPr id="40" name="Text Box 22"/>
            <p:cNvSpPr txBox="1">
              <a:spLocks noChangeArrowheads="1"/>
            </p:cNvSpPr>
            <p:nvPr/>
          </p:nvSpPr>
          <p:spPr bwMode="auto">
            <a:xfrm>
              <a:off x="6644143" y="5464629"/>
              <a:ext cx="420687" cy="5191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2800" i="1">
                  <a:latin typeface="Times New Roman" panose="02020603050405020304" pitchFamily="18" charset="0"/>
                </a:rPr>
                <a:t>w</a:t>
              </a:r>
              <a:endParaRPr lang="en-US" altLang="ja-JP" b="1"/>
            </a:p>
          </p:txBody>
        </p:sp>
      </p:grpSp>
      <p:sp>
        <p:nvSpPr>
          <p:cNvPr id="41" name="テキスト ボックス 40"/>
          <p:cNvSpPr txBox="1"/>
          <p:nvPr/>
        </p:nvSpPr>
        <p:spPr>
          <a:xfrm>
            <a:off x="1529642" y="5189607"/>
            <a:ext cx="1162498" cy="369332"/>
          </a:xfrm>
          <a:prstGeom prst="rect">
            <a:avLst/>
          </a:prstGeom>
          <a:noFill/>
        </p:spPr>
        <p:txBody>
          <a:bodyPr wrap="none" rtlCol="0">
            <a:spAutoFit/>
          </a:bodyPr>
          <a:lstStyle/>
          <a:p>
            <a:r>
              <a:rPr kumimoji="1" lang="en-US" altLang="ja-JP" dirty="0"/>
              <a:t>Shortest!</a:t>
            </a:r>
            <a:endParaRPr kumimoji="1" lang="ja-JP" altLang="en-US" dirty="0"/>
          </a:p>
        </p:txBody>
      </p:sp>
      <p:sp>
        <p:nvSpPr>
          <p:cNvPr id="42" name="テキスト ボックス 41"/>
          <p:cNvSpPr txBox="1"/>
          <p:nvPr/>
        </p:nvSpPr>
        <p:spPr>
          <a:xfrm>
            <a:off x="1573123" y="4246739"/>
            <a:ext cx="1944763" cy="646331"/>
          </a:xfrm>
          <a:prstGeom prst="rect">
            <a:avLst/>
          </a:prstGeom>
          <a:noFill/>
        </p:spPr>
        <p:txBody>
          <a:bodyPr wrap="none" rtlCol="0">
            <a:spAutoFit/>
          </a:bodyPr>
          <a:lstStyle/>
          <a:p>
            <a:r>
              <a:rPr lang="en-US" altLang="ja-JP" dirty="0"/>
              <a:t>The other paths </a:t>
            </a:r>
            <a:br>
              <a:rPr lang="en-US" altLang="ja-JP" dirty="0"/>
            </a:br>
            <a:r>
              <a:rPr lang="en-US" altLang="ja-JP" dirty="0"/>
              <a:t>are not short</a:t>
            </a:r>
            <a:endParaRPr kumimoji="1" lang="ja-JP" altLang="en-US" dirty="0"/>
          </a:p>
        </p:txBody>
      </p:sp>
      <p:sp>
        <p:nvSpPr>
          <p:cNvPr id="43" name="テキスト ボックス 42"/>
          <p:cNvSpPr txBox="1"/>
          <p:nvPr/>
        </p:nvSpPr>
        <p:spPr>
          <a:xfrm>
            <a:off x="8090836" y="4077371"/>
            <a:ext cx="914033" cy="369332"/>
          </a:xfrm>
          <a:prstGeom prst="rect">
            <a:avLst/>
          </a:prstGeom>
          <a:noFill/>
        </p:spPr>
        <p:txBody>
          <a:bodyPr wrap="none" rtlCol="0">
            <a:spAutoFit/>
          </a:bodyPr>
          <a:lstStyle/>
          <a:p>
            <a:r>
              <a:rPr lang="en-US" altLang="ja-JP" dirty="0"/>
              <a:t>Doubt!</a:t>
            </a:r>
            <a:endParaRPr kumimoji="1" lang="ja-JP" altLang="en-US" dirty="0"/>
          </a:p>
        </p:txBody>
      </p:sp>
    </p:spTree>
    <p:extLst>
      <p:ext uri="{BB962C8B-B14F-4D97-AF65-F5344CB8AC3E}">
        <p14:creationId xmlns:p14="http://schemas.microsoft.com/office/powerpoint/2010/main" val="27173035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An Efficient Implementation of </a:t>
            </a:r>
            <a:r>
              <a:rPr lang="en-US" altLang="ja-JP" dirty="0" err="1"/>
              <a:t>Dijkstra's</a:t>
            </a:r>
            <a:r>
              <a:rPr lang="en-US" altLang="ja-JP" dirty="0"/>
              <a:t> Algorithm </a:t>
            </a:r>
            <a:endParaRPr kumimoji="1" lang="ja-JP" altLang="en-US" dirty="0"/>
          </a:p>
        </p:txBody>
      </p:sp>
      <p:sp>
        <p:nvSpPr>
          <p:cNvPr id="3" name="コンテンツ プレースホルダー 2"/>
          <p:cNvSpPr>
            <a:spLocks noGrp="1"/>
          </p:cNvSpPr>
          <p:nvPr>
            <p:ph sz="half" idx="1"/>
          </p:nvPr>
        </p:nvSpPr>
        <p:spPr/>
        <p:txBody>
          <a:bodyPr>
            <a:normAutofit fontScale="70000" lnSpcReduction="20000"/>
          </a:bodyPr>
          <a:lstStyle/>
          <a:p>
            <a:r>
              <a:rPr kumimoji="1" lang="en-US" altLang="ja-JP" dirty="0"/>
              <a:t>Pseudo code</a:t>
            </a:r>
          </a:p>
          <a:p>
            <a:pPr marL="0" indent="0">
              <a:buNone/>
            </a:pPr>
            <a:r>
              <a:rPr lang="en-US" altLang="ja-JP" i="1" dirty="0">
                <a:latin typeface="Times New Roman" panose="02020603050405020304" pitchFamily="18" charset="0"/>
              </a:rPr>
              <a:t>S</a:t>
            </a:r>
            <a:r>
              <a:rPr lang="en-US" altLang="ja-JP" dirty="0">
                <a:latin typeface="Times New Roman" panose="02020603050405020304" pitchFamily="18" charset="0"/>
              </a:rPr>
              <a:t> = {</a:t>
            </a:r>
            <a:r>
              <a:rPr lang="en-US" altLang="ja-JP" i="1" dirty="0">
                <a:latin typeface="Times New Roman" panose="02020603050405020304" pitchFamily="18" charset="0"/>
              </a:rPr>
              <a:t>s</a:t>
            </a:r>
            <a:r>
              <a:rPr lang="en-US" altLang="ja-JP" dirty="0">
                <a:latin typeface="Times New Roman" panose="02020603050405020304" pitchFamily="18" charset="0"/>
              </a:rPr>
              <a:t>}; d[</a:t>
            </a:r>
            <a:r>
              <a:rPr lang="en-US" altLang="ja-JP" i="1" dirty="0">
                <a:latin typeface="Times New Roman" panose="02020603050405020304" pitchFamily="18" charset="0"/>
              </a:rPr>
              <a:t>s</a:t>
            </a:r>
            <a:r>
              <a:rPr lang="en-US" altLang="ja-JP" dirty="0">
                <a:latin typeface="Times New Roman" panose="02020603050405020304" pitchFamily="18" charset="0"/>
              </a:rPr>
              <a:t>] = 0;</a:t>
            </a:r>
          </a:p>
          <a:p>
            <a:pPr marL="0" indent="0">
              <a:buNone/>
            </a:pPr>
            <a:r>
              <a:rPr lang="en-US" altLang="ja-JP" dirty="0">
                <a:latin typeface="Times New Roman" panose="02020603050405020304" pitchFamily="18" charset="0"/>
              </a:rPr>
              <a:t>for (</a:t>
            </a:r>
            <a:r>
              <a:rPr lang="en-US" altLang="ja-JP" i="1" dirty="0">
                <a:latin typeface="Times New Roman" panose="02020603050405020304" pitchFamily="18" charset="0"/>
              </a:rPr>
              <a:t>v</a:t>
            </a:r>
            <a:r>
              <a:rPr lang="en-US" altLang="ja-JP" dirty="0">
                <a:latin typeface="Times New Roman" panose="02020603050405020304" pitchFamily="18" charset="0"/>
              </a:rPr>
              <a:t> </a:t>
            </a:r>
            <a:r>
              <a:rPr lang="en-US" altLang="ja-JP" i="1" dirty="0">
                <a:latin typeface="Times New Roman" panose="02020603050405020304" pitchFamily="18" charset="0"/>
                <a:sym typeface="symbol" panose="05050102010706020507" pitchFamily="18" charset="2"/>
              </a:rPr>
              <a:t></a:t>
            </a:r>
            <a:r>
              <a:rPr lang="en-US" altLang="ja-JP" dirty="0">
                <a:latin typeface="Times New Roman" panose="02020603050405020304" pitchFamily="18" charset="0"/>
              </a:rPr>
              <a:t> </a:t>
            </a:r>
            <a:r>
              <a:rPr lang="en-US" altLang="ja-JP" i="1" dirty="0">
                <a:latin typeface="Times New Roman" panose="02020603050405020304" pitchFamily="18" charset="0"/>
              </a:rPr>
              <a:t>V-S</a:t>
            </a:r>
            <a:r>
              <a:rPr lang="en-US" altLang="ja-JP" dirty="0">
                <a:latin typeface="Times New Roman" panose="02020603050405020304" pitchFamily="18" charset="0"/>
              </a:rPr>
              <a:t>) d[</a:t>
            </a:r>
            <a:r>
              <a:rPr lang="en-US" altLang="ja-JP" i="1" dirty="0">
                <a:latin typeface="Times New Roman" panose="02020603050405020304" pitchFamily="18" charset="0"/>
              </a:rPr>
              <a:t>v</a:t>
            </a:r>
            <a:r>
              <a:rPr lang="en-US" altLang="ja-JP" dirty="0">
                <a:latin typeface="Times New Roman" panose="02020603050405020304" pitchFamily="18" charset="0"/>
              </a:rPr>
              <a:t>]: = D[</a:t>
            </a:r>
            <a:r>
              <a:rPr lang="en-US" altLang="ja-JP" i="1" dirty="0" err="1">
                <a:latin typeface="Times New Roman" panose="02020603050405020304" pitchFamily="18" charset="0"/>
              </a:rPr>
              <a:t>s</a:t>
            </a:r>
            <a:r>
              <a:rPr lang="en-US" altLang="ja-JP" dirty="0" err="1">
                <a:latin typeface="Times New Roman" panose="02020603050405020304" pitchFamily="18" charset="0"/>
              </a:rPr>
              <a:t>,</a:t>
            </a:r>
            <a:r>
              <a:rPr lang="en-US" altLang="ja-JP" i="1" dirty="0" err="1">
                <a:latin typeface="Times New Roman" panose="02020603050405020304" pitchFamily="18" charset="0"/>
              </a:rPr>
              <a:t>v</a:t>
            </a:r>
            <a:r>
              <a:rPr lang="en-US" altLang="ja-JP" dirty="0">
                <a:latin typeface="Times New Roman" panose="02020603050405020304" pitchFamily="18" charset="0"/>
              </a:rPr>
              <a:t>];</a:t>
            </a:r>
          </a:p>
          <a:p>
            <a:pPr marL="0" indent="0">
              <a:buNone/>
            </a:pPr>
            <a:r>
              <a:rPr lang="en-US" altLang="ja-JP" dirty="0">
                <a:latin typeface="Times New Roman" panose="02020603050405020304" pitchFamily="18" charset="0"/>
              </a:rPr>
              <a:t>for (v </a:t>
            </a:r>
            <a:r>
              <a:rPr lang="en-US" altLang="ja-JP" i="1" dirty="0">
                <a:latin typeface="Times New Roman" panose="02020603050405020304" pitchFamily="18" charset="0"/>
                <a:sym typeface="symbol" panose="05050102010706020507" pitchFamily="18" charset="2"/>
              </a:rPr>
              <a:t></a:t>
            </a:r>
            <a:r>
              <a:rPr lang="en-US" altLang="ja-JP" dirty="0">
                <a:latin typeface="Times New Roman" panose="02020603050405020304" pitchFamily="18" charset="0"/>
              </a:rPr>
              <a:t> </a:t>
            </a:r>
            <a:r>
              <a:rPr lang="en-US" altLang="ja-JP" i="1" dirty="0">
                <a:latin typeface="Times New Roman" panose="02020603050405020304" pitchFamily="18" charset="0"/>
              </a:rPr>
              <a:t>V-S</a:t>
            </a:r>
            <a:r>
              <a:rPr lang="en-US" altLang="ja-JP" dirty="0">
                <a:latin typeface="Times New Roman" panose="02020603050405020304" pitchFamily="18" charset="0"/>
              </a:rPr>
              <a:t>) construct d[</a:t>
            </a:r>
            <a:r>
              <a:rPr lang="en-US" altLang="ja-JP" i="1" dirty="0">
                <a:latin typeface="Times New Roman" panose="02020603050405020304" pitchFamily="18" charset="0"/>
              </a:rPr>
              <a:t>v</a:t>
            </a:r>
            <a:r>
              <a:rPr lang="en-US" altLang="ja-JP" dirty="0">
                <a:latin typeface="Times New Roman" panose="02020603050405020304" pitchFamily="18" charset="0"/>
              </a:rPr>
              <a:t>] into a</a:t>
            </a:r>
            <a:br>
              <a:rPr lang="en-US" altLang="ja-JP" dirty="0">
                <a:latin typeface="Times New Roman" panose="02020603050405020304" pitchFamily="18" charset="0"/>
              </a:rPr>
            </a:br>
            <a:r>
              <a:rPr lang="en-US" altLang="ja-JP" dirty="0">
                <a:latin typeface="Times New Roman" panose="02020603050405020304" pitchFamily="18" charset="0"/>
              </a:rPr>
              <a:t>                                              minimum heap;</a:t>
            </a:r>
          </a:p>
          <a:p>
            <a:pPr marL="0" indent="0">
              <a:buNone/>
            </a:pPr>
            <a:r>
              <a:rPr lang="en-US" altLang="ja-JP" dirty="0">
                <a:latin typeface="Times New Roman" panose="02020603050405020304" pitchFamily="18" charset="0"/>
              </a:rPr>
              <a:t>while (</a:t>
            </a:r>
            <a:r>
              <a:rPr lang="en-US" altLang="ja-JP" i="1" dirty="0">
                <a:latin typeface="Times New Roman" panose="02020603050405020304" pitchFamily="18" charset="0"/>
              </a:rPr>
              <a:t>S</a:t>
            </a:r>
            <a:r>
              <a:rPr lang="en-US" altLang="ja-JP" dirty="0">
                <a:latin typeface="Times New Roman" panose="02020603050405020304" pitchFamily="18" charset="0"/>
              </a:rPr>
              <a:t> </a:t>
            </a:r>
            <a:r>
              <a:rPr lang="en-US" altLang="ja-JP" dirty="0">
                <a:latin typeface="Times New Roman" panose="02020603050405020304" pitchFamily="18" charset="0"/>
                <a:sym typeface="symbol" panose="05050102010706020507" pitchFamily="18" charset="2"/>
              </a:rPr>
              <a:t></a:t>
            </a:r>
            <a:r>
              <a:rPr lang="en-US" altLang="ja-JP" dirty="0">
                <a:latin typeface="Times New Roman" panose="02020603050405020304" pitchFamily="18" charset="0"/>
              </a:rPr>
              <a:t> </a:t>
            </a:r>
            <a:r>
              <a:rPr lang="en-US" altLang="ja-JP" i="1" dirty="0">
                <a:latin typeface="Times New Roman" panose="02020603050405020304" pitchFamily="18" charset="0"/>
              </a:rPr>
              <a:t>V</a:t>
            </a:r>
            <a:r>
              <a:rPr lang="en-US" altLang="ja-JP" dirty="0">
                <a:latin typeface="Times New Roman" panose="02020603050405020304" pitchFamily="18" charset="0"/>
              </a:rPr>
              <a:t>) {</a:t>
            </a:r>
          </a:p>
          <a:p>
            <a:pPr marL="0" indent="0">
              <a:buNone/>
            </a:pPr>
            <a:r>
              <a:rPr lang="en-US" altLang="ja-JP" dirty="0">
                <a:latin typeface="Times New Roman" panose="02020603050405020304" pitchFamily="18" charset="0"/>
              </a:rPr>
              <a:t>    delete d[</a:t>
            </a:r>
            <a:r>
              <a:rPr lang="en-US" altLang="ja-JP" i="1" dirty="0">
                <a:latin typeface="Times New Roman" panose="02020603050405020304" pitchFamily="18" charset="0"/>
              </a:rPr>
              <a:t>w</a:t>
            </a:r>
            <a:r>
              <a:rPr lang="en-US" altLang="ja-JP" dirty="0">
                <a:latin typeface="Times New Roman" panose="02020603050405020304" pitchFamily="18" charset="0"/>
              </a:rPr>
              <a:t>] from the heap and add </a:t>
            </a:r>
            <a:r>
              <a:rPr lang="en-US" altLang="ja-JP" i="1" dirty="0">
                <a:latin typeface="Times New Roman" panose="02020603050405020304" pitchFamily="18" charset="0"/>
              </a:rPr>
              <a:t>w</a:t>
            </a:r>
            <a:br>
              <a:rPr lang="en-US" altLang="ja-JP" i="1" dirty="0">
                <a:latin typeface="Times New Roman" panose="02020603050405020304" pitchFamily="18" charset="0"/>
              </a:rPr>
            </a:br>
            <a:r>
              <a:rPr lang="en-US" altLang="ja-JP" i="1" dirty="0">
                <a:latin typeface="Times New Roman" panose="02020603050405020304" pitchFamily="18" charset="0"/>
              </a:rPr>
              <a:t>  </a:t>
            </a:r>
            <a:r>
              <a:rPr lang="en-US" altLang="ja-JP" dirty="0">
                <a:latin typeface="Times New Roman" panose="02020603050405020304" pitchFamily="18" charset="0"/>
              </a:rPr>
              <a:t>  to </a:t>
            </a:r>
            <a:r>
              <a:rPr lang="en-US" altLang="ja-JP" i="1" dirty="0">
                <a:latin typeface="Times New Roman" panose="02020603050405020304" pitchFamily="18" charset="0"/>
              </a:rPr>
              <a:t>S</a:t>
            </a:r>
            <a:r>
              <a:rPr lang="en-US" altLang="ja-JP" dirty="0">
                <a:latin typeface="Times New Roman" panose="02020603050405020304" pitchFamily="18" charset="0"/>
              </a:rPr>
              <a:t>; </a:t>
            </a:r>
          </a:p>
          <a:p>
            <a:pPr marL="0" indent="0">
              <a:buNone/>
            </a:pPr>
            <a:r>
              <a:rPr lang="en-US" altLang="ja-JP" dirty="0">
                <a:latin typeface="Times New Roman" panose="02020603050405020304" pitchFamily="18" charset="0"/>
              </a:rPr>
              <a:t>    for (</a:t>
            </a:r>
            <a:r>
              <a:rPr lang="en-US" altLang="ja-JP" i="1" dirty="0">
                <a:latin typeface="Times New Roman" panose="02020603050405020304" pitchFamily="18" charset="0"/>
              </a:rPr>
              <a:t>v</a:t>
            </a:r>
            <a:r>
              <a:rPr lang="en-US" altLang="ja-JP" dirty="0">
                <a:latin typeface="Times New Roman" panose="02020603050405020304" pitchFamily="18" charset="0"/>
              </a:rPr>
              <a:t> </a:t>
            </a:r>
            <a:r>
              <a:rPr lang="en-US" altLang="ja-JP" i="1" dirty="0">
                <a:latin typeface="Times New Roman" panose="02020603050405020304" pitchFamily="18" charset="0"/>
                <a:sym typeface="symbol" panose="05050102010706020507" pitchFamily="18" charset="2"/>
              </a:rPr>
              <a:t></a:t>
            </a:r>
            <a:r>
              <a:rPr lang="en-US" altLang="ja-JP" dirty="0">
                <a:latin typeface="Times New Roman" panose="02020603050405020304" pitchFamily="18" charset="0"/>
              </a:rPr>
              <a:t> </a:t>
            </a:r>
            <a:r>
              <a:rPr lang="en-US" altLang="ja-JP" i="1" dirty="0">
                <a:latin typeface="Times New Roman" panose="02020603050405020304" pitchFamily="18" charset="0"/>
              </a:rPr>
              <a:t>V-S</a:t>
            </a:r>
            <a:r>
              <a:rPr lang="en-US" altLang="ja-JP" dirty="0">
                <a:latin typeface="Times New Roman" panose="02020603050405020304" pitchFamily="18" charset="0"/>
              </a:rPr>
              <a:t>) if ((</a:t>
            </a:r>
            <a:r>
              <a:rPr lang="en-US" altLang="ja-JP" i="1" dirty="0" err="1">
                <a:latin typeface="Times New Roman" panose="02020603050405020304" pitchFamily="18" charset="0"/>
              </a:rPr>
              <a:t>w</a:t>
            </a:r>
            <a:r>
              <a:rPr lang="en-US" altLang="ja-JP" dirty="0" err="1">
                <a:latin typeface="Times New Roman" panose="02020603050405020304" pitchFamily="18" charset="0"/>
              </a:rPr>
              <a:t>,</a:t>
            </a:r>
            <a:r>
              <a:rPr lang="en-US" altLang="ja-JP" i="1" dirty="0" err="1">
                <a:latin typeface="Times New Roman" panose="02020603050405020304" pitchFamily="18" charset="0"/>
              </a:rPr>
              <a:t>v</a:t>
            </a:r>
            <a:r>
              <a:rPr lang="en-US" altLang="ja-JP" dirty="0">
                <a:latin typeface="Times New Roman" panose="02020603050405020304" pitchFamily="18" charset="0"/>
              </a:rPr>
              <a:t>) </a:t>
            </a:r>
            <a:r>
              <a:rPr lang="en-US" altLang="ja-JP" i="1" dirty="0">
                <a:latin typeface="Times New Roman" panose="02020603050405020304" pitchFamily="18" charset="0"/>
                <a:sym typeface="symbol" panose="05050102010706020507" pitchFamily="18" charset="2"/>
              </a:rPr>
              <a:t></a:t>
            </a:r>
            <a:r>
              <a:rPr lang="en-US" altLang="ja-JP" dirty="0">
                <a:latin typeface="Times New Roman" panose="02020603050405020304" pitchFamily="18" charset="0"/>
              </a:rPr>
              <a:t> E){</a:t>
            </a:r>
          </a:p>
          <a:p>
            <a:pPr marL="0" indent="0">
              <a:buNone/>
            </a:pPr>
            <a:r>
              <a:rPr lang="en-US" altLang="ja-JP" dirty="0">
                <a:latin typeface="Times New Roman" panose="02020603050405020304" pitchFamily="18" charset="0"/>
              </a:rPr>
              <a:t>         d[</a:t>
            </a:r>
            <a:r>
              <a:rPr lang="en-US" altLang="ja-JP" i="1" dirty="0">
                <a:latin typeface="Times New Roman" panose="02020603050405020304" pitchFamily="18" charset="0"/>
              </a:rPr>
              <a:t>v</a:t>
            </a:r>
            <a:r>
              <a:rPr lang="en-US" altLang="ja-JP" dirty="0">
                <a:latin typeface="Times New Roman" panose="02020603050405020304" pitchFamily="18" charset="0"/>
              </a:rPr>
              <a:t>] = min{d[</a:t>
            </a:r>
            <a:r>
              <a:rPr lang="en-US" altLang="ja-JP" i="1" dirty="0">
                <a:latin typeface="Times New Roman" panose="02020603050405020304" pitchFamily="18" charset="0"/>
              </a:rPr>
              <a:t>v</a:t>
            </a:r>
            <a:r>
              <a:rPr lang="en-US" altLang="ja-JP" dirty="0">
                <a:latin typeface="Times New Roman" panose="02020603050405020304" pitchFamily="18" charset="0"/>
              </a:rPr>
              <a:t>],d[</a:t>
            </a:r>
            <a:r>
              <a:rPr lang="en-US" altLang="ja-JP" i="1" dirty="0">
                <a:latin typeface="Times New Roman" panose="02020603050405020304" pitchFamily="18" charset="0"/>
              </a:rPr>
              <a:t>w</a:t>
            </a:r>
            <a:r>
              <a:rPr lang="en-US" altLang="ja-JP" dirty="0">
                <a:latin typeface="Times New Roman" panose="02020603050405020304" pitchFamily="18" charset="0"/>
              </a:rPr>
              <a:t>]+D[</a:t>
            </a:r>
            <a:r>
              <a:rPr lang="en-US" altLang="ja-JP" i="1" dirty="0" err="1">
                <a:latin typeface="Times New Roman" panose="02020603050405020304" pitchFamily="18" charset="0"/>
              </a:rPr>
              <a:t>w</a:t>
            </a:r>
            <a:r>
              <a:rPr lang="en-US" altLang="ja-JP" dirty="0" err="1">
                <a:latin typeface="Times New Roman" panose="02020603050405020304" pitchFamily="18" charset="0"/>
              </a:rPr>
              <a:t>,</a:t>
            </a:r>
            <a:r>
              <a:rPr lang="en-US" altLang="ja-JP" i="1" dirty="0" err="1">
                <a:latin typeface="Times New Roman" panose="02020603050405020304" pitchFamily="18" charset="0"/>
              </a:rPr>
              <a:t>v</a:t>
            </a:r>
            <a:r>
              <a:rPr lang="en-US" altLang="ja-JP" dirty="0">
                <a:latin typeface="Times New Roman" panose="02020603050405020304" pitchFamily="18" charset="0"/>
              </a:rPr>
              <a:t>]};</a:t>
            </a:r>
          </a:p>
          <a:p>
            <a:pPr marL="0" indent="0">
              <a:buNone/>
            </a:pPr>
            <a:r>
              <a:rPr lang="en-US" altLang="ja-JP" dirty="0">
                <a:latin typeface="Times New Roman" panose="02020603050405020304" pitchFamily="18" charset="0"/>
              </a:rPr>
              <a:t>         restore the heap condition;</a:t>
            </a:r>
          </a:p>
          <a:p>
            <a:pPr marL="0" indent="0">
              <a:buNone/>
            </a:pPr>
            <a:r>
              <a:rPr lang="en-US" altLang="ja-JP" dirty="0">
                <a:latin typeface="Times New Roman" panose="02020603050405020304" pitchFamily="18" charset="0"/>
              </a:rPr>
              <a:t>    }</a:t>
            </a:r>
          </a:p>
          <a:p>
            <a:pPr marL="0" indent="0">
              <a:buNone/>
            </a:pPr>
            <a:r>
              <a:rPr lang="en-US" altLang="ja-JP" dirty="0">
                <a:latin typeface="Times New Roman" panose="02020603050405020304" pitchFamily="18" charset="0"/>
              </a:rPr>
              <a:t>}</a:t>
            </a:r>
            <a:endParaRPr lang="en-US" altLang="ja-JP" sz="4000" dirty="0">
              <a:latin typeface="Times New Roman" panose="02020603050405020304" pitchFamily="18" charset="0"/>
            </a:endParaRPr>
          </a:p>
          <a:p>
            <a:pPr marL="0" indent="0">
              <a:buNone/>
            </a:pPr>
            <a:endParaRPr kumimoji="1" lang="ja-JP" altLang="en-US" dirty="0"/>
          </a:p>
        </p:txBody>
      </p:sp>
      <p:sp>
        <p:nvSpPr>
          <p:cNvPr id="4" name="コンテンツ プレースホルダー 3"/>
          <p:cNvSpPr>
            <a:spLocks noGrp="1"/>
          </p:cNvSpPr>
          <p:nvPr>
            <p:ph sz="half" idx="2"/>
          </p:nvPr>
        </p:nvSpPr>
        <p:spPr/>
        <p:txBody>
          <a:bodyPr>
            <a:noAutofit/>
          </a:bodyPr>
          <a:lstStyle/>
          <a:p>
            <a:pPr>
              <a:lnSpc>
                <a:spcPct val="100000"/>
              </a:lnSpc>
            </a:pPr>
            <a:r>
              <a:rPr lang="en-US" altLang="ja-JP" sz="2400" dirty="0" err="1"/>
              <a:t>Dijkstra's</a:t>
            </a:r>
            <a:r>
              <a:rPr lang="en-US" altLang="ja-JP" sz="2400" dirty="0"/>
              <a:t> algorithm can be made more efficiently by maintaining the graph using </a:t>
            </a:r>
            <a:r>
              <a:rPr lang="en-US" altLang="ja-JP" sz="2400" u="sng" dirty="0">
                <a:solidFill>
                  <a:srgbClr val="FF0000"/>
                </a:solidFill>
              </a:rPr>
              <a:t>adjacency lists </a:t>
            </a:r>
            <a:r>
              <a:rPr lang="en-US" altLang="ja-JP" sz="2400" dirty="0"/>
              <a:t>and </a:t>
            </a:r>
            <a:r>
              <a:rPr lang="en-US" altLang="ja-JP" sz="2400" u="sng" dirty="0">
                <a:solidFill>
                  <a:srgbClr val="FF0000"/>
                </a:solidFill>
              </a:rPr>
              <a:t>keeping a priority queue</a:t>
            </a:r>
            <a:r>
              <a:rPr lang="en-US" altLang="ja-JP" sz="2400" dirty="0"/>
              <a:t> of the nodes not in </a:t>
            </a:r>
            <a:r>
              <a:rPr lang="en-US" altLang="ja-JP" sz="2400" i="1" dirty="0">
                <a:latin typeface="Times New Roman" panose="02020603050405020304" pitchFamily="18" charset="0"/>
                <a:cs typeface="Times New Roman" panose="02020603050405020304" pitchFamily="18" charset="0"/>
              </a:rPr>
              <a:t>S</a:t>
            </a:r>
            <a:r>
              <a:rPr lang="en-US" altLang="ja-JP" sz="2400" dirty="0"/>
              <a:t>. </a:t>
            </a:r>
          </a:p>
          <a:p>
            <a:pPr>
              <a:lnSpc>
                <a:spcPct val="100000"/>
              </a:lnSpc>
            </a:pPr>
            <a:r>
              <a:rPr lang="en-US" altLang="ja-JP" sz="2400" dirty="0"/>
              <a:t>Under this implementation, the time complexity of </a:t>
            </a:r>
            <a:r>
              <a:rPr lang="en-US" altLang="ja-JP" sz="2400" dirty="0" err="1"/>
              <a:t>Dijkstra's</a:t>
            </a:r>
            <a:r>
              <a:rPr lang="en-US" altLang="ja-JP" sz="2400" dirty="0"/>
              <a:t> algorithm is </a:t>
            </a:r>
            <a:r>
              <a:rPr lang="en-US" altLang="ja-JP" sz="2400" i="1" dirty="0">
                <a:latin typeface="Times New Roman" panose="02020603050405020304" pitchFamily="18" charset="0"/>
                <a:cs typeface="Times New Roman" panose="02020603050405020304" pitchFamily="18" charset="0"/>
              </a:rPr>
              <a:t>O</a:t>
            </a:r>
            <a:r>
              <a:rPr lang="en-US" altLang="ja-JP" sz="2400" dirty="0">
                <a:latin typeface="Times New Roman" panose="02020603050405020304" pitchFamily="18" charset="0"/>
                <a:cs typeface="Times New Roman" panose="02020603050405020304" pitchFamily="18" charset="0"/>
              </a:rPr>
              <a:t>((|</a:t>
            </a:r>
            <a:r>
              <a:rPr lang="en-US" altLang="ja-JP" sz="2400" i="1" dirty="0">
                <a:latin typeface="Times New Roman" panose="02020603050405020304" pitchFamily="18" charset="0"/>
                <a:cs typeface="Times New Roman" panose="02020603050405020304" pitchFamily="18" charset="0"/>
              </a:rPr>
              <a:t>V</a:t>
            </a:r>
            <a:r>
              <a:rPr lang="en-US" altLang="ja-JP" sz="2400" dirty="0">
                <a:latin typeface="Times New Roman" panose="02020603050405020304" pitchFamily="18" charset="0"/>
                <a:cs typeface="Times New Roman" panose="02020603050405020304" pitchFamily="18" charset="0"/>
              </a:rPr>
              <a:t>|+|</a:t>
            </a:r>
            <a:r>
              <a:rPr lang="en-US" altLang="ja-JP" sz="2400" i="1" dirty="0">
                <a:latin typeface="Times New Roman" panose="02020603050405020304" pitchFamily="18" charset="0"/>
                <a:cs typeface="Times New Roman" panose="02020603050405020304" pitchFamily="18" charset="0"/>
              </a:rPr>
              <a:t>E</a:t>
            </a:r>
            <a:r>
              <a:rPr lang="en-US" altLang="ja-JP" sz="2400" dirty="0">
                <a:latin typeface="Times New Roman" panose="02020603050405020304" pitchFamily="18" charset="0"/>
                <a:cs typeface="Times New Roman" panose="02020603050405020304" pitchFamily="18" charset="0"/>
              </a:rPr>
              <a:t>|)</a:t>
            </a:r>
            <a:r>
              <a:rPr lang="en-US" altLang="ja-JP" sz="2400" dirty="0" err="1">
                <a:latin typeface="Times New Roman" panose="02020603050405020304" pitchFamily="18" charset="0"/>
                <a:cs typeface="Times New Roman" panose="02020603050405020304" pitchFamily="18" charset="0"/>
              </a:rPr>
              <a:t>log|</a:t>
            </a:r>
            <a:r>
              <a:rPr lang="en-US" altLang="ja-JP" sz="2400" i="1" dirty="0" err="1">
                <a:latin typeface="Times New Roman" panose="02020603050405020304" pitchFamily="18" charset="0"/>
                <a:cs typeface="Times New Roman" panose="02020603050405020304" pitchFamily="18" charset="0"/>
              </a:rPr>
              <a:t>V</a:t>
            </a:r>
            <a:r>
              <a:rPr lang="en-US" altLang="ja-JP" sz="2400" dirty="0">
                <a:latin typeface="Times New Roman" panose="02020603050405020304" pitchFamily="18" charset="0"/>
                <a:cs typeface="Times New Roman" panose="02020603050405020304" pitchFamily="18" charset="0"/>
              </a:rPr>
              <a:t>|). </a:t>
            </a:r>
          </a:p>
        </p:txBody>
      </p:sp>
      <p:sp>
        <p:nvSpPr>
          <p:cNvPr id="5" name="正方形/長方形 4"/>
          <p:cNvSpPr/>
          <p:nvPr/>
        </p:nvSpPr>
        <p:spPr>
          <a:xfrm>
            <a:off x="5352661" y="5111571"/>
            <a:ext cx="6096000" cy="1200329"/>
          </a:xfrm>
          <a:prstGeom prst="rect">
            <a:avLst/>
          </a:prstGeom>
          <a:solidFill>
            <a:schemeClr val="accent5">
              <a:lumMod val="20000"/>
              <a:lumOff val="80000"/>
            </a:schemeClr>
          </a:solidFill>
        </p:spPr>
        <p:txBody>
          <a:bodyPr>
            <a:spAutoFit/>
          </a:bodyPr>
          <a:lstStyle/>
          <a:p>
            <a:r>
              <a:rPr lang="ja-JP" altLang="en-US" dirty="0">
                <a:latin typeface="Times New Roman" panose="02020603050405020304" pitchFamily="18" charset="0"/>
              </a:rPr>
              <a:t>/* </a:t>
            </a:r>
            <a:r>
              <a:rPr lang="en-US" altLang="ja-JP" i="1" dirty="0">
                <a:latin typeface="Times New Roman" panose="02020603050405020304" pitchFamily="18" charset="0"/>
              </a:rPr>
              <a:t>s</a:t>
            </a:r>
            <a:r>
              <a:rPr lang="en-US" altLang="ja-JP" dirty="0">
                <a:latin typeface="Times New Roman" panose="02020603050405020304" pitchFamily="18" charset="0"/>
              </a:rPr>
              <a:t> is the source vertex and </a:t>
            </a:r>
            <a:r>
              <a:rPr lang="en-US" altLang="ja-JP" i="1" dirty="0">
                <a:latin typeface="Times New Roman" panose="02020603050405020304" pitchFamily="18" charset="0"/>
              </a:rPr>
              <a:t>S</a:t>
            </a:r>
            <a:r>
              <a:rPr lang="en-US" altLang="ja-JP" dirty="0">
                <a:latin typeface="Times New Roman" panose="02020603050405020304" pitchFamily="18" charset="0"/>
              </a:rPr>
              <a:t> is the partial solution set such that the shortest paths from </a:t>
            </a:r>
            <a:r>
              <a:rPr lang="en-US" altLang="ja-JP" i="1" dirty="0">
                <a:latin typeface="Times New Roman" panose="02020603050405020304" pitchFamily="18" charset="0"/>
              </a:rPr>
              <a:t>s</a:t>
            </a:r>
            <a:r>
              <a:rPr lang="en-US" altLang="ja-JP" dirty="0">
                <a:latin typeface="Times New Roman" panose="02020603050405020304" pitchFamily="18" charset="0"/>
              </a:rPr>
              <a:t> to each vertex in </a:t>
            </a:r>
            <a:r>
              <a:rPr lang="en-US" altLang="ja-JP" i="1" dirty="0">
                <a:latin typeface="Times New Roman" panose="02020603050405020304" pitchFamily="18" charset="0"/>
              </a:rPr>
              <a:t>S</a:t>
            </a:r>
            <a:r>
              <a:rPr lang="en-US" altLang="ja-JP" dirty="0">
                <a:latin typeface="Times New Roman" panose="02020603050405020304" pitchFamily="18" charset="0"/>
              </a:rPr>
              <a:t> lies wholly in </a:t>
            </a:r>
            <a:r>
              <a:rPr lang="en-US" altLang="ja-JP" i="1" dirty="0">
                <a:latin typeface="Times New Roman" panose="02020603050405020304" pitchFamily="18" charset="0"/>
              </a:rPr>
              <a:t>S</a:t>
            </a:r>
            <a:r>
              <a:rPr lang="en-US" altLang="ja-JP" dirty="0">
                <a:latin typeface="Times New Roman" panose="02020603050405020304" pitchFamily="18" charset="0"/>
              </a:rPr>
              <a:t>.</a:t>
            </a:r>
          </a:p>
          <a:p>
            <a:r>
              <a:rPr lang="en-US" altLang="ja-JP" dirty="0">
                <a:latin typeface="Times New Roman" panose="02020603050405020304" pitchFamily="18" charset="0"/>
              </a:rPr>
              <a:t>For each vertex </a:t>
            </a:r>
            <a:r>
              <a:rPr lang="en-US" altLang="ja-JP" i="1" dirty="0">
                <a:latin typeface="Times New Roman" panose="02020603050405020304" pitchFamily="18" charset="0"/>
              </a:rPr>
              <a:t>v </a:t>
            </a:r>
            <a:r>
              <a:rPr lang="en-US" altLang="ja-JP" i="1" dirty="0">
                <a:latin typeface="Times New Roman" panose="02020603050405020304" pitchFamily="18" charset="0"/>
                <a:sym typeface="symbol" panose="05050102010706020507" pitchFamily="18" charset="2"/>
              </a:rPr>
              <a:t></a:t>
            </a:r>
            <a:r>
              <a:rPr lang="en-US" altLang="ja-JP" i="1" dirty="0">
                <a:latin typeface="Times New Roman" panose="02020603050405020304" pitchFamily="18" charset="0"/>
              </a:rPr>
              <a:t> V-S</a:t>
            </a:r>
            <a:r>
              <a:rPr lang="en-US" altLang="ja-JP" dirty="0">
                <a:latin typeface="Times New Roman" panose="02020603050405020304" pitchFamily="18" charset="0"/>
              </a:rPr>
              <a:t>, d[</a:t>
            </a:r>
            <a:r>
              <a:rPr lang="en-US" altLang="ja-JP" i="1" dirty="0">
                <a:latin typeface="Times New Roman" panose="02020603050405020304" pitchFamily="18" charset="0"/>
              </a:rPr>
              <a:t>v</a:t>
            </a:r>
            <a:r>
              <a:rPr lang="en-US" altLang="ja-JP" dirty="0">
                <a:latin typeface="Times New Roman" panose="02020603050405020304" pitchFamily="18" charset="0"/>
              </a:rPr>
              <a:t>] contains the distance of current shortest path from </a:t>
            </a:r>
            <a:r>
              <a:rPr lang="en-US" altLang="ja-JP" i="1" dirty="0">
                <a:latin typeface="Times New Roman" panose="02020603050405020304" pitchFamily="18" charset="0"/>
              </a:rPr>
              <a:t>s</a:t>
            </a:r>
            <a:r>
              <a:rPr lang="en-US" altLang="ja-JP" dirty="0">
                <a:latin typeface="Times New Roman" panose="02020603050405020304" pitchFamily="18" charset="0"/>
              </a:rPr>
              <a:t> to </a:t>
            </a:r>
            <a:r>
              <a:rPr lang="en-US" altLang="ja-JP" i="1" dirty="0">
                <a:latin typeface="Times New Roman" panose="02020603050405020304" pitchFamily="18" charset="0"/>
              </a:rPr>
              <a:t>v</a:t>
            </a:r>
            <a:r>
              <a:rPr lang="en-US" altLang="ja-JP" dirty="0">
                <a:latin typeface="Times New Roman" panose="02020603050405020304" pitchFamily="18" charset="0"/>
              </a:rPr>
              <a:t> passing only through vertices of</a:t>
            </a:r>
            <a:r>
              <a:rPr lang="en-US" altLang="ja-JP" i="1" dirty="0">
                <a:latin typeface="Times New Roman" panose="02020603050405020304" pitchFamily="18" charset="0"/>
              </a:rPr>
              <a:t> S</a:t>
            </a:r>
            <a:r>
              <a:rPr lang="en-US" altLang="ja-JP" dirty="0">
                <a:latin typeface="Times New Roman" panose="02020603050405020304" pitchFamily="18" charset="0"/>
              </a:rPr>
              <a:t>.*/</a:t>
            </a:r>
          </a:p>
        </p:txBody>
      </p:sp>
    </p:spTree>
    <p:extLst>
      <p:ext uri="{BB962C8B-B14F-4D97-AF65-F5344CB8AC3E}">
        <p14:creationId xmlns:p14="http://schemas.microsoft.com/office/powerpoint/2010/main" val="38695276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3330" name="Rectangle 2"/>
          <p:cNvSpPr>
            <a:spLocks noGrp="1" noChangeArrowheads="1"/>
          </p:cNvSpPr>
          <p:nvPr>
            <p:ph type="title"/>
          </p:nvPr>
        </p:nvSpPr>
        <p:spPr/>
        <p:txBody>
          <a:bodyPr/>
          <a:lstStyle/>
          <a:p>
            <a:r>
              <a:rPr lang="en-US" altLang="ja-JP" dirty="0"/>
              <a:t>Difference between MST and SPST</a:t>
            </a:r>
          </a:p>
        </p:txBody>
      </p:sp>
      <p:sp>
        <p:nvSpPr>
          <p:cNvPr id="7" name="コンテンツ プレースホルダー 6"/>
          <p:cNvSpPr>
            <a:spLocks noGrp="1"/>
          </p:cNvSpPr>
          <p:nvPr>
            <p:ph idx="1"/>
          </p:nvPr>
        </p:nvSpPr>
        <p:spPr>
          <a:xfrm>
            <a:off x="838200" y="1825625"/>
            <a:ext cx="10515600" cy="2220149"/>
          </a:xfrm>
        </p:spPr>
        <p:txBody>
          <a:bodyPr>
            <a:normAutofit fontScale="92500"/>
          </a:bodyPr>
          <a:lstStyle/>
          <a:p>
            <a:r>
              <a:rPr lang="en-US" altLang="ja-JP" dirty="0"/>
              <a:t>In Prim’s algorithm (Minimum Spanning Tree), vertices and edges are added to a tree one by one, each step choosing the shortest possible edge from </a:t>
            </a:r>
            <a:r>
              <a:rPr lang="en-US" altLang="ja-JP" i="1" dirty="0">
                <a:latin typeface="Times New Roman" panose="02020603050405020304" pitchFamily="18" charset="0"/>
                <a:cs typeface="Times New Roman" panose="02020603050405020304" pitchFamily="18" charset="0"/>
              </a:rPr>
              <a:t>V</a:t>
            </a:r>
            <a:r>
              <a:rPr lang="en-US" altLang="ja-JP" dirty="0"/>
              <a:t> to </a:t>
            </a:r>
            <a:r>
              <a:rPr lang="en-US" altLang="ja-JP" i="1" dirty="0">
                <a:latin typeface="Times New Roman" panose="02020603050405020304" pitchFamily="18" charset="0"/>
                <a:cs typeface="Times New Roman" panose="02020603050405020304" pitchFamily="18" charset="0"/>
              </a:rPr>
              <a:t>V</a:t>
            </a:r>
            <a:r>
              <a:rPr lang="en-US" altLang="ja-JP" dirty="0">
                <a:latin typeface="Times New Roman" panose="02020603050405020304" pitchFamily="18" charset="0"/>
                <a:cs typeface="Times New Roman" panose="02020603050405020304" pitchFamily="18" charset="0"/>
              </a:rPr>
              <a:t>-</a:t>
            </a:r>
            <a:r>
              <a:rPr lang="en-US" altLang="ja-JP" i="1" dirty="0">
                <a:latin typeface="Times New Roman" panose="02020603050405020304" pitchFamily="18" charset="0"/>
                <a:cs typeface="Times New Roman" panose="02020603050405020304" pitchFamily="18" charset="0"/>
              </a:rPr>
              <a:t>T</a:t>
            </a:r>
            <a:r>
              <a:rPr lang="en-US" altLang="ja-JP" dirty="0"/>
              <a:t> to add. </a:t>
            </a:r>
          </a:p>
          <a:p>
            <a:r>
              <a:rPr lang="en-US" altLang="ja-JP" dirty="0"/>
              <a:t>In </a:t>
            </a:r>
            <a:r>
              <a:rPr lang="en-US" altLang="ja-JP" dirty="0" err="1"/>
              <a:t>Dijkstra’s</a:t>
            </a:r>
            <a:r>
              <a:rPr lang="en-US" altLang="ja-JP" dirty="0"/>
              <a:t> algorithm (Shortest Path Spanning Tree), the edge </a:t>
            </a:r>
            <a:r>
              <a:rPr lang="en-US" altLang="ja-JP" i="1" dirty="0">
                <a:latin typeface="Times New Roman" panose="02020603050405020304" pitchFamily="18" charset="0"/>
                <a:cs typeface="Times New Roman" panose="02020603050405020304" pitchFamily="18" charset="0"/>
              </a:rPr>
              <a:t>v</a:t>
            </a:r>
            <a:r>
              <a:rPr lang="en-US" altLang="ja-JP" dirty="0"/>
              <a:t> to be added is not the closest, but minimizing </a:t>
            </a:r>
            <a:r>
              <a:rPr lang="en-US" altLang="ja-JP" i="1" dirty="0">
                <a:latin typeface="Times New Roman" panose="02020603050405020304" pitchFamily="18" charset="0"/>
                <a:cs typeface="Times New Roman" panose="02020603050405020304" pitchFamily="18" charset="0"/>
              </a:rPr>
              <a:t>d</a:t>
            </a:r>
            <a:r>
              <a:rPr lang="en-US" altLang="ja-JP" dirty="0">
                <a:latin typeface="Times New Roman" panose="02020603050405020304" pitchFamily="18" charset="0"/>
                <a:cs typeface="Times New Roman" panose="02020603050405020304" pitchFamily="18" charset="0"/>
              </a:rPr>
              <a:t>(</a:t>
            </a:r>
            <a:r>
              <a:rPr lang="en-US" altLang="ja-JP" i="1" dirty="0" err="1">
                <a:latin typeface="Times New Roman" panose="02020603050405020304" pitchFamily="18" charset="0"/>
                <a:cs typeface="Times New Roman" panose="02020603050405020304" pitchFamily="18" charset="0"/>
              </a:rPr>
              <a:t>s</a:t>
            </a:r>
            <a:r>
              <a:rPr lang="en-US" altLang="ja-JP" dirty="0" err="1">
                <a:latin typeface="Times New Roman" panose="02020603050405020304" pitchFamily="18" charset="0"/>
                <a:cs typeface="Times New Roman" panose="02020603050405020304" pitchFamily="18" charset="0"/>
              </a:rPr>
              <a:t>,</a:t>
            </a:r>
            <a:r>
              <a:rPr lang="en-US" altLang="ja-JP" i="1" dirty="0" err="1">
                <a:latin typeface="Times New Roman" panose="02020603050405020304" pitchFamily="18" charset="0"/>
                <a:cs typeface="Times New Roman" panose="02020603050405020304" pitchFamily="18" charset="0"/>
              </a:rPr>
              <a:t>v</a:t>
            </a:r>
            <a:r>
              <a:rPr lang="en-US" altLang="ja-JP" dirty="0">
                <a:latin typeface="Times New Roman" panose="02020603050405020304" pitchFamily="18" charset="0"/>
                <a:cs typeface="Times New Roman" panose="02020603050405020304" pitchFamily="18" charset="0"/>
              </a:rPr>
              <a:t>)</a:t>
            </a:r>
            <a:r>
              <a:rPr lang="en-US" altLang="ja-JP" dirty="0"/>
              <a:t> + </a:t>
            </a:r>
            <a:r>
              <a:rPr lang="en-US" altLang="ja-JP" i="1" dirty="0">
                <a:latin typeface="Times New Roman" panose="02020603050405020304" pitchFamily="18" charset="0"/>
                <a:cs typeface="Times New Roman" panose="02020603050405020304" pitchFamily="18" charset="0"/>
              </a:rPr>
              <a:t>D</a:t>
            </a:r>
            <a:r>
              <a:rPr lang="en-US" altLang="ja-JP" dirty="0">
                <a:latin typeface="Times New Roman" panose="02020603050405020304" pitchFamily="18" charset="0"/>
                <a:cs typeface="Times New Roman" panose="02020603050405020304" pitchFamily="18" charset="0"/>
              </a:rPr>
              <a:t>[</a:t>
            </a:r>
            <a:r>
              <a:rPr lang="en-US" altLang="ja-JP" i="1" dirty="0" err="1">
                <a:latin typeface="Times New Roman" panose="02020603050405020304" pitchFamily="18" charset="0"/>
                <a:cs typeface="Times New Roman" panose="02020603050405020304" pitchFamily="18" charset="0"/>
              </a:rPr>
              <a:t>w</a:t>
            </a:r>
            <a:r>
              <a:rPr lang="en-US" altLang="ja-JP" dirty="0" err="1">
                <a:latin typeface="Times New Roman" panose="02020603050405020304" pitchFamily="18" charset="0"/>
                <a:cs typeface="Times New Roman" panose="02020603050405020304" pitchFamily="18" charset="0"/>
              </a:rPr>
              <a:t>,</a:t>
            </a:r>
            <a:r>
              <a:rPr lang="en-US" altLang="ja-JP" i="1" dirty="0" err="1">
                <a:latin typeface="Times New Roman" panose="02020603050405020304" pitchFamily="18" charset="0"/>
                <a:cs typeface="Times New Roman" panose="02020603050405020304" pitchFamily="18" charset="0"/>
              </a:rPr>
              <a:t>v</a:t>
            </a:r>
            <a:r>
              <a:rPr lang="en-US" altLang="ja-JP" dirty="0">
                <a:latin typeface="Times New Roman" panose="02020603050405020304" pitchFamily="18" charset="0"/>
                <a:cs typeface="Times New Roman" panose="02020603050405020304" pitchFamily="18" charset="0"/>
              </a:rPr>
              <a:t>]</a:t>
            </a:r>
            <a:r>
              <a:rPr lang="en-US" altLang="ja-JP" dirty="0"/>
              <a:t>.</a:t>
            </a:r>
          </a:p>
          <a:p>
            <a:endParaRPr kumimoji="1" lang="ja-JP" altLang="en-US" dirty="0"/>
          </a:p>
        </p:txBody>
      </p:sp>
      <p:grpSp>
        <p:nvGrpSpPr>
          <p:cNvPr id="8" name="グループ化 7"/>
          <p:cNvGrpSpPr/>
          <p:nvPr/>
        </p:nvGrpSpPr>
        <p:grpSpPr>
          <a:xfrm>
            <a:off x="2044706" y="4383076"/>
            <a:ext cx="2279093" cy="2038589"/>
            <a:chOff x="1028428" y="2131600"/>
            <a:chExt cx="4254772" cy="3805783"/>
          </a:xfrm>
        </p:grpSpPr>
        <p:sp>
          <p:nvSpPr>
            <p:cNvPr id="10" name="楕円 9"/>
            <p:cNvSpPr/>
            <p:nvPr/>
          </p:nvSpPr>
          <p:spPr>
            <a:xfrm>
              <a:off x="1235241" y="2199564"/>
              <a:ext cx="786064" cy="786064"/>
            </a:xfrm>
            <a:prstGeom prst="ellipse">
              <a:avLst/>
            </a:prstGeom>
            <a:solidFill>
              <a:srgbClr val="FFCCFF"/>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kumimoji="1" lang="en-US" altLang="ja-JP" sz="1600" dirty="0"/>
                <a:t>v</a:t>
              </a:r>
              <a:r>
                <a:rPr kumimoji="1" lang="en-US" altLang="ja-JP" sz="1600" baseline="-25000" dirty="0"/>
                <a:t>0</a:t>
              </a:r>
              <a:endParaRPr kumimoji="1" lang="ja-JP" altLang="en-US" sz="1600" baseline="-25000" dirty="0"/>
            </a:p>
          </p:txBody>
        </p:sp>
        <p:sp>
          <p:nvSpPr>
            <p:cNvPr id="11" name="楕円 10"/>
            <p:cNvSpPr/>
            <p:nvPr/>
          </p:nvSpPr>
          <p:spPr>
            <a:xfrm>
              <a:off x="3095456" y="2199564"/>
              <a:ext cx="786064" cy="786064"/>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kumimoji="1" lang="en-US" altLang="ja-JP" sz="1600" dirty="0"/>
                <a:t>v</a:t>
              </a:r>
              <a:r>
                <a:rPr kumimoji="1" lang="en-US" altLang="ja-JP" sz="1600" baseline="-25000" dirty="0"/>
                <a:t>1</a:t>
              </a:r>
              <a:endParaRPr kumimoji="1" lang="ja-JP" altLang="en-US" sz="1600" baseline="-25000" dirty="0"/>
            </a:p>
          </p:txBody>
        </p:sp>
        <p:sp>
          <p:nvSpPr>
            <p:cNvPr id="12" name="楕円 11"/>
            <p:cNvSpPr/>
            <p:nvPr/>
          </p:nvSpPr>
          <p:spPr>
            <a:xfrm>
              <a:off x="1235241" y="5047037"/>
              <a:ext cx="786064" cy="786064"/>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kumimoji="1" lang="en-US" altLang="ja-JP" sz="1600" dirty="0"/>
                <a:t>v</a:t>
              </a:r>
              <a:r>
                <a:rPr kumimoji="1" lang="en-US" altLang="ja-JP" sz="1600" baseline="-25000" dirty="0"/>
                <a:t>4</a:t>
              </a:r>
              <a:endParaRPr kumimoji="1" lang="ja-JP" altLang="en-US" sz="1600" baseline="-25000" dirty="0"/>
            </a:p>
          </p:txBody>
        </p:sp>
        <p:sp>
          <p:nvSpPr>
            <p:cNvPr id="13" name="楕円 12"/>
            <p:cNvSpPr/>
            <p:nvPr/>
          </p:nvSpPr>
          <p:spPr>
            <a:xfrm>
              <a:off x="3095456" y="5047037"/>
              <a:ext cx="786064" cy="786064"/>
            </a:xfrm>
            <a:prstGeom prst="ellipse">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kumimoji="1" lang="en-US" altLang="ja-JP" sz="1600" dirty="0"/>
                <a:t>v</a:t>
              </a:r>
              <a:r>
                <a:rPr kumimoji="1" lang="en-US" altLang="ja-JP" sz="1600" baseline="-25000" dirty="0"/>
                <a:t>3</a:t>
              </a:r>
              <a:endParaRPr kumimoji="1" lang="ja-JP" altLang="en-US" sz="1600" baseline="-25000" dirty="0"/>
            </a:p>
          </p:txBody>
        </p:sp>
        <p:sp>
          <p:nvSpPr>
            <p:cNvPr id="14" name="楕円 13"/>
            <p:cNvSpPr/>
            <p:nvPr/>
          </p:nvSpPr>
          <p:spPr>
            <a:xfrm>
              <a:off x="4497136" y="3597943"/>
              <a:ext cx="786064" cy="786064"/>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kumimoji="1" lang="en-US" altLang="ja-JP" sz="1600" dirty="0"/>
                <a:t>v</a:t>
              </a:r>
              <a:r>
                <a:rPr kumimoji="1" lang="en-US" altLang="ja-JP" sz="1600" baseline="-25000" dirty="0"/>
                <a:t>2</a:t>
              </a:r>
              <a:endParaRPr kumimoji="1" lang="ja-JP" altLang="en-US" sz="1600" baseline="-25000" dirty="0"/>
            </a:p>
          </p:txBody>
        </p:sp>
        <p:cxnSp>
          <p:nvCxnSpPr>
            <p:cNvPr id="15" name="直線矢印コネクタ 14"/>
            <p:cNvCxnSpPr>
              <a:stCxn id="10" idx="4"/>
              <a:endCxn id="12" idx="0"/>
            </p:cNvCxnSpPr>
            <p:nvPr/>
          </p:nvCxnSpPr>
          <p:spPr>
            <a:xfrm>
              <a:off x="1628273" y="2985628"/>
              <a:ext cx="0" cy="2061409"/>
            </a:xfrm>
            <a:prstGeom prst="straightConnector1">
              <a:avLst/>
            </a:prstGeom>
            <a:ln w="38100">
              <a:tailEnd type="arrow" w="lg" len="lg"/>
            </a:ln>
          </p:spPr>
          <p:style>
            <a:lnRef idx="3">
              <a:schemeClr val="dk1"/>
            </a:lnRef>
            <a:fillRef idx="0">
              <a:schemeClr val="dk1"/>
            </a:fillRef>
            <a:effectRef idx="2">
              <a:schemeClr val="dk1"/>
            </a:effectRef>
            <a:fontRef idx="minor">
              <a:schemeClr val="tx1"/>
            </a:fontRef>
          </p:style>
        </p:cxnSp>
        <p:cxnSp>
          <p:nvCxnSpPr>
            <p:cNvPr id="16" name="直線矢印コネクタ 15"/>
            <p:cNvCxnSpPr>
              <a:stCxn id="10" idx="6"/>
            </p:cNvCxnSpPr>
            <p:nvPr/>
          </p:nvCxnSpPr>
          <p:spPr>
            <a:xfrm>
              <a:off x="2021305" y="2592596"/>
              <a:ext cx="1074151" cy="0"/>
            </a:xfrm>
            <a:prstGeom prst="straightConnector1">
              <a:avLst/>
            </a:prstGeom>
            <a:ln w="38100">
              <a:solidFill>
                <a:schemeClr val="tx1"/>
              </a:solidFill>
              <a:tailEnd type="arrow" w="lg" len="lg"/>
            </a:ln>
          </p:spPr>
          <p:style>
            <a:lnRef idx="3">
              <a:schemeClr val="dk1"/>
            </a:lnRef>
            <a:fillRef idx="0">
              <a:schemeClr val="dk1"/>
            </a:fillRef>
            <a:effectRef idx="2">
              <a:schemeClr val="dk1"/>
            </a:effectRef>
            <a:fontRef idx="minor">
              <a:schemeClr val="tx1"/>
            </a:fontRef>
          </p:style>
        </p:cxnSp>
        <p:cxnSp>
          <p:nvCxnSpPr>
            <p:cNvPr id="17" name="直線矢印コネクタ 16"/>
            <p:cNvCxnSpPr>
              <a:stCxn id="13" idx="2"/>
              <a:endCxn id="12" idx="6"/>
            </p:cNvCxnSpPr>
            <p:nvPr/>
          </p:nvCxnSpPr>
          <p:spPr>
            <a:xfrm flipH="1">
              <a:off x="2021305" y="5440069"/>
              <a:ext cx="1074151" cy="0"/>
            </a:xfrm>
            <a:prstGeom prst="straightConnector1">
              <a:avLst/>
            </a:prstGeom>
            <a:ln w="38100">
              <a:tailEnd type="arrow" w="lg" len="lg"/>
            </a:ln>
          </p:spPr>
          <p:style>
            <a:lnRef idx="3">
              <a:schemeClr val="dk1"/>
            </a:lnRef>
            <a:fillRef idx="0">
              <a:schemeClr val="dk1"/>
            </a:fillRef>
            <a:effectRef idx="2">
              <a:schemeClr val="dk1"/>
            </a:effectRef>
            <a:fontRef idx="minor">
              <a:schemeClr val="tx1"/>
            </a:fontRef>
          </p:style>
        </p:cxnSp>
        <p:cxnSp>
          <p:nvCxnSpPr>
            <p:cNvPr id="18" name="直線矢印コネクタ 17"/>
            <p:cNvCxnSpPr>
              <a:stCxn id="14" idx="3"/>
              <a:endCxn id="13" idx="7"/>
            </p:cNvCxnSpPr>
            <p:nvPr/>
          </p:nvCxnSpPr>
          <p:spPr>
            <a:xfrm flipH="1">
              <a:off x="3766404" y="4268891"/>
              <a:ext cx="845848" cy="893262"/>
            </a:xfrm>
            <a:prstGeom prst="straightConnector1">
              <a:avLst/>
            </a:prstGeom>
            <a:ln w="38100">
              <a:tailEnd type="arrow" w="lg" len="lg"/>
            </a:ln>
          </p:spPr>
          <p:style>
            <a:lnRef idx="3">
              <a:schemeClr val="dk1"/>
            </a:lnRef>
            <a:fillRef idx="0">
              <a:schemeClr val="dk1"/>
            </a:fillRef>
            <a:effectRef idx="2">
              <a:schemeClr val="dk1"/>
            </a:effectRef>
            <a:fontRef idx="minor">
              <a:schemeClr val="tx1"/>
            </a:fontRef>
          </p:style>
        </p:cxnSp>
        <p:cxnSp>
          <p:nvCxnSpPr>
            <p:cNvPr id="19" name="直線矢印コネクタ 18"/>
            <p:cNvCxnSpPr>
              <a:stCxn id="11" idx="5"/>
              <a:endCxn id="14" idx="1"/>
            </p:cNvCxnSpPr>
            <p:nvPr/>
          </p:nvCxnSpPr>
          <p:spPr>
            <a:xfrm>
              <a:off x="3766404" y="2870512"/>
              <a:ext cx="845848" cy="842547"/>
            </a:xfrm>
            <a:prstGeom prst="straightConnector1">
              <a:avLst/>
            </a:prstGeom>
            <a:ln w="38100">
              <a:tailEnd type="arrow" w="lg" len="lg"/>
            </a:ln>
          </p:spPr>
          <p:style>
            <a:lnRef idx="3">
              <a:schemeClr val="dk1"/>
            </a:lnRef>
            <a:fillRef idx="0">
              <a:schemeClr val="dk1"/>
            </a:fillRef>
            <a:effectRef idx="2">
              <a:schemeClr val="dk1"/>
            </a:effectRef>
            <a:fontRef idx="minor">
              <a:schemeClr val="tx1"/>
            </a:fontRef>
          </p:style>
        </p:cxnSp>
        <p:cxnSp>
          <p:nvCxnSpPr>
            <p:cNvPr id="20" name="直線矢印コネクタ 19"/>
            <p:cNvCxnSpPr>
              <a:stCxn id="11" idx="3"/>
              <a:endCxn id="12" idx="0"/>
            </p:cNvCxnSpPr>
            <p:nvPr/>
          </p:nvCxnSpPr>
          <p:spPr>
            <a:xfrm flipH="1">
              <a:off x="1628273" y="2870512"/>
              <a:ext cx="1582299" cy="2176525"/>
            </a:xfrm>
            <a:prstGeom prst="straightConnector1">
              <a:avLst/>
            </a:prstGeom>
            <a:ln w="38100">
              <a:tailEnd type="arrow" w="lg" len="lg"/>
            </a:ln>
          </p:spPr>
          <p:style>
            <a:lnRef idx="3">
              <a:schemeClr val="dk1"/>
            </a:lnRef>
            <a:fillRef idx="0">
              <a:schemeClr val="dk1"/>
            </a:fillRef>
            <a:effectRef idx="2">
              <a:schemeClr val="dk1"/>
            </a:effectRef>
            <a:fontRef idx="minor">
              <a:schemeClr val="tx1"/>
            </a:fontRef>
          </p:style>
        </p:cxnSp>
        <p:cxnSp>
          <p:nvCxnSpPr>
            <p:cNvPr id="21" name="直線矢印コネクタ 20"/>
            <p:cNvCxnSpPr>
              <a:stCxn id="12" idx="7"/>
              <a:endCxn id="14" idx="2"/>
            </p:cNvCxnSpPr>
            <p:nvPr/>
          </p:nvCxnSpPr>
          <p:spPr>
            <a:xfrm flipV="1">
              <a:off x="1906189" y="3990975"/>
              <a:ext cx="2590947" cy="1171178"/>
            </a:xfrm>
            <a:prstGeom prst="straightConnector1">
              <a:avLst/>
            </a:prstGeom>
            <a:ln w="38100">
              <a:tailEnd type="arrow" w="lg" len="lg"/>
            </a:ln>
          </p:spPr>
          <p:style>
            <a:lnRef idx="3">
              <a:schemeClr val="dk1"/>
            </a:lnRef>
            <a:fillRef idx="0">
              <a:schemeClr val="dk1"/>
            </a:fillRef>
            <a:effectRef idx="2">
              <a:schemeClr val="dk1"/>
            </a:effectRef>
            <a:fontRef idx="minor">
              <a:schemeClr val="tx1"/>
            </a:fontRef>
          </p:style>
        </p:cxnSp>
        <p:sp>
          <p:nvSpPr>
            <p:cNvPr id="22" name="テキスト ボックス 21"/>
            <p:cNvSpPr txBox="1"/>
            <p:nvPr/>
          </p:nvSpPr>
          <p:spPr>
            <a:xfrm>
              <a:off x="2309391" y="2131600"/>
              <a:ext cx="169130" cy="365890"/>
            </a:xfrm>
            <a:prstGeom prst="rect">
              <a:avLst/>
            </a:prstGeom>
            <a:noFill/>
          </p:spPr>
          <p:txBody>
            <a:bodyPr wrap="none" lIns="0" tIns="0" rIns="0" bIns="0" rtlCol="0">
              <a:spAutoFit/>
            </a:bodyPr>
            <a:lstStyle/>
            <a:p>
              <a:r>
                <a:rPr kumimoji="1" lang="en-US" altLang="ja-JP" sz="1600" dirty="0"/>
                <a:t>2</a:t>
              </a:r>
              <a:endParaRPr kumimoji="1" lang="ja-JP" altLang="en-US" sz="1600" dirty="0"/>
            </a:p>
          </p:txBody>
        </p:sp>
        <p:sp>
          <p:nvSpPr>
            <p:cNvPr id="23" name="テキスト ボックス 22"/>
            <p:cNvSpPr txBox="1"/>
            <p:nvPr/>
          </p:nvSpPr>
          <p:spPr>
            <a:xfrm>
              <a:off x="1028428" y="3697164"/>
              <a:ext cx="338257" cy="365890"/>
            </a:xfrm>
            <a:prstGeom prst="rect">
              <a:avLst/>
            </a:prstGeom>
            <a:noFill/>
          </p:spPr>
          <p:txBody>
            <a:bodyPr wrap="none" lIns="0" tIns="0" rIns="0" bIns="0" rtlCol="0">
              <a:spAutoFit/>
            </a:bodyPr>
            <a:lstStyle/>
            <a:p>
              <a:r>
                <a:rPr kumimoji="1" lang="en-US" altLang="ja-JP" sz="1600" dirty="0"/>
                <a:t>10</a:t>
              </a:r>
              <a:endParaRPr kumimoji="1" lang="ja-JP" altLang="en-US" sz="1600" dirty="0"/>
            </a:p>
          </p:txBody>
        </p:sp>
        <p:sp>
          <p:nvSpPr>
            <p:cNvPr id="24" name="テキスト ボックス 23"/>
            <p:cNvSpPr txBox="1"/>
            <p:nvPr/>
          </p:nvSpPr>
          <p:spPr>
            <a:xfrm>
              <a:off x="2656863" y="3525313"/>
              <a:ext cx="169130" cy="365890"/>
            </a:xfrm>
            <a:prstGeom prst="rect">
              <a:avLst/>
            </a:prstGeom>
            <a:noFill/>
          </p:spPr>
          <p:txBody>
            <a:bodyPr wrap="none" lIns="0" tIns="0" rIns="0" bIns="0" rtlCol="0">
              <a:spAutoFit/>
            </a:bodyPr>
            <a:lstStyle/>
            <a:p>
              <a:r>
                <a:rPr lang="en-US" altLang="ja-JP" sz="1600" dirty="0"/>
                <a:t>7</a:t>
              </a:r>
              <a:endParaRPr kumimoji="1" lang="ja-JP" altLang="en-US" sz="1600" dirty="0"/>
            </a:p>
          </p:txBody>
        </p:sp>
        <p:sp>
          <p:nvSpPr>
            <p:cNvPr id="25" name="テキスト ボックス 24"/>
            <p:cNvSpPr txBox="1"/>
            <p:nvPr/>
          </p:nvSpPr>
          <p:spPr>
            <a:xfrm>
              <a:off x="4189327" y="2759499"/>
              <a:ext cx="169130" cy="365890"/>
            </a:xfrm>
            <a:prstGeom prst="rect">
              <a:avLst/>
            </a:prstGeom>
            <a:noFill/>
          </p:spPr>
          <p:txBody>
            <a:bodyPr wrap="none" lIns="0" tIns="0" rIns="0" bIns="0" rtlCol="0">
              <a:spAutoFit/>
            </a:bodyPr>
            <a:lstStyle/>
            <a:p>
              <a:r>
                <a:rPr kumimoji="1" lang="en-US" altLang="ja-JP" sz="1600" dirty="0"/>
                <a:t>3</a:t>
              </a:r>
              <a:endParaRPr kumimoji="1" lang="ja-JP" altLang="en-US" sz="1600" dirty="0"/>
            </a:p>
          </p:txBody>
        </p:sp>
        <p:sp>
          <p:nvSpPr>
            <p:cNvPr id="26" name="テキスト ボックス 25"/>
            <p:cNvSpPr txBox="1"/>
            <p:nvPr/>
          </p:nvSpPr>
          <p:spPr>
            <a:xfrm>
              <a:off x="3180862" y="3920933"/>
              <a:ext cx="169130" cy="365890"/>
            </a:xfrm>
            <a:prstGeom prst="rect">
              <a:avLst/>
            </a:prstGeom>
            <a:noFill/>
          </p:spPr>
          <p:txBody>
            <a:bodyPr wrap="none" lIns="0" tIns="0" rIns="0" bIns="0" rtlCol="0">
              <a:spAutoFit/>
            </a:bodyPr>
            <a:lstStyle/>
            <a:p>
              <a:r>
                <a:rPr kumimoji="1" lang="en-US" altLang="ja-JP" sz="1600" dirty="0"/>
                <a:t>6</a:t>
              </a:r>
              <a:endParaRPr kumimoji="1" lang="ja-JP" altLang="en-US" sz="1600" dirty="0"/>
            </a:p>
          </p:txBody>
        </p:sp>
        <p:sp>
          <p:nvSpPr>
            <p:cNvPr id="27" name="テキスト ボックス 26"/>
            <p:cNvSpPr txBox="1"/>
            <p:nvPr/>
          </p:nvSpPr>
          <p:spPr>
            <a:xfrm>
              <a:off x="2488422" y="5571493"/>
              <a:ext cx="169130" cy="365890"/>
            </a:xfrm>
            <a:prstGeom prst="rect">
              <a:avLst/>
            </a:prstGeom>
            <a:noFill/>
          </p:spPr>
          <p:txBody>
            <a:bodyPr wrap="none" lIns="0" tIns="0" rIns="0" bIns="0" rtlCol="0">
              <a:spAutoFit/>
            </a:bodyPr>
            <a:lstStyle/>
            <a:p>
              <a:r>
                <a:rPr kumimoji="1" lang="en-US" altLang="ja-JP" sz="1600" dirty="0"/>
                <a:t>5</a:t>
              </a:r>
              <a:endParaRPr kumimoji="1" lang="ja-JP" altLang="en-US" sz="1600" dirty="0"/>
            </a:p>
          </p:txBody>
        </p:sp>
        <p:sp>
          <p:nvSpPr>
            <p:cNvPr id="28" name="テキスト ボックス 27"/>
            <p:cNvSpPr txBox="1"/>
            <p:nvPr/>
          </p:nvSpPr>
          <p:spPr>
            <a:xfrm>
              <a:off x="4296033" y="4660954"/>
              <a:ext cx="169130" cy="365890"/>
            </a:xfrm>
            <a:prstGeom prst="rect">
              <a:avLst/>
            </a:prstGeom>
            <a:noFill/>
          </p:spPr>
          <p:txBody>
            <a:bodyPr wrap="none" lIns="0" tIns="0" rIns="0" bIns="0" rtlCol="0">
              <a:spAutoFit/>
            </a:bodyPr>
            <a:lstStyle/>
            <a:p>
              <a:r>
                <a:rPr lang="en-US" altLang="ja-JP" sz="1600" dirty="0"/>
                <a:t>4</a:t>
              </a:r>
              <a:endParaRPr kumimoji="1" lang="ja-JP" altLang="en-US" sz="1600" dirty="0"/>
            </a:p>
          </p:txBody>
        </p:sp>
        <p:sp>
          <p:nvSpPr>
            <p:cNvPr id="34" name="テキスト ボックス 33"/>
            <p:cNvSpPr txBox="1"/>
            <p:nvPr/>
          </p:nvSpPr>
          <p:spPr>
            <a:xfrm>
              <a:off x="3443270" y="3114315"/>
              <a:ext cx="121" cy="459663"/>
            </a:xfrm>
            <a:prstGeom prst="rect">
              <a:avLst/>
            </a:prstGeom>
            <a:noFill/>
          </p:spPr>
          <p:txBody>
            <a:bodyPr wrap="none" lIns="0" tIns="0" rIns="0" bIns="0" rtlCol="0">
              <a:spAutoFit/>
            </a:bodyPr>
            <a:lstStyle/>
            <a:p>
              <a:endParaRPr kumimoji="1" lang="ja-JP" altLang="en-US" sz="1600" dirty="0">
                <a:solidFill>
                  <a:schemeClr val="accent6">
                    <a:lumMod val="75000"/>
                  </a:schemeClr>
                </a:solidFill>
              </a:endParaRPr>
            </a:p>
          </p:txBody>
        </p:sp>
      </p:grpSp>
      <p:grpSp>
        <p:nvGrpSpPr>
          <p:cNvPr id="36" name="グループ化 35"/>
          <p:cNvGrpSpPr/>
          <p:nvPr/>
        </p:nvGrpSpPr>
        <p:grpSpPr>
          <a:xfrm>
            <a:off x="5372591" y="4405171"/>
            <a:ext cx="2168312" cy="2038589"/>
            <a:chOff x="1235241" y="2131600"/>
            <a:chExt cx="4047959" cy="3805783"/>
          </a:xfrm>
        </p:grpSpPr>
        <p:sp>
          <p:nvSpPr>
            <p:cNvPr id="37" name="楕円 36"/>
            <p:cNvSpPr/>
            <p:nvPr/>
          </p:nvSpPr>
          <p:spPr>
            <a:xfrm>
              <a:off x="1235241" y="2199564"/>
              <a:ext cx="786064" cy="786064"/>
            </a:xfrm>
            <a:prstGeom prst="ellipse">
              <a:avLst/>
            </a:prstGeom>
            <a:solidFill>
              <a:srgbClr val="FFCCFF"/>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kumimoji="1" lang="en-US" altLang="ja-JP" sz="1600" dirty="0"/>
                <a:t>v</a:t>
              </a:r>
              <a:r>
                <a:rPr kumimoji="1" lang="en-US" altLang="ja-JP" sz="1600" baseline="-25000" dirty="0"/>
                <a:t>0</a:t>
              </a:r>
              <a:endParaRPr kumimoji="1" lang="ja-JP" altLang="en-US" sz="1600" baseline="-25000" dirty="0"/>
            </a:p>
          </p:txBody>
        </p:sp>
        <p:sp>
          <p:nvSpPr>
            <p:cNvPr id="38" name="楕円 37"/>
            <p:cNvSpPr/>
            <p:nvPr/>
          </p:nvSpPr>
          <p:spPr>
            <a:xfrm>
              <a:off x="3095456" y="2199564"/>
              <a:ext cx="786064" cy="786064"/>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kumimoji="1" lang="en-US" altLang="ja-JP" sz="1600" dirty="0"/>
                <a:t>v</a:t>
              </a:r>
              <a:r>
                <a:rPr kumimoji="1" lang="en-US" altLang="ja-JP" sz="1600" baseline="-25000" dirty="0"/>
                <a:t>1</a:t>
              </a:r>
              <a:endParaRPr kumimoji="1" lang="ja-JP" altLang="en-US" sz="1600" baseline="-25000" dirty="0"/>
            </a:p>
          </p:txBody>
        </p:sp>
        <p:sp>
          <p:nvSpPr>
            <p:cNvPr id="39" name="楕円 38"/>
            <p:cNvSpPr/>
            <p:nvPr/>
          </p:nvSpPr>
          <p:spPr>
            <a:xfrm>
              <a:off x="1235241" y="5047037"/>
              <a:ext cx="786064" cy="786064"/>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kumimoji="1" lang="en-US" altLang="ja-JP" sz="1600" dirty="0"/>
                <a:t>v</a:t>
              </a:r>
              <a:r>
                <a:rPr kumimoji="1" lang="en-US" altLang="ja-JP" sz="1600" baseline="-25000" dirty="0"/>
                <a:t>4</a:t>
              </a:r>
              <a:endParaRPr kumimoji="1" lang="ja-JP" altLang="en-US" sz="1600" baseline="-25000" dirty="0"/>
            </a:p>
          </p:txBody>
        </p:sp>
        <p:sp>
          <p:nvSpPr>
            <p:cNvPr id="40" name="楕円 39"/>
            <p:cNvSpPr/>
            <p:nvPr/>
          </p:nvSpPr>
          <p:spPr>
            <a:xfrm>
              <a:off x="3095456" y="5047037"/>
              <a:ext cx="786064" cy="786064"/>
            </a:xfrm>
            <a:prstGeom prst="ellipse">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kumimoji="1" lang="en-US" altLang="ja-JP" sz="1600" dirty="0"/>
                <a:t>v</a:t>
              </a:r>
              <a:r>
                <a:rPr kumimoji="1" lang="en-US" altLang="ja-JP" sz="1600" baseline="-25000" dirty="0"/>
                <a:t>3</a:t>
              </a:r>
              <a:endParaRPr kumimoji="1" lang="ja-JP" altLang="en-US" sz="1600" baseline="-25000" dirty="0"/>
            </a:p>
          </p:txBody>
        </p:sp>
        <p:sp>
          <p:nvSpPr>
            <p:cNvPr id="41" name="楕円 40"/>
            <p:cNvSpPr/>
            <p:nvPr/>
          </p:nvSpPr>
          <p:spPr>
            <a:xfrm>
              <a:off x="4497136" y="3597943"/>
              <a:ext cx="786064" cy="786064"/>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kumimoji="1" lang="en-US" altLang="ja-JP" sz="1600" dirty="0"/>
                <a:t>v</a:t>
              </a:r>
              <a:r>
                <a:rPr kumimoji="1" lang="en-US" altLang="ja-JP" sz="1600" baseline="-25000" dirty="0"/>
                <a:t>2</a:t>
              </a:r>
              <a:endParaRPr kumimoji="1" lang="ja-JP" altLang="en-US" sz="1600" baseline="-25000" dirty="0"/>
            </a:p>
          </p:txBody>
        </p:sp>
        <p:cxnSp>
          <p:nvCxnSpPr>
            <p:cNvPr id="43" name="直線矢印コネクタ 42"/>
            <p:cNvCxnSpPr>
              <a:stCxn id="37" idx="6"/>
            </p:cNvCxnSpPr>
            <p:nvPr/>
          </p:nvCxnSpPr>
          <p:spPr>
            <a:xfrm>
              <a:off x="2021305" y="2592596"/>
              <a:ext cx="1074151" cy="0"/>
            </a:xfrm>
            <a:prstGeom prst="straightConnector1">
              <a:avLst/>
            </a:prstGeom>
            <a:ln w="38100">
              <a:solidFill>
                <a:schemeClr val="tx1"/>
              </a:solidFill>
              <a:tailEnd type="arrow" w="lg" len="lg"/>
            </a:ln>
          </p:spPr>
          <p:style>
            <a:lnRef idx="3">
              <a:schemeClr val="dk1"/>
            </a:lnRef>
            <a:fillRef idx="0">
              <a:schemeClr val="dk1"/>
            </a:fillRef>
            <a:effectRef idx="2">
              <a:schemeClr val="dk1"/>
            </a:effectRef>
            <a:fontRef idx="minor">
              <a:schemeClr val="tx1"/>
            </a:fontRef>
          </p:style>
        </p:cxnSp>
        <p:cxnSp>
          <p:nvCxnSpPr>
            <p:cNvPr id="44" name="直線矢印コネクタ 43"/>
            <p:cNvCxnSpPr>
              <a:stCxn id="40" idx="2"/>
              <a:endCxn id="39" idx="6"/>
            </p:cNvCxnSpPr>
            <p:nvPr/>
          </p:nvCxnSpPr>
          <p:spPr>
            <a:xfrm flipH="1">
              <a:off x="2021305" y="5440069"/>
              <a:ext cx="1074151" cy="0"/>
            </a:xfrm>
            <a:prstGeom prst="straightConnector1">
              <a:avLst/>
            </a:prstGeom>
            <a:ln w="38100">
              <a:tailEnd type="arrow" w="lg" len="lg"/>
            </a:ln>
          </p:spPr>
          <p:style>
            <a:lnRef idx="3">
              <a:schemeClr val="dk1"/>
            </a:lnRef>
            <a:fillRef idx="0">
              <a:schemeClr val="dk1"/>
            </a:fillRef>
            <a:effectRef idx="2">
              <a:schemeClr val="dk1"/>
            </a:effectRef>
            <a:fontRef idx="minor">
              <a:schemeClr val="tx1"/>
            </a:fontRef>
          </p:style>
        </p:cxnSp>
        <p:cxnSp>
          <p:nvCxnSpPr>
            <p:cNvPr id="45" name="直線矢印コネクタ 44"/>
            <p:cNvCxnSpPr>
              <a:stCxn id="41" idx="3"/>
              <a:endCxn id="40" idx="7"/>
            </p:cNvCxnSpPr>
            <p:nvPr/>
          </p:nvCxnSpPr>
          <p:spPr>
            <a:xfrm flipH="1">
              <a:off x="3766404" y="4268891"/>
              <a:ext cx="845848" cy="893262"/>
            </a:xfrm>
            <a:prstGeom prst="straightConnector1">
              <a:avLst/>
            </a:prstGeom>
            <a:ln w="38100">
              <a:tailEnd type="arrow" w="lg" len="lg"/>
            </a:ln>
          </p:spPr>
          <p:style>
            <a:lnRef idx="3">
              <a:schemeClr val="dk1"/>
            </a:lnRef>
            <a:fillRef idx="0">
              <a:schemeClr val="dk1"/>
            </a:fillRef>
            <a:effectRef idx="2">
              <a:schemeClr val="dk1"/>
            </a:effectRef>
            <a:fontRef idx="minor">
              <a:schemeClr val="tx1"/>
            </a:fontRef>
          </p:style>
        </p:cxnSp>
        <p:cxnSp>
          <p:nvCxnSpPr>
            <p:cNvPr id="46" name="直線矢印コネクタ 45"/>
            <p:cNvCxnSpPr>
              <a:stCxn id="38" idx="5"/>
              <a:endCxn id="41" idx="1"/>
            </p:cNvCxnSpPr>
            <p:nvPr/>
          </p:nvCxnSpPr>
          <p:spPr>
            <a:xfrm>
              <a:off x="3766404" y="2870512"/>
              <a:ext cx="845848" cy="842547"/>
            </a:xfrm>
            <a:prstGeom prst="straightConnector1">
              <a:avLst/>
            </a:prstGeom>
            <a:ln w="38100">
              <a:tailEnd type="arrow" w="lg" len="lg"/>
            </a:ln>
          </p:spPr>
          <p:style>
            <a:lnRef idx="3">
              <a:schemeClr val="dk1"/>
            </a:lnRef>
            <a:fillRef idx="0">
              <a:schemeClr val="dk1"/>
            </a:fillRef>
            <a:effectRef idx="2">
              <a:schemeClr val="dk1"/>
            </a:effectRef>
            <a:fontRef idx="minor">
              <a:schemeClr val="tx1"/>
            </a:fontRef>
          </p:style>
        </p:cxnSp>
        <p:sp>
          <p:nvSpPr>
            <p:cNvPr id="49" name="テキスト ボックス 48"/>
            <p:cNvSpPr txBox="1"/>
            <p:nvPr/>
          </p:nvSpPr>
          <p:spPr>
            <a:xfrm>
              <a:off x="2309391" y="2131600"/>
              <a:ext cx="169130" cy="365890"/>
            </a:xfrm>
            <a:prstGeom prst="rect">
              <a:avLst/>
            </a:prstGeom>
            <a:noFill/>
          </p:spPr>
          <p:txBody>
            <a:bodyPr wrap="none" lIns="0" tIns="0" rIns="0" bIns="0" rtlCol="0">
              <a:spAutoFit/>
            </a:bodyPr>
            <a:lstStyle/>
            <a:p>
              <a:r>
                <a:rPr kumimoji="1" lang="en-US" altLang="ja-JP" sz="1600" dirty="0"/>
                <a:t>2</a:t>
              </a:r>
              <a:endParaRPr kumimoji="1" lang="ja-JP" altLang="en-US" sz="1600" dirty="0"/>
            </a:p>
          </p:txBody>
        </p:sp>
        <p:sp>
          <p:nvSpPr>
            <p:cNvPr id="52" name="テキスト ボックス 51"/>
            <p:cNvSpPr txBox="1"/>
            <p:nvPr/>
          </p:nvSpPr>
          <p:spPr>
            <a:xfrm>
              <a:off x="4189327" y="2759499"/>
              <a:ext cx="169130" cy="365890"/>
            </a:xfrm>
            <a:prstGeom prst="rect">
              <a:avLst/>
            </a:prstGeom>
            <a:noFill/>
          </p:spPr>
          <p:txBody>
            <a:bodyPr wrap="none" lIns="0" tIns="0" rIns="0" bIns="0" rtlCol="0">
              <a:spAutoFit/>
            </a:bodyPr>
            <a:lstStyle/>
            <a:p>
              <a:r>
                <a:rPr kumimoji="1" lang="en-US" altLang="ja-JP" sz="1600" dirty="0"/>
                <a:t>3</a:t>
              </a:r>
              <a:endParaRPr kumimoji="1" lang="ja-JP" altLang="en-US" sz="1600" dirty="0"/>
            </a:p>
          </p:txBody>
        </p:sp>
        <p:sp>
          <p:nvSpPr>
            <p:cNvPr id="54" name="テキスト ボックス 53"/>
            <p:cNvSpPr txBox="1"/>
            <p:nvPr/>
          </p:nvSpPr>
          <p:spPr>
            <a:xfrm>
              <a:off x="2488422" y="5571493"/>
              <a:ext cx="169130" cy="365890"/>
            </a:xfrm>
            <a:prstGeom prst="rect">
              <a:avLst/>
            </a:prstGeom>
            <a:noFill/>
          </p:spPr>
          <p:txBody>
            <a:bodyPr wrap="none" lIns="0" tIns="0" rIns="0" bIns="0" rtlCol="0">
              <a:spAutoFit/>
            </a:bodyPr>
            <a:lstStyle/>
            <a:p>
              <a:r>
                <a:rPr kumimoji="1" lang="en-US" altLang="ja-JP" sz="1600" dirty="0"/>
                <a:t>5</a:t>
              </a:r>
              <a:endParaRPr kumimoji="1" lang="ja-JP" altLang="en-US" sz="1600" dirty="0"/>
            </a:p>
          </p:txBody>
        </p:sp>
        <p:sp>
          <p:nvSpPr>
            <p:cNvPr id="55" name="テキスト ボックス 54"/>
            <p:cNvSpPr txBox="1"/>
            <p:nvPr/>
          </p:nvSpPr>
          <p:spPr>
            <a:xfrm>
              <a:off x="4296033" y="4660954"/>
              <a:ext cx="169130" cy="365890"/>
            </a:xfrm>
            <a:prstGeom prst="rect">
              <a:avLst/>
            </a:prstGeom>
            <a:noFill/>
          </p:spPr>
          <p:txBody>
            <a:bodyPr wrap="none" lIns="0" tIns="0" rIns="0" bIns="0" rtlCol="0">
              <a:spAutoFit/>
            </a:bodyPr>
            <a:lstStyle/>
            <a:p>
              <a:r>
                <a:rPr lang="en-US" altLang="ja-JP" sz="1600" dirty="0"/>
                <a:t>4</a:t>
              </a:r>
              <a:endParaRPr kumimoji="1" lang="ja-JP" altLang="en-US" sz="1600" dirty="0"/>
            </a:p>
          </p:txBody>
        </p:sp>
        <p:sp>
          <p:nvSpPr>
            <p:cNvPr id="56" name="テキスト ボックス 55"/>
            <p:cNvSpPr txBox="1"/>
            <p:nvPr/>
          </p:nvSpPr>
          <p:spPr>
            <a:xfrm>
              <a:off x="3443270" y="3114315"/>
              <a:ext cx="121" cy="459663"/>
            </a:xfrm>
            <a:prstGeom prst="rect">
              <a:avLst/>
            </a:prstGeom>
            <a:noFill/>
          </p:spPr>
          <p:txBody>
            <a:bodyPr wrap="none" lIns="0" tIns="0" rIns="0" bIns="0" rtlCol="0">
              <a:spAutoFit/>
            </a:bodyPr>
            <a:lstStyle/>
            <a:p>
              <a:endParaRPr kumimoji="1" lang="ja-JP" altLang="en-US" sz="1600" dirty="0">
                <a:solidFill>
                  <a:schemeClr val="accent6">
                    <a:lumMod val="75000"/>
                  </a:schemeClr>
                </a:solidFill>
              </a:endParaRPr>
            </a:p>
          </p:txBody>
        </p:sp>
      </p:grpSp>
      <p:grpSp>
        <p:nvGrpSpPr>
          <p:cNvPr id="57" name="グループ化 56"/>
          <p:cNvGrpSpPr/>
          <p:nvPr/>
        </p:nvGrpSpPr>
        <p:grpSpPr>
          <a:xfrm>
            <a:off x="8395664" y="4395443"/>
            <a:ext cx="2168312" cy="1982730"/>
            <a:chOff x="1235241" y="2131600"/>
            <a:chExt cx="4047959" cy="3701501"/>
          </a:xfrm>
        </p:grpSpPr>
        <p:sp>
          <p:nvSpPr>
            <p:cNvPr id="58" name="楕円 57"/>
            <p:cNvSpPr/>
            <p:nvPr/>
          </p:nvSpPr>
          <p:spPr>
            <a:xfrm>
              <a:off x="1235241" y="2199564"/>
              <a:ext cx="786064" cy="786064"/>
            </a:xfrm>
            <a:prstGeom prst="ellipse">
              <a:avLst/>
            </a:prstGeom>
            <a:solidFill>
              <a:srgbClr val="FFCCFF"/>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kumimoji="1" lang="en-US" altLang="ja-JP" sz="1600" dirty="0"/>
                <a:t>v</a:t>
              </a:r>
              <a:r>
                <a:rPr kumimoji="1" lang="en-US" altLang="ja-JP" sz="1600" baseline="-25000" dirty="0"/>
                <a:t>0</a:t>
              </a:r>
              <a:endParaRPr kumimoji="1" lang="ja-JP" altLang="en-US" sz="1600" baseline="-25000" dirty="0"/>
            </a:p>
          </p:txBody>
        </p:sp>
        <p:sp>
          <p:nvSpPr>
            <p:cNvPr id="59" name="楕円 58"/>
            <p:cNvSpPr/>
            <p:nvPr/>
          </p:nvSpPr>
          <p:spPr>
            <a:xfrm>
              <a:off x="3095456" y="2199564"/>
              <a:ext cx="786064" cy="786064"/>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kumimoji="1" lang="en-US" altLang="ja-JP" sz="1600" dirty="0"/>
                <a:t>v</a:t>
              </a:r>
              <a:r>
                <a:rPr kumimoji="1" lang="en-US" altLang="ja-JP" sz="1600" baseline="-25000" dirty="0"/>
                <a:t>1</a:t>
              </a:r>
              <a:endParaRPr kumimoji="1" lang="ja-JP" altLang="en-US" sz="1600" baseline="-25000" dirty="0"/>
            </a:p>
          </p:txBody>
        </p:sp>
        <p:sp>
          <p:nvSpPr>
            <p:cNvPr id="60" name="楕円 59"/>
            <p:cNvSpPr/>
            <p:nvPr/>
          </p:nvSpPr>
          <p:spPr>
            <a:xfrm>
              <a:off x="1235241" y="5047037"/>
              <a:ext cx="786064" cy="786064"/>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kumimoji="1" lang="en-US" altLang="ja-JP" sz="1600" dirty="0"/>
                <a:t>v</a:t>
              </a:r>
              <a:r>
                <a:rPr kumimoji="1" lang="en-US" altLang="ja-JP" sz="1600" baseline="-25000" dirty="0"/>
                <a:t>4</a:t>
              </a:r>
              <a:endParaRPr kumimoji="1" lang="ja-JP" altLang="en-US" sz="1600" baseline="-25000" dirty="0"/>
            </a:p>
          </p:txBody>
        </p:sp>
        <p:sp>
          <p:nvSpPr>
            <p:cNvPr id="61" name="楕円 60"/>
            <p:cNvSpPr/>
            <p:nvPr/>
          </p:nvSpPr>
          <p:spPr>
            <a:xfrm>
              <a:off x="3095456" y="5047037"/>
              <a:ext cx="786064" cy="786064"/>
            </a:xfrm>
            <a:prstGeom prst="ellipse">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kumimoji="1" lang="en-US" altLang="ja-JP" sz="1600" dirty="0"/>
                <a:t>v</a:t>
              </a:r>
              <a:r>
                <a:rPr kumimoji="1" lang="en-US" altLang="ja-JP" sz="1600" baseline="-25000" dirty="0"/>
                <a:t>3</a:t>
              </a:r>
              <a:endParaRPr kumimoji="1" lang="ja-JP" altLang="en-US" sz="1600" baseline="-25000" dirty="0"/>
            </a:p>
          </p:txBody>
        </p:sp>
        <p:sp>
          <p:nvSpPr>
            <p:cNvPr id="62" name="楕円 61"/>
            <p:cNvSpPr/>
            <p:nvPr/>
          </p:nvSpPr>
          <p:spPr>
            <a:xfrm>
              <a:off x="4497136" y="3597943"/>
              <a:ext cx="786064" cy="786064"/>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kumimoji="1" lang="en-US" altLang="ja-JP" sz="1600" dirty="0"/>
                <a:t>v</a:t>
              </a:r>
              <a:r>
                <a:rPr kumimoji="1" lang="en-US" altLang="ja-JP" sz="1600" baseline="-25000" dirty="0"/>
                <a:t>2</a:t>
              </a:r>
              <a:endParaRPr kumimoji="1" lang="ja-JP" altLang="en-US" sz="1600" baseline="-25000" dirty="0"/>
            </a:p>
          </p:txBody>
        </p:sp>
        <p:cxnSp>
          <p:nvCxnSpPr>
            <p:cNvPr id="64" name="直線矢印コネクタ 63"/>
            <p:cNvCxnSpPr>
              <a:stCxn id="58" idx="6"/>
            </p:cNvCxnSpPr>
            <p:nvPr/>
          </p:nvCxnSpPr>
          <p:spPr>
            <a:xfrm>
              <a:off x="2021305" y="2592596"/>
              <a:ext cx="1074151" cy="0"/>
            </a:xfrm>
            <a:prstGeom prst="straightConnector1">
              <a:avLst/>
            </a:prstGeom>
            <a:ln w="38100">
              <a:solidFill>
                <a:schemeClr val="tx1"/>
              </a:solidFill>
              <a:tailEnd type="arrow" w="lg" len="lg"/>
            </a:ln>
          </p:spPr>
          <p:style>
            <a:lnRef idx="3">
              <a:schemeClr val="dk1"/>
            </a:lnRef>
            <a:fillRef idx="0">
              <a:schemeClr val="dk1"/>
            </a:fillRef>
            <a:effectRef idx="2">
              <a:schemeClr val="dk1"/>
            </a:effectRef>
            <a:fontRef idx="minor">
              <a:schemeClr val="tx1"/>
            </a:fontRef>
          </p:style>
        </p:cxnSp>
        <p:cxnSp>
          <p:nvCxnSpPr>
            <p:cNvPr id="66" name="直線矢印コネクタ 65"/>
            <p:cNvCxnSpPr>
              <a:stCxn id="62" idx="3"/>
              <a:endCxn id="61" idx="7"/>
            </p:cNvCxnSpPr>
            <p:nvPr/>
          </p:nvCxnSpPr>
          <p:spPr>
            <a:xfrm flipH="1">
              <a:off x="3766404" y="4268891"/>
              <a:ext cx="845848" cy="893262"/>
            </a:xfrm>
            <a:prstGeom prst="straightConnector1">
              <a:avLst/>
            </a:prstGeom>
            <a:ln w="38100">
              <a:tailEnd type="arrow" w="lg" len="lg"/>
            </a:ln>
          </p:spPr>
          <p:style>
            <a:lnRef idx="3">
              <a:schemeClr val="dk1"/>
            </a:lnRef>
            <a:fillRef idx="0">
              <a:schemeClr val="dk1"/>
            </a:fillRef>
            <a:effectRef idx="2">
              <a:schemeClr val="dk1"/>
            </a:effectRef>
            <a:fontRef idx="minor">
              <a:schemeClr val="tx1"/>
            </a:fontRef>
          </p:style>
        </p:cxnSp>
        <p:cxnSp>
          <p:nvCxnSpPr>
            <p:cNvPr id="67" name="直線矢印コネクタ 66"/>
            <p:cNvCxnSpPr>
              <a:stCxn id="59" idx="5"/>
              <a:endCxn id="62" idx="1"/>
            </p:cNvCxnSpPr>
            <p:nvPr/>
          </p:nvCxnSpPr>
          <p:spPr>
            <a:xfrm>
              <a:off x="3766404" y="2870512"/>
              <a:ext cx="845848" cy="842547"/>
            </a:xfrm>
            <a:prstGeom prst="straightConnector1">
              <a:avLst/>
            </a:prstGeom>
            <a:ln w="38100">
              <a:tailEnd type="arrow" w="lg" len="lg"/>
            </a:ln>
          </p:spPr>
          <p:style>
            <a:lnRef idx="3">
              <a:schemeClr val="dk1"/>
            </a:lnRef>
            <a:fillRef idx="0">
              <a:schemeClr val="dk1"/>
            </a:fillRef>
            <a:effectRef idx="2">
              <a:schemeClr val="dk1"/>
            </a:effectRef>
            <a:fontRef idx="minor">
              <a:schemeClr val="tx1"/>
            </a:fontRef>
          </p:style>
        </p:cxnSp>
        <p:cxnSp>
          <p:nvCxnSpPr>
            <p:cNvPr id="68" name="直線矢印コネクタ 67"/>
            <p:cNvCxnSpPr>
              <a:stCxn id="59" idx="3"/>
              <a:endCxn id="60" idx="0"/>
            </p:cNvCxnSpPr>
            <p:nvPr/>
          </p:nvCxnSpPr>
          <p:spPr>
            <a:xfrm flipH="1">
              <a:off x="1628273" y="2870512"/>
              <a:ext cx="1582299" cy="2176525"/>
            </a:xfrm>
            <a:prstGeom prst="straightConnector1">
              <a:avLst/>
            </a:prstGeom>
            <a:ln w="38100">
              <a:tailEnd type="arrow" w="lg" len="lg"/>
            </a:ln>
          </p:spPr>
          <p:style>
            <a:lnRef idx="3">
              <a:schemeClr val="dk1"/>
            </a:lnRef>
            <a:fillRef idx="0">
              <a:schemeClr val="dk1"/>
            </a:fillRef>
            <a:effectRef idx="2">
              <a:schemeClr val="dk1"/>
            </a:effectRef>
            <a:fontRef idx="minor">
              <a:schemeClr val="tx1"/>
            </a:fontRef>
          </p:style>
        </p:cxnSp>
        <p:sp>
          <p:nvSpPr>
            <p:cNvPr id="70" name="テキスト ボックス 69"/>
            <p:cNvSpPr txBox="1"/>
            <p:nvPr/>
          </p:nvSpPr>
          <p:spPr>
            <a:xfrm>
              <a:off x="2309391" y="2131600"/>
              <a:ext cx="169130" cy="365890"/>
            </a:xfrm>
            <a:prstGeom prst="rect">
              <a:avLst/>
            </a:prstGeom>
            <a:noFill/>
          </p:spPr>
          <p:txBody>
            <a:bodyPr wrap="none" lIns="0" tIns="0" rIns="0" bIns="0" rtlCol="0">
              <a:spAutoFit/>
            </a:bodyPr>
            <a:lstStyle/>
            <a:p>
              <a:r>
                <a:rPr kumimoji="1" lang="en-US" altLang="ja-JP" sz="1600" dirty="0"/>
                <a:t>2</a:t>
              </a:r>
              <a:endParaRPr kumimoji="1" lang="ja-JP" altLang="en-US" sz="1600" dirty="0"/>
            </a:p>
          </p:txBody>
        </p:sp>
        <p:sp>
          <p:nvSpPr>
            <p:cNvPr id="72" name="テキスト ボックス 71"/>
            <p:cNvSpPr txBox="1"/>
            <p:nvPr/>
          </p:nvSpPr>
          <p:spPr>
            <a:xfrm>
              <a:off x="2656863" y="3525313"/>
              <a:ext cx="169130" cy="365890"/>
            </a:xfrm>
            <a:prstGeom prst="rect">
              <a:avLst/>
            </a:prstGeom>
            <a:noFill/>
          </p:spPr>
          <p:txBody>
            <a:bodyPr wrap="none" lIns="0" tIns="0" rIns="0" bIns="0" rtlCol="0">
              <a:spAutoFit/>
            </a:bodyPr>
            <a:lstStyle/>
            <a:p>
              <a:r>
                <a:rPr lang="en-US" altLang="ja-JP" sz="1600" dirty="0"/>
                <a:t>7</a:t>
              </a:r>
              <a:endParaRPr kumimoji="1" lang="ja-JP" altLang="en-US" sz="1600" dirty="0"/>
            </a:p>
          </p:txBody>
        </p:sp>
        <p:sp>
          <p:nvSpPr>
            <p:cNvPr id="73" name="テキスト ボックス 72"/>
            <p:cNvSpPr txBox="1"/>
            <p:nvPr/>
          </p:nvSpPr>
          <p:spPr>
            <a:xfrm>
              <a:off x="4189327" y="2759499"/>
              <a:ext cx="169130" cy="365890"/>
            </a:xfrm>
            <a:prstGeom prst="rect">
              <a:avLst/>
            </a:prstGeom>
            <a:noFill/>
          </p:spPr>
          <p:txBody>
            <a:bodyPr wrap="none" lIns="0" tIns="0" rIns="0" bIns="0" rtlCol="0">
              <a:spAutoFit/>
            </a:bodyPr>
            <a:lstStyle/>
            <a:p>
              <a:r>
                <a:rPr kumimoji="1" lang="en-US" altLang="ja-JP" sz="1600" dirty="0"/>
                <a:t>3</a:t>
              </a:r>
              <a:endParaRPr kumimoji="1" lang="ja-JP" altLang="en-US" sz="1600" dirty="0"/>
            </a:p>
          </p:txBody>
        </p:sp>
        <p:sp>
          <p:nvSpPr>
            <p:cNvPr id="76" name="テキスト ボックス 75"/>
            <p:cNvSpPr txBox="1"/>
            <p:nvPr/>
          </p:nvSpPr>
          <p:spPr>
            <a:xfrm>
              <a:off x="4296033" y="4660954"/>
              <a:ext cx="169130" cy="365890"/>
            </a:xfrm>
            <a:prstGeom prst="rect">
              <a:avLst/>
            </a:prstGeom>
            <a:noFill/>
          </p:spPr>
          <p:txBody>
            <a:bodyPr wrap="none" lIns="0" tIns="0" rIns="0" bIns="0" rtlCol="0">
              <a:spAutoFit/>
            </a:bodyPr>
            <a:lstStyle/>
            <a:p>
              <a:r>
                <a:rPr lang="en-US" altLang="ja-JP" sz="1600" dirty="0"/>
                <a:t>4</a:t>
              </a:r>
              <a:endParaRPr kumimoji="1" lang="ja-JP" altLang="en-US" sz="1600" dirty="0"/>
            </a:p>
          </p:txBody>
        </p:sp>
        <p:sp>
          <p:nvSpPr>
            <p:cNvPr id="77" name="テキスト ボックス 76"/>
            <p:cNvSpPr txBox="1"/>
            <p:nvPr/>
          </p:nvSpPr>
          <p:spPr>
            <a:xfrm>
              <a:off x="3443270" y="3114315"/>
              <a:ext cx="121" cy="459663"/>
            </a:xfrm>
            <a:prstGeom prst="rect">
              <a:avLst/>
            </a:prstGeom>
            <a:noFill/>
          </p:spPr>
          <p:txBody>
            <a:bodyPr wrap="none" lIns="0" tIns="0" rIns="0" bIns="0" rtlCol="0">
              <a:spAutoFit/>
            </a:bodyPr>
            <a:lstStyle/>
            <a:p>
              <a:endParaRPr kumimoji="1" lang="ja-JP" altLang="en-US" sz="1600" dirty="0">
                <a:solidFill>
                  <a:schemeClr val="accent6">
                    <a:lumMod val="75000"/>
                  </a:schemeClr>
                </a:solidFill>
              </a:endParaRPr>
            </a:p>
          </p:txBody>
        </p:sp>
      </p:grpSp>
      <p:sp>
        <p:nvSpPr>
          <p:cNvPr id="9" name="テキスト ボックス 8"/>
          <p:cNvSpPr txBox="1"/>
          <p:nvPr/>
        </p:nvSpPr>
        <p:spPr>
          <a:xfrm>
            <a:off x="4868738" y="4011921"/>
            <a:ext cx="2800767" cy="369332"/>
          </a:xfrm>
          <a:prstGeom prst="rect">
            <a:avLst/>
          </a:prstGeom>
          <a:noFill/>
        </p:spPr>
        <p:txBody>
          <a:bodyPr wrap="none" rtlCol="0">
            <a:spAutoFit/>
          </a:bodyPr>
          <a:lstStyle/>
          <a:p>
            <a:r>
              <a:rPr lang="en-US" altLang="ja-JP" dirty="0"/>
              <a:t>Minimum Spanning Tree</a:t>
            </a:r>
            <a:endParaRPr kumimoji="1" lang="ja-JP" altLang="en-US" dirty="0"/>
          </a:p>
        </p:txBody>
      </p:sp>
      <p:sp>
        <p:nvSpPr>
          <p:cNvPr id="79" name="テキスト ボックス 78"/>
          <p:cNvSpPr txBox="1"/>
          <p:nvPr/>
        </p:nvSpPr>
        <p:spPr>
          <a:xfrm>
            <a:off x="8036709" y="4013432"/>
            <a:ext cx="2512226" cy="369332"/>
          </a:xfrm>
          <a:prstGeom prst="rect">
            <a:avLst/>
          </a:prstGeom>
          <a:noFill/>
        </p:spPr>
        <p:txBody>
          <a:bodyPr wrap="none" rtlCol="0">
            <a:spAutoFit/>
          </a:bodyPr>
          <a:lstStyle/>
          <a:p>
            <a:r>
              <a:rPr lang="en-US" altLang="ja-JP" dirty="0"/>
              <a:t>Shortest Path from v</a:t>
            </a:r>
            <a:r>
              <a:rPr lang="en-US" altLang="ja-JP" baseline="-25000" dirty="0"/>
              <a:t>0</a:t>
            </a:r>
            <a:endParaRPr kumimoji="1" lang="ja-JP" altLang="en-US" baseline="-25000" dirty="0"/>
          </a:p>
        </p:txBody>
      </p:sp>
      <p:sp>
        <p:nvSpPr>
          <p:cNvPr id="80" name="テキスト ボックス 79"/>
          <p:cNvSpPr txBox="1"/>
          <p:nvPr/>
        </p:nvSpPr>
        <p:spPr>
          <a:xfrm>
            <a:off x="2073111" y="4006260"/>
            <a:ext cx="1784463" cy="369332"/>
          </a:xfrm>
          <a:prstGeom prst="rect">
            <a:avLst/>
          </a:prstGeom>
          <a:noFill/>
        </p:spPr>
        <p:txBody>
          <a:bodyPr wrap="none" rtlCol="0">
            <a:spAutoFit/>
          </a:bodyPr>
          <a:lstStyle/>
          <a:p>
            <a:r>
              <a:rPr lang="en-US" altLang="ja-JP" dirty="0"/>
              <a:t>Target graph </a:t>
            </a:r>
            <a:r>
              <a:rPr lang="en-US" altLang="ja-JP" i="1" dirty="0">
                <a:latin typeface="Times New Roman" panose="02020603050405020304" pitchFamily="18" charset="0"/>
                <a:cs typeface="Times New Roman" panose="02020603050405020304" pitchFamily="18" charset="0"/>
              </a:rPr>
              <a:t>G</a:t>
            </a:r>
            <a:endParaRPr kumimoji="1" lang="ja-JP" altLang="en-US" baseline="-25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09124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8754" name="Rectangle 2"/>
          <p:cNvSpPr>
            <a:spLocks noGrp="1" noChangeArrowheads="1"/>
          </p:cNvSpPr>
          <p:nvPr>
            <p:ph type="title"/>
          </p:nvPr>
        </p:nvSpPr>
        <p:spPr/>
        <p:txBody>
          <a:bodyPr/>
          <a:lstStyle/>
          <a:p>
            <a:r>
              <a:rPr lang="en-US" altLang="ja-JP"/>
              <a:t>Shortest Paths in the Graph with Unit Edge Length </a:t>
            </a:r>
          </a:p>
        </p:txBody>
      </p:sp>
      <p:sp>
        <p:nvSpPr>
          <p:cNvPr id="7" name="コンテンツ プレースホルダー 6"/>
          <p:cNvSpPr>
            <a:spLocks noGrp="1"/>
          </p:cNvSpPr>
          <p:nvPr>
            <p:ph idx="1"/>
          </p:nvPr>
        </p:nvSpPr>
        <p:spPr/>
        <p:txBody>
          <a:bodyPr/>
          <a:lstStyle/>
          <a:p>
            <a:r>
              <a:rPr lang="en-US" altLang="ja-JP" dirty="0"/>
              <a:t>Given a graph </a:t>
            </a:r>
            <a:r>
              <a:rPr lang="en-US" altLang="ja-JP" i="1" dirty="0">
                <a:latin typeface="Times New Roman" panose="02020603050405020304" pitchFamily="18" charset="0"/>
                <a:cs typeface="Times New Roman" panose="02020603050405020304" pitchFamily="18" charset="0"/>
              </a:rPr>
              <a:t>G</a:t>
            </a:r>
            <a:r>
              <a:rPr lang="en-US" altLang="ja-JP" dirty="0">
                <a:latin typeface="Times New Roman" panose="02020603050405020304" pitchFamily="18" charset="0"/>
                <a:cs typeface="Times New Roman" panose="02020603050405020304" pitchFamily="18" charset="0"/>
              </a:rPr>
              <a:t>(</a:t>
            </a:r>
            <a:r>
              <a:rPr lang="en-US" altLang="ja-JP" i="1" dirty="0">
                <a:latin typeface="Times New Roman" panose="02020603050405020304" pitchFamily="18" charset="0"/>
                <a:cs typeface="Times New Roman" panose="02020603050405020304" pitchFamily="18" charset="0"/>
              </a:rPr>
              <a:t>V</a:t>
            </a:r>
            <a:r>
              <a:rPr lang="en-US" altLang="ja-JP" dirty="0">
                <a:latin typeface="Times New Roman" panose="02020603050405020304" pitchFamily="18" charset="0"/>
                <a:cs typeface="Times New Roman" panose="02020603050405020304" pitchFamily="18" charset="0"/>
              </a:rPr>
              <a:t>,</a:t>
            </a:r>
            <a:r>
              <a:rPr lang="en-US" altLang="ja-JP" i="1" dirty="0">
                <a:latin typeface="Times New Roman" panose="02020603050405020304" pitchFamily="18" charset="0"/>
                <a:cs typeface="Times New Roman" panose="02020603050405020304" pitchFamily="18" charset="0"/>
              </a:rPr>
              <a:t>E</a:t>
            </a:r>
            <a:r>
              <a:rPr lang="en-US" altLang="ja-JP" dirty="0">
                <a:latin typeface="Times New Roman" panose="02020603050405020304" pitchFamily="18" charset="0"/>
                <a:cs typeface="Times New Roman" panose="02020603050405020304" pitchFamily="18" charset="0"/>
              </a:rPr>
              <a:t>)</a:t>
            </a:r>
            <a:r>
              <a:rPr lang="en-US" altLang="ja-JP" dirty="0"/>
              <a:t> whose distances of edges are </a:t>
            </a:r>
            <a:r>
              <a:rPr lang="en-US" altLang="ja-JP" dirty="0">
                <a:latin typeface="Times New Roman" panose="02020603050405020304" pitchFamily="18" charset="0"/>
                <a:cs typeface="Times New Roman" panose="02020603050405020304" pitchFamily="18" charset="0"/>
              </a:rPr>
              <a:t>1</a:t>
            </a:r>
            <a:r>
              <a:rPr lang="en-US" altLang="ja-JP" dirty="0"/>
              <a:t>. </a:t>
            </a:r>
          </a:p>
          <a:p>
            <a:r>
              <a:rPr lang="en-US" altLang="ja-JP" dirty="0"/>
              <a:t>The shortest path from </a:t>
            </a:r>
            <a:r>
              <a:rPr lang="en-US" altLang="ja-JP" i="1" dirty="0">
                <a:latin typeface="Times New Roman" panose="02020603050405020304" pitchFamily="18" charset="0"/>
                <a:cs typeface="Times New Roman" panose="02020603050405020304" pitchFamily="18" charset="0"/>
              </a:rPr>
              <a:t>u</a:t>
            </a:r>
            <a:r>
              <a:rPr lang="en-US" altLang="ja-JP" dirty="0"/>
              <a:t> to </a:t>
            </a:r>
            <a:r>
              <a:rPr lang="en-US" altLang="ja-JP" i="1" dirty="0">
                <a:latin typeface="Times New Roman" panose="02020603050405020304" pitchFamily="18" charset="0"/>
                <a:cs typeface="Times New Roman" panose="02020603050405020304" pitchFamily="18" charset="0"/>
              </a:rPr>
              <a:t>v</a:t>
            </a:r>
            <a:r>
              <a:rPr lang="en-US" altLang="ja-JP" dirty="0"/>
              <a:t> is the path from </a:t>
            </a:r>
            <a:r>
              <a:rPr lang="en-US" altLang="ja-JP" i="1" dirty="0">
                <a:latin typeface="Times New Roman" panose="02020603050405020304" pitchFamily="18" charset="0"/>
                <a:cs typeface="Times New Roman" panose="02020603050405020304" pitchFamily="18" charset="0"/>
              </a:rPr>
              <a:t>u</a:t>
            </a:r>
            <a:r>
              <a:rPr lang="en-US" altLang="ja-JP" dirty="0"/>
              <a:t> to </a:t>
            </a:r>
            <a:r>
              <a:rPr lang="en-US" altLang="ja-JP" i="1" dirty="0">
                <a:latin typeface="Times New Roman" panose="02020603050405020304" pitchFamily="18" charset="0"/>
                <a:cs typeface="Times New Roman" panose="02020603050405020304" pitchFamily="18" charset="0"/>
              </a:rPr>
              <a:t>v</a:t>
            </a:r>
            <a:r>
              <a:rPr lang="en-US" altLang="ja-JP" dirty="0"/>
              <a:t> with the minimum length (the number of edges). </a:t>
            </a:r>
          </a:p>
          <a:p>
            <a:r>
              <a:rPr lang="en-US" altLang="ja-JP" dirty="0" err="1"/>
              <a:t>Dijkstra's</a:t>
            </a:r>
            <a:r>
              <a:rPr lang="en-US" altLang="ja-JP" dirty="0"/>
              <a:t> algorithm may be used to solve this problem. However, </a:t>
            </a:r>
            <a:r>
              <a:rPr lang="en-US" altLang="ja-JP" u="sng" dirty="0">
                <a:solidFill>
                  <a:srgbClr val="FF0000"/>
                </a:solidFill>
              </a:rPr>
              <a:t>a simpler algorithm for this problem is BFS algorithm</a:t>
            </a:r>
            <a:r>
              <a:rPr lang="en-US" altLang="ja-JP" dirty="0"/>
              <a:t>. </a:t>
            </a:r>
          </a:p>
        </p:txBody>
      </p:sp>
      <p:sp>
        <p:nvSpPr>
          <p:cNvPr id="4" name="スライド番号プレースホルダー 3"/>
          <p:cNvSpPr>
            <a:spLocks noGrp="1"/>
          </p:cNvSpPr>
          <p:nvPr>
            <p:ph type="sldNum" sz="quarter" idx="11"/>
          </p:nvPr>
        </p:nvSpPr>
        <p:spPr/>
        <p:txBody>
          <a:bodyPr/>
          <a:lstStyle/>
          <a:p>
            <a:fld id="{4157429E-0A4A-498F-9C39-F2FBCB5C44CD}" type="slidenum">
              <a:rPr lang="ja-JP" altLang="en-US" smtClean="0"/>
              <a:pPr/>
              <a:t>27</a:t>
            </a:fld>
            <a:endParaRPr lang="en-US" altLang="ja-JP"/>
          </a:p>
        </p:txBody>
      </p:sp>
      <p:sp>
        <p:nvSpPr>
          <p:cNvPr id="5" name="フッター プレースホルダー 4"/>
          <p:cNvSpPr>
            <a:spLocks noGrp="1"/>
          </p:cNvSpPr>
          <p:nvPr>
            <p:ph type="ftr" sz="quarter" idx="12"/>
          </p:nvPr>
        </p:nvSpPr>
        <p:spPr/>
        <p:txBody>
          <a:bodyPr/>
          <a:lstStyle/>
          <a:p>
            <a:r>
              <a:rPr lang="en-US" altLang="ja-JP"/>
              <a:t>Shortest Path Problems</a:t>
            </a:r>
          </a:p>
        </p:txBody>
      </p:sp>
    </p:spTree>
    <p:extLst>
      <p:ext uri="{BB962C8B-B14F-4D97-AF65-F5344CB8AC3E}">
        <p14:creationId xmlns:p14="http://schemas.microsoft.com/office/powerpoint/2010/main" val="41971080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2A2D21-A232-43B2-B1D1-31400AFF92AC}"/>
              </a:ext>
            </a:extLst>
          </p:cNvPr>
          <p:cNvSpPr>
            <a:spLocks noGrp="1"/>
          </p:cNvSpPr>
          <p:nvPr>
            <p:ph type="title"/>
          </p:nvPr>
        </p:nvSpPr>
        <p:spPr/>
        <p:txBody>
          <a:bodyPr/>
          <a:lstStyle/>
          <a:p>
            <a:r>
              <a:rPr lang="en-US" altLang="ja-JP" dirty="0"/>
              <a:t>Chapter 3. Quiz</a:t>
            </a:r>
            <a:endParaRPr kumimoji="1" lang="ja-JP" altLang="en-US" dirty="0"/>
          </a:p>
        </p:txBody>
      </p:sp>
      <p:sp>
        <p:nvSpPr>
          <p:cNvPr id="3" name="コンテンツ プレースホルダー 2">
            <a:extLst>
              <a:ext uri="{FF2B5EF4-FFF2-40B4-BE49-F238E27FC236}">
                <a16:creationId xmlns:a16="http://schemas.microsoft.com/office/drawing/2014/main" id="{EC363EC9-E701-40FD-B9CD-5C8FA53A08E7}"/>
              </a:ext>
            </a:extLst>
          </p:cNvPr>
          <p:cNvSpPr>
            <a:spLocks noGrp="1"/>
          </p:cNvSpPr>
          <p:nvPr>
            <p:ph idx="1"/>
          </p:nvPr>
        </p:nvSpPr>
        <p:spPr/>
        <p:txBody>
          <a:bodyPr/>
          <a:lstStyle/>
          <a:p>
            <a:pPr marL="514350" indent="-514350">
              <a:buFont typeface="+mj-lt"/>
              <a:buAutoNum type="arabicPeriod"/>
            </a:pPr>
            <a:r>
              <a:rPr kumimoji="1" lang="en-US" altLang="ja-JP" dirty="0"/>
              <a:t>Please</a:t>
            </a:r>
            <a:r>
              <a:rPr kumimoji="1" lang="ja-JP" altLang="en-US" dirty="0"/>
              <a:t> </a:t>
            </a:r>
            <a:r>
              <a:rPr kumimoji="1" lang="en-US" altLang="ja-JP" dirty="0"/>
              <a:t>illustrate to find a shortest path from (e) to (c) using Dijkstra’s algorithm </a:t>
            </a:r>
          </a:p>
          <a:p>
            <a:pPr marL="514350" indent="-514350">
              <a:buFont typeface="+mj-lt"/>
              <a:buAutoNum type="arabicPeriod"/>
            </a:pPr>
            <a:endParaRPr lang="en-US" altLang="ja-JP" dirty="0"/>
          </a:p>
          <a:p>
            <a:pPr marL="514350" indent="-514350">
              <a:buFont typeface="+mj-lt"/>
              <a:buAutoNum type="arabicPeriod"/>
            </a:pPr>
            <a:endParaRPr kumimoji="1" lang="en-US" altLang="ja-JP" dirty="0"/>
          </a:p>
          <a:p>
            <a:pPr marL="514350" indent="-514350">
              <a:buFont typeface="+mj-lt"/>
              <a:buAutoNum type="arabicPeriod"/>
            </a:pPr>
            <a:endParaRPr lang="en-US" altLang="ja-JP" dirty="0"/>
          </a:p>
          <a:p>
            <a:pPr marL="514350" indent="-514350">
              <a:buFont typeface="+mj-lt"/>
              <a:buAutoNum type="arabicPeriod"/>
            </a:pPr>
            <a:endParaRPr kumimoji="1" lang="en-US" altLang="ja-JP" dirty="0"/>
          </a:p>
          <a:p>
            <a:pPr marL="514350" indent="-514350">
              <a:buFont typeface="+mj-lt"/>
              <a:buAutoNum type="arabicPeriod"/>
            </a:pPr>
            <a:endParaRPr lang="en-US" altLang="ja-JP" dirty="0"/>
          </a:p>
        </p:txBody>
      </p:sp>
      <p:pic>
        <p:nvPicPr>
          <p:cNvPr id="5" name="図 4">
            <a:extLst>
              <a:ext uri="{FF2B5EF4-FFF2-40B4-BE49-F238E27FC236}">
                <a16:creationId xmlns:a16="http://schemas.microsoft.com/office/drawing/2014/main" id="{A3DDB1F0-7C9F-4977-B6D9-8BB6FA3B205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36847" y="2831335"/>
            <a:ext cx="3554395" cy="3480565"/>
          </a:xfrm>
          <a:prstGeom prst="rect">
            <a:avLst/>
          </a:prstGeom>
          <a:noFill/>
          <a:ln>
            <a:noFill/>
          </a:ln>
        </p:spPr>
      </p:pic>
      <p:graphicFrame>
        <p:nvGraphicFramePr>
          <p:cNvPr id="6" name="コンテンツ プレースホルダー 4">
            <a:extLst>
              <a:ext uri="{FF2B5EF4-FFF2-40B4-BE49-F238E27FC236}">
                <a16:creationId xmlns:a16="http://schemas.microsoft.com/office/drawing/2014/main" id="{0737D99E-6B37-45B0-8A32-00DD1E2A7B5C}"/>
              </a:ext>
            </a:extLst>
          </p:cNvPr>
          <p:cNvGraphicFramePr>
            <a:graphicFrameLocks/>
          </p:cNvGraphicFramePr>
          <p:nvPr>
            <p:extLst>
              <p:ext uri="{D42A27DB-BD31-4B8C-83A1-F6EECF244321}">
                <p14:modId xmlns:p14="http://schemas.microsoft.com/office/powerpoint/2010/main" val="597358769"/>
              </p:ext>
            </p:extLst>
          </p:nvPr>
        </p:nvGraphicFramePr>
        <p:xfrm>
          <a:off x="4589889" y="2906872"/>
          <a:ext cx="6482063" cy="2966720"/>
        </p:xfrm>
        <a:graphic>
          <a:graphicData uri="http://schemas.openxmlformats.org/drawingml/2006/table">
            <a:tbl>
              <a:tblPr firstRow="1" bandRow="1">
                <a:tableStyleId>{5940675A-B579-460E-94D1-54222C63F5DA}</a:tableStyleId>
              </a:tblPr>
              <a:tblGrid>
                <a:gridCol w="699028">
                  <a:extLst>
                    <a:ext uri="{9D8B030D-6E8A-4147-A177-3AD203B41FA5}">
                      <a16:colId xmlns:a16="http://schemas.microsoft.com/office/drawing/2014/main" val="300149981"/>
                    </a:ext>
                  </a:extLst>
                </a:gridCol>
                <a:gridCol w="2125435">
                  <a:extLst>
                    <a:ext uri="{9D8B030D-6E8A-4147-A177-3AD203B41FA5}">
                      <a16:colId xmlns:a16="http://schemas.microsoft.com/office/drawing/2014/main" val="3795206968"/>
                    </a:ext>
                  </a:extLst>
                </a:gridCol>
                <a:gridCol w="457200">
                  <a:extLst>
                    <a:ext uri="{9D8B030D-6E8A-4147-A177-3AD203B41FA5}">
                      <a16:colId xmlns:a16="http://schemas.microsoft.com/office/drawing/2014/main" val="1221345262"/>
                    </a:ext>
                  </a:extLst>
                </a:gridCol>
                <a:gridCol w="457200">
                  <a:extLst>
                    <a:ext uri="{9D8B030D-6E8A-4147-A177-3AD203B41FA5}">
                      <a16:colId xmlns:a16="http://schemas.microsoft.com/office/drawing/2014/main" val="3928225675"/>
                    </a:ext>
                  </a:extLst>
                </a:gridCol>
                <a:gridCol w="457200">
                  <a:extLst>
                    <a:ext uri="{9D8B030D-6E8A-4147-A177-3AD203B41FA5}">
                      <a16:colId xmlns:a16="http://schemas.microsoft.com/office/drawing/2014/main" val="6793867"/>
                    </a:ext>
                  </a:extLst>
                </a:gridCol>
                <a:gridCol w="457200">
                  <a:extLst>
                    <a:ext uri="{9D8B030D-6E8A-4147-A177-3AD203B41FA5}">
                      <a16:colId xmlns:a16="http://schemas.microsoft.com/office/drawing/2014/main" val="3670273017"/>
                    </a:ext>
                  </a:extLst>
                </a:gridCol>
                <a:gridCol w="457200">
                  <a:extLst>
                    <a:ext uri="{9D8B030D-6E8A-4147-A177-3AD203B41FA5}">
                      <a16:colId xmlns:a16="http://schemas.microsoft.com/office/drawing/2014/main" val="784780722"/>
                    </a:ext>
                  </a:extLst>
                </a:gridCol>
                <a:gridCol w="457200">
                  <a:extLst>
                    <a:ext uri="{9D8B030D-6E8A-4147-A177-3AD203B41FA5}">
                      <a16:colId xmlns:a16="http://schemas.microsoft.com/office/drawing/2014/main" val="2558832546"/>
                    </a:ext>
                  </a:extLst>
                </a:gridCol>
                <a:gridCol w="457200">
                  <a:extLst>
                    <a:ext uri="{9D8B030D-6E8A-4147-A177-3AD203B41FA5}">
                      <a16:colId xmlns:a16="http://schemas.microsoft.com/office/drawing/2014/main" val="3884569993"/>
                    </a:ext>
                  </a:extLst>
                </a:gridCol>
                <a:gridCol w="457200">
                  <a:extLst>
                    <a:ext uri="{9D8B030D-6E8A-4147-A177-3AD203B41FA5}">
                      <a16:colId xmlns:a16="http://schemas.microsoft.com/office/drawing/2014/main" val="35120131"/>
                    </a:ext>
                  </a:extLst>
                </a:gridCol>
              </a:tblGrid>
              <a:tr h="370840">
                <a:tc>
                  <a:txBody>
                    <a:bodyPr/>
                    <a:lstStyle/>
                    <a:p>
                      <a:r>
                        <a:rPr kumimoji="1" lang="en-US" altLang="ja-JP" dirty="0" err="1"/>
                        <a:t>Itr</a:t>
                      </a:r>
                      <a:endParaRPr kumimoji="1" lang="ja-JP" altLang="en-US" dirty="0"/>
                    </a:p>
                  </a:txBody>
                  <a:tcPr/>
                </a:tc>
                <a:tc>
                  <a:txBody>
                    <a:bodyPr/>
                    <a:lstStyle/>
                    <a:p>
                      <a:r>
                        <a:rPr kumimoji="1" lang="en-US" altLang="ja-JP" i="1" dirty="0">
                          <a:latin typeface="Times New Roman" panose="02020603050405020304" pitchFamily="18" charset="0"/>
                          <a:cs typeface="Times New Roman" panose="02020603050405020304" pitchFamily="18" charset="0"/>
                        </a:rPr>
                        <a:t>S</a:t>
                      </a:r>
                      <a:endParaRPr kumimoji="1" lang="ja-JP" altLang="en-US" i="1" dirty="0">
                        <a:latin typeface="Times New Roman" panose="02020603050405020304" pitchFamily="18" charset="0"/>
                        <a:cs typeface="Times New Roman" panose="02020603050405020304" pitchFamily="18" charset="0"/>
                      </a:endParaRPr>
                    </a:p>
                  </a:txBody>
                  <a:tcPr/>
                </a:tc>
                <a:tc>
                  <a:txBody>
                    <a:bodyPr/>
                    <a:lstStyle/>
                    <a:p>
                      <a:r>
                        <a:rPr kumimoji="1" lang="en-US" altLang="ja-JP" i="1" dirty="0">
                          <a:latin typeface="Times New Roman" panose="02020603050405020304" pitchFamily="18" charset="0"/>
                          <a:cs typeface="Times New Roman" panose="02020603050405020304" pitchFamily="18" charset="0"/>
                        </a:rPr>
                        <a:t>w</a:t>
                      </a:r>
                      <a:endParaRPr kumimoji="1" lang="ja-JP" altLang="en-US" i="1" dirty="0">
                        <a:latin typeface="Times New Roman" panose="02020603050405020304" pitchFamily="18" charset="0"/>
                        <a:cs typeface="Times New Roman" panose="02020603050405020304" pitchFamily="18" charset="0"/>
                      </a:endParaRPr>
                    </a:p>
                  </a:txBody>
                  <a:tcPr/>
                </a:tc>
                <a:tc>
                  <a:txBody>
                    <a:bodyPr/>
                    <a:lstStyle/>
                    <a:p>
                      <a:r>
                        <a:rPr kumimoji="1" lang="en-US" altLang="ja-JP" i="1" dirty="0">
                          <a:latin typeface="Times New Roman" panose="02020603050405020304" pitchFamily="18" charset="0"/>
                          <a:cs typeface="Times New Roman" panose="02020603050405020304" pitchFamily="18" charset="0"/>
                        </a:rPr>
                        <a:t>a</a:t>
                      </a:r>
                      <a:endParaRPr kumimoji="1" lang="ja-JP" alt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i="1" dirty="0">
                          <a:latin typeface="Times New Roman" panose="02020603050405020304" pitchFamily="18" charset="0"/>
                          <a:cs typeface="Times New Roman" panose="02020603050405020304" pitchFamily="18" charset="0"/>
                        </a:rPr>
                        <a:t>b</a:t>
                      </a:r>
                      <a:endParaRPr kumimoji="1" lang="ja-JP" alt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i="1" dirty="0">
                          <a:latin typeface="Times New Roman" panose="02020603050405020304" pitchFamily="18" charset="0"/>
                          <a:cs typeface="Times New Roman" panose="02020603050405020304" pitchFamily="18" charset="0"/>
                        </a:rPr>
                        <a:t>c</a:t>
                      </a:r>
                      <a:endParaRPr kumimoji="1" lang="ja-JP" alt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i="1" dirty="0">
                          <a:latin typeface="Times New Roman" panose="02020603050405020304" pitchFamily="18" charset="0"/>
                          <a:cs typeface="Times New Roman" panose="02020603050405020304" pitchFamily="18" charset="0"/>
                        </a:rPr>
                        <a:t>d</a:t>
                      </a:r>
                      <a:endParaRPr kumimoji="1" lang="ja-JP" alt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i="1" dirty="0">
                          <a:latin typeface="Times New Roman" panose="02020603050405020304" pitchFamily="18" charset="0"/>
                          <a:cs typeface="Times New Roman" panose="02020603050405020304" pitchFamily="18" charset="0"/>
                        </a:rPr>
                        <a:t>e</a:t>
                      </a:r>
                      <a:endParaRPr kumimoji="1" lang="ja-JP" altLang="en-US" dirty="0">
                        <a:latin typeface="Times New Roman" panose="02020603050405020304" pitchFamily="18" charset="0"/>
                        <a:cs typeface="Times New Roman" panose="02020603050405020304" pitchFamily="18" charset="0"/>
                      </a:endParaRPr>
                    </a:p>
                  </a:txBody>
                  <a:tcPr>
                    <a:solidFill>
                      <a:schemeClr val="bg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i="1" u="none" dirty="0">
                          <a:latin typeface="Times New Roman" panose="02020603050405020304" pitchFamily="18" charset="0"/>
                          <a:cs typeface="Times New Roman" panose="02020603050405020304" pitchFamily="18" charset="0"/>
                        </a:rPr>
                        <a:t>f</a:t>
                      </a:r>
                      <a:endParaRPr kumimoji="1" lang="ja-JP" altLang="en-US" i="1" u="none" dirty="0">
                        <a:latin typeface="Times New Roman" panose="02020603050405020304" pitchFamily="18" charset="0"/>
                        <a:cs typeface="Times New Roman" panose="02020603050405020304" pitchFamily="18" charset="0"/>
                      </a:endParaRP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i="1" u="none" dirty="0">
                          <a:latin typeface="Times New Roman" panose="02020603050405020304" pitchFamily="18" charset="0"/>
                          <a:cs typeface="Times New Roman" panose="02020603050405020304" pitchFamily="18" charset="0"/>
                        </a:rPr>
                        <a:t>g</a:t>
                      </a:r>
                      <a:endParaRPr kumimoji="1" lang="ja-JP" altLang="en-US" i="1" u="none"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45473529"/>
                  </a:ext>
                </a:extLst>
              </a:tr>
              <a:tr h="370840">
                <a:tc>
                  <a:txBody>
                    <a:bodyPr/>
                    <a:lstStyle/>
                    <a:p>
                      <a:r>
                        <a:rPr kumimoji="1" lang="en-US" altLang="ja-JP" dirty="0" err="1"/>
                        <a:t>Init.</a:t>
                      </a:r>
                      <a:endParaRPr kumimoji="1" lang="ja-JP" altLang="en-US" dirty="0"/>
                    </a:p>
                  </a:txBody>
                  <a:tcPr/>
                </a:tc>
                <a:tc>
                  <a:txBody>
                    <a:bodyPr/>
                    <a:lstStyle/>
                    <a:p>
                      <a:r>
                        <a:rPr kumimoji="1" lang="en-US" altLang="ja-JP" dirty="0">
                          <a:latin typeface="Times New Roman" panose="02020603050405020304" pitchFamily="18" charset="0"/>
                          <a:cs typeface="Times New Roman" panose="02020603050405020304" pitchFamily="18" charset="0"/>
                        </a:rPr>
                        <a:t>{</a:t>
                      </a:r>
                      <a:r>
                        <a:rPr kumimoji="1" lang="en-US" altLang="ja-JP" i="1" dirty="0">
                          <a:latin typeface="Times New Roman" panose="02020603050405020304" pitchFamily="18" charset="0"/>
                          <a:cs typeface="Times New Roman" panose="02020603050405020304" pitchFamily="18" charset="0"/>
                        </a:rPr>
                        <a:t>e</a:t>
                      </a:r>
                      <a:r>
                        <a:rPr kumimoji="1" lang="en-US" altLang="ja-JP" dirty="0">
                          <a:latin typeface="Times New Roman" panose="02020603050405020304" pitchFamily="18" charset="0"/>
                          <a:cs typeface="Times New Roman" panose="02020603050405020304" pitchFamily="18" charset="0"/>
                        </a:rPr>
                        <a:t>}</a:t>
                      </a:r>
                      <a:endParaRPr kumimoji="1" lang="ja-JP" altLang="en-US" dirty="0">
                        <a:latin typeface="Times New Roman" panose="02020603050405020304" pitchFamily="18" charset="0"/>
                        <a:cs typeface="Times New Roman" panose="02020603050405020304" pitchFamily="18" charset="0"/>
                      </a:endParaRPr>
                    </a:p>
                  </a:txBody>
                  <a:tcPr/>
                </a:tc>
                <a:tc>
                  <a:txBody>
                    <a:bodyPr/>
                    <a:lstStyle/>
                    <a:p>
                      <a:r>
                        <a:rPr kumimoji="1" lang="en-US" altLang="ja-JP" dirty="0"/>
                        <a:t>-</a:t>
                      </a:r>
                      <a:endParaRPr kumimoji="1" lang="ja-JP" altLang="en-US" dirty="0"/>
                    </a:p>
                  </a:txBody>
                  <a:tcPr/>
                </a:tc>
                <a:tc>
                  <a:txBody>
                    <a:bodyPr/>
                    <a:lstStyle/>
                    <a:p>
                      <a:r>
                        <a:rPr kumimoji="1" lang="en-US" altLang="ja-JP" dirty="0"/>
                        <a:t>5</a:t>
                      </a:r>
                      <a:endParaRPr kumimoji="1" lang="ja-JP" altLang="en-US" dirty="0"/>
                    </a:p>
                  </a:txBody>
                  <a:tcPr/>
                </a:tc>
                <a:tc>
                  <a:txBody>
                    <a:bodyPr/>
                    <a:lstStyle/>
                    <a:p>
                      <a:r>
                        <a:rPr kumimoji="1" lang="en-US" altLang="ja-JP" dirty="0"/>
                        <a:t>5</a:t>
                      </a:r>
                      <a:endParaRPr kumimoji="1" lang="ja-JP" altLang="en-US" dirty="0"/>
                    </a:p>
                  </a:txBody>
                  <a:tcPr/>
                </a:tc>
                <a:tc>
                  <a:txBody>
                    <a:bodyPr/>
                    <a:lstStyle/>
                    <a:p>
                      <a:r>
                        <a:rPr kumimoji="1" lang="ja-JP" altLang="en-US" dirty="0"/>
                        <a:t>∞</a:t>
                      </a:r>
                    </a:p>
                  </a:txBody>
                  <a:tcPr/>
                </a:tc>
                <a:tc>
                  <a:txBody>
                    <a:bodyPr/>
                    <a:lstStyle/>
                    <a:p>
                      <a:r>
                        <a:rPr kumimoji="1" lang="en-US" altLang="ja-JP" dirty="0"/>
                        <a:t>8</a:t>
                      </a:r>
                      <a:endParaRPr kumimoji="1" lang="ja-JP" altLang="en-US" dirty="0"/>
                    </a:p>
                  </a:txBody>
                  <a:tcPr/>
                </a:tc>
                <a:tc>
                  <a:txBody>
                    <a:bodyPr/>
                    <a:lstStyle/>
                    <a:p>
                      <a:r>
                        <a:rPr kumimoji="1" lang="en-US" altLang="ja-JP" dirty="0"/>
                        <a:t>-</a:t>
                      </a:r>
                      <a:endParaRPr kumimoji="1" lang="ja-JP" altLang="en-US" dirty="0"/>
                    </a:p>
                  </a:txBody>
                  <a:tcPr>
                    <a:solidFill>
                      <a:schemeClr val="bg2"/>
                    </a:solidFill>
                  </a:tcPr>
                </a:tc>
                <a:tc>
                  <a:txBody>
                    <a:bodyPr/>
                    <a:lstStyle/>
                    <a:p>
                      <a:r>
                        <a:rPr kumimoji="1" lang="en-US" altLang="ja-JP" dirty="0"/>
                        <a:t>1</a:t>
                      </a:r>
                      <a:endParaRPr kumimoji="1" lang="ja-JP" altLang="en-US" dirty="0"/>
                    </a:p>
                  </a:txBody>
                  <a:tcPr>
                    <a:solidFill>
                      <a:schemeClr val="bg1"/>
                    </a:solidFill>
                  </a:tcPr>
                </a:tc>
                <a:tc>
                  <a:txBody>
                    <a:bodyPr/>
                    <a:lstStyle/>
                    <a:p>
                      <a:r>
                        <a:rPr kumimoji="1" lang="en-US" altLang="ja-JP" dirty="0"/>
                        <a:t>4</a:t>
                      </a:r>
                      <a:endParaRPr kumimoji="1" lang="ja-JP" altLang="en-US" dirty="0"/>
                    </a:p>
                  </a:txBody>
                  <a:tcPr/>
                </a:tc>
                <a:extLst>
                  <a:ext uri="{0D108BD9-81ED-4DB2-BD59-A6C34878D82A}">
                    <a16:rowId xmlns:a16="http://schemas.microsoft.com/office/drawing/2014/main" val="1108258686"/>
                  </a:ext>
                </a:extLst>
              </a:tr>
              <a:tr h="370840">
                <a:tc>
                  <a:txBody>
                    <a:bodyPr/>
                    <a:lstStyle/>
                    <a:p>
                      <a:endParaRPr kumimoji="1" lang="ja-JP"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Times New Roman" panose="02020603050405020304" pitchFamily="18" charset="0"/>
                        <a:cs typeface="Times New Roman" panose="02020603050405020304" pitchFamily="18" charset="0"/>
                      </a:endParaRPr>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solidFill>
                      <a:schemeClr val="bg2"/>
                    </a:solidFill>
                  </a:tcPr>
                </a:tc>
                <a:tc>
                  <a:txBody>
                    <a:bodyPr/>
                    <a:lstStyle/>
                    <a:p>
                      <a:endParaRPr kumimoji="1" lang="ja-JP" altLang="en-US" dirty="0"/>
                    </a:p>
                  </a:txBody>
                  <a:tcPr>
                    <a:solidFill>
                      <a:schemeClr val="bg1"/>
                    </a:solidFill>
                  </a:tcPr>
                </a:tc>
                <a:tc>
                  <a:txBody>
                    <a:bodyPr/>
                    <a:lstStyle/>
                    <a:p>
                      <a:endParaRPr kumimoji="1" lang="ja-JP" altLang="en-US" dirty="0"/>
                    </a:p>
                  </a:txBody>
                  <a:tcPr/>
                </a:tc>
                <a:extLst>
                  <a:ext uri="{0D108BD9-81ED-4DB2-BD59-A6C34878D82A}">
                    <a16:rowId xmlns:a16="http://schemas.microsoft.com/office/drawing/2014/main" val="1575738529"/>
                  </a:ext>
                </a:extLst>
              </a:tr>
              <a:tr h="370840">
                <a:tc>
                  <a:txBody>
                    <a:bodyPr/>
                    <a:lstStyle/>
                    <a:p>
                      <a:endParaRPr kumimoji="1" lang="ja-JP"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Times New Roman" panose="02020603050405020304" pitchFamily="18" charset="0"/>
                        <a:cs typeface="Times New Roman" panose="02020603050405020304" pitchFamily="18" charset="0"/>
                      </a:endParaRPr>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solidFill>
                      <a:schemeClr val="bg2"/>
                    </a:solidFill>
                  </a:tcPr>
                </a:tc>
                <a:tc>
                  <a:txBody>
                    <a:bodyPr/>
                    <a:lstStyle/>
                    <a:p>
                      <a:endParaRPr kumimoji="1" lang="ja-JP" altLang="en-US" dirty="0"/>
                    </a:p>
                  </a:txBody>
                  <a:tcPr>
                    <a:solidFill>
                      <a:schemeClr val="bg1"/>
                    </a:solidFill>
                  </a:tcPr>
                </a:tc>
                <a:tc>
                  <a:txBody>
                    <a:bodyPr/>
                    <a:lstStyle/>
                    <a:p>
                      <a:endParaRPr kumimoji="1" lang="ja-JP" altLang="en-US" dirty="0"/>
                    </a:p>
                  </a:txBody>
                  <a:tcPr/>
                </a:tc>
                <a:extLst>
                  <a:ext uri="{0D108BD9-81ED-4DB2-BD59-A6C34878D82A}">
                    <a16:rowId xmlns:a16="http://schemas.microsoft.com/office/drawing/2014/main" val="359555569"/>
                  </a:ext>
                </a:extLst>
              </a:tr>
              <a:tr h="370840">
                <a:tc>
                  <a:txBody>
                    <a:bodyPr/>
                    <a:lstStyle/>
                    <a:p>
                      <a:endParaRPr kumimoji="1" lang="ja-JP"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Times New Roman" panose="02020603050405020304" pitchFamily="18" charset="0"/>
                        <a:cs typeface="Times New Roman" panose="02020603050405020304" pitchFamily="18" charset="0"/>
                      </a:endParaRPr>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solidFill>
                      <a:schemeClr val="bg2"/>
                    </a:solidFill>
                  </a:tcPr>
                </a:tc>
                <a:tc>
                  <a:txBody>
                    <a:bodyPr/>
                    <a:lstStyle/>
                    <a:p>
                      <a:endParaRPr kumimoji="1" lang="ja-JP" altLang="en-US" dirty="0"/>
                    </a:p>
                  </a:txBody>
                  <a:tcPr>
                    <a:solidFill>
                      <a:schemeClr val="bg1"/>
                    </a:solidFill>
                  </a:tcPr>
                </a:tc>
                <a:tc>
                  <a:txBody>
                    <a:bodyPr/>
                    <a:lstStyle/>
                    <a:p>
                      <a:endParaRPr kumimoji="1" lang="ja-JP" altLang="en-US" dirty="0"/>
                    </a:p>
                  </a:txBody>
                  <a:tcPr/>
                </a:tc>
                <a:extLst>
                  <a:ext uri="{0D108BD9-81ED-4DB2-BD59-A6C34878D82A}">
                    <a16:rowId xmlns:a16="http://schemas.microsoft.com/office/drawing/2014/main" val="2655420561"/>
                  </a:ext>
                </a:extLst>
              </a:tr>
              <a:tr h="370840">
                <a:tc>
                  <a:txBody>
                    <a:bodyPr/>
                    <a:lstStyle/>
                    <a:p>
                      <a:endParaRPr kumimoji="1" lang="ja-JP"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Times New Roman" panose="02020603050405020304" pitchFamily="18" charset="0"/>
                        <a:cs typeface="Times New Roman" panose="02020603050405020304" pitchFamily="18" charset="0"/>
                      </a:endParaRPr>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solidFill>
                      <a:schemeClr val="bg2"/>
                    </a:solidFill>
                  </a:tcPr>
                </a:tc>
                <a:tc>
                  <a:txBody>
                    <a:bodyPr/>
                    <a:lstStyle/>
                    <a:p>
                      <a:endParaRPr kumimoji="1" lang="ja-JP" altLang="en-US" dirty="0"/>
                    </a:p>
                  </a:txBody>
                  <a:tcPr>
                    <a:solidFill>
                      <a:schemeClr val="bg1"/>
                    </a:solidFill>
                  </a:tcPr>
                </a:tc>
                <a:tc>
                  <a:txBody>
                    <a:bodyPr/>
                    <a:lstStyle/>
                    <a:p>
                      <a:endParaRPr kumimoji="1" lang="ja-JP" altLang="en-US" dirty="0"/>
                    </a:p>
                  </a:txBody>
                  <a:tcPr/>
                </a:tc>
                <a:extLst>
                  <a:ext uri="{0D108BD9-81ED-4DB2-BD59-A6C34878D82A}">
                    <a16:rowId xmlns:a16="http://schemas.microsoft.com/office/drawing/2014/main" val="611567418"/>
                  </a:ext>
                </a:extLst>
              </a:tr>
              <a:tr h="370840">
                <a:tc>
                  <a:txBody>
                    <a:bodyPr/>
                    <a:lstStyle/>
                    <a:p>
                      <a:endParaRPr kumimoji="1" lang="ja-JP"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Times New Roman" panose="02020603050405020304" pitchFamily="18" charset="0"/>
                        <a:cs typeface="Times New Roman" panose="02020603050405020304" pitchFamily="18" charset="0"/>
                      </a:endParaRPr>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solidFill>
                      <a:schemeClr val="bg2"/>
                    </a:solidFill>
                  </a:tcPr>
                </a:tc>
                <a:tc>
                  <a:txBody>
                    <a:bodyPr/>
                    <a:lstStyle/>
                    <a:p>
                      <a:endParaRPr kumimoji="1" lang="ja-JP" altLang="en-US" dirty="0"/>
                    </a:p>
                  </a:txBody>
                  <a:tcPr>
                    <a:solidFill>
                      <a:schemeClr val="bg1"/>
                    </a:solidFill>
                  </a:tcPr>
                </a:tc>
                <a:tc>
                  <a:txBody>
                    <a:bodyPr/>
                    <a:lstStyle/>
                    <a:p>
                      <a:endParaRPr kumimoji="1" lang="ja-JP" altLang="en-US" dirty="0"/>
                    </a:p>
                  </a:txBody>
                  <a:tcPr/>
                </a:tc>
                <a:extLst>
                  <a:ext uri="{0D108BD9-81ED-4DB2-BD59-A6C34878D82A}">
                    <a16:rowId xmlns:a16="http://schemas.microsoft.com/office/drawing/2014/main" val="3391235138"/>
                  </a:ext>
                </a:extLst>
              </a:tr>
              <a:tr h="370840">
                <a:tc>
                  <a:txBody>
                    <a:bodyPr/>
                    <a:lstStyle/>
                    <a:p>
                      <a:endParaRPr kumimoji="1" lang="ja-JP"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Times New Roman" panose="02020603050405020304" pitchFamily="18" charset="0"/>
                        <a:cs typeface="Times New Roman" panose="02020603050405020304" pitchFamily="18" charset="0"/>
                      </a:endParaRPr>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solidFill>
                      <a:schemeClr val="bg2"/>
                    </a:solidFill>
                  </a:tcPr>
                </a:tc>
                <a:tc>
                  <a:txBody>
                    <a:bodyPr/>
                    <a:lstStyle/>
                    <a:p>
                      <a:endParaRPr kumimoji="1" lang="ja-JP" altLang="en-US" dirty="0"/>
                    </a:p>
                  </a:txBody>
                  <a:tcPr>
                    <a:solidFill>
                      <a:schemeClr val="bg1"/>
                    </a:solidFill>
                  </a:tcPr>
                </a:tc>
                <a:tc>
                  <a:txBody>
                    <a:bodyPr/>
                    <a:lstStyle/>
                    <a:p>
                      <a:endParaRPr kumimoji="1" lang="ja-JP" altLang="en-US" dirty="0"/>
                    </a:p>
                  </a:txBody>
                  <a:tcPr/>
                </a:tc>
                <a:extLst>
                  <a:ext uri="{0D108BD9-81ED-4DB2-BD59-A6C34878D82A}">
                    <a16:rowId xmlns:a16="http://schemas.microsoft.com/office/drawing/2014/main" val="563978389"/>
                  </a:ext>
                </a:extLst>
              </a:tr>
            </a:tbl>
          </a:graphicData>
        </a:graphic>
      </p:graphicFrame>
    </p:spTree>
    <p:extLst>
      <p:ext uri="{BB962C8B-B14F-4D97-AF65-F5344CB8AC3E}">
        <p14:creationId xmlns:p14="http://schemas.microsoft.com/office/powerpoint/2010/main" val="41752968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lnSpcReduction="10000"/>
          </a:bodyPr>
          <a:lstStyle/>
          <a:p>
            <a:r>
              <a:rPr lang="en-US" altLang="ja-JP" u="sng" dirty="0">
                <a:solidFill>
                  <a:srgbClr val="FF0000"/>
                </a:solidFill>
              </a:rPr>
              <a:t>Shortest Path:</a:t>
            </a:r>
            <a:r>
              <a:rPr lang="en-US" altLang="ja-JP" dirty="0"/>
              <a:t> A path from a node to the other node which makes minimum summation of all edge weight. </a:t>
            </a:r>
          </a:p>
          <a:p>
            <a:endParaRPr lang="en-US" altLang="ja-JP" dirty="0"/>
          </a:p>
          <a:p>
            <a:endParaRPr lang="en-US" altLang="ja-JP" dirty="0"/>
          </a:p>
          <a:p>
            <a:endParaRPr lang="en-US" altLang="ja-JP" dirty="0"/>
          </a:p>
          <a:p>
            <a:r>
              <a:rPr lang="en-US" altLang="ja-JP" u="sng" dirty="0" err="1">
                <a:solidFill>
                  <a:srgbClr val="FF0000"/>
                </a:solidFill>
              </a:rPr>
              <a:t>Dijkstra’s</a:t>
            </a:r>
            <a:r>
              <a:rPr lang="en-US" altLang="ja-JP" u="sng" dirty="0">
                <a:solidFill>
                  <a:srgbClr val="FF0000"/>
                </a:solidFill>
              </a:rPr>
              <a:t> Algorithm:</a:t>
            </a:r>
          </a:p>
          <a:p>
            <a:pPr lvl="1"/>
            <a:r>
              <a:rPr lang="en-US" altLang="ja-JP" dirty="0"/>
              <a:t>If the graph is represented by an </a:t>
            </a:r>
            <a:r>
              <a:rPr lang="en-US" altLang="ja-JP" dirty="0">
                <a:solidFill>
                  <a:schemeClr val="hlink"/>
                </a:solidFill>
              </a:rPr>
              <a:t>adjacent (distance) matrix</a:t>
            </a:r>
            <a:r>
              <a:rPr lang="en-US" altLang="ja-JP" dirty="0"/>
              <a:t>, the time complexity of </a:t>
            </a:r>
            <a:r>
              <a:rPr lang="en-US" altLang="ja-JP" dirty="0" err="1"/>
              <a:t>Dijkstra's</a:t>
            </a:r>
            <a:r>
              <a:rPr lang="en-US" altLang="ja-JP" dirty="0"/>
              <a:t> algorithm is </a:t>
            </a:r>
            <a:r>
              <a:rPr lang="en-US" altLang="ja-JP" i="1" dirty="0">
                <a:latin typeface="Times New Roman" panose="02020603050405020304" pitchFamily="18" charset="0"/>
                <a:cs typeface="Times New Roman" panose="02020603050405020304" pitchFamily="18" charset="0"/>
              </a:rPr>
              <a:t>O</a:t>
            </a:r>
            <a:r>
              <a:rPr lang="en-US" altLang="ja-JP" dirty="0">
                <a:latin typeface="Times New Roman" panose="02020603050405020304" pitchFamily="18" charset="0"/>
                <a:cs typeface="Times New Roman" panose="02020603050405020304" pitchFamily="18" charset="0"/>
              </a:rPr>
              <a:t>(|V|</a:t>
            </a:r>
            <a:r>
              <a:rPr lang="en-US" altLang="ja-JP" baseline="30000" dirty="0">
                <a:latin typeface="Times New Roman" panose="02020603050405020304" pitchFamily="18" charset="0"/>
                <a:cs typeface="Times New Roman" panose="02020603050405020304" pitchFamily="18" charset="0"/>
              </a:rPr>
              <a:t>2</a:t>
            </a:r>
            <a:r>
              <a:rPr lang="en-US" altLang="ja-JP" dirty="0">
                <a:latin typeface="Times New Roman" panose="02020603050405020304" pitchFamily="18" charset="0"/>
                <a:cs typeface="Times New Roman" panose="02020603050405020304" pitchFamily="18" charset="0"/>
              </a:rPr>
              <a:t>)</a:t>
            </a:r>
            <a:r>
              <a:rPr lang="en-US" altLang="ja-JP" dirty="0"/>
              <a:t>. </a:t>
            </a:r>
          </a:p>
          <a:p>
            <a:pPr lvl="1">
              <a:lnSpc>
                <a:spcPct val="100000"/>
              </a:lnSpc>
            </a:pPr>
            <a:r>
              <a:rPr lang="en-US" altLang="ja-JP" dirty="0"/>
              <a:t>If the graph using </a:t>
            </a:r>
            <a:r>
              <a:rPr lang="en-US" altLang="ja-JP" u="sng" dirty="0">
                <a:solidFill>
                  <a:srgbClr val="FF0000"/>
                </a:solidFill>
              </a:rPr>
              <a:t>adjacency lists </a:t>
            </a:r>
            <a:r>
              <a:rPr lang="en-US" altLang="ja-JP" dirty="0"/>
              <a:t>and </a:t>
            </a:r>
            <a:r>
              <a:rPr lang="en-US" altLang="ja-JP" u="sng" dirty="0">
                <a:solidFill>
                  <a:srgbClr val="FF0000"/>
                </a:solidFill>
              </a:rPr>
              <a:t>keeping a priority queue</a:t>
            </a:r>
            <a:r>
              <a:rPr lang="en-US" altLang="ja-JP" dirty="0"/>
              <a:t> of the nodes not in </a:t>
            </a:r>
            <a:r>
              <a:rPr lang="en-US" altLang="ja-JP" i="1" dirty="0">
                <a:latin typeface="Times New Roman" panose="02020603050405020304" pitchFamily="18" charset="0"/>
                <a:cs typeface="Times New Roman" panose="02020603050405020304" pitchFamily="18" charset="0"/>
              </a:rPr>
              <a:t>S</a:t>
            </a:r>
            <a:r>
              <a:rPr lang="en-US" altLang="ja-JP" dirty="0"/>
              <a:t>, the time complexity of </a:t>
            </a:r>
            <a:r>
              <a:rPr lang="en-US" altLang="ja-JP" dirty="0" err="1"/>
              <a:t>Dijkstra's</a:t>
            </a:r>
            <a:r>
              <a:rPr lang="en-US" altLang="ja-JP" dirty="0"/>
              <a:t> algorithm is </a:t>
            </a:r>
            <a:r>
              <a:rPr lang="en-US" altLang="ja-JP" i="1" dirty="0">
                <a:latin typeface="Times New Roman" panose="02020603050405020304" pitchFamily="18" charset="0"/>
                <a:cs typeface="Times New Roman" panose="02020603050405020304" pitchFamily="18" charset="0"/>
              </a:rPr>
              <a:t>O</a:t>
            </a:r>
            <a:r>
              <a:rPr lang="en-US" altLang="ja-JP" dirty="0">
                <a:latin typeface="Times New Roman" panose="02020603050405020304" pitchFamily="18" charset="0"/>
                <a:cs typeface="Times New Roman" panose="02020603050405020304" pitchFamily="18" charset="0"/>
              </a:rPr>
              <a:t>((|</a:t>
            </a:r>
            <a:r>
              <a:rPr lang="en-US" altLang="ja-JP" i="1" dirty="0">
                <a:latin typeface="Times New Roman" panose="02020603050405020304" pitchFamily="18" charset="0"/>
                <a:cs typeface="Times New Roman" panose="02020603050405020304" pitchFamily="18" charset="0"/>
              </a:rPr>
              <a:t>V</a:t>
            </a:r>
            <a:r>
              <a:rPr lang="en-US" altLang="ja-JP" dirty="0">
                <a:latin typeface="Times New Roman" panose="02020603050405020304" pitchFamily="18" charset="0"/>
                <a:cs typeface="Times New Roman" panose="02020603050405020304" pitchFamily="18" charset="0"/>
              </a:rPr>
              <a:t>|+|</a:t>
            </a:r>
            <a:r>
              <a:rPr lang="en-US" altLang="ja-JP" i="1" dirty="0">
                <a:latin typeface="Times New Roman" panose="02020603050405020304" pitchFamily="18" charset="0"/>
                <a:cs typeface="Times New Roman" panose="02020603050405020304" pitchFamily="18" charset="0"/>
              </a:rPr>
              <a:t>E</a:t>
            </a:r>
            <a:r>
              <a:rPr lang="en-US" altLang="ja-JP" dirty="0">
                <a:latin typeface="Times New Roman" panose="02020603050405020304" pitchFamily="18" charset="0"/>
                <a:cs typeface="Times New Roman" panose="02020603050405020304" pitchFamily="18" charset="0"/>
              </a:rPr>
              <a:t>|)</a:t>
            </a:r>
            <a:r>
              <a:rPr lang="en-US" altLang="ja-JP" dirty="0" err="1">
                <a:latin typeface="Times New Roman" panose="02020603050405020304" pitchFamily="18" charset="0"/>
                <a:cs typeface="Times New Roman" panose="02020603050405020304" pitchFamily="18" charset="0"/>
              </a:rPr>
              <a:t>log|</a:t>
            </a:r>
            <a:r>
              <a:rPr lang="en-US" altLang="ja-JP" i="1" dirty="0" err="1">
                <a:latin typeface="Times New Roman" panose="02020603050405020304" pitchFamily="18" charset="0"/>
                <a:cs typeface="Times New Roman" panose="02020603050405020304" pitchFamily="18" charset="0"/>
              </a:rPr>
              <a:t>V</a:t>
            </a:r>
            <a:r>
              <a:rPr lang="en-US" altLang="ja-JP" dirty="0">
                <a:latin typeface="Times New Roman" panose="02020603050405020304" pitchFamily="18" charset="0"/>
                <a:cs typeface="Times New Roman" panose="02020603050405020304" pitchFamily="18" charset="0"/>
              </a:rPr>
              <a:t>|). </a:t>
            </a:r>
          </a:p>
          <a:p>
            <a:pPr lvl="1"/>
            <a:endParaRPr lang="en-US" altLang="ja-JP" dirty="0"/>
          </a:p>
          <a:p>
            <a:pPr lvl="1"/>
            <a:endParaRPr lang="en-US" altLang="ja-JP" u="sng" dirty="0">
              <a:solidFill>
                <a:srgbClr val="FF0000"/>
              </a:solidFill>
            </a:endParaRPr>
          </a:p>
          <a:p>
            <a:pPr marL="0" indent="0">
              <a:buNone/>
            </a:pPr>
            <a:endParaRPr kumimoji="1" lang="ja-JP" altLang="en-US" dirty="0"/>
          </a:p>
        </p:txBody>
      </p:sp>
      <p:sp>
        <p:nvSpPr>
          <p:cNvPr id="4" name="タイトル 1"/>
          <p:cNvSpPr>
            <a:spLocks noGrp="1"/>
          </p:cNvSpPr>
          <p:nvPr>
            <p:ph type="title"/>
          </p:nvPr>
        </p:nvSpPr>
        <p:spPr>
          <a:xfrm>
            <a:off x="838200" y="365125"/>
            <a:ext cx="10515600" cy="1325563"/>
          </a:xfrm>
        </p:spPr>
        <p:txBody>
          <a:bodyPr/>
          <a:lstStyle/>
          <a:p>
            <a:r>
              <a:rPr kumimoji="1" lang="en-US" altLang="ja-JP" dirty="0"/>
              <a:t>        Wrap up today’s class</a:t>
            </a:r>
            <a:endParaRPr kumimoji="1" lang="ja-JP" altLang="en-US" dirty="0"/>
          </a:p>
        </p:txBody>
      </p:sp>
      <p:pic>
        <p:nvPicPr>
          <p:cNvPr id="5" name="Picture 4" descr="ãtakeout illustãã®ç»åæ¤ç´¢çµæ"/>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foregroundMark x1="38667" y1="69667" x2="38667" y2="69667"/>
                        <a14:foregroundMark x1="45333" y1="19333" x2="50667" y2="19333"/>
                        <a14:foregroundMark x1="43667" y1="50667" x2="43667" y2="50667"/>
                      </a14:backgroundRemoval>
                    </a14:imgEffect>
                  </a14:imgLayer>
                </a14:imgProps>
              </a:ext>
              <a:ext uri="{28A0092B-C50C-407E-A947-70E740481C1C}">
                <a14:useLocalDpi xmlns:a14="http://schemas.microsoft.com/office/drawing/2010/main" val="0"/>
              </a:ext>
            </a:extLst>
          </a:blip>
          <a:srcRect/>
          <a:stretch>
            <a:fillRect/>
          </a:stretch>
        </p:blipFill>
        <p:spPr bwMode="auto">
          <a:xfrm rot="19800000">
            <a:off x="646307" y="244844"/>
            <a:ext cx="1449668" cy="1449668"/>
          </a:xfrm>
          <a:prstGeom prst="rect">
            <a:avLst/>
          </a:prstGeom>
          <a:noFill/>
          <a:extLst>
            <a:ext uri="{909E8E84-426E-40DD-AFC4-6F175D3DCCD1}">
              <a14:hiddenFill xmlns:a14="http://schemas.microsoft.com/office/drawing/2010/main">
                <a:solidFill>
                  <a:srgbClr val="FFFFFF"/>
                </a:solidFill>
              </a14:hiddenFill>
            </a:ext>
          </a:extLst>
        </p:spPr>
      </p:pic>
      <p:pic>
        <p:nvPicPr>
          <p:cNvPr id="60" name="図 59"/>
          <p:cNvPicPr>
            <a:picLocks noChangeAspect="1"/>
          </p:cNvPicPr>
          <p:nvPr/>
        </p:nvPicPr>
        <p:blipFill>
          <a:blip r:embed="rId5"/>
          <a:stretch>
            <a:fillRect/>
          </a:stretch>
        </p:blipFill>
        <p:spPr>
          <a:xfrm>
            <a:off x="3598911" y="2597146"/>
            <a:ext cx="4835964" cy="1479075"/>
          </a:xfrm>
          <a:prstGeom prst="rect">
            <a:avLst/>
          </a:prstGeom>
        </p:spPr>
      </p:pic>
    </p:spTree>
    <p:extLst>
      <p:ext uri="{BB962C8B-B14F-4D97-AF65-F5344CB8AC3E}">
        <p14:creationId xmlns:p14="http://schemas.microsoft.com/office/powerpoint/2010/main" val="1590451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z="2400" dirty="0"/>
              <a:t>(Review)</a:t>
            </a:r>
            <a:br>
              <a:rPr kumimoji="1" lang="en-US" altLang="ja-JP" dirty="0"/>
            </a:br>
            <a:r>
              <a:rPr kumimoji="1" lang="en-US" altLang="ja-JP" dirty="0"/>
              <a:t>Path and Cycle</a:t>
            </a:r>
            <a:endParaRPr kumimoji="1" lang="ja-JP" altLang="en-US" dirty="0"/>
          </a:p>
        </p:txBody>
      </p:sp>
      <p:sp>
        <p:nvSpPr>
          <p:cNvPr id="3" name="コンテンツ プレースホルダー 2"/>
          <p:cNvSpPr>
            <a:spLocks noGrp="1"/>
          </p:cNvSpPr>
          <p:nvPr>
            <p:ph idx="1"/>
          </p:nvPr>
        </p:nvSpPr>
        <p:spPr/>
        <p:txBody>
          <a:bodyPr/>
          <a:lstStyle/>
          <a:p>
            <a:pPr>
              <a:defRPr/>
            </a:pPr>
            <a:r>
              <a:rPr lang="en-US" altLang="ja-JP" dirty="0">
                <a:ea typeface="ＭＳ Ｐゴシック" pitchFamily="34" charset="-128"/>
              </a:rPr>
              <a:t>A </a:t>
            </a:r>
            <a:r>
              <a:rPr lang="en-US" altLang="ja-JP" u="sng" dirty="0">
                <a:solidFill>
                  <a:srgbClr val="FF0000"/>
                </a:solidFill>
                <a:ea typeface="ＭＳ Ｐゴシック" pitchFamily="34" charset="-128"/>
              </a:rPr>
              <a:t>path</a:t>
            </a:r>
            <a:r>
              <a:rPr lang="en-US" altLang="ja-JP" dirty="0">
                <a:ea typeface="ＭＳ Ｐゴシック" pitchFamily="34" charset="-128"/>
              </a:rPr>
              <a:t> in a graph is a sequence of edges of the form </a:t>
            </a:r>
            <a:r>
              <a:rPr lang="en-US" altLang="ja-JP" dirty="0">
                <a:latin typeface="Times New Roman" panose="02020603050405020304" pitchFamily="18" charset="0"/>
                <a:ea typeface="ＭＳ Ｐゴシック" pitchFamily="34" charset="-128"/>
                <a:cs typeface="Times New Roman" panose="02020603050405020304" pitchFamily="18" charset="0"/>
              </a:rPr>
              <a:t>(</a:t>
            </a:r>
            <a:r>
              <a:rPr lang="en-US" altLang="ja-JP" i="1" dirty="0">
                <a:latin typeface="Times New Roman" panose="02020603050405020304" pitchFamily="18" charset="0"/>
                <a:ea typeface="ＭＳ Ｐゴシック" pitchFamily="34" charset="-128"/>
                <a:cs typeface="Times New Roman" panose="02020603050405020304" pitchFamily="18" charset="0"/>
              </a:rPr>
              <a:t>v</a:t>
            </a:r>
            <a:r>
              <a:rPr lang="en-US" altLang="ja-JP" baseline="-25000" dirty="0">
                <a:latin typeface="Times New Roman" panose="02020603050405020304" pitchFamily="18" charset="0"/>
                <a:ea typeface="ＭＳ Ｐゴシック" pitchFamily="34" charset="-128"/>
                <a:cs typeface="Times New Roman" panose="02020603050405020304" pitchFamily="18" charset="0"/>
              </a:rPr>
              <a:t>1</a:t>
            </a:r>
            <a:r>
              <a:rPr lang="en-US" altLang="ja-JP" dirty="0">
                <a:latin typeface="Times New Roman" panose="02020603050405020304" pitchFamily="18" charset="0"/>
                <a:ea typeface="ＭＳ Ｐゴシック" pitchFamily="34" charset="-128"/>
                <a:cs typeface="Times New Roman" panose="02020603050405020304" pitchFamily="18" charset="0"/>
              </a:rPr>
              <a:t>,</a:t>
            </a:r>
            <a:r>
              <a:rPr lang="en-US" altLang="ja-JP" i="1" dirty="0">
                <a:latin typeface="Times New Roman" panose="02020603050405020304" pitchFamily="18" charset="0"/>
                <a:ea typeface="ＭＳ Ｐゴシック" pitchFamily="34" charset="-128"/>
                <a:cs typeface="Times New Roman" panose="02020603050405020304" pitchFamily="18" charset="0"/>
              </a:rPr>
              <a:t>v</a:t>
            </a:r>
            <a:r>
              <a:rPr lang="en-US" altLang="ja-JP" baseline="-25000" dirty="0">
                <a:latin typeface="Times New Roman" panose="02020603050405020304" pitchFamily="18" charset="0"/>
                <a:ea typeface="ＭＳ Ｐゴシック" pitchFamily="34" charset="-128"/>
                <a:cs typeface="Times New Roman" panose="02020603050405020304" pitchFamily="18" charset="0"/>
              </a:rPr>
              <a:t>2</a:t>
            </a:r>
            <a:r>
              <a:rPr lang="en-US" altLang="ja-JP" dirty="0">
                <a:latin typeface="Times New Roman" panose="02020603050405020304" pitchFamily="18" charset="0"/>
                <a:ea typeface="ＭＳ Ｐゴシック" pitchFamily="34" charset="-128"/>
                <a:cs typeface="Times New Roman" panose="02020603050405020304" pitchFamily="18" charset="0"/>
              </a:rPr>
              <a:t>), (</a:t>
            </a:r>
            <a:r>
              <a:rPr lang="en-US" altLang="ja-JP" i="1" dirty="0">
                <a:latin typeface="Times New Roman" panose="02020603050405020304" pitchFamily="18" charset="0"/>
                <a:ea typeface="ＭＳ Ｐゴシック" pitchFamily="34" charset="-128"/>
                <a:cs typeface="Times New Roman" panose="02020603050405020304" pitchFamily="18" charset="0"/>
              </a:rPr>
              <a:t>v</a:t>
            </a:r>
            <a:r>
              <a:rPr lang="en-US" altLang="ja-JP" baseline="-25000" dirty="0">
                <a:latin typeface="Times New Roman" panose="02020603050405020304" pitchFamily="18" charset="0"/>
                <a:ea typeface="ＭＳ Ｐゴシック" pitchFamily="34" charset="-128"/>
                <a:cs typeface="Times New Roman" panose="02020603050405020304" pitchFamily="18" charset="0"/>
              </a:rPr>
              <a:t>2</a:t>
            </a:r>
            <a:r>
              <a:rPr lang="en-US" altLang="ja-JP" dirty="0">
                <a:latin typeface="Times New Roman" panose="02020603050405020304" pitchFamily="18" charset="0"/>
                <a:ea typeface="ＭＳ Ｐゴシック" pitchFamily="34" charset="-128"/>
                <a:cs typeface="Times New Roman" panose="02020603050405020304" pitchFamily="18" charset="0"/>
              </a:rPr>
              <a:t>,</a:t>
            </a:r>
            <a:r>
              <a:rPr lang="en-US" altLang="ja-JP" i="1" dirty="0">
                <a:latin typeface="Times New Roman" panose="02020603050405020304" pitchFamily="18" charset="0"/>
                <a:ea typeface="ＭＳ Ｐゴシック" pitchFamily="34" charset="-128"/>
                <a:cs typeface="Times New Roman" panose="02020603050405020304" pitchFamily="18" charset="0"/>
              </a:rPr>
              <a:t>v</a:t>
            </a:r>
            <a:r>
              <a:rPr lang="en-US" altLang="ja-JP" baseline="-25000" dirty="0">
                <a:latin typeface="Times New Roman" panose="02020603050405020304" pitchFamily="18" charset="0"/>
                <a:ea typeface="ＭＳ Ｐゴシック" pitchFamily="34" charset="-128"/>
                <a:cs typeface="Times New Roman" panose="02020603050405020304" pitchFamily="18" charset="0"/>
              </a:rPr>
              <a:t>3</a:t>
            </a:r>
            <a:r>
              <a:rPr lang="en-US" altLang="ja-JP" dirty="0">
                <a:latin typeface="Times New Roman" panose="02020603050405020304" pitchFamily="18" charset="0"/>
                <a:ea typeface="ＭＳ Ｐゴシック" pitchFamily="34" charset="-128"/>
                <a:cs typeface="Times New Roman" panose="02020603050405020304" pitchFamily="18" charset="0"/>
              </a:rPr>
              <a:t>), ..., (</a:t>
            </a:r>
            <a:r>
              <a:rPr lang="en-US" altLang="ja-JP" i="1" dirty="0">
                <a:latin typeface="Times New Roman" panose="02020603050405020304" pitchFamily="18" charset="0"/>
                <a:ea typeface="ＭＳ Ｐゴシック" pitchFamily="34" charset="-128"/>
                <a:cs typeface="Times New Roman" panose="02020603050405020304" pitchFamily="18" charset="0"/>
              </a:rPr>
              <a:t>v</a:t>
            </a:r>
            <a:r>
              <a:rPr lang="en-US" altLang="ja-JP" i="1" baseline="-25000" dirty="0">
                <a:latin typeface="Times New Roman" panose="02020603050405020304" pitchFamily="18" charset="0"/>
                <a:ea typeface="ＭＳ Ｐゴシック" pitchFamily="34" charset="-128"/>
                <a:cs typeface="Times New Roman" panose="02020603050405020304" pitchFamily="18" charset="0"/>
              </a:rPr>
              <a:t>n</a:t>
            </a:r>
            <a:r>
              <a:rPr lang="en-US" altLang="ja-JP" baseline="-25000" dirty="0">
                <a:latin typeface="Times New Roman" panose="02020603050405020304" pitchFamily="18" charset="0"/>
                <a:ea typeface="ＭＳ Ｐゴシック" pitchFamily="34" charset="-128"/>
                <a:cs typeface="Times New Roman" panose="02020603050405020304" pitchFamily="18" charset="0"/>
              </a:rPr>
              <a:t>-1</a:t>
            </a:r>
            <a:r>
              <a:rPr lang="en-US" altLang="ja-JP" dirty="0">
                <a:latin typeface="Times New Roman" panose="02020603050405020304" pitchFamily="18" charset="0"/>
                <a:ea typeface="ＭＳ Ｐゴシック" pitchFamily="34" charset="-128"/>
                <a:cs typeface="Times New Roman" panose="02020603050405020304" pitchFamily="18" charset="0"/>
              </a:rPr>
              <a:t>,</a:t>
            </a:r>
            <a:r>
              <a:rPr lang="en-US" altLang="ja-JP" i="1" dirty="0">
                <a:latin typeface="Times New Roman" panose="02020603050405020304" pitchFamily="18" charset="0"/>
                <a:ea typeface="ＭＳ Ｐゴシック" pitchFamily="34" charset="-128"/>
                <a:cs typeface="Times New Roman" panose="02020603050405020304" pitchFamily="18" charset="0"/>
              </a:rPr>
              <a:t>v</a:t>
            </a:r>
            <a:r>
              <a:rPr lang="en-US" altLang="ja-JP" i="1" baseline="-25000" dirty="0">
                <a:latin typeface="Times New Roman" panose="02020603050405020304" pitchFamily="18" charset="0"/>
                <a:ea typeface="ＭＳ Ｐゴシック" pitchFamily="34" charset="-128"/>
                <a:cs typeface="Times New Roman" panose="02020603050405020304" pitchFamily="18" charset="0"/>
              </a:rPr>
              <a:t>n</a:t>
            </a:r>
            <a:r>
              <a:rPr lang="en-US" altLang="ja-JP" dirty="0">
                <a:latin typeface="Times New Roman" panose="02020603050405020304" pitchFamily="18" charset="0"/>
                <a:ea typeface="ＭＳ Ｐゴシック" pitchFamily="34" charset="-128"/>
                <a:cs typeface="Times New Roman" panose="02020603050405020304" pitchFamily="18" charset="0"/>
              </a:rPr>
              <a:t>)</a:t>
            </a:r>
            <a:r>
              <a:rPr lang="en-US" altLang="ja-JP" dirty="0">
                <a:ea typeface="ＭＳ Ｐゴシック" pitchFamily="34" charset="-128"/>
              </a:rPr>
              <a:t>. The path is from </a:t>
            </a:r>
            <a:r>
              <a:rPr lang="en-US" altLang="ja-JP" i="1" dirty="0">
                <a:latin typeface="Times New Roman" panose="02020603050405020304" pitchFamily="18" charset="0"/>
                <a:ea typeface="ＭＳ Ｐゴシック" pitchFamily="34" charset="-128"/>
                <a:cs typeface="Times New Roman" panose="02020603050405020304" pitchFamily="18" charset="0"/>
              </a:rPr>
              <a:t>v</a:t>
            </a:r>
            <a:r>
              <a:rPr lang="en-US" altLang="ja-JP" baseline="-25000" dirty="0">
                <a:latin typeface="Times New Roman" panose="02020603050405020304" pitchFamily="18" charset="0"/>
                <a:ea typeface="ＭＳ Ｐゴシック" pitchFamily="34" charset="-128"/>
                <a:cs typeface="Times New Roman" panose="02020603050405020304" pitchFamily="18" charset="0"/>
              </a:rPr>
              <a:t>1</a:t>
            </a:r>
            <a:r>
              <a:rPr lang="en-US" altLang="ja-JP" dirty="0">
                <a:ea typeface="ＭＳ Ｐゴシック" pitchFamily="34" charset="-128"/>
              </a:rPr>
              <a:t> to</a:t>
            </a:r>
            <a:r>
              <a:rPr lang="en-US" altLang="ja-JP" i="1" dirty="0">
                <a:ea typeface="ＭＳ Ｐゴシック" pitchFamily="34" charset="-128"/>
              </a:rPr>
              <a:t> </a:t>
            </a:r>
            <a:r>
              <a:rPr lang="en-US" altLang="ja-JP" i="1" dirty="0" err="1">
                <a:latin typeface="Times New Roman" panose="02020603050405020304" pitchFamily="18" charset="0"/>
                <a:ea typeface="ＭＳ Ｐゴシック" pitchFamily="34" charset="-128"/>
                <a:cs typeface="Times New Roman" panose="02020603050405020304" pitchFamily="18" charset="0"/>
              </a:rPr>
              <a:t>v</a:t>
            </a:r>
            <a:r>
              <a:rPr lang="en-US" altLang="ja-JP" i="1" baseline="-25000" dirty="0" err="1">
                <a:latin typeface="Times New Roman" panose="02020603050405020304" pitchFamily="18" charset="0"/>
                <a:ea typeface="ＭＳ Ｐゴシック" pitchFamily="34" charset="-128"/>
                <a:cs typeface="Times New Roman" panose="02020603050405020304" pitchFamily="18" charset="0"/>
              </a:rPr>
              <a:t>n</a:t>
            </a:r>
            <a:r>
              <a:rPr lang="en-US" altLang="ja-JP" dirty="0">
                <a:ea typeface="ＭＳ Ｐゴシック" pitchFamily="34" charset="-128"/>
              </a:rPr>
              <a:t> of length </a:t>
            </a:r>
            <a:r>
              <a:rPr lang="en-US" altLang="ja-JP" i="1" dirty="0">
                <a:latin typeface="Times New Roman" panose="02020603050405020304" pitchFamily="18" charset="0"/>
                <a:ea typeface="ＭＳ Ｐゴシック" pitchFamily="34" charset="-128"/>
                <a:cs typeface="Times New Roman" panose="02020603050405020304" pitchFamily="18" charset="0"/>
              </a:rPr>
              <a:t>n</a:t>
            </a:r>
            <a:r>
              <a:rPr lang="en-US" altLang="ja-JP" dirty="0">
                <a:latin typeface="Times New Roman" panose="02020603050405020304" pitchFamily="18" charset="0"/>
                <a:ea typeface="ＭＳ Ｐゴシック" pitchFamily="34" charset="-128"/>
                <a:cs typeface="Times New Roman" panose="02020603050405020304" pitchFamily="18" charset="0"/>
              </a:rPr>
              <a:t>-1</a:t>
            </a:r>
            <a:r>
              <a:rPr lang="en-US" altLang="ja-JP" dirty="0">
                <a:ea typeface="ＭＳ Ｐゴシック" pitchFamily="34" charset="-128"/>
              </a:rPr>
              <a:t>. </a:t>
            </a:r>
          </a:p>
          <a:p>
            <a:pPr lvl="1">
              <a:defRPr/>
            </a:pPr>
            <a:r>
              <a:rPr lang="en-US" altLang="ja-JP" dirty="0">
                <a:ea typeface="ＭＳ Ｐゴシック" pitchFamily="34" charset="-128"/>
              </a:rPr>
              <a:t>As a special case, a single vertex denotes a path of length 0 from itself to itself. </a:t>
            </a:r>
          </a:p>
          <a:p>
            <a:pPr lvl="1">
              <a:defRPr/>
            </a:pPr>
            <a:r>
              <a:rPr lang="en-US" altLang="ja-JP" dirty="0">
                <a:ea typeface="ＭＳ Ｐゴシック" pitchFamily="34" charset="-128"/>
              </a:rPr>
              <a:t>A path is </a:t>
            </a:r>
            <a:r>
              <a:rPr lang="en-US" altLang="ja-JP" u="sng" dirty="0">
                <a:solidFill>
                  <a:srgbClr val="FF0000"/>
                </a:solidFill>
                <a:ea typeface="ＭＳ Ｐゴシック" pitchFamily="34" charset="-128"/>
              </a:rPr>
              <a:t>simple</a:t>
            </a:r>
            <a:r>
              <a:rPr lang="en-US" altLang="ja-JP" dirty="0">
                <a:ea typeface="ＭＳ Ｐゴシック" pitchFamily="34" charset="-128"/>
              </a:rPr>
              <a:t> if </a:t>
            </a:r>
            <a:r>
              <a:rPr lang="en-US" altLang="ja-JP" u="sng" dirty="0">
                <a:ea typeface="ＭＳ Ｐゴシック" pitchFamily="34" charset="-128"/>
              </a:rPr>
              <a:t>all edges and all vertices on the path</a:t>
            </a:r>
            <a:r>
              <a:rPr lang="en-US" altLang="ja-JP" dirty="0">
                <a:ea typeface="ＭＳ Ｐゴシック" pitchFamily="34" charset="-128"/>
              </a:rPr>
              <a:t>, except possibly the first and the last vertices, are distinct.</a:t>
            </a:r>
          </a:p>
          <a:p>
            <a:pPr lvl="1">
              <a:defRPr/>
            </a:pPr>
            <a:r>
              <a:rPr lang="en-US" altLang="ja-JP" dirty="0">
                <a:ea typeface="ＭＳ Ｐゴシック" pitchFamily="34" charset="-128"/>
              </a:rPr>
              <a:t>A </a:t>
            </a:r>
            <a:r>
              <a:rPr lang="en-US" altLang="ja-JP" u="sng" dirty="0">
                <a:solidFill>
                  <a:srgbClr val="FF0000"/>
                </a:solidFill>
                <a:ea typeface="ＭＳ Ｐゴシック" pitchFamily="34" charset="-128"/>
              </a:rPr>
              <a:t>cycle</a:t>
            </a:r>
            <a:r>
              <a:rPr lang="en-US" altLang="ja-JP" dirty="0">
                <a:ea typeface="ＭＳ Ｐゴシック" pitchFamily="34" charset="-128"/>
              </a:rPr>
              <a:t> is a simple path of length at least 1 which begins and ends at the same vertex. In an undirected graph, a cycle must be of length at least 3.</a:t>
            </a:r>
          </a:p>
          <a:p>
            <a:pPr>
              <a:defRPr/>
            </a:pPr>
            <a:endParaRPr lang="en-US" altLang="ja-JP" dirty="0">
              <a:ea typeface="ＭＳ Ｐゴシック" pitchFamily="34" charset="-128"/>
            </a:endParaRPr>
          </a:p>
          <a:p>
            <a:endParaRPr kumimoji="1" lang="ja-JP" altLang="en-US" dirty="0"/>
          </a:p>
        </p:txBody>
      </p:sp>
      <p:grpSp>
        <p:nvGrpSpPr>
          <p:cNvPr id="4" name="グループ化 3"/>
          <p:cNvGrpSpPr/>
          <p:nvPr/>
        </p:nvGrpSpPr>
        <p:grpSpPr>
          <a:xfrm>
            <a:off x="3228392" y="4934557"/>
            <a:ext cx="3355124" cy="1377343"/>
            <a:chOff x="3277404" y="4172974"/>
            <a:chExt cx="5211131" cy="2139269"/>
          </a:xfrm>
        </p:grpSpPr>
        <p:sp>
          <p:nvSpPr>
            <p:cNvPr id="5" name="楕円 4"/>
            <p:cNvSpPr/>
            <p:nvPr/>
          </p:nvSpPr>
          <p:spPr>
            <a:xfrm>
              <a:off x="4607622" y="5815880"/>
              <a:ext cx="496363" cy="4963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f</a:t>
              </a:r>
              <a:endParaRPr kumimoji="1" lang="ja-JP" altLang="en-US" dirty="0"/>
            </a:p>
          </p:txBody>
        </p:sp>
        <p:sp>
          <p:nvSpPr>
            <p:cNvPr id="6" name="楕円 5"/>
            <p:cNvSpPr/>
            <p:nvPr/>
          </p:nvSpPr>
          <p:spPr>
            <a:xfrm>
              <a:off x="4601201" y="4172975"/>
              <a:ext cx="496363" cy="4963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b</a:t>
              </a:r>
              <a:endParaRPr kumimoji="1" lang="ja-JP" altLang="en-US" dirty="0"/>
            </a:p>
          </p:txBody>
        </p:sp>
        <p:sp>
          <p:nvSpPr>
            <p:cNvPr id="7" name="楕円 6"/>
            <p:cNvSpPr/>
            <p:nvPr/>
          </p:nvSpPr>
          <p:spPr>
            <a:xfrm>
              <a:off x="6591300" y="4172974"/>
              <a:ext cx="496363" cy="4963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c</a:t>
              </a:r>
              <a:endParaRPr kumimoji="1" lang="ja-JP" altLang="en-US" dirty="0"/>
            </a:p>
          </p:txBody>
        </p:sp>
        <p:sp>
          <p:nvSpPr>
            <p:cNvPr id="8" name="楕円 7"/>
            <p:cNvSpPr/>
            <p:nvPr/>
          </p:nvSpPr>
          <p:spPr>
            <a:xfrm>
              <a:off x="6588352" y="5815880"/>
              <a:ext cx="496363" cy="4963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e</a:t>
              </a:r>
              <a:endParaRPr kumimoji="1" lang="ja-JP" altLang="en-US" dirty="0"/>
            </a:p>
          </p:txBody>
        </p:sp>
        <p:sp>
          <p:nvSpPr>
            <p:cNvPr id="9" name="楕円 8"/>
            <p:cNvSpPr/>
            <p:nvPr/>
          </p:nvSpPr>
          <p:spPr>
            <a:xfrm>
              <a:off x="7992172" y="4994427"/>
              <a:ext cx="496363" cy="4963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d</a:t>
              </a:r>
              <a:endParaRPr kumimoji="1" lang="ja-JP" altLang="en-US" dirty="0"/>
            </a:p>
          </p:txBody>
        </p:sp>
        <p:sp>
          <p:nvSpPr>
            <p:cNvPr id="10" name="楕円 9"/>
            <p:cNvSpPr/>
            <p:nvPr/>
          </p:nvSpPr>
          <p:spPr>
            <a:xfrm>
              <a:off x="3277404" y="4994426"/>
              <a:ext cx="496363" cy="4963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a</a:t>
              </a:r>
              <a:endParaRPr kumimoji="1" lang="ja-JP" altLang="en-US" dirty="0"/>
            </a:p>
          </p:txBody>
        </p:sp>
        <p:cxnSp>
          <p:nvCxnSpPr>
            <p:cNvPr id="11" name="直線矢印コネクタ 10"/>
            <p:cNvCxnSpPr>
              <a:stCxn id="7" idx="2"/>
              <a:endCxn id="6" idx="6"/>
            </p:cNvCxnSpPr>
            <p:nvPr/>
          </p:nvCxnSpPr>
          <p:spPr>
            <a:xfrm flipH="1">
              <a:off x="5097564" y="4421156"/>
              <a:ext cx="1493736" cy="1"/>
            </a:xfrm>
            <a:prstGeom prst="straightConnector1">
              <a:avLst/>
            </a:prstGeom>
            <a:ln w="254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9" idx="1"/>
              <a:endCxn id="7" idx="6"/>
            </p:cNvCxnSpPr>
            <p:nvPr/>
          </p:nvCxnSpPr>
          <p:spPr>
            <a:xfrm flipH="1" flipV="1">
              <a:off x="7087663" y="4421156"/>
              <a:ext cx="977200" cy="645962"/>
            </a:xfrm>
            <a:prstGeom prst="straightConnector1">
              <a:avLst/>
            </a:prstGeom>
            <a:ln w="254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a:stCxn id="9" idx="3"/>
              <a:endCxn id="8" idx="6"/>
            </p:cNvCxnSpPr>
            <p:nvPr/>
          </p:nvCxnSpPr>
          <p:spPr>
            <a:xfrm flipH="1">
              <a:off x="7084715" y="5418099"/>
              <a:ext cx="980148" cy="645963"/>
            </a:xfrm>
            <a:prstGeom prst="straightConnector1">
              <a:avLst/>
            </a:prstGeom>
            <a:ln w="254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a:stCxn id="5" idx="6"/>
              <a:endCxn id="8" idx="2"/>
            </p:cNvCxnSpPr>
            <p:nvPr/>
          </p:nvCxnSpPr>
          <p:spPr>
            <a:xfrm>
              <a:off x="5103985" y="6064062"/>
              <a:ext cx="1484367" cy="0"/>
            </a:xfrm>
            <a:prstGeom prst="straightConnector1">
              <a:avLst/>
            </a:prstGeom>
            <a:ln w="254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a:stCxn id="10" idx="7"/>
              <a:endCxn id="6" idx="2"/>
            </p:cNvCxnSpPr>
            <p:nvPr/>
          </p:nvCxnSpPr>
          <p:spPr>
            <a:xfrm flipV="1">
              <a:off x="3701076" y="4421157"/>
              <a:ext cx="900125" cy="645960"/>
            </a:xfrm>
            <a:prstGeom prst="straightConnector1">
              <a:avLst/>
            </a:prstGeom>
            <a:ln w="254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20" name="グループ化 19"/>
          <p:cNvGrpSpPr/>
          <p:nvPr/>
        </p:nvGrpSpPr>
        <p:grpSpPr>
          <a:xfrm>
            <a:off x="7405212" y="4934557"/>
            <a:ext cx="3355124" cy="1377343"/>
            <a:chOff x="3277404" y="4172974"/>
            <a:chExt cx="5211131" cy="2139269"/>
          </a:xfrm>
        </p:grpSpPr>
        <p:sp>
          <p:nvSpPr>
            <p:cNvPr id="21" name="楕円 20"/>
            <p:cNvSpPr/>
            <p:nvPr/>
          </p:nvSpPr>
          <p:spPr>
            <a:xfrm>
              <a:off x="4607622" y="5815880"/>
              <a:ext cx="496363" cy="4963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f</a:t>
              </a:r>
              <a:endParaRPr kumimoji="1" lang="ja-JP" altLang="en-US" dirty="0"/>
            </a:p>
          </p:txBody>
        </p:sp>
        <p:sp>
          <p:nvSpPr>
            <p:cNvPr id="22" name="楕円 21"/>
            <p:cNvSpPr/>
            <p:nvPr/>
          </p:nvSpPr>
          <p:spPr>
            <a:xfrm>
              <a:off x="4601201" y="4172975"/>
              <a:ext cx="496363" cy="4963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b</a:t>
              </a:r>
              <a:endParaRPr kumimoji="1" lang="ja-JP" altLang="en-US" dirty="0"/>
            </a:p>
          </p:txBody>
        </p:sp>
        <p:sp>
          <p:nvSpPr>
            <p:cNvPr id="23" name="楕円 22"/>
            <p:cNvSpPr/>
            <p:nvPr/>
          </p:nvSpPr>
          <p:spPr>
            <a:xfrm>
              <a:off x="6591300" y="4172974"/>
              <a:ext cx="496363" cy="4963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c</a:t>
              </a:r>
              <a:endParaRPr kumimoji="1" lang="ja-JP" altLang="en-US" dirty="0"/>
            </a:p>
          </p:txBody>
        </p:sp>
        <p:sp>
          <p:nvSpPr>
            <p:cNvPr id="24" name="楕円 23"/>
            <p:cNvSpPr/>
            <p:nvPr/>
          </p:nvSpPr>
          <p:spPr>
            <a:xfrm>
              <a:off x="6588352" y="5815880"/>
              <a:ext cx="496363" cy="4963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e</a:t>
              </a:r>
              <a:endParaRPr kumimoji="1" lang="ja-JP" altLang="en-US" dirty="0"/>
            </a:p>
          </p:txBody>
        </p:sp>
        <p:sp>
          <p:nvSpPr>
            <p:cNvPr id="25" name="楕円 24"/>
            <p:cNvSpPr/>
            <p:nvPr/>
          </p:nvSpPr>
          <p:spPr>
            <a:xfrm>
              <a:off x="7992172" y="4994427"/>
              <a:ext cx="496363" cy="4963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d</a:t>
              </a:r>
              <a:endParaRPr kumimoji="1" lang="ja-JP" altLang="en-US" dirty="0"/>
            </a:p>
          </p:txBody>
        </p:sp>
        <p:sp>
          <p:nvSpPr>
            <p:cNvPr id="26" name="楕円 25"/>
            <p:cNvSpPr/>
            <p:nvPr/>
          </p:nvSpPr>
          <p:spPr>
            <a:xfrm>
              <a:off x="3277404" y="4994426"/>
              <a:ext cx="496363" cy="4963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a</a:t>
              </a:r>
              <a:endParaRPr kumimoji="1" lang="ja-JP" altLang="en-US" dirty="0"/>
            </a:p>
          </p:txBody>
        </p:sp>
        <p:cxnSp>
          <p:nvCxnSpPr>
            <p:cNvPr id="27" name="直線矢印コネクタ 26"/>
            <p:cNvCxnSpPr>
              <a:stCxn id="23" idx="2"/>
              <a:endCxn id="22" idx="6"/>
            </p:cNvCxnSpPr>
            <p:nvPr/>
          </p:nvCxnSpPr>
          <p:spPr>
            <a:xfrm flipH="1">
              <a:off x="5097564" y="4421156"/>
              <a:ext cx="1493736" cy="1"/>
            </a:xfrm>
            <a:prstGeom prst="straightConnector1">
              <a:avLst/>
            </a:prstGeom>
            <a:ln w="254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25" idx="1"/>
              <a:endCxn id="23" idx="6"/>
            </p:cNvCxnSpPr>
            <p:nvPr/>
          </p:nvCxnSpPr>
          <p:spPr>
            <a:xfrm flipH="1" flipV="1">
              <a:off x="7087663" y="4421156"/>
              <a:ext cx="977200" cy="645962"/>
            </a:xfrm>
            <a:prstGeom prst="straightConnector1">
              <a:avLst/>
            </a:prstGeom>
            <a:ln w="254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a:stCxn id="25" idx="3"/>
              <a:endCxn id="24" idx="6"/>
            </p:cNvCxnSpPr>
            <p:nvPr/>
          </p:nvCxnSpPr>
          <p:spPr>
            <a:xfrm flipH="1">
              <a:off x="7084715" y="5418099"/>
              <a:ext cx="980148" cy="645963"/>
            </a:xfrm>
            <a:prstGeom prst="straightConnector1">
              <a:avLst/>
            </a:prstGeom>
            <a:ln w="254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a:stCxn id="21" idx="6"/>
              <a:endCxn id="24" idx="2"/>
            </p:cNvCxnSpPr>
            <p:nvPr/>
          </p:nvCxnSpPr>
          <p:spPr>
            <a:xfrm>
              <a:off x="5103985" y="6064062"/>
              <a:ext cx="1484367" cy="0"/>
            </a:xfrm>
            <a:prstGeom prst="straightConnector1">
              <a:avLst/>
            </a:prstGeom>
            <a:ln w="254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a:stCxn id="26" idx="7"/>
              <a:endCxn id="22" idx="2"/>
            </p:cNvCxnSpPr>
            <p:nvPr/>
          </p:nvCxnSpPr>
          <p:spPr>
            <a:xfrm flipV="1">
              <a:off x="3701076" y="4421157"/>
              <a:ext cx="900125" cy="645960"/>
            </a:xfrm>
            <a:prstGeom prst="straightConnector1">
              <a:avLst/>
            </a:prstGeom>
            <a:ln w="254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cxnSp>
        <p:nvCxnSpPr>
          <p:cNvPr id="32" name="直線矢印コネクタ 31"/>
          <p:cNvCxnSpPr>
            <a:stCxn id="26" idx="5"/>
            <a:endCxn id="21" idx="2"/>
          </p:cNvCxnSpPr>
          <p:nvPr/>
        </p:nvCxnSpPr>
        <p:spPr>
          <a:xfrm>
            <a:off x="7677988" y="5736215"/>
            <a:ext cx="583669" cy="415897"/>
          </a:xfrm>
          <a:prstGeom prst="straightConnector1">
            <a:avLst/>
          </a:prstGeom>
          <a:ln w="254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36" name="テキスト ボックス 35"/>
          <p:cNvSpPr txBox="1"/>
          <p:nvPr/>
        </p:nvSpPr>
        <p:spPr>
          <a:xfrm>
            <a:off x="4427944" y="5436678"/>
            <a:ext cx="912429" cy="369332"/>
          </a:xfrm>
          <a:prstGeom prst="rect">
            <a:avLst/>
          </a:prstGeom>
          <a:noFill/>
        </p:spPr>
        <p:txBody>
          <a:bodyPr wrap="none" rtlCol="0">
            <a:spAutoFit/>
          </a:bodyPr>
          <a:lstStyle/>
          <a:p>
            <a:r>
              <a:rPr kumimoji="1" lang="en-US" altLang="ja-JP" dirty="0"/>
              <a:t>Simple</a:t>
            </a:r>
            <a:endParaRPr kumimoji="1" lang="ja-JP" altLang="en-US" dirty="0"/>
          </a:p>
        </p:txBody>
      </p:sp>
      <p:sp>
        <p:nvSpPr>
          <p:cNvPr id="37" name="テキスト ボックス 36"/>
          <p:cNvSpPr txBox="1"/>
          <p:nvPr/>
        </p:nvSpPr>
        <p:spPr>
          <a:xfrm>
            <a:off x="8674389" y="5463439"/>
            <a:ext cx="763351" cy="369332"/>
          </a:xfrm>
          <a:prstGeom prst="rect">
            <a:avLst/>
          </a:prstGeom>
          <a:noFill/>
        </p:spPr>
        <p:txBody>
          <a:bodyPr wrap="none" rtlCol="0">
            <a:spAutoFit/>
          </a:bodyPr>
          <a:lstStyle/>
          <a:p>
            <a:r>
              <a:rPr kumimoji="1" lang="en-US" altLang="ja-JP" dirty="0"/>
              <a:t>Cycle</a:t>
            </a:r>
          </a:p>
        </p:txBody>
      </p:sp>
    </p:spTree>
    <p:extLst>
      <p:ext uri="{BB962C8B-B14F-4D97-AF65-F5344CB8AC3E}">
        <p14:creationId xmlns:p14="http://schemas.microsoft.com/office/powerpoint/2010/main" val="1594216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ctrTitle"/>
          </p:nvPr>
        </p:nvSpPr>
        <p:spPr>
          <a:xfrm>
            <a:off x="1524000" y="1122363"/>
            <a:ext cx="9144000" cy="2387600"/>
          </a:xfrm>
        </p:spPr>
        <p:txBody>
          <a:bodyPr>
            <a:normAutofit/>
          </a:bodyPr>
          <a:lstStyle/>
          <a:p>
            <a:r>
              <a:rPr lang="en-US" altLang="ja-JP" sz="4000" dirty="0"/>
              <a:t>Algorithms</a:t>
            </a:r>
            <a:r>
              <a:rPr lang="ja-JP" altLang="en-US" sz="4000" dirty="0"/>
              <a:t> </a:t>
            </a:r>
            <a:r>
              <a:rPr lang="en-US" altLang="ja-JP" sz="4000" dirty="0"/>
              <a:t>and</a:t>
            </a:r>
            <a:r>
              <a:rPr lang="ja-JP" altLang="en-US" sz="4000" dirty="0"/>
              <a:t> </a:t>
            </a:r>
            <a:r>
              <a:rPr lang="en-US" altLang="ja-JP" sz="4000" dirty="0"/>
              <a:t>Data</a:t>
            </a:r>
            <a:r>
              <a:rPr lang="ja-JP" altLang="en-US" sz="4000" dirty="0"/>
              <a:t> </a:t>
            </a:r>
            <a:r>
              <a:rPr lang="en-US" altLang="ja-JP" sz="4000" dirty="0"/>
              <a:t>Structure</a:t>
            </a:r>
            <a:r>
              <a:rPr lang="ja-JP" altLang="en-US" sz="4000" dirty="0"/>
              <a:t> </a:t>
            </a:r>
            <a:r>
              <a:rPr lang="en-US" altLang="ja-JP" sz="4000" dirty="0"/>
              <a:t>II</a:t>
            </a:r>
            <a:br>
              <a:rPr lang="en-US" altLang="ja-JP" dirty="0"/>
            </a:br>
            <a:r>
              <a:rPr lang="en-US" altLang="ja-JP" dirty="0"/>
              <a:t>§5 Shortest Path Problems</a:t>
            </a:r>
          </a:p>
        </p:txBody>
      </p:sp>
      <p:sp>
        <p:nvSpPr>
          <p:cNvPr id="5" name="Rectangle 3"/>
          <p:cNvSpPr>
            <a:spLocks noGrp="1" noChangeArrowheads="1"/>
          </p:cNvSpPr>
          <p:nvPr>
            <p:ph type="subTitle" idx="1"/>
          </p:nvPr>
        </p:nvSpPr>
        <p:spPr>
          <a:xfrm>
            <a:off x="1524000" y="3602038"/>
            <a:ext cx="9144000" cy="1655762"/>
          </a:xfrm>
        </p:spPr>
        <p:txBody>
          <a:bodyPr>
            <a:normAutofit lnSpcReduction="10000"/>
          </a:bodyPr>
          <a:lstStyle/>
          <a:p>
            <a:r>
              <a:rPr lang="en-US" altLang="ja-JP" dirty="0">
                <a:hlinkClick r:id="rId2"/>
              </a:rPr>
              <a:t>https://elms.u-aizu.ac.jp/course/view.php?id=4362</a:t>
            </a:r>
            <a:endParaRPr lang="en-US" altLang="ja-JP" dirty="0"/>
          </a:p>
          <a:p>
            <a:endParaRPr lang="en-US" altLang="ja-JP" dirty="0"/>
          </a:p>
          <a:p>
            <a:r>
              <a:rPr lang="en-US" altLang="ja-JP" dirty="0"/>
              <a:t>Yuichi </a:t>
            </a:r>
            <a:r>
              <a:rPr lang="en-US" altLang="ja-JP" dirty="0" err="1"/>
              <a:t>Yaguchi</a:t>
            </a:r>
            <a:r>
              <a:rPr lang="en-US" altLang="ja-JP" dirty="0"/>
              <a:t>, </a:t>
            </a:r>
            <a:r>
              <a:rPr lang="en-US" altLang="ja-JP" dirty="0" err="1"/>
              <a:t>Ph.D</a:t>
            </a:r>
            <a:r>
              <a:rPr lang="en-US" altLang="ja-JP" dirty="0"/>
              <a:t> (CSE)</a:t>
            </a:r>
          </a:p>
          <a:p>
            <a:r>
              <a:rPr lang="en-US" altLang="ja-JP" dirty="0"/>
              <a:t>Robot Engineering Lab., University of Aizu</a:t>
            </a:r>
          </a:p>
        </p:txBody>
      </p:sp>
    </p:spTree>
    <p:extLst>
      <p:ext uri="{BB962C8B-B14F-4D97-AF65-F5344CB8AC3E}">
        <p14:creationId xmlns:p14="http://schemas.microsoft.com/office/powerpoint/2010/main" val="2503173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AEACE2B1-4E96-4DE6-A769-D6AEAA1B6A1C}"/>
              </a:ext>
            </a:extLst>
          </p:cNvPr>
          <p:cNvSpPr>
            <a:spLocks noGrp="1"/>
          </p:cNvSpPr>
          <p:nvPr>
            <p:ph type="title"/>
          </p:nvPr>
        </p:nvSpPr>
        <p:spPr/>
        <p:txBody>
          <a:bodyPr/>
          <a:lstStyle/>
          <a:p>
            <a:r>
              <a:rPr lang="en-US" altLang="ja-JP" dirty="0"/>
              <a:t>Extra Chap.</a:t>
            </a:r>
            <a:br>
              <a:rPr lang="en-US" altLang="ja-JP" dirty="0"/>
            </a:br>
            <a:r>
              <a:rPr lang="en-US" altLang="ja-JP" dirty="0"/>
              <a:t>Longest Path and Flow</a:t>
            </a:r>
            <a:endParaRPr kumimoji="1" lang="ja-JP" altLang="en-US" dirty="0"/>
          </a:p>
        </p:txBody>
      </p:sp>
      <p:sp>
        <p:nvSpPr>
          <p:cNvPr id="5" name="テキスト プレースホルダー 4">
            <a:extLst>
              <a:ext uri="{FF2B5EF4-FFF2-40B4-BE49-F238E27FC236}">
                <a16:creationId xmlns:a16="http://schemas.microsoft.com/office/drawing/2014/main" id="{2D4F47D7-73AA-468A-A969-9B865D33B939}"/>
              </a:ext>
            </a:extLst>
          </p:cNvPr>
          <p:cNvSpPr>
            <a:spLocks noGrp="1"/>
          </p:cNvSpPr>
          <p:nvPr>
            <p:ph type="body" idx="1"/>
          </p:nvPr>
        </p:nvSpPr>
        <p:spPr/>
        <p:txBody>
          <a:bodyPr/>
          <a:lstStyle/>
          <a:p>
            <a:r>
              <a:rPr lang="en-US" altLang="ja-JP" dirty="0"/>
              <a:t>§5 Shortest path problems</a:t>
            </a:r>
            <a:endParaRPr kumimoji="1" lang="ja-JP" altLang="en-US" dirty="0"/>
          </a:p>
        </p:txBody>
      </p:sp>
    </p:spTree>
    <p:extLst>
      <p:ext uri="{BB962C8B-B14F-4D97-AF65-F5344CB8AC3E}">
        <p14:creationId xmlns:p14="http://schemas.microsoft.com/office/powerpoint/2010/main" val="6078482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1E58B161-5AE6-4774-B103-DFD76ED39A7D}"/>
              </a:ext>
            </a:extLst>
          </p:cNvPr>
          <p:cNvSpPr>
            <a:spLocks noGrp="1"/>
          </p:cNvSpPr>
          <p:nvPr>
            <p:ph type="title"/>
          </p:nvPr>
        </p:nvSpPr>
        <p:spPr/>
        <p:txBody>
          <a:bodyPr/>
          <a:lstStyle/>
          <a:p>
            <a:r>
              <a:rPr kumimoji="1" lang="en-US" altLang="ja-JP" dirty="0"/>
              <a:t>Longest Path ?</a:t>
            </a:r>
            <a:endParaRPr kumimoji="1" lang="ja-JP" altLang="en-US" dirty="0"/>
          </a:p>
        </p:txBody>
      </p:sp>
      <p:sp>
        <p:nvSpPr>
          <p:cNvPr id="15" name="コンテンツ プレースホルダー 14">
            <a:extLst>
              <a:ext uri="{FF2B5EF4-FFF2-40B4-BE49-F238E27FC236}">
                <a16:creationId xmlns:a16="http://schemas.microsoft.com/office/drawing/2014/main" id="{AA0B1E27-68D4-47C5-8D1D-9955E3C33387}"/>
              </a:ext>
            </a:extLst>
          </p:cNvPr>
          <p:cNvSpPr>
            <a:spLocks noGrp="1"/>
          </p:cNvSpPr>
          <p:nvPr>
            <p:ph idx="1"/>
          </p:nvPr>
        </p:nvSpPr>
        <p:spPr>
          <a:xfrm>
            <a:off x="838200" y="1825625"/>
            <a:ext cx="6399882" cy="4351338"/>
          </a:xfrm>
        </p:spPr>
        <p:txBody>
          <a:bodyPr>
            <a:normAutofit lnSpcReduction="10000"/>
          </a:bodyPr>
          <a:lstStyle/>
          <a:p>
            <a:pPr marL="0" indent="0">
              <a:buNone/>
            </a:pPr>
            <a:r>
              <a:rPr lang="en-US" altLang="ja-JP" dirty="0"/>
              <a:t>The longest path problem is the problem of finding a simple path of maximum length in a given graph. </a:t>
            </a:r>
            <a:endParaRPr kumimoji="1" lang="en-US" altLang="ja-JP" dirty="0"/>
          </a:p>
          <a:p>
            <a:r>
              <a:rPr kumimoji="1" lang="en-US" altLang="ja-JP" dirty="0"/>
              <a:t>From (a) to (g)</a:t>
            </a:r>
          </a:p>
          <a:p>
            <a:pPr lvl="1"/>
            <a:r>
              <a:rPr lang="en-US" altLang="ja-JP" dirty="0"/>
              <a:t>Shortest: a </a:t>
            </a:r>
            <a:r>
              <a:rPr lang="ja-JP" altLang="en-US" dirty="0"/>
              <a:t>→ </a:t>
            </a:r>
            <a:r>
              <a:rPr lang="en-US" altLang="ja-JP" dirty="0"/>
              <a:t>g: cost 8</a:t>
            </a:r>
          </a:p>
          <a:p>
            <a:pPr lvl="1"/>
            <a:r>
              <a:rPr kumimoji="1" lang="en-US" altLang="ja-JP" dirty="0"/>
              <a:t>Longest: ?</a:t>
            </a:r>
          </a:p>
          <a:p>
            <a:pPr lvl="1"/>
            <a:endParaRPr lang="en-US" altLang="ja-JP" dirty="0"/>
          </a:p>
          <a:p>
            <a:r>
              <a:rPr lang="en-US" altLang="ja-JP" dirty="0"/>
              <a:t>LPP is NP-Hard</a:t>
            </a:r>
          </a:p>
          <a:p>
            <a:pPr lvl="1"/>
            <a:r>
              <a:rPr lang="en-US" altLang="ja-JP" dirty="0"/>
              <a:t>So many “Efficient Algorithm” are there but still this is NP-Hard (with combination explosion)</a:t>
            </a:r>
            <a:endParaRPr kumimoji="1" lang="ja-JP" altLang="en-US" dirty="0"/>
          </a:p>
        </p:txBody>
      </p:sp>
      <p:pic>
        <p:nvPicPr>
          <p:cNvPr id="17" name="図 16">
            <a:extLst>
              <a:ext uri="{FF2B5EF4-FFF2-40B4-BE49-F238E27FC236}">
                <a16:creationId xmlns:a16="http://schemas.microsoft.com/office/drawing/2014/main" id="{E332906E-9881-4192-85E4-E13BE44F842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458832" y="2261011"/>
            <a:ext cx="3554395" cy="3480565"/>
          </a:xfrm>
          <a:prstGeom prst="rect">
            <a:avLst/>
          </a:prstGeom>
          <a:noFill/>
          <a:ln>
            <a:noFill/>
          </a:ln>
        </p:spPr>
      </p:pic>
    </p:spTree>
    <p:extLst>
      <p:ext uri="{BB962C8B-B14F-4D97-AF65-F5344CB8AC3E}">
        <p14:creationId xmlns:p14="http://schemas.microsoft.com/office/powerpoint/2010/main" val="6554926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1E58B161-5AE6-4774-B103-DFD76ED39A7D}"/>
              </a:ext>
            </a:extLst>
          </p:cNvPr>
          <p:cNvSpPr>
            <a:spLocks noGrp="1"/>
          </p:cNvSpPr>
          <p:nvPr>
            <p:ph type="title"/>
          </p:nvPr>
        </p:nvSpPr>
        <p:spPr/>
        <p:txBody>
          <a:bodyPr/>
          <a:lstStyle/>
          <a:p>
            <a:r>
              <a:rPr kumimoji="1" lang="en-US" altLang="ja-JP" dirty="0"/>
              <a:t>How many pattern of “Flow” are there?</a:t>
            </a:r>
            <a:endParaRPr kumimoji="1" lang="ja-JP" altLang="en-US" dirty="0"/>
          </a:p>
        </p:txBody>
      </p:sp>
      <p:sp>
        <p:nvSpPr>
          <p:cNvPr id="15" name="コンテンツ プレースホルダー 14">
            <a:extLst>
              <a:ext uri="{FF2B5EF4-FFF2-40B4-BE49-F238E27FC236}">
                <a16:creationId xmlns:a16="http://schemas.microsoft.com/office/drawing/2014/main" id="{AA0B1E27-68D4-47C5-8D1D-9955E3C33387}"/>
              </a:ext>
            </a:extLst>
          </p:cNvPr>
          <p:cNvSpPr>
            <a:spLocks noGrp="1"/>
          </p:cNvSpPr>
          <p:nvPr>
            <p:ph idx="1"/>
          </p:nvPr>
        </p:nvSpPr>
        <p:spPr>
          <a:xfrm>
            <a:off x="838200" y="1825625"/>
            <a:ext cx="6399882" cy="4351338"/>
          </a:xfrm>
        </p:spPr>
        <p:txBody>
          <a:bodyPr>
            <a:normAutofit fontScale="92500"/>
          </a:bodyPr>
          <a:lstStyle/>
          <a:p>
            <a:r>
              <a:rPr lang="en-US" altLang="ja-JP" dirty="0"/>
              <a:t>From source (s) to terminal (t), if it has no-return (no cycle), we can find many paths from source to terminal</a:t>
            </a:r>
          </a:p>
          <a:p>
            <a:r>
              <a:rPr kumimoji="1" lang="en-US" altLang="ja-JP" dirty="0"/>
              <a:t>We </a:t>
            </a:r>
            <a:r>
              <a:rPr lang="en-US" altLang="ja-JP" dirty="0"/>
              <a:t>call “Flow” from s to t.</a:t>
            </a:r>
          </a:p>
          <a:p>
            <a:pPr lvl="1"/>
            <a:r>
              <a:rPr lang="en-US" altLang="ja-JP" dirty="0"/>
              <a:t>s</a:t>
            </a:r>
            <a:r>
              <a:rPr kumimoji="1" lang="en-US" altLang="ja-JP" dirty="0"/>
              <a:t> – b – c – t</a:t>
            </a:r>
          </a:p>
          <a:p>
            <a:pPr lvl="1"/>
            <a:r>
              <a:rPr lang="en-US" altLang="ja-JP" dirty="0"/>
              <a:t>s – b – c – e – t</a:t>
            </a:r>
          </a:p>
          <a:p>
            <a:pPr lvl="1"/>
            <a:r>
              <a:rPr kumimoji="1" lang="en-US" altLang="ja-JP" dirty="0"/>
              <a:t>s – b – f – t</a:t>
            </a:r>
          </a:p>
          <a:p>
            <a:pPr lvl="1"/>
            <a:r>
              <a:rPr lang="en-US" altLang="ja-JP" dirty="0"/>
              <a:t>s – c – t</a:t>
            </a:r>
          </a:p>
          <a:p>
            <a:pPr lvl="1"/>
            <a:r>
              <a:rPr kumimoji="1" lang="en-US" altLang="ja-JP" dirty="0"/>
              <a:t>s – c – e – t</a:t>
            </a:r>
            <a:endParaRPr lang="en-US" altLang="ja-JP" dirty="0"/>
          </a:p>
          <a:p>
            <a:pPr lvl="1"/>
            <a:r>
              <a:rPr kumimoji="1" lang="en-US" altLang="ja-JP" dirty="0"/>
              <a:t>s – e – t</a:t>
            </a:r>
          </a:p>
          <a:p>
            <a:pPr lvl="1"/>
            <a:r>
              <a:rPr lang="en-US" altLang="ja-JP" dirty="0"/>
              <a:t>s – f – t </a:t>
            </a:r>
            <a:endParaRPr kumimoji="1" lang="en-US" altLang="ja-JP" dirty="0"/>
          </a:p>
        </p:txBody>
      </p:sp>
      <p:grpSp>
        <p:nvGrpSpPr>
          <p:cNvPr id="5" name="グループ化 4">
            <a:extLst>
              <a:ext uri="{FF2B5EF4-FFF2-40B4-BE49-F238E27FC236}">
                <a16:creationId xmlns:a16="http://schemas.microsoft.com/office/drawing/2014/main" id="{B6485ED4-6625-43F7-9D61-4A41748265FE}"/>
              </a:ext>
            </a:extLst>
          </p:cNvPr>
          <p:cNvGrpSpPr/>
          <p:nvPr/>
        </p:nvGrpSpPr>
        <p:grpSpPr>
          <a:xfrm>
            <a:off x="7420031" y="3086252"/>
            <a:ext cx="4457973" cy="1830083"/>
            <a:chOff x="3277404" y="4172974"/>
            <a:chExt cx="5211131" cy="2139269"/>
          </a:xfrm>
        </p:grpSpPr>
        <p:sp>
          <p:nvSpPr>
            <p:cNvPr id="7" name="楕円 6">
              <a:extLst>
                <a:ext uri="{FF2B5EF4-FFF2-40B4-BE49-F238E27FC236}">
                  <a16:creationId xmlns:a16="http://schemas.microsoft.com/office/drawing/2014/main" id="{31A71246-E95A-4B4B-9391-0F301A0AC09D}"/>
                </a:ext>
              </a:extLst>
            </p:cNvPr>
            <p:cNvSpPr/>
            <p:nvPr/>
          </p:nvSpPr>
          <p:spPr>
            <a:xfrm>
              <a:off x="4607622" y="5815880"/>
              <a:ext cx="496363" cy="4963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dirty="0"/>
                <a:t>f</a:t>
              </a:r>
              <a:endParaRPr kumimoji="1" lang="ja-JP" altLang="en-US" sz="2000" dirty="0"/>
            </a:p>
          </p:txBody>
        </p:sp>
        <p:sp>
          <p:nvSpPr>
            <p:cNvPr id="8" name="楕円 7">
              <a:extLst>
                <a:ext uri="{FF2B5EF4-FFF2-40B4-BE49-F238E27FC236}">
                  <a16:creationId xmlns:a16="http://schemas.microsoft.com/office/drawing/2014/main" id="{CCDF2210-313B-4BF2-AB08-D78E3172A0B9}"/>
                </a:ext>
              </a:extLst>
            </p:cNvPr>
            <p:cNvSpPr/>
            <p:nvPr/>
          </p:nvSpPr>
          <p:spPr>
            <a:xfrm>
              <a:off x="4601201" y="4172975"/>
              <a:ext cx="496363" cy="4963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dirty="0"/>
                <a:t>b</a:t>
              </a:r>
              <a:endParaRPr kumimoji="1" lang="ja-JP" altLang="en-US" sz="2000" dirty="0"/>
            </a:p>
          </p:txBody>
        </p:sp>
        <p:sp>
          <p:nvSpPr>
            <p:cNvPr id="9" name="楕円 8">
              <a:extLst>
                <a:ext uri="{FF2B5EF4-FFF2-40B4-BE49-F238E27FC236}">
                  <a16:creationId xmlns:a16="http://schemas.microsoft.com/office/drawing/2014/main" id="{BD70BCCE-D75A-4A33-B503-15B6F7C6E3ED}"/>
                </a:ext>
              </a:extLst>
            </p:cNvPr>
            <p:cNvSpPr/>
            <p:nvPr/>
          </p:nvSpPr>
          <p:spPr>
            <a:xfrm>
              <a:off x="6591300" y="4172974"/>
              <a:ext cx="496363" cy="4963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dirty="0"/>
                <a:t>c</a:t>
              </a:r>
              <a:endParaRPr kumimoji="1" lang="ja-JP" altLang="en-US" sz="2000" dirty="0"/>
            </a:p>
          </p:txBody>
        </p:sp>
        <p:sp>
          <p:nvSpPr>
            <p:cNvPr id="10" name="楕円 9">
              <a:extLst>
                <a:ext uri="{FF2B5EF4-FFF2-40B4-BE49-F238E27FC236}">
                  <a16:creationId xmlns:a16="http://schemas.microsoft.com/office/drawing/2014/main" id="{D328B8D4-1E6D-4A8E-AEB0-1CFE4AC58FF8}"/>
                </a:ext>
              </a:extLst>
            </p:cNvPr>
            <p:cNvSpPr/>
            <p:nvPr/>
          </p:nvSpPr>
          <p:spPr>
            <a:xfrm>
              <a:off x="6588352" y="5815880"/>
              <a:ext cx="496363" cy="4963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dirty="0"/>
                <a:t>e</a:t>
              </a:r>
              <a:endParaRPr kumimoji="1" lang="ja-JP" altLang="en-US" sz="2000" dirty="0"/>
            </a:p>
          </p:txBody>
        </p:sp>
        <p:sp>
          <p:nvSpPr>
            <p:cNvPr id="11" name="楕円 10">
              <a:extLst>
                <a:ext uri="{FF2B5EF4-FFF2-40B4-BE49-F238E27FC236}">
                  <a16:creationId xmlns:a16="http://schemas.microsoft.com/office/drawing/2014/main" id="{A1371EE1-1743-4590-9DF1-FC8B863226D9}"/>
                </a:ext>
              </a:extLst>
            </p:cNvPr>
            <p:cNvSpPr/>
            <p:nvPr/>
          </p:nvSpPr>
          <p:spPr>
            <a:xfrm>
              <a:off x="7992172" y="4994427"/>
              <a:ext cx="496363" cy="4963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a:t>t</a:t>
              </a:r>
              <a:endParaRPr kumimoji="1" lang="ja-JP" altLang="en-US" sz="2000" dirty="0"/>
            </a:p>
          </p:txBody>
        </p:sp>
        <p:sp>
          <p:nvSpPr>
            <p:cNvPr id="12" name="楕円 11">
              <a:extLst>
                <a:ext uri="{FF2B5EF4-FFF2-40B4-BE49-F238E27FC236}">
                  <a16:creationId xmlns:a16="http://schemas.microsoft.com/office/drawing/2014/main" id="{CBE5BF09-2F6E-4C3B-837E-395C845553BA}"/>
                </a:ext>
              </a:extLst>
            </p:cNvPr>
            <p:cNvSpPr/>
            <p:nvPr/>
          </p:nvSpPr>
          <p:spPr>
            <a:xfrm>
              <a:off x="3277404" y="4994426"/>
              <a:ext cx="496363" cy="496363"/>
            </a:xfrm>
            <a:prstGeom prst="ellipse">
              <a:avLst/>
            </a:prstGeom>
            <a:solidFill>
              <a:srgbClr val="FFCCFF"/>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a:t>s</a:t>
              </a:r>
              <a:endParaRPr kumimoji="1" lang="ja-JP" altLang="en-US" sz="2000" dirty="0"/>
            </a:p>
          </p:txBody>
        </p:sp>
        <p:cxnSp>
          <p:nvCxnSpPr>
            <p:cNvPr id="13" name="直線矢印コネクタ 12">
              <a:extLst>
                <a:ext uri="{FF2B5EF4-FFF2-40B4-BE49-F238E27FC236}">
                  <a16:creationId xmlns:a16="http://schemas.microsoft.com/office/drawing/2014/main" id="{2B9C2D0C-37CE-4C84-AD1E-C85E69B78BA7}"/>
                </a:ext>
              </a:extLst>
            </p:cNvPr>
            <p:cNvCxnSpPr>
              <a:cxnSpLocks/>
              <a:stCxn id="8" idx="6"/>
              <a:endCxn id="9" idx="2"/>
            </p:cNvCxnSpPr>
            <p:nvPr/>
          </p:nvCxnSpPr>
          <p:spPr>
            <a:xfrm flipV="1">
              <a:off x="5097563" y="4421155"/>
              <a:ext cx="1493737" cy="1"/>
            </a:xfrm>
            <a:prstGeom prst="straightConnector1">
              <a:avLst/>
            </a:prstGeom>
            <a:ln w="254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C87C8E2C-8BFE-458F-A3CA-DB1AF0122F1B}"/>
                </a:ext>
              </a:extLst>
            </p:cNvPr>
            <p:cNvCxnSpPr>
              <a:stCxn id="9" idx="4"/>
              <a:endCxn id="10" idx="0"/>
            </p:cNvCxnSpPr>
            <p:nvPr/>
          </p:nvCxnSpPr>
          <p:spPr>
            <a:xfrm flipH="1">
              <a:off x="6836534" y="4669337"/>
              <a:ext cx="2948" cy="1146543"/>
            </a:xfrm>
            <a:prstGeom prst="straightConnector1">
              <a:avLst/>
            </a:prstGeom>
            <a:ln w="254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CF50F1EF-1BBE-459F-AFCA-4577E8731611}"/>
                </a:ext>
              </a:extLst>
            </p:cNvPr>
            <p:cNvCxnSpPr>
              <a:cxnSpLocks/>
              <a:stCxn id="9" idx="6"/>
              <a:endCxn id="11" idx="1"/>
            </p:cNvCxnSpPr>
            <p:nvPr/>
          </p:nvCxnSpPr>
          <p:spPr>
            <a:xfrm>
              <a:off x="7087663" y="4421155"/>
              <a:ext cx="977201" cy="645962"/>
            </a:xfrm>
            <a:prstGeom prst="straightConnector1">
              <a:avLst/>
            </a:prstGeom>
            <a:ln w="254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57BEA833-6240-413E-8233-504718A07DD1}"/>
                </a:ext>
              </a:extLst>
            </p:cNvPr>
            <p:cNvCxnSpPr>
              <a:endCxn id="10" idx="2"/>
            </p:cNvCxnSpPr>
            <p:nvPr/>
          </p:nvCxnSpPr>
          <p:spPr>
            <a:xfrm>
              <a:off x="3773767" y="5242607"/>
              <a:ext cx="2814585" cy="821455"/>
            </a:xfrm>
            <a:prstGeom prst="straightConnector1">
              <a:avLst/>
            </a:prstGeom>
            <a:ln w="254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17E18D8F-B31F-412D-844D-FC07E4B9E755}"/>
                </a:ext>
              </a:extLst>
            </p:cNvPr>
            <p:cNvCxnSpPr>
              <a:stCxn id="8" idx="4"/>
              <a:endCxn id="7" idx="0"/>
            </p:cNvCxnSpPr>
            <p:nvPr/>
          </p:nvCxnSpPr>
          <p:spPr>
            <a:xfrm>
              <a:off x="4849383" y="4669338"/>
              <a:ext cx="6421" cy="1146542"/>
            </a:xfrm>
            <a:prstGeom prst="straightConnector1">
              <a:avLst/>
            </a:prstGeom>
            <a:ln w="254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571E1166-1C32-4304-8C3A-41E52DF36F3C}"/>
                </a:ext>
              </a:extLst>
            </p:cNvPr>
            <p:cNvCxnSpPr>
              <a:stCxn id="12" idx="7"/>
              <a:endCxn id="8" idx="2"/>
            </p:cNvCxnSpPr>
            <p:nvPr/>
          </p:nvCxnSpPr>
          <p:spPr>
            <a:xfrm flipV="1">
              <a:off x="3701076" y="4421157"/>
              <a:ext cx="900125" cy="645960"/>
            </a:xfrm>
            <a:prstGeom prst="straightConnector1">
              <a:avLst/>
            </a:prstGeom>
            <a:ln w="254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6F332306-B6BB-42E3-BA36-F12A6CFA1D56}"/>
                </a:ext>
              </a:extLst>
            </p:cNvPr>
            <p:cNvCxnSpPr>
              <a:stCxn id="12" idx="5"/>
              <a:endCxn id="7" idx="2"/>
            </p:cNvCxnSpPr>
            <p:nvPr/>
          </p:nvCxnSpPr>
          <p:spPr>
            <a:xfrm>
              <a:off x="3701076" y="5418098"/>
              <a:ext cx="906546" cy="645964"/>
            </a:xfrm>
            <a:prstGeom prst="straightConnector1">
              <a:avLst/>
            </a:prstGeom>
            <a:ln w="254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129D6254-FC5A-4BB9-9013-D3B1E2F6DD02}"/>
                </a:ext>
              </a:extLst>
            </p:cNvPr>
            <p:cNvCxnSpPr>
              <a:stCxn id="12" idx="6"/>
              <a:endCxn id="9" idx="3"/>
            </p:cNvCxnSpPr>
            <p:nvPr/>
          </p:nvCxnSpPr>
          <p:spPr>
            <a:xfrm flipV="1">
              <a:off x="3773767" y="4596646"/>
              <a:ext cx="2890224" cy="645962"/>
            </a:xfrm>
            <a:prstGeom prst="straightConnector1">
              <a:avLst/>
            </a:prstGeom>
            <a:ln w="254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cxnSp>
        <p:nvCxnSpPr>
          <p:cNvPr id="24" name="直線矢印コネクタ 23">
            <a:extLst>
              <a:ext uri="{FF2B5EF4-FFF2-40B4-BE49-F238E27FC236}">
                <a16:creationId xmlns:a16="http://schemas.microsoft.com/office/drawing/2014/main" id="{22C7192B-022A-46BA-B5C1-584F54AB0C82}"/>
              </a:ext>
            </a:extLst>
          </p:cNvPr>
          <p:cNvCxnSpPr>
            <a:cxnSpLocks/>
            <a:stCxn id="7" idx="6"/>
            <a:endCxn id="11" idx="2"/>
          </p:cNvCxnSpPr>
          <p:nvPr/>
        </p:nvCxnSpPr>
        <p:spPr>
          <a:xfrm flipV="1">
            <a:off x="8982618" y="4001293"/>
            <a:ext cx="2470762" cy="702730"/>
          </a:xfrm>
          <a:prstGeom prst="straightConnector1">
            <a:avLst/>
          </a:prstGeom>
          <a:ln w="254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89810619-53CE-4693-8990-DFB82A84AF79}"/>
              </a:ext>
            </a:extLst>
          </p:cNvPr>
          <p:cNvCxnSpPr>
            <a:cxnSpLocks/>
            <a:stCxn id="10" idx="6"/>
            <a:endCxn id="11" idx="3"/>
          </p:cNvCxnSpPr>
          <p:nvPr/>
        </p:nvCxnSpPr>
        <p:spPr>
          <a:xfrm flipV="1">
            <a:off x="10677076" y="4151420"/>
            <a:ext cx="838489" cy="552603"/>
          </a:xfrm>
          <a:prstGeom prst="straightConnector1">
            <a:avLst/>
          </a:prstGeom>
          <a:ln w="254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55986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028460-C940-414A-877D-3C0274C63A31}"/>
              </a:ext>
            </a:extLst>
          </p:cNvPr>
          <p:cNvSpPr>
            <a:spLocks noGrp="1"/>
          </p:cNvSpPr>
          <p:nvPr>
            <p:ph type="title"/>
          </p:nvPr>
        </p:nvSpPr>
        <p:spPr/>
        <p:txBody>
          <a:bodyPr/>
          <a:lstStyle/>
          <a:p>
            <a:r>
              <a:rPr kumimoji="1" lang="en-US" altLang="ja-JP" dirty="0"/>
              <a:t>Definition of Network Flow</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70303E71-5637-4CD0-B7F9-F5B4C2B2AB21}"/>
                  </a:ext>
                </a:extLst>
              </p:cNvPr>
              <p:cNvSpPr>
                <a:spLocks noGrp="1"/>
              </p:cNvSpPr>
              <p:nvPr>
                <p:ph idx="1"/>
              </p:nvPr>
            </p:nvSpPr>
            <p:spPr/>
            <p:txBody>
              <a:bodyPr/>
              <a:lstStyle/>
              <a:p>
                <a:r>
                  <a:rPr kumimoji="1" lang="en-US" altLang="ja-JP" dirty="0"/>
                  <a:t>s-t (source to sink) flow of a graph G = (V,E):</a:t>
                </a:r>
              </a:p>
              <a:p>
                <a:pPr lvl="1"/>
                <a:r>
                  <a:rPr kumimoji="1" lang="en-US" altLang="ja-JP" dirty="0"/>
                  <a:t>For an edge e</a:t>
                </a:r>
                <a:r>
                  <a:rPr kumimoji="1" lang="ja-JP" altLang="en-US" dirty="0"/>
                  <a:t>∈</a:t>
                </a:r>
                <a:r>
                  <a:rPr kumimoji="1" lang="en-US" altLang="ja-JP" dirty="0"/>
                  <a:t>E, Let we think the </a:t>
                </a:r>
                <a:r>
                  <a:rPr lang="en-US" altLang="ja-JP" dirty="0"/>
                  <a:t>capacity of edge c(e) and the flow of edge f(e)</a:t>
                </a:r>
              </a:p>
              <a:p>
                <a:pPr lvl="1"/>
                <a:r>
                  <a:rPr lang="en-US" altLang="ja-JP" dirty="0"/>
                  <a:t>Flow function f(e) is satisfy the following</a:t>
                </a:r>
                <a:br>
                  <a:rPr lang="en-US" altLang="ja-JP" dirty="0"/>
                </a:br>
                <a:r>
                  <a:rPr lang="en-US" altLang="ja-JP" dirty="0"/>
                  <a:t>constraints:</a:t>
                </a:r>
              </a:p>
              <a:p>
                <a:pPr lvl="2"/>
                <a:r>
                  <a:rPr lang="en-US" altLang="ja-JP" dirty="0"/>
                  <a:t>0 </a:t>
                </a:r>
                <a:r>
                  <a:rPr lang="ja-JP" altLang="en-US" dirty="0"/>
                  <a:t>≦ </a:t>
                </a:r>
                <a:r>
                  <a:rPr lang="en-US" altLang="ja-JP" dirty="0"/>
                  <a:t>f(e) </a:t>
                </a:r>
                <a:r>
                  <a:rPr lang="ja-JP" altLang="en-US" dirty="0"/>
                  <a:t>≦ </a:t>
                </a:r>
                <a:r>
                  <a:rPr lang="en-US" altLang="ja-JP" dirty="0"/>
                  <a:t>c(e)</a:t>
                </a:r>
              </a:p>
              <a:p>
                <a:pPr lvl="2"/>
                <a:r>
                  <a:rPr lang="en-US" altLang="ja-JP" dirty="0"/>
                  <a:t>About v </a:t>
                </a:r>
                <a:r>
                  <a:rPr lang="ja-JP" altLang="en-US" dirty="0"/>
                  <a:t>∈ </a:t>
                </a:r>
                <a:r>
                  <a:rPr lang="en-US" altLang="ja-JP" dirty="0"/>
                  <a:t>V </a:t>
                </a:r>
                <a:r>
                  <a:rPr lang="ja-JP" altLang="en-US" dirty="0"/>
                  <a:t>＼ </a:t>
                </a:r>
                <a:r>
                  <a:rPr lang="en-US" altLang="ja-JP" dirty="0"/>
                  <a:t>{</a:t>
                </a:r>
                <a:r>
                  <a:rPr lang="en-US" altLang="ja-JP" dirty="0" err="1"/>
                  <a:t>s,t</a:t>
                </a:r>
                <a:r>
                  <a:rPr lang="en-US" altLang="ja-JP" dirty="0"/>
                  <a:t>} , </a:t>
                </a:r>
              </a:p>
              <a:p>
                <a:pPr marL="914400" lvl="2" indent="0">
                  <a:buNone/>
                </a:pPr>
                <a:r>
                  <a:rPr lang="en-US" altLang="ja-JP" dirty="0"/>
                  <a:t>. </a:t>
                </a:r>
                <a14:m>
                  <m:oMath xmlns:m="http://schemas.openxmlformats.org/officeDocument/2006/math">
                    <m:r>
                      <a:rPr lang="en-US" altLang="ja-JP">
                        <a:latin typeface="Cambria Math" panose="02040503050406030204" pitchFamily="18" charset="0"/>
                      </a:rPr>
                      <m:t>(</m:t>
                    </m:r>
                    <m:r>
                      <m:rPr>
                        <m:sty m:val="p"/>
                      </m:rPr>
                      <a:rPr lang="en-US" altLang="ja-JP" b="0" i="0" smtClean="0">
                        <a:latin typeface="Cambria Math" panose="02040503050406030204" pitchFamily="18" charset="0"/>
                      </a:rPr>
                      <m:t>input</m:t>
                    </m:r>
                    <m:r>
                      <a:rPr lang="en-US" altLang="ja-JP" b="0" i="0" smtClean="0">
                        <a:latin typeface="Cambria Math" panose="02040503050406030204" pitchFamily="18" charset="0"/>
                      </a:rPr>
                      <m:t>)</m:t>
                    </m:r>
                    <m:nary>
                      <m:naryPr>
                        <m:chr m:val="∑"/>
                        <m:supHide m:val="on"/>
                        <m:ctrlPr>
                          <a:rPr lang="en-US" altLang="ja-JP" i="1" smtClean="0">
                            <a:latin typeface="Cambria Math" panose="02040503050406030204" pitchFamily="18" charset="0"/>
                          </a:rPr>
                        </m:ctrlPr>
                      </m:naryPr>
                      <m:sub>
                        <m:r>
                          <m:rPr>
                            <m:brk m:alnAt="7"/>
                          </m:rPr>
                          <a:rPr lang="en-US" altLang="ja-JP" b="0" i="1" smtClean="0">
                            <a:latin typeface="Cambria Math" panose="02040503050406030204" pitchFamily="18" charset="0"/>
                          </a:rPr>
                          <m:t>𝑒</m:t>
                        </m:r>
                        <m:r>
                          <a:rPr lang="en-US" altLang="ja-JP" b="0" i="1" smtClean="0">
                            <a:latin typeface="Cambria Math" panose="02040503050406030204" pitchFamily="18" charset="0"/>
                            <a:ea typeface="Cambria Math" panose="02040503050406030204" pitchFamily="18" charset="0"/>
                          </a:rPr>
                          <m:t>∈</m:t>
                        </m:r>
                        <m:r>
                          <a:rPr lang="ja-JP" altLang="en-US" b="0" i="1" smtClean="0">
                            <a:latin typeface="Cambria Math" panose="02040503050406030204" pitchFamily="18" charset="0"/>
                            <a:ea typeface="Cambria Math" panose="02040503050406030204" pitchFamily="18" charset="0"/>
                          </a:rPr>
                          <m:t>𝛿</m:t>
                        </m:r>
                        <m:r>
                          <a:rPr lang="en-US" altLang="ja-JP" b="0" i="1" smtClean="0">
                            <a:latin typeface="Cambria Math" panose="02040503050406030204" pitchFamily="18" charset="0"/>
                            <a:ea typeface="Cambria Math" panose="02040503050406030204" pitchFamily="18" charset="0"/>
                          </a:rPr>
                          <m:t>−</m:t>
                        </m:r>
                        <m:d>
                          <m:dPr>
                            <m:ctrlPr>
                              <a:rPr lang="en-US" altLang="ja-JP" b="0" i="1" smtClean="0">
                                <a:latin typeface="Cambria Math" panose="02040503050406030204" pitchFamily="18" charset="0"/>
                                <a:ea typeface="Cambria Math" panose="02040503050406030204" pitchFamily="18" charset="0"/>
                              </a:rPr>
                            </m:ctrlPr>
                          </m:dPr>
                          <m:e>
                            <m:r>
                              <m:rPr>
                                <m:brk m:alnAt="7"/>
                              </m:rPr>
                              <a:rPr lang="en-US" altLang="ja-JP" b="0" i="1" smtClean="0">
                                <a:latin typeface="Cambria Math" panose="02040503050406030204" pitchFamily="18" charset="0"/>
                                <a:ea typeface="Cambria Math" panose="02040503050406030204" pitchFamily="18" charset="0"/>
                              </a:rPr>
                              <m:t>𝑣</m:t>
                            </m:r>
                          </m:e>
                        </m:d>
                      </m:sub>
                      <m:sup/>
                      <m:e>
                        <m:r>
                          <a:rPr lang="en-US" altLang="ja-JP" b="0" i="1" smtClean="0">
                            <a:latin typeface="Cambria Math" panose="02040503050406030204" pitchFamily="18" charset="0"/>
                          </a:rPr>
                          <m:t>𝑓</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𝑒</m:t>
                            </m:r>
                          </m:e>
                        </m:d>
                      </m:e>
                    </m:nary>
                    <m:r>
                      <a:rPr lang="en-US" altLang="ja-JP" b="0" i="1" smtClean="0">
                        <a:latin typeface="Cambria Math" panose="02040503050406030204" pitchFamily="18" charset="0"/>
                      </a:rPr>
                      <m:t>=</m:t>
                    </m:r>
                    <m:r>
                      <m:rPr>
                        <m:nor/>
                      </m:rPr>
                      <a:rPr lang="en-US" altLang="ja-JP" b="0" i="0" smtClean="0">
                        <a:latin typeface="Cambria Math" panose="02040503050406030204" pitchFamily="18" charset="0"/>
                      </a:rPr>
                      <m:t>(</m:t>
                    </m:r>
                    <m:r>
                      <m:rPr>
                        <m:nor/>
                      </m:rPr>
                      <a:rPr lang="en-US" altLang="ja-JP" b="0" i="0" smtClean="0">
                        <a:latin typeface="Cambria Math" panose="02040503050406030204" pitchFamily="18" charset="0"/>
                      </a:rPr>
                      <m:t>output</m:t>
                    </m:r>
                    <m:r>
                      <m:rPr>
                        <m:nor/>
                      </m:rPr>
                      <a:rPr lang="en-US" altLang="ja-JP" b="0" i="0" smtClean="0">
                        <a:latin typeface="Cambria Math" panose="02040503050406030204" pitchFamily="18" charset="0"/>
                      </a:rPr>
                      <m:t>)</m:t>
                    </m:r>
                    <m:nary>
                      <m:naryPr>
                        <m:chr m:val="∑"/>
                        <m:supHide m:val="on"/>
                        <m:ctrlPr>
                          <a:rPr lang="en-US" altLang="ja-JP" i="1">
                            <a:latin typeface="Cambria Math" panose="02040503050406030204" pitchFamily="18" charset="0"/>
                          </a:rPr>
                        </m:ctrlPr>
                      </m:naryPr>
                      <m:sub>
                        <m:r>
                          <m:rPr>
                            <m:brk m:alnAt="7"/>
                          </m:rPr>
                          <a:rPr lang="en-US" altLang="ja-JP" i="1">
                            <a:latin typeface="Cambria Math" panose="02040503050406030204" pitchFamily="18" charset="0"/>
                          </a:rPr>
                          <m:t>𝑒</m:t>
                        </m:r>
                        <m:r>
                          <a:rPr lang="en-US" altLang="ja-JP" i="1">
                            <a:latin typeface="Cambria Math" panose="02040503050406030204" pitchFamily="18" charset="0"/>
                            <a:ea typeface="Cambria Math" panose="02040503050406030204" pitchFamily="18" charset="0"/>
                          </a:rPr>
                          <m:t>∈</m:t>
                        </m:r>
                        <m:r>
                          <a:rPr lang="ja-JP" altLang="en-US" i="1">
                            <a:latin typeface="Cambria Math" panose="02040503050406030204" pitchFamily="18" charset="0"/>
                            <a:ea typeface="Cambria Math" panose="02040503050406030204" pitchFamily="18" charset="0"/>
                          </a:rPr>
                          <m:t>𝛿</m:t>
                        </m:r>
                        <m:r>
                          <a:rPr lang="en-US" altLang="ja-JP" b="0" i="1" smtClean="0">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𝑣</m:t>
                        </m:r>
                        <m:r>
                          <a:rPr lang="en-US" altLang="ja-JP" i="1">
                            <a:latin typeface="Cambria Math" panose="02040503050406030204" pitchFamily="18" charset="0"/>
                            <a:ea typeface="Cambria Math" panose="02040503050406030204" pitchFamily="18" charset="0"/>
                          </a:rPr>
                          <m:t>)</m:t>
                        </m:r>
                      </m:sub>
                      <m:sup/>
                      <m:e>
                        <m:r>
                          <a:rPr lang="en-US" altLang="ja-JP" i="1">
                            <a:latin typeface="Cambria Math" panose="02040503050406030204" pitchFamily="18" charset="0"/>
                          </a:rPr>
                          <m:t>𝑓</m:t>
                        </m:r>
                        <m:d>
                          <m:dPr>
                            <m:ctrlPr>
                              <a:rPr lang="en-US" altLang="ja-JP" i="1">
                                <a:latin typeface="Cambria Math" panose="02040503050406030204" pitchFamily="18" charset="0"/>
                              </a:rPr>
                            </m:ctrlPr>
                          </m:dPr>
                          <m:e>
                            <m:r>
                              <a:rPr lang="en-US" altLang="ja-JP" i="1">
                                <a:latin typeface="Cambria Math" panose="02040503050406030204" pitchFamily="18" charset="0"/>
                              </a:rPr>
                              <m:t>𝑒</m:t>
                            </m:r>
                          </m:e>
                        </m:d>
                      </m:e>
                    </m:nary>
                  </m:oMath>
                </a14:m>
                <a:endParaRPr lang="en-US" altLang="ja-JP" dirty="0"/>
              </a:p>
              <a:p>
                <a:r>
                  <a:rPr lang="en-US" altLang="ja-JP" dirty="0"/>
                  <a:t>Maximum Flow Condition:</a:t>
                </a:r>
              </a:p>
              <a:p>
                <a:pPr lvl="1"/>
                <a14:m>
                  <m:oMath xmlns:m="http://schemas.openxmlformats.org/officeDocument/2006/math">
                    <m:r>
                      <m:rPr>
                        <m:sty m:val="p"/>
                      </m:rPr>
                      <a:rPr lang="en-US" altLang="ja-JP" b="0" i="0" smtClean="0">
                        <a:latin typeface="Cambria Math" panose="02040503050406030204" pitchFamily="18" charset="0"/>
                      </a:rPr>
                      <m:t>max</m:t>
                    </m:r>
                    <m:r>
                      <a:rPr lang="en-US" altLang="ja-JP" b="0" i="1" smtClean="0">
                        <a:latin typeface="Cambria Math" panose="02040503050406030204" pitchFamily="18" charset="0"/>
                      </a:rPr>
                      <m:t>⁡(</m:t>
                    </m:r>
                    <m:nary>
                      <m:naryPr>
                        <m:chr m:val="∑"/>
                        <m:supHide m:val="on"/>
                        <m:ctrlPr>
                          <a:rPr lang="en-US" altLang="ja-JP" i="1">
                            <a:latin typeface="Cambria Math" panose="02040503050406030204" pitchFamily="18" charset="0"/>
                          </a:rPr>
                        </m:ctrlPr>
                      </m:naryPr>
                      <m:sub>
                        <m:r>
                          <m:rPr>
                            <m:brk m:alnAt="7"/>
                          </m:rPr>
                          <a:rPr lang="en-US" altLang="ja-JP" i="1">
                            <a:latin typeface="Cambria Math" panose="02040503050406030204" pitchFamily="18" charset="0"/>
                          </a:rPr>
                          <m:t>𝑒</m:t>
                        </m:r>
                        <m:r>
                          <a:rPr lang="en-US" altLang="ja-JP" i="1">
                            <a:latin typeface="Cambria Math" panose="02040503050406030204" pitchFamily="18" charset="0"/>
                            <a:ea typeface="Cambria Math" panose="02040503050406030204" pitchFamily="18" charset="0"/>
                          </a:rPr>
                          <m:t>∈</m:t>
                        </m:r>
                        <m:r>
                          <a:rPr lang="ja-JP" altLang="en-US" i="1">
                            <a:latin typeface="Cambria Math" panose="02040503050406030204" pitchFamily="18" charset="0"/>
                            <a:ea typeface="Cambria Math" panose="02040503050406030204" pitchFamily="18" charset="0"/>
                          </a:rPr>
                          <m:t>𝛿</m:t>
                        </m:r>
                        <m:r>
                          <a:rPr lang="en-US" altLang="ja-JP" i="1">
                            <a:latin typeface="Cambria Math" panose="02040503050406030204" pitchFamily="18" charset="0"/>
                            <a:ea typeface="Cambria Math" panose="02040503050406030204" pitchFamily="18" charset="0"/>
                          </a:rPr>
                          <m:t>+</m:t>
                        </m:r>
                        <m:d>
                          <m:dPr>
                            <m:ctrlPr>
                              <a:rPr lang="en-US" altLang="ja-JP" i="1">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𝑠</m:t>
                            </m:r>
                          </m:e>
                        </m:d>
                      </m:sub>
                      <m:sup/>
                      <m:e>
                        <m:r>
                          <a:rPr lang="en-US" altLang="ja-JP" i="1">
                            <a:latin typeface="Cambria Math" panose="02040503050406030204" pitchFamily="18" charset="0"/>
                          </a:rPr>
                          <m:t>𝑓</m:t>
                        </m:r>
                        <m:d>
                          <m:dPr>
                            <m:ctrlPr>
                              <a:rPr lang="en-US" altLang="ja-JP" i="1">
                                <a:latin typeface="Cambria Math" panose="02040503050406030204" pitchFamily="18" charset="0"/>
                              </a:rPr>
                            </m:ctrlPr>
                          </m:dPr>
                          <m:e>
                            <m:r>
                              <a:rPr lang="en-US" altLang="ja-JP" i="1">
                                <a:latin typeface="Cambria Math" panose="02040503050406030204" pitchFamily="18" charset="0"/>
                              </a:rPr>
                              <m:t>𝑒</m:t>
                            </m:r>
                          </m:e>
                        </m:d>
                        <m:r>
                          <a:rPr lang="en-US" altLang="ja-JP" b="0" i="1" smtClean="0">
                            <a:latin typeface="Cambria Math" panose="02040503050406030204" pitchFamily="18" charset="0"/>
                          </a:rPr>
                          <m:t>) </m:t>
                        </m:r>
                      </m:e>
                    </m:nary>
                    <m:r>
                      <a:rPr lang="en-US" altLang="ja-JP" b="0" i="1" smtClean="0">
                        <a:latin typeface="Cambria Math" panose="02040503050406030204" pitchFamily="18" charset="0"/>
                      </a:rPr>
                      <m:t>=</m:t>
                    </m:r>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max</m:t>
                        </m:r>
                      </m:fName>
                      <m:e>
                        <m:r>
                          <a:rPr lang="en-US" altLang="ja-JP" i="1">
                            <a:latin typeface="Cambria Math" panose="02040503050406030204" pitchFamily="18" charset="0"/>
                          </a:rPr>
                          <m:t>(</m:t>
                        </m:r>
                        <m:nary>
                          <m:naryPr>
                            <m:chr m:val="∑"/>
                            <m:supHide m:val="on"/>
                            <m:ctrlPr>
                              <a:rPr lang="en-US" altLang="ja-JP" i="1">
                                <a:latin typeface="Cambria Math" panose="02040503050406030204" pitchFamily="18" charset="0"/>
                              </a:rPr>
                            </m:ctrlPr>
                          </m:naryPr>
                          <m:sub>
                            <m:r>
                              <m:rPr>
                                <m:brk m:alnAt="7"/>
                              </m:rPr>
                              <a:rPr lang="en-US" altLang="ja-JP" i="1">
                                <a:latin typeface="Cambria Math" panose="02040503050406030204" pitchFamily="18" charset="0"/>
                              </a:rPr>
                              <m:t>𝑒</m:t>
                            </m:r>
                            <m:r>
                              <a:rPr lang="en-US" altLang="ja-JP" i="1">
                                <a:latin typeface="Cambria Math" panose="02040503050406030204" pitchFamily="18" charset="0"/>
                                <a:ea typeface="Cambria Math" panose="02040503050406030204" pitchFamily="18" charset="0"/>
                              </a:rPr>
                              <m:t>∈</m:t>
                            </m:r>
                            <m:r>
                              <a:rPr lang="ja-JP" altLang="en-US" i="1">
                                <a:latin typeface="Cambria Math" panose="02040503050406030204" pitchFamily="18" charset="0"/>
                                <a:ea typeface="Cambria Math" panose="02040503050406030204" pitchFamily="18" charset="0"/>
                              </a:rPr>
                              <m:t>𝛿</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𝑡</m:t>
                            </m:r>
                            <m:r>
                              <a:rPr lang="en-US" altLang="ja-JP" i="1">
                                <a:latin typeface="Cambria Math" panose="02040503050406030204" pitchFamily="18" charset="0"/>
                                <a:ea typeface="Cambria Math" panose="02040503050406030204" pitchFamily="18" charset="0"/>
                              </a:rPr>
                              <m:t>)</m:t>
                            </m:r>
                          </m:sub>
                          <m:sup/>
                          <m:e>
                            <m:r>
                              <a:rPr lang="en-US" altLang="ja-JP" i="1">
                                <a:latin typeface="Cambria Math" panose="02040503050406030204" pitchFamily="18" charset="0"/>
                              </a:rPr>
                              <m:t>𝑓</m:t>
                            </m:r>
                            <m:d>
                              <m:dPr>
                                <m:ctrlPr>
                                  <a:rPr lang="en-US" altLang="ja-JP" i="1">
                                    <a:latin typeface="Cambria Math" panose="02040503050406030204" pitchFamily="18" charset="0"/>
                                  </a:rPr>
                                </m:ctrlPr>
                              </m:dPr>
                              <m:e>
                                <m:r>
                                  <a:rPr lang="en-US" altLang="ja-JP" i="1">
                                    <a:latin typeface="Cambria Math" panose="02040503050406030204" pitchFamily="18" charset="0"/>
                                  </a:rPr>
                                  <m:t>𝑒</m:t>
                                </m:r>
                              </m:e>
                            </m:d>
                          </m:e>
                        </m:nary>
                        <m:r>
                          <a:rPr lang="en-US" altLang="ja-JP" i="1">
                            <a:latin typeface="Cambria Math" panose="02040503050406030204" pitchFamily="18" charset="0"/>
                          </a:rPr>
                          <m:t>)</m:t>
                        </m:r>
                      </m:e>
                    </m:func>
                  </m:oMath>
                </a14:m>
                <a:endParaRPr lang="en-US" altLang="ja-JP" dirty="0"/>
              </a:p>
              <a:p>
                <a:pPr lvl="1"/>
                <a:endParaRPr kumimoji="1" lang="ja-JP" altLang="en-US" dirty="0"/>
              </a:p>
            </p:txBody>
          </p:sp>
        </mc:Choice>
        <mc:Fallback>
          <p:sp>
            <p:nvSpPr>
              <p:cNvPr id="3" name="コンテンツ プレースホルダー 2">
                <a:extLst>
                  <a:ext uri="{FF2B5EF4-FFF2-40B4-BE49-F238E27FC236}">
                    <a16:creationId xmlns:a16="http://schemas.microsoft.com/office/drawing/2014/main" id="{70303E71-5637-4CD0-B7F9-F5B4C2B2AB21}"/>
                  </a:ext>
                </a:extLst>
              </p:cNvPr>
              <p:cNvSpPr>
                <a:spLocks noGrp="1" noRot="1" noChangeAspect="1" noMove="1" noResize="1" noEditPoints="1" noAdjustHandles="1" noChangeArrowheads="1" noChangeShapeType="1" noTextEdit="1"/>
              </p:cNvSpPr>
              <p:nvPr>
                <p:ph idx="1"/>
              </p:nvPr>
            </p:nvSpPr>
            <p:spPr>
              <a:blipFill>
                <a:blip r:embed="rId2"/>
                <a:stretch>
                  <a:fillRect l="-1043" t="-2241" b="-10084"/>
                </a:stretch>
              </a:blipFill>
            </p:spPr>
            <p:txBody>
              <a:bodyPr/>
              <a:lstStyle/>
              <a:p>
                <a:r>
                  <a:rPr lang="ja-JP" altLang="en-US">
                    <a:noFill/>
                  </a:rPr>
                  <a:t> </a:t>
                </a:r>
              </a:p>
            </p:txBody>
          </p:sp>
        </mc:Fallback>
      </mc:AlternateContent>
      <p:grpSp>
        <p:nvGrpSpPr>
          <p:cNvPr id="4" name="グループ化 3">
            <a:extLst>
              <a:ext uri="{FF2B5EF4-FFF2-40B4-BE49-F238E27FC236}">
                <a16:creationId xmlns:a16="http://schemas.microsoft.com/office/drawing/2014/main" id="{B15373DA-8D78-4A96-9F69-62FD0264CCBC}"/>
              </a:ext>
            </a:extLst>
          </p:cNvPr>
          <p:cNvGrpSpPr/>
          <p:nvPr/>
        </p:nvGrpSpPr>
        <p:grpSpPr>
          <a:xfrm>
            <a:off x="7420031" y="3086252"/>
            <a:ext cx="4457973" cy="1830083"/>
            <a:chOff x="3277404" y="4172974"/>
            <a:chExt cx="5211131" cy="2139269"/>
          </a:xfrm>
        </p:grpSpPr>
        <p:sp>
          <p:nvSpPr>
            <p:cNvPr id="5" name="楕円 4">
              <a:extLst>
                <a:ext uri="{FF2B5EF4-FFF2-40B4-BE49-F238E27FC236}">
                  <a16:creationId xmlns:a16="http://schemas.microsoft.com/office/drawing/2014/main" id="{134EA343-A3EB-48FE-B3EB-9E8B66E93BFE}"/>
                </a:ext>
              </a:extLst>
            </p:cNvPr>
            <p:cNvSpPr/>
            <p:nvPr/>
          </p:nvSpPr>
          <p:spPr>
            <a:xfrm>
              <a:off x="4607622" y="5815880"/>
              <a:ext cx="496363" cy="4963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dirty="0"/>
                <a:t>f</a:t>
              </a:r>
              <a:endParaRPr kumimoji="1" lang="ja-JP" altLang="en-US" sz="2000" dirty="0"/>
            </a:p>
          </p:txBody>
        </p:sp>
        <p:sp>
          <p:nvSpPr>
            <p:cNvPr id="6" name="楕円 5">
              <a:extLst>
                <a:ext uri="{FF2B5EF4-FFF2-40B4-BE49-F238E27FC236}">
                  <a16:creationId xmlns:a16="http://schemas.microsoft.com/office/drawing/2014/main" id="{33D19F59-7EF9-40F7-966D-A6529E4BF0F8}"/>
                </a:ext>
              </a:extLst>
            </p:cNvPr>
            <p:cNvSpPr/>
            <p:nvPr/>
          </p:nvSpPr>
          <p:spPr>
            <a:xfrm>
              <a:off x="4601201" y="4172975"/>
              <a:ext cx="496363" cy="4963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dirty="0"/>
                <a:t>b</a:t>
              </a:r>
              <a:endParaRPr kumimoji="1" lang="ja-JP" altLang="en-US" sz="2000" dirty="0"/>
            </a:p>
          </p:txBody>
        </p:sp>
        <p:sp>
          <p:nvSpPr>
            <p:cNvPr id="7" name="楕円 6">
              <a:extLst>
                <a:ext uri="{FF2B5EF4-FFF2-40B4-BE49-F238E27FC236}">
                  <a16:creationId xmlns:a16="http://schemas.microsoft.com/office/drawing/2014/main" id="{E8E25D0A-7FBB-41DF-AF89-29224E91B8B7}"/>
                </a:ext>
              </a:extLst>
            </p:cNvPr>
            <p:cNvSpPr/>
            <p:nvPr/>
          </p:nvSpPr>
          <p:spPr>
            <a:xfrm>
              <a:off x="6591300" y="4172974"/>
              <a:ext cx="496363" cy="4963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dirty="0"/>
                <a:t>c</a:t>
              </a:r>
              <a:endParaRPr kumimoji="1" lang="ja-JP" altLang="en-US" sz="2000" dirty="0"/>
            </a:p>
          </p:txBody>
        </p:sp>
        <p:sp>
          <p:nvSpPr>
            <p:cNvPr id="8" name="楕円 7">
              <a:extLst>
                <a:ext uri="{FF2B5EF4-FFF2-40B4-BE49-F238E27FC236}">
                  <a16:creationId xmlns:a16="http://schemas.microsoft.com/office/drawing/2014/main" id="{CE1569D0-0F2D-48B9-A0D6-2915B9BA3F1C}"/>
                </a:ext>
              </a:extLst>
            </p:cNvPr>
            <p:cNvSpPr/>
            <p:nvPr/>
          </p:nvSpPr>
          <p:spPr>
            <a:xfrm>
              <a:off x="6588352" y="5815880"/>
              <a:ext cx="496363" cy="4963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dirty="0"/>
                <a:t>e</a:t>
              </a:r>
              <a:endParaRPr kumimoji="1" lang="ja-JP" altLang="en-US" sz="2000" dirty="0"/>
            </a:p>
          </p:txBody>
        </p:sp>
        <p:sp>
          <p:nvSpPr>
            <p:cNvPr id="9" name="楕円 8">
              <a:extLst>
                <a:ext uri="{FF2B5EF4-FFF2-40B4-BE49-F238E27FC236}">
                  <a16:creationId xmlns:a16="http://schemas.microsoft.com/office/drawing/2014/main" id="{72120D7D-E141-48B1-A27B-4105F7F3A9A3}"/>
                </a:ext>
              </a:extLst>
            </p:cNvPr>
            <p:cNvSpPr/>
            <p:nvPr/>
          </p:nvSpPr>
          <p:spPr>
            <a:xfrm>
              <a:off x="7992172" y="4994427"/>
              <a:ext cx="496363" cy="4963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a:t>t</a:t>
              </a:r>
              <a:endParaRPr kumimoji="1" lang="ja-JP" altLang="en-US" sz="2000" dirty="0"/>
            </a:p>
          </p:txBody>
        </p:sp>
        <p:sp>
          <p:nvSpPr>
            <p:cNvPr id="10" name="楕円 9">
              <a:extLst>
                <a:ext uri="{FF2B5EF4-FFF2-40B4-BE49-F238E27FC236}">
                  <a16:creationId xmlns:a16="http://schemas.microsoft.com/office/drawing/2014/main" id="{E31F080A-4CEC-41CA-94D5-C3DC896CF562}"/>
                </a:ext>
              </a:extLst>
            </p:cNvPr>
            <p:cNvSpPr/>
            <p:nvPr/>
          </p:nvSpPr>
          <p:spPr>
            <a:xfrm>
              <a:off x="3277404" y="4994426"/>
              <a:ext cx="496363" cy="496363"/>
            </a:xfrm>
            <a:prstGeom prst="ellipse">
              <a:avLst/>
            </a:prstGeom>
            <a:solidFill>
              <a:srgbClr val="FFCCFF"/>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a:t>s</a:t>
              </a:r>
              <a:endParaRPr kumimoji="1" lang="ja-JP" altLang="en-US" sz="2000" dirty="0"/>
            </a:p>
          </p:txBody>
        </p:sp>
        <p:cxnSp>
          <p:nvCxnSpPr>
            <p:cNvPr id="11" name="直線矢印コネクタ 10">
              <a:extLst>
                <a:ext uri="{FF2B5EF4-FFF2-40B4-BE49-F238E27FC236}">
                  <a16:creationId xmlns:a16="http://schemas.microsoft.com/office/drawing/2014/main" id="{DC3916A0-1366-4755-9009-CF5BF8979CDC}"/>
                </a:ext>
              </a:extLst>
            </p:cNvPr>
            <p:cNvCxnSpPr>
              <a:cxnSpLocks/>
              <a:stCxn id="6" idx="6"/>
              <a:endCxn id="7" idx="2"/>
            </p:cNvCxnSpPr>
            <p:nvPr/>
          </p:nvCxnSpPr>
          <p:spPr>
            <a:xfrm flipV="1">
              <a:off x="5097563" y="4421155"/>
              <a:ext cx="1493737" cy="1"/>
            </a:xfrm>
            <a:prstGeom prst="straightConnector1">
              <a:avLst/>
            </a:prstGeom>
            <a:ln w="254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10571742-6315-4AFB-B500-52094FB595CE}"/>
                </a:ext>
              </a:extLst>
            </p:cNvPr>
            <p:cNvCxnSpPr>
              <a:stCxn id="7" idx="4"/>
              <a:endCxn id="8" idx="0"/>
            </p:cNvCxnSpPr>
            <p:nvPr/>
          </p:nvCxnSpPr>
          <p:spPr>
            <a:xfrm flipH="1">
              <a:off x="6836534" y="4669337"/>
              <a:ext cx="2948" cy="1146543"/>
            </a:xfrm>
            <a:prstGeom prst="straightConnector1">
              <a:avLst/>
            </a:prstGeom>
            <a:ln w="254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D812C280-1448-411F-BD03-2B0FDE938E69}"/>
                </a:ext>
              </a:extLst>
            </p:cNvPr>
            <p:cNvCxnSpPr>
              <a:cxnSpLocks/>
              <a:stCxn id="7" idx="6"/>
              <a:endCxn id="9" idx="1"/>
            </p:cNvCxnSpPr>
            <p:nvPr/>
          </p:nvCxnSpPr>
          <p:spPr>
            <a:xfrm>
              <a:off x="7087663" y="4421155"/>
              <a:ext cx="977201" cy="645962"/>
            </a:xfrm>
            <a:prstGeom prst="straightConnector1">
              <a:avLst/>
            </a:prstGeom>
            <a:ln w="254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24CA5829-7445-4D84-B6C7-6D66D21A52D9}"/>
                </a:ext>
              </a:extLst>
            </p:cNvPr>
            <p:cNvCxnSpPr>
              <a:endCxn id="8" idx="2"/>
            </p:cNvCxnSpPr>
            <p:nvPr/>
          </p:nvCxnSpPr>
          <p:spPr>
            <a:xfrm>
              <a:off x="3773767" y="5242607"/>
              <a:ext cx="2814585" cy="821455"/>
            </a:xfrm>
            <a:prstGeom prst="straightConnector1">
              <a:avLst/>
            </a:prstGeom>
            <a:ln w="254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A00DFAB1-97F6-4F42-B680-EE9BE944C738}"/>
                </a:ext>
              </a:extLst>
            </p:cNvPr>
            <p:cNvCxnSpPr>
              <a:stCxn id="6" idx="4"/>
              <a:endCxn id="5" idx="0"/>
            </p:cNvCxnSpPr>
            <p:nvPr/>
          </p:nvCxnSpPr>
          <p:spPr>
            <a:xfrm>
              <a:off x="4849383" y="4669338"/>
              <a:ext cx="6421" cy="1146542"/>
            </a:xfrm>
            <a:prstGeom prst="straightConnector1">
              <a:avLst/>
            </a:prstGeom>
            <a:ln w="254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025F50D3-5D9F-42EA-B90A-BD6CE5125760}"/>
                </a:ext>
              </a:extLst>
            </p:cNvPr>
            <p:cNvCxnSpPr>
              <a:stCxn id="10" idx="7"/>
              <a:endCxn id="6" idx="2"/>
            </p:cNvCxnSpPr>
            <p:nvPr/>
          </p:nvCxnSpPr>
          <p:spPr>
            <a:xfrm flipV="1">
              <a:off x="3701076" y="4421157"/>
              <a:ext cx="900125" cy="645960"/>
            </a:xfrm>
            <a:prstGeom prst="straightConnector1">
              <a:avLst/>
            </a:prstGeom>
            <a:ln w="254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9A01CB6E-6CD5-43BF-A0B5-8BAE55B63A75}"/>
                </a:ext>
              </a:extLst>
            </p:cNvPr>
            <p:cNvCxnSpPr>
              <a:stCxn id="10" idx="5"/>
              <a:endCxn id="5" idx="2"/>
            </p:cNvCxnSpPr>
            <p:nvPr/>
          </p:nvCxnSpPr>
          <p:spPr>
            <a:xfrm>
              <a:off x="3701076" y="5418098"/>
              <a:ext cx="906546" cy="645964"/>
            </a:xfrm>
            <a:prstGeom prst="straightConnector1">
              <a:avLst/>
            </a:prstGeom>
            <a:ln w="254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3EBFF568-E763-4905-98C4-FBA7BA48AE1B}"/>
                </a:ext>
              </a:extLst>
            </p:cNvPr>
            <p:cNvCxnSpPr>
              <a:stCxn id="10" idx="6"/>
              <a:endCxn id="7" idx="3"/>
            </p:cNvCxnSpPr>
            <p:nvPr/>
          </p:nvCxnSpPr>
          <p:spPr>
            <a:xfrm flipV="1">
              <a:off x="3773767" y="4596646"/>
              <a:ext cx="2890224" cy="645962"/>
            </a:xfrm>
            <a:prstGeom prst="straightConnector1">
              <a:avLst/>
            </a:prstGeom>
            <a:ln w="254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cxnSp>
        <p:nvCxnSpPr>
          <p:cNvPr id="19" name="直線矢印コネクタ 18">
            <a:extLst>
              <a:ext uri="{FF2B5EF4-FFF2-40B4-BE49-F238E27FC236}">
                <a16:creationId xmlns:a16="http://schemas.microsoft.com/office/drawing/2014/main" id="{34E2AE7A-5A6A-4F44-8058-D044E88474CC}"/>
              </a:ext>
            </a:extLst>
          </p:cNvPr>
          <p:cNvCxnSpPr>
            <a:cxnSpLocks/>
            <a:stCxn id="5" idx="6"/>
            <a:endCxn id="9" idx="2"/>
          </p:cNvCxnSpPr>
          <p:nvPr/>
        </p:nvCxnSpPr>
        <p:spPr>
          <a:xfrm flipV="1">
            <a:off x="8982618" y="4001293"/>
            <a:ext cx="2470762" cy="702730"/>
          </a:xfrm>
          <a:prstGeom prst="straightConnector1">
            <a:avLst/>
          </a:prstGeom>
          <a:ln w="254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FDFA837E-224B-4FE7-BA2B-9BBCEE3D069F}"/>
              </a:ext>
            </a:extLst>
          </p:cNvPr>
          <p:cNvCxnSpPr>
            <a:cxnSpLocks/>
            <a:stCxn id="8" idx="6"/>
            <a:endCxn id="9" idx="3"/>
          </p:cNvCxnSpPr>
          <p:nvPr/>
        </p:nvCxnSpPr>
        <p:spPr>
          <a:xfrm flipV="1">
            <a:off x="10677076" y="4151420"/>
            <a:ext cx="838489" cy="552603"/>
          </a:xfrm>
          <a:prstGeom prst="straightConnector1">
            <a:avLst/>
          </a:prstGeom>
          <a:ln w="254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4773A12C-5D81-4604-AE1C-C88FD2D447AB}"/>
              </a:ext>
            </a:extLst>
          </p:cNvPr>
          <p:cNvSpPr txBox="1"/>
          <p:nvPr/>
        </p:nvSpPr>
        <p:spPr>
          <a:xfrm>
            <a:off x="7787540" y="2932680"/>
            <a:ext cx="441146" cy="369332"/>
          </a:xfrm>
          <a:prstGeom prst="rect">
            <a:avLst/>
          </a:prstGeom>
          <a:noFill/>
        </p:spPr>
        <p:txBody>
          <a:bodyPr wrap="none" rtlCol="0">
            <a:spAutoFit/>
          </a:bodyPr>
          <a:lstStyle/>
          <a:p>
            <a:r>
              <a:rPr kumimoji="1" lang="en-US" altLang="ja-JP" dirty="0"/>
              <a:t>12</a:t>
            </a:r>
            <a:endParaRPr kumimoji="1" lang="ja-JP" altLang="en-US" dirty="0"/>
          </a:p>
        </p:txBody>
      </p:sp>
      <p:sp>
        <p:nvSpPr>
          <p:cNvPr id="22" name="テキスト ボックス 21">
            <a:extLst>
              <a:ext uri="{FF2B5EF4-FFF2-40B4-BE49-F238E27FC236}">
                <a16:creationId xmlns:a16="http://schemas.microsoft.com/office/drawing/2014/main" id="{39458EC7-1F3B-4DA5-B653-1F8290ED5589}"/>
              </a:ext>
            </a:extLst>
          </p:cNvPr>
          <p:cNvSpPr txBox="1"/>
          <p:nvPr/>
        </p:nvSpPr>
        <p:spPr>
          <a:xfrm>
            <a:off x="9426569" y="2881759"/>
            <a:ext cx="312906" cy="369332"/>
          </a:xfrm>
          <a:prstGeom prst="rect">
            <a:avLst/>
          </a:prstGeom>
          <a:noFill/>
        </p:spPr>
        <p:txBody>
          <a:bodyPr wrap="none" rtlCol="0">
            <a:spAutoFit/>
          </a:bodyPr>
          <a:lstStyle/>
          <a:p>
            <a:r>
              <a:rPr kumimoji="1" lang="en-US" altLang="ja-JP" dirty="0"/>
              <a:t>3</a:t>
            </a:r>
            <a:endParaRPr kumimoji="1" lang="ja-JP" altLang="en-US" dirty="0"/>
          </a:p>
        </p:txBody>
      </p:sp>
      <p:sp>
        <p:nvSpPr>
          <p:cNvPr id="23" name="テキスト ボックス 22">
            <a:extLst>
              <a:ext uri="{FF2B5EF4-FFF2-40B4-BE49-F238E27FC236}">
                <a16:creationId xmlns:a16="http://schemas.microsoft.com/office/drawing/2014/main" id="{028433D1-471A-41AA-B063-021524ADD7A6}"/>
              </a:ext>
            </a:extLst>
          </p:cNvPr>
          <p:cNvSpPr txBox="1"/>
          <p:nvPr/>
        </p:nvSpPr>
        <p:spPr>
          <a:xfrm>
            <a:off x="10937358" y="3157633"/>
            <a:ext cx="312906" cy="369332"/>
          </a:xfrm>
          <a:prstGeom prst="rect">
            <a:avLst/>
          </a:prstGeom>
          <a:noFill/>
        </p:spPr>
        <p:txBody>
          <a:bodyPr wrap="none" rtlCol="0">
            <a:spAutoFit/>
          </a:bodyPr>
          <a:lstStyle/>
          <a:p>
            <a:r>
              <a:rPr lang="en-US" altLang="ja-JP" dirty="0"/>
              <a:t>6</a:t>
            </a:r>
            <a:endParaRPr kumimoji="1" lang="ja-JP" altLang="en-US" dirty="0"/>
          </a:p>
        </p:txBody>
      </p:sp>
      <p:sp>
        <p:nvSpPr>
          <p:cNvPr id="24" name="テキスト ボックス 23">
            <a:extLst>
              <a:ext uri="{FF2B5EF4-FFF2-40B4-BE49-F238E27FC236}">
                <a16:creationId xmlns:a16="http://schemas.microsoft.com/office/drawing/2014/main" id="{7659CCBA-0556-4D72-BEC7-E44F31140B61}"/>
              </a:ext>
            </a:extLst>
          </p:cNvPr>
          <p:cNvSpPr txBox="1"/>
          <p:nvPr/>
        </p:nvSpPr>
        <p:spPr>
          <a:xfrm>
            <a:off x="8158605" y="3546170"/>
            <a:ext cx="312906" cy="369332"/>
          </a:xfrm>
          <a:prstGeom prst="rect">
            <a:avLst/>
          </a:prstGeom>
          <a:noFill/>
        </p:spPr>
        <p:txBody>
          <a:bodyPr wrap="none" rtlCol="0">
            <a:spAutoFit/>
          </a:bodyPr>
          <a:lstStyle/>
          <a:p>
            <a:r>
              <a:rPr lang="en-US" altLang="ja-JP" dirty="0"/>
              <a:t>4</a:t>
            </a:r>
            <a:endParaRPr kumimoji="1" lang="ja-JP" altLang="en-US" dirty="0"/>
          </a:p>
        </p:txBody>
      </p:sp>
      <p:sp>
        <p:nvSpPr>
          <p:cNvPr id="25" name="テキスト ボックス 24">
            <a:extLst>
              <a:ext uri="{FF2B5EF4-FFF2-40B4-BE49-F238E27FC236}">
                <a16:creationId xmlns:a16="http://schemas.microsoft.com/office/drawing/2014/main" id="{A7CAD255-B691-4295-B2D4-6EB1FEF06E12}"/>
              </a:ext>
            </a:extLst>
          </p:cNvPr>
          <p:cNvSpPr txBox="1"/>
          <p:nvPr/>
        </p:nvSpPr>
        <p:spPr>
          <a:xfrm>
            <a:off x="8743984" y="3895427"/>
            <a:ext cx="312906" cy="369332"/>
          </a:xfrm>
          <a:prstGeom prst="rect">
            <a:avLst/>
          </a:prstGeom>
          <a:noFill/>
        </p:spPr>
        <p:txBody>
          <a:bodyPr wrap="none" rtlCol="0">
            <a:spAutoFit/>
          </a:bodyPr>
          <a:lstStyle/>
          <a:p>
            <a:r>
              <a:rPr lang="en-US" altLang="ja-JP" dirty="0"/>
              <a:t>2</a:t>
            </a:r>
            <a:endParaRPr kumimoji="1" lang="ja-JP" altLang="en-US" dirty="0"/>
          </a:p>
        </p:txBody>
      </p:sp>
      <p:sp>
        <p:nvSpPr>
          <p:cNvPr id="26" name="テキスト ボックス 25">
            <a:extLst>
              <a:ext uri="{FF2B5EF4-FFF2-40B4-BE49-F238E27FC236}">
                <a16:creationId xmlns:a16="http://schemas.microsoft.com/office/drawing/2014/main" id="{73E9143F-B87F-4FE7-978C-332BC346CF4F}"/>
              </a:ext>
            </a:extLst>
          </p:cNvPr>
          <p:cNvSpPr txBox="1"/>
          <p:nvPr/>
        </p:nvSpPr>
        <p:spPr>
          <a:xfrm>
            <a:off x="10441440" y="3635696"/>
            <a:ext cx="441146" cy="369332"/>
          </a:xfrm>
          <a:prstGeom prst="rect">
            <a:avLst/>
          </a:prstGeom>
          <a:noFill/>
        </p:spPr>
        <p:txBody>
          <a:bodyPr wrap="none" rtlCol="0">
            <a:spAutoFit/>
          </a:bodyPr>
          <a:lstStyle/>
          <a:p>
            <a:r>
              <a:rPr kumimoji="1" lang="en-US" altLang="ja-JP" dirty="0"/>
              <a:t>10</a:t>
            </a:r>
            <a:endParaRPr kumimoji="1" lang="ja-JP" altLang="en-US" dirty="0"/>
          </a:p>
        </p:txBody>
      </p:sp>
      <p:sp>
        <p:nvSpPr>
          <p:cNvPr id="27" name="テキスト ボックス 26">
            <a:extLst>
              <a:ext uri="{FF2B5EF4-FFF2-40B4-BE49-F238E27FC236}">
                <a16:creationId xmlns:a16="http://schemas.microsoft.com/office/drawing/2014/main" id="{3171947F-919F-44CF-A1E3-6A4259CB7BA7}"/>
              </a:ext>
            </a:extLst>
          </p:cNvPr>
          <p:cNvSpPr txBox="1"/>
          <p:nvPr/>
        </p:nvSpPr>
        <p:spPr>
          <a:xfrm>
            <a:off x="9112945" y="4553895"/>
            <a:ext cx="312906" cy="369332"/>
          </a:xfrm>
          <a:prstGeom prst="rect">
            <a:avLst/>
          </a:prstGeom>
          <a:noFill/>
        </p:spPr>
        <p:txBody>
          <a:bodyPr wrap="none" rtlCol="0">
            <a:spAutoFit/>
          </a:bodyPr>
          <a:lstStyle/>
          <a:p>
            <a:r>
              <a:rPr lang="en-US" altLang="ja-JP" dirty="0"/>
              <a:t>6</a:t>
            </a:r>
            <a:endParaRPr kumimoji="1" lang="ja-JP" altLang="en-US" dirty="0"/>
          </a:p>
        </p:txBody>
      </p:sp>
      <p:sp>
        <p:nvSpPr>
          <p:cNvPr id="28" name="テキスト ボックス 27">
            <a:extLst>
              <a:ext uri="{FF2B5EF4-FFF2-40B4-BE49-F238E27FC236}">
                <a16:creationId xmlns:a16="http://schemas.microsoft.com/office/drawing/2014/main" id="{4677B103-D4FB-4D18-90A7-57770E04C05B}"/>
              </a:ext>
            </a:extLst>
          </p:cNvPr>
          <p:cNvSpPr txBox="1"/>
          <p:nvPr/>
        </p:nvSpPr>
        <p:spPr>
          <a:xfrm>
            <a:off x="7853359" y="4483247"/>
            <a:ext cx="312906" cy="369332"/>
          </a:xfrm>
          <a:prstGeom prst="rect">
            <a:avLst/>
          </a:prstGeom>
          <a:noFill/>
        </p:spPr>
        <p:txBody>
          <a:bodyPr wrap="none" rtlCol="0">
            <a:spAutoFit/>
          </a:bodyPr>
          <a:lstStyle/>
          <a:p>
            <a:r>
              <a:rPr lang="en-US" altLang="ja-JP" dirty="0"/>
              <a:t>6</a:t>
            </a:r>
            <a:endParaRPr kumimoji="1" lang="ja-JP" altLang="en-US" dirty="0"/>
          </a:p>
        </p:txBody>
      </p:sp>
      <p:sp>
        <p:nvSpPr>
          <p:cNvPr id="29" name="テキスト ボックス 28">
            <a:extLst>
              <a:ext uri="{FF2B5EF4-FFF2-40B4-BE49-F238E27FC236}">
                <a16:creationId xmlns:a16="http://schemas.microsoft.com/office/drawing/2014/main" id="{86A1D065-C3A6-4E81-8B0B-5DBA6AD7E711}"/>
              </a:ext>
            </a:extLst>
          </p:cNvPr>
          <p:cNvSpPr txBox="1"/>
          <p:nvPr/>
        </p:nvSpPr>
        <p:spPr>
          <a:xfrm>
            <a:off x="10984345" y="4545432"/>
            <a:ext cx="312906" cy="369332"/>
          </a:xfrm>
          <a:prstGeom prst="rect">
            <a:avLst/>
          </a:prstGeom>
          <a:noFill/>
        </p:spPr>
        <p:txBody>
          <a:bodyPr wrap="none" rtlCol="0">
            <a:spAutoFit/>
          </a:bodyPr>
          <a:lstStyle/>
          <a:p>
            <a:r>
              <a:rPr kumimoji="1" lang="en-US" altLang="ja-JP" dirty="0"/>
              <a:t>8</a:t>
            </a:r>
            <a:endParaRPr kumimoji="1" lang="ja-JP" altLang="en-US" dirty="0"/>
          </a:p>
        </p:txBody>
      </p:sp>
      <p:sp>
        <p:nvSpPr>
          <p:cNvPr id="30" name="テキスト ボックス 29">
            <a:extLst>
              <a:ext uri="{FF2B5EF4-FFF2-40B4-BE49-F238E27FC236}">
                <a16:creationId xmlns:a16="http://schemas.microsoft.com/office/drawing/2014/main" id="{6BCC1657-C7F6-49FB-B3A3-05F9F44E7C96}"/>
              </a:ext>
            </a:extLst>
          </p:cNvPr>
          <p:cNvSpPr txBox="1"/>
          <p:nvPr/>
        </p:nvSpPr>
        <p:spPr>
          <a:xfrm>
            <a:off x="8181248" y="4141174"/>
            <a:ext cx="312906" cy="369332"/>
          </a:xfrm>
          <a:prstGeom prst="rect">
            <a:avLst/>
          </a:prstGeom>
          <a:noFill/>
        </p:spPr>
        <p:txBody>
          <a:bodyPr wrap="none" rtlCol="0">
            <a:spAutoFit/>
          </a:bodyPr>
          <a:lstStyle/>
          <a:p>
            <a:r>
              <a:rPr kumimoji="1" lang="en-US" altLang="ja-JP" dirty="0"/>
              <a:t>4</a:t>
            </a:r>
            <a:endParaRPr kumimoji="1" lang="ja-JP" altLang="en-US" dirty="0"/>
          </a:p>
        </p:txBody>
      </p:sp>
    </p:spTree>
    <p:extLst>
      <p:ext uri="{BB962C8B-B14F-4D97-AF65-F5344CB8AC3E}">
        <p14:creationId xmlns:p14="http://schemas.microsoft.com/office/powerpoint/2010/main" val="14529947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028460-C940-414A-877D-3C0274C63A31}"/>
              </a:ext>
            </a:extLst>
          </p:cNvPr>
          <p:cNvSpPr>
            <a:spLocks noGrp="1"/>
          </p:cNvSpPr>
          <p:nvPr>
            <p:ph type="title"/>
          </p:nvPr>
        </p:nvSpPr>
        <p:spPr/>
        <p:txBody>
          <a:bodyPr/>
          <a:lstStyle/>
          <a:p>
            <a:r>
              <a:rPr kumimoji="1" lang="en-US" altLang="ja-JP" dirty="0"/>
              <a:t>How to find Maximum Flow?</a:t>
            </a:r>
            <a:endParaRPr kumimoji="1" lang="ja-JP" altLang="en-US" dirty="0"/>
          </a:p>
        </p:txBody>
      </p:sp>
      <p:sp>
        <p:nvSpPr>
          <p:cNvPr id="3" name="コンテンツ プレースホルダー 2">
            <a:extLst>
              <a:ext uri="{FF2B5EF4-FFF2-40B4-BE49-F238E27FC236}">
                <a16:creationId xmlns:a16="http://schemas.microsoft.com/office/drawing/2014/main" id="{70303E71-5637-4CD0-B7F9-F5B4C2B2AB21}"/>
              </a:ext>
            </a:extLst>
          </p:cNvPr>
          <p:cNvSpPr>
            <a:spLocks noGrp="1"/>
          </p:cNvSpPr>
          <p:nvPr>
            <p:ph idx="1"/>
          </p:nvPr>
        </p:nvSpPr>
        <p:spPr>
          <a:xfrm>
            <a:off x="838200" y="1825625"/>
            <a:ext cx="6435661" cy="4351338"/>
          </a:xfrm>
        </p:spPr>
        <p:txBody>
          <a:bodyPr/>
          <a:lstStyle/>
          <a:p>
            <a:r>
              <a:rPr lang="en-US" altLang="ja-JP" dirty="0"/>
              <a:t>If we define the capacity of each path as left figure:</a:t>
            </a:r>
          </a:p>
          <a:p>
            <a:pPr lvl="1"/>
            <a:r>
              <a:rPr kumimoji="1" lang="en-US" altLang="ja-JP" dirty="0"/>
              <a:t>s to b can send “12” or less</a:t>
            </a:r>
          </a:p>
          <a:p>
            <a:pPr lvl="1"/>
            <a:r>
              <a:rPr lang="en-US" altLang="ja-JP" dirty="0"/>
              <a:t>s to c can send “3 + 4” or less (in spite of s to b can send until 12)</a:t>
            </a:r>
          </a:p>
          <a:p>
            <a:pPr lvl="1"/>
            <a:r>
              <a:rPr kumimoji="1" lang="en-US" altLang="ja-JP" dirty="0"/>
              <a:t>s to f can send “6 + 2” or less (in spite of s to b can send until 12)</a:t>
            </a:r>
          </a:p>
          <a:p>
            <a:r>
              <a:rPr lang="en-US" altLang="ja-JP" dirty="0"/>
              <a:t>How to calculate maximum flow from s to t ?</a:t>
            </a:r>
            <a:endParaRPr kumimoji="1" lang="ja-JP" altLang="en-US" dirty="0"/>
          </a:p>
        </p:txBody>
      </p:sp>
      <p:grpSp>
        <p:nvGrpSpPr>
          <p:cNvPr id="4" name="グループ化 3">
            <a:extLst>
              <a:ext uri="{FF2B5EF4-FFF2-40B4-BE49-F238E27FC236}">
                <a16:creationId xmlns:a16="http://schemas.microsoft.com/office/drawing/2014/main" id="{B15373DA-8D78-4A96-9F69-62FD0264CCBC}"/>
              </a:ext>
            </a:extLst>
          </p:cNvPr>
          <p:cNvGrpSpPr/>
          <p:nvPr/>
        </p:nvGrpSpPr>
        <p:grpSpPr>
          <a:xfrm>
            <a:off x="7420031" y="3086252"/>
            <a:ext cx="4457973" cy="1830083"/>
            <a:chOff x="3277404" y="4172974"/>
            <a:chExt cx="5211131" cy="2139269"/>
          </a:xfrm>
        </p:grpSpPr>
        <p:sp>
          <p:nvSpPr>
            <p:cNvPr id="5" name="楕円 4">
              <a:extLst>
                <a:ext uri="{FF2B5EF4-FFF2-40B4-BE49-F238E27FC236}">
                  <a16:creationId xmlns:a16="http://schemas.microsoft.com/office/drawing/2014/main" id="{134EA343-A3EB-48FE-B3EB-9E8B66E93BFE}"/>
                </a:ext>
              </a:extLst>
            </p:cNvPr>
            <p:cNvSpPr/>
            <p:nvPr/>
          </p:nvSpPr>
          <p:spPr>
            <a:xfrm>
              <a:off x="4607622" y="5815880"/>
              <a:ext cx="496363" cy="4963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dirty="0"/>
                <a:t>f</a:t>
              </a:r>
              <a:endParaRPr kumimoji="1" lang="ja-JP" altLang="en-US" sz="2000" dirty="0"/>
            </a:p>
          </p:txBody>
        </p:sp>
        <p:sp>
          <p:nvSpPr>
            <p:cNvPr id="6" name="楕円 5">
              <a:extLst>
                <a:ext uri="{FF2B5EF4-FFF2-40B4-BE49-F238E27FC236}">
                  <a16:creationId xmlns:a16="http://schemas.microsoft.com/office/drawing/2014/main" id="{33D19F59-7EF9-40F7-966D-A6529E4BF0F8}"/>
                </a:ext>
              </a:extLst>
            </p:cNvPr>
            <p:cNvSpPr/>
            <p:nvPr/>
          </p:nvSpPr>
          <p:spPr>
            <a:xfrm>
              <a:off x="4601201" y="4172975"/>
              <a:ext cx="496363" cy="4963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dirty="0"/>
                <a:t>b</a:t>
              </a:r>
              <a:endParaRPr kumimoji="1" lang="ja-JP" altLang="en-US" sz="2000" dirty="0"/>
            </a:p>
          </p:txBody>
        </p:sp>
        <p:sp>
          <p:nvSpPr>
            <p:cNvPr id="7" name="楕円 6">
              <a:extLst>
                <a:ext uri="{FF2B5EF4-FFF2-40B4-BE49-F238E27FC236}">
                  <a16:creationId xmlns:a16="http://schemas.microsoft.com/office/drawing/2014/main" id="{E8E25D0A-7FBB-41DF-AF89-29224E91B8B7}"/>
                </a:ext>
              </a:extLst>
            </p:cNvPr>
            <p:cNvSpPr/>
            <p:nvPr/>
          </p:nvSpPr>
          <p:spPr>
            <a:xfrm>
              <a:off x="6591300" y="4172974"/>
              <a:ext cx="496363" cy="4963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dirty="0"/>
                <a:t>c</a:t>
              </a:r>
              <a:endParaRPr kumimoji="1" lang="ja-JP" altLang="en-US" sz="2000" dirty="0"/>
            </a:p>
          </p:txBody>
        </p:sp>
        <p:sp>
          <p:nvSpPr>
            <p:cNvPr id="8" name="楕円 7">
              <a:extLst>
                <a:ext uri="{FF2B5EF4-FFF2-40B4-BE49-F238E27FC236}">
                  <a16:creationId xmlns:a16="http://schemas.microsoft.com/office/drawing/2014/main" id="{CE1569D0-0F2D-48B9-A0D6-2915B9BA3F1C}"/>
                </a:ext>
              </a:extLst>
            </p:cNvPr>
            <p:cNvSpPr/>
            <p:nvPr/>
          </p:nvSpPr>
          <p:spPr>
            <a:xfrm>
              <a:off x="6588352" y="5815880"/>
              <a:ext cx="496363" cy="4963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dirty="0"/>
                <a:t>e</a:t>
              </a:r>
              <a:endParaRPr kumimoji="1" lang="ja-JP" altLang="en-US" sz="2000" dirty="0"/>
            </a:p>
          </p:txBody>
        </p:sp>
        <p:sp>
          <p:nvSpPr>
            <p:cNvPr id="9" name="楕円 8">
              <a:extLst>
                <a:ext uri="{FF2B5EF4-FFF2-40B4-BE49-F238E27FC236}">
                  <a16:creationId xmlns:a16="http://schemas.microsoft.com/office/drawing/2014/main" id="{72120D7D-E141-48B1-A27B-4105F7F3A9A3}"/>
                </a:ext>
              </a:extLst>
            </p:cNvPr>
            <p:cNvSpPr/>
            <p:nvPr/>
          </p:nvSpPr>
          <p:spPr>
            <a:xfrm>
              <a:off x="7992172" y="4994427"/>
              <a:ext cx="496363" cy="4963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a:t>t</a:t>
              </a:r>
              <a:endParaRPr kumimoji="1" lang="ja-JP" altLang="en-US" sz="2000" dirty="0"/>
            </a:p>
          </p:txBody>
        </p:sp>
        <p:sp>
          <p:nvSpPr>
            <p:cNvPr id="10" name="楕円 9">
              <a:extLst>
                <a:ext uri="{FF2B5EF4-FFF2-40B4-BE49-F238E27FC236}">
                  <a16:creationId xmlns:a16="http://schemas.microsoft.com/office/drawing/2014/main" id="{E31F080A-4CEC-41CA-94D5-C3DC896CF562}"/>
                </a:ext>
              </a:extLst>
            </p:cNvPr>
            <p:cNvSpPr/>
            <p:nvPr/>
          </p:nvSpPr>
          <p:spPr>
            <a:xfrm>
              <a:off x="3277404" y="4994426"/>
              <a:ext cx="496363" cy="496363"/>
            </a:xfrm>
            <a:prstGeom prst="ellipse">
              <a:avLst/>
            </a:prstGeom>
            <a:solidFill>
              <a:srgbClr val="FFCCFF"/>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a:t>s</a:t>
              </a:r>
              <a:endParaRPr kumimoji="1" lang="ja-JP" altLang="en-US" sz="2000" dirty="0"/>
            </a:p>
          </p:txBody>
        </p:sp>
        <p:cxnSp>
          <p:nvCxnSpPr>
            <p:cNvPr id="11" name="直線矢印コネクタ 10">
              <a:extLst>
                <a:ext uri="{FF2B5EF4-FFF2-40B4-BE49-F238E27FC236}">
                  <a16:creationId xmlns:a16="http://schemas.microsoft.com/office/drawing/2014/main" id="{DC3916A0-1366-4755-9009-CF5BF8979CDC}"/>
                </a:ext>
              </a:extLst>
            </p:cNvPr>
            <p:cNvCxnSpPr>
              <a:cxnSpLocks/>
              <a:stCxn id="6" idx="6"/>
              <a:endCxn id="7" idx="2"/>
            </p:cNvCxnSpPr>
            <p:nvPr/>
          </p:nvCxnSpPr>
          <p:spPr>
            <a:xfrm flipV="1">
              <a:off x="5097563" y="4421155"/>
              <a:ext cx="1493737" cy="1"/>
            </a:xfrm>
            <a:prstGeom prst="straightConnector1">
              <a:avLst/>
            </a:prstGeom>
            <a:ln w="254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10571742-6315-4AFB-B500-52094FB595CE}"/>
                </a:ext>
              </a:extLst>
            </p:cNvPr>
            <p:cNvCxnSpPr>
              <a:stCxn id="7" idx="4"/>
              <a:endCxn id="8" idx="0"/>
            </p:cNvCxnSpPr>
            <p:nvPr/>
          </p:nvCxnSpPr>
          <p:spPr>
            <a:xfrm flipH="1">
              <a:off x="6836534" y="4669337"/>
              <a:ext cx="2948" cy="1146543"/>
            </a:xfrm>
            <a:prstGeom prst="straightConnector1">
              <a:avLst/>
            </a:prstGeom>
            <a:ln w="254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D812C280-1448-411F-BD03-2B0FDE938E69}"/>
                </a:ext>
              </a:extLst>
            </p:cNvPr>
            <p:cNvCxnSpPr>
              <a:cxnSpLocks/>
              <a:stCxn id="7" idx="6"/>
              <a:endCxn id="9" idx="1"/>
            </p:cNvCxnSpPr>
            <p:nvPr/>
          </p:nvCxnSpPr>
          <p:spPr>
            <a:xfrm>
              <a:off x="7087663" y="4421155"/>
              <a:ext cx="977201" cy="645962"/>
            </a:xfrm>
            <a:prstGeom prst="straightConnector1">
              <a:avLst/>
            </a:prstGeom>
            <a:ln w="254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24CA5829-7445-4D84-B6C7-6D66D21A52D9}"/>
                </a:ext>
              </a:extLst>
            </p:cNvPr>
            <p:cNvCxnSpPr>
              <a:endCxn id="8" idx="2"/>
            </p:cNvCxnSpPr>
            <p:nvPr/>
          </p:nvCxnSpPr>
          <p:spPr>
            <a:xfrm>
              <a:off x="3773767" y="5242607"/>
              <a:ext cx="2814585" cy="821455"/>
            </a:xfrm>
            <a:prstGeom prst="straightConnector1">
              <a:avLst/>
            </a:prstGeom>
            <a:ln w="254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A00DFAB1-97F6-4F42-B680-EE9BE944C738}"/>
                </a:ext>
              </a:extLst>
            </p:cNvPr>
            <p:cNvCxnSpPr>
              <a:stCxn id="6" idx="4"/>
              <a:endCxn id="5" idx="0"/>
            </p:cNvCxnSpPr>
            <p:nvPr/>
          </p:nvCxnSpPr>
          <p:spPr>
            <a:xfrm>
              <a:off x="4849383" y="4669338"/>
              <a:ext cx="6421" cy="1146542"/>
            </a:xfrm>
            <a:prstGeom prst="straightConnector1">
              <a:avLst/>
            </a:prstGeom>
            <a:ln w="254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025F50D3-5D9F-42EA-B90A-BD6CE5125760}"/>
                </a:ext>
              </a:extLst>
            </p:cNvPr>
            <p:cNvCxnSpPr>
              <a:stCxn id="10" idx="7"/>
              <a:endCxn id="6" idx="2"/>
            </p:cNvCxnSpPr>
            <p:nvPr/>
          </p:nvCxnSpPr>
          <p:spPr>
            <a:xfrm flipV="1">
              <a:off x="3701076" y="4421157"/>
              <a:ext cx="900125" cy="645960"/>
            </a:xfrm>
            <a:prstGeom prst="straightConnector1">
              <a:avLst/>
            </a:prstGeom>
            <a:ln w="254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9A01CB6E-6CD5-43BF-A0B5-8BAE55B63A75}"/>
                </a:ext>
              </a:extLst>
            </p:cNvPr>
            <p:cNvCxnSpPr>
              <a:stCxn id="10" idx="5"/>
              <a:endCxn id="5" idx="2"/>
            </p:cNvCxnSpPr>
            <p:nvPr/>
          </p:nvCxnSpPr>
          <p:spPr>
            <a:xfrm>
              <a:off x="3701076" y="5418098"/>
              <a:ext cx="906546" cy="645964"/>
            </a:xfrm>
            <a:prstGeom prst="straightConnector1">
              <a:avLst/>
            </a:prstGeom>
            <a:ln w="254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3EBFF568-E763-4905-98C4-FBA7BA48AE1B}"/>
                </a:ext>
              </a:extLst>
            </p:cNvPr>
            <p:cNvCxnSpPr>
              <a:stCxn id="10" idx="6"/>
              <a:endCxn id="7" idx="3"/>
            </p:cNvCxnSpPr>
            <p:nvPr/>
          </p:nvCxnSpPr>
          <p:spPr>
            <a:xfrm flipV="1">
              <a:off x="3773767" y="4596646"/>
              <a:ext cx="2890224" cy="645962"/>
            </a:xfrm>
            <a:prstGeom prst="straightConnector1">
              <a:avLst/>
            </a:prstGeom>
            <a:ln w="254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cxnSp>
        <p:nvCxnSpPr>
          <p:cNvPr id="19" name="直線矢印コネクタ 18">
            <a:extLst>
              <a:ext uri="{FF2B5EF4-FFF2-40B4-BE49-F238E27FC236}">
                <a16:creationId xmlns:a16="http://schemas.microsoft.com/office/drawing/2014/main" id="{34E2AE7A-5A6A-4F44-8058-D044E88474CC}"/>
              </a:ext>
            </a:extLst>
          </p:cNvPr>
          <p:cNvCxnSpPr>
            <a:cxnSpLocks/>
            <a:stCxn id="5" idx="6"/>
            <a:endCxn id="9" idx="2"/>
          </p:cNvCxnSpPr>
          <p:nvPr/>
        </p:nvCxnSpPr>
        <p:spPr>
          <a:xfrm flipV="1">
            <a:off x="8982618" y="4001293"/>
            <a:ext cx="2470762" cy="702730"/>
          </a:xfrm>
          <a:prstGeom prst="straightConnector1">
            <a:avLst/>
          </a:prstGeom>
          <a:ln w="254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FDFA837E-224B-4FE7-BA2B-9BBCEE3D069F}"/>
              </a:ext>
            </a:extLst>
          </p:cNvPr>
          <p:cNvCxnSpPr>
            <a:cxnSpLocks/>
            <a:stCxn id="8" idx="6"/>
            <a:endCxn id="9" idx="3"/>
          </p:cNvCxnSpPr>
          <p:nvPr/>
        </p:nvCxnSpPr>
        <p:spPr>
          <a:xfrm flipV="1">
            <a:off x="10677076" y="4151420"/>
            <a:ext cx="838489" cy="552603"/>
          </a:xfrm>
          <a:prstGeom prst="straightConnector1">
            <a:avLst/>
          </a:prstGeom>
          <a:ln w="254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4773A12C-5D81-4604-AE1C-C88FD2D447AB}"/>
              </a:ext>
            </a:extLst>
          </p:cNvPr>
          <p:cNvSpPr txBox="1"/>
          <p:nvPr/>
        </p:nvSpPr>
        <p:spPr>
          <a:xfrm>
            <a:off x="7787540" y="2932680"/>
            <a:ext cx="441146" cy="369332"/>
          </a:xfrm>
          <a:prstGeom prst="rect">
            <a:avLst/>
          </a:prstGeom>
          <a:noFill/>
        </p:spPr>
        <p:txBody>
          <a:bodyPr wrap="none" rtlCol="0">
            <a:spAutoFit/>
          </a:bodyPr>
          <a:lstStyle/>
          <a:p>
            <a:r>
              <a:rPr kumimoji="1" lang="en-US" altLang="ja-JP" dirty="0"/>
              <a:t>12</a:t>
            </a:r>
            <a:endParaRPr kumimoji="1" lang="ja-JP" altLang="en-US" dirty="0"/>
          </a:p>
        </p:txBody>
      </p:sp>
      <p:sp>
        <p:nvSpPr>
          <p:cNvPr id="22" name="テキスト ボックス 21">
            <a:extLst>
              <a:ext uri="{FF2B5EF4-FFF2-40B4-BE49-F238E27FC236}">
                <a16:creationId xmlns:a16="http://schemas.microsoft.com/office/drawing/2014/main" id="{39458EC7-1F3B-4DA5-B653-1F8290ED5589}"/>
              </a:ext>
            </a:extLst>
          </p:cNvPr>
          <p:cNvSpPr txBox="1"/>
          <p:nvPr/>
        </p:nvSpPr>
        <p:spPr>
          <a:xfrm>
            <a:off x="9426569" y="2881759"/>
            <a:ext cx="312906" cy="369332"/>
          </a:xfrm>
          <a:prstGeom prst="rect">
            <a:avLst/>
          </a:prstGeom>
          <a:noFill/>
        </p:spPr>
        <p:txBody>
          <a:bodyPr wrap="none" rtlCol="0">
            <a:spAutoFit/>
          </a:bodyPr>
          <a:lstStyle/>
          <a:p>
            <a:r>
              <a:rPr kumimoji="1" lang="en-US" altLang="ja-JP" dirty="0"/>
              <a:t>3</a:t>
            </a:r>
            <a:endParaRPr kumimoji="1" lang="ja-JP" altLang="en-US" dirty="0"/>
          </a:p>
        </p:txBody>
      </p:sp>
      <p:sp>
        <p:nvSpPr>
          <p:cNvPr id="23" name="テキスト ボックス 22">
            <a:extLst>
              <a:ext uri="{FF2B5EF4-FFF2-40B4-BE49-F238E27FC236}">
                <a16:creationId xmlns:a16="http://schemas.microsoft.com/office/drawing/2014/main" id="{028433D1-471A-41AA-B063-021524ADD7A6}"/>
              </a:ext>
            </a:extLst>
          </p:cNvPr>
          <p:cNvSpPr txBox="1"/>
          <p:nvPr/>
        </p:nvSpPr>
        <p:spPr>
          <a:xfrm>
            <a:off x="10937358" y="3157633"/>
            <a:ext cx="312906" cy="369332"/>
          </a:xfrm>
          <a:prstGeom prst="rect">
            <a:avLst/>
          </a:prstGeom>
          <a:noFill/>
        </p:spPr>
        <p:txBody>
          <a:bodyPr wrap="none" rtlCol="0">
            <a:spAutoFit/>
          </a:bodyPr>
          <a:lstStyle/>
          <a:p>
            <a:r>
              <a:rPr lang="en-US" altLang="ja-JP" dirty="0"/>
              <a:t>6</a:t>
            </a:r>
            <a:endParaRPr kumimoji="1" lang="ja-JP" altLang="en-US" dirty="0"/>
          </a:p>
        </p:txBody>
      </p:sp>
      <p:sp>
        <p:nvSpPr>
          <p:cNvPr id="24" name="テキスト ボックス 23">
            <a:extLst>
              <a:ext uri="{FF2B5EF4-FFF2-40B4-BE49-F238E27FC236}">
                <a16:creationId xmlns:a16="http://schemas.microsoft.com/office/drawing/2014/main" id="{7659CCBA-0556-4D72-BEC7-E44F31140B61}"/>
              </a:ext>
            </a:extLst>
          </p:cNvPr>
          <p:cNvSpPr txBox="1"/>
          <p:nvPr/>
        </p:nvSpPr>
        <p:spPr>
          <a:xfrm>
            <a:off x="8158605" y="3546170"/>
            <a:ext cx="312906" cy="369332"/>
          </a:xfrm>
          <a:prstGeom prst="rect">
            <a:avLst/>
          </a:prstGeom>
          <a:noFill/>
        </p:spPr>
        <p:txBody>
          <a:bodyPr wrap="none" rtlCol="0">
            <a:spAutoFit/>
          </a:bodyPr>
          <a:lstStyle/>
          <a:p>
            <a:r>
              <a:rPr lang="en-US" altLang="ja-JP" dirty="0"/>
              <a:t>4</a:t>
            </a:r>
            <a:endParaRPr kumimoji="1" lang="ja-JP" altLang="en-US" dirty="0"/>
          </a:p>
        </p:txBody>
      </p:sp>
      <p:sp>
        <p:nvSpPr>
          <p:cNvPr id="25" name="テキスト ボックス 24">
            <a:extLst>
              <a:ext uri="{FF2B5EF4-FFF2-40B4-BE49-F238E27FC236}">
                <a16:creationId xmlns:a16="http://schemas.microsoft.com/office/drawing/2014/main" id="{A7CAD255-B691-4295-B2D4-6EB1FEF06E12}"/>
              </a:ext>
            </a:extLst>
          </p:cNvPr>
          <p:cNvSpPr txBox="1"/>
          <p:nvPr/>
        </p:nvSpPr>
        <p:spPr>
          <a:xfrm>
            <a:off x="8743984" y="3895427"/>
            <a:ext cx="312906" cy="369332"/>
          </a:xfrm>
          <a:prstGeom prst="rect">
            <a:avLst/>
          </a:prstGeom>
          <a:noFill/>
        </p:spPr>
        <p:txBody>
          <a:bodyPr wrap="none" rtlCol="0">
            <a:spAutoFit/>
          </a:bodyPr>
          <a:lstStyle/>
          <a:p>
            <a:r>
              <a:rPr lang="en-US" altLang="ja-JP" dirty="0"/>
              <a:t>2</a:t>
            </a:r>
            <a:endParaRPr kumimoji="1" lang="ja-JP" altLang="en-US" dirty="0"/>
          </a:p>
        </p:txBody>
      </p:sp>
      <p:sp>
        <p:nvSpPr>
          <p:cNvPr id="26" name="テキスト ボックス 25">
            <a:extLst>
              <a:ext uri="{FF2B5EF4-FFF2-40B4-BE49-F238E27FC236}">
                <a16:creationId xmlns:a16="http://schemas.microsoft.com/office/drawing/2014/main" id="{73E9143F-B87F-4FE7-978C-332BC346CF4F}"/>
              </a:ext>
            </a:extLst>
          </p:cNvPr>
          <p:cNvSpPr txBox="1"/>
          <p:nvPr/>
        </p:nvSpPr>
        <p:spPr>
          <a:xfrm>
            <a:off x="10441440" y="3635696"/>
            <a:ext cx="441146" cy="369332"/>
          </a:xfrm>
          <a:prstGeom prst="rect">
            <a:avLst/>
          </a:prstGeom>
          <a:noFill/>
        </p:spPr>
        <p:txBody>
          <a:bodyPr wrap="none" rtlCol="0">
            <a:spAutoFit/>
          </a:bodyPr>
          <a:lstStyle/>
          <a:p>
            <a:r>
              <a:rPr kumimoji="1" lang="en-US" altLang="ja-JP" dirty="0"/>
              <a:t>10</a:t>
            </a:r>
            <a:endParaRPr kumimoji="1" lang="ja-JP" altLang="en-US" dirty="0"/>
          </a:p>
        </p:txBody>
      </p:sp>
      <p:sp>
        <p:nvSpPr>
          <p:cNvPr id="27" name="テキスト ボックス 26">
            <a:extLst>
              <a:ext uri="{FF2B5EF4-FFF2-40B4-BE49-F238E27FC236}">
                <a16:creationId xmlns:a16="http://schemas.microsoft.com/office/drawing/2014/main" id="{3171947F-919F-44CF-A1E3-6A4259CB7BA7}"/>
              </a:ext>
            </a:extLst>
          </p:cNvPr>
          <p:cNvSpPr txBox="1"/>
          <p:nvPr/>
        </p:nvSpPr>
        <p:spPr>
          <a:xfrm>
            <a:off x="9112945" y="4553895"/>
            <a:ext cx="312906" cy="369332"/>
          </a:xfrm>
          <a:prstGeom prst="rect">
            <a:avLst/>
          </a:prstGeom>
          <a:noFill/>
        </p:spPr>
        <p:txBody>
          <a:bodyPr wrap="none" rtlCol="0">
            <a:spAutoFit/>
          </a:bodyPr>
          <a:lstStyle/>
          <a:p>
            <a:r>
              <a:rPr lang="en-US" altLang="ja-JP" dirty="0"/>
              <a:t>6</a:t>
            </a:r>
            <a:endParaRPr kumimoji="1" lang="ja-JP" altLang="en-US" dirty="0"/>
          </a:p>
        </p:txBody>
      </p:sp>
      <p:sp>
        <p:nvSpPr>
          <p:cNvPr id="28" name="テキスト ボックス 27">
            <a:extLst>
              <a:ext uri="{FF2B5EF4-FFF2-40B4-BE49-F238E27FC236}">
                <a16:creationId xmlns:a16="http://schemas.microsoft.com/office/drawing/2014/main" id="{4677B103-D4FB-4D18-90A7-57770E04C05B}"/>
              </a:ext>
            </a:extLst>
          </p:cNvPr>
          <p:cNvSpPr txBox="1"/>
          <p:nvPr/>
        </p:nvSpPr>
        <p:spPr>
          <a:xfrm>
            <a:off x="7853359" y="4483247"/>
            <a:ext cx="312906" cy="369332"/>
          </a:xfrm>
          <a:prstGeom prst="rect">
            <a:avLst/>
          </a:prstGeom>
          <a:noFill/>
        </p:spPr>
        <p:txBody>
          <a:bodyPr wrap="none" rtlCol="0">
            <a:spAutoFit/>
          </a:bodyPr>
          <a:lstStyle/>
          <a:p>
            <a:r>
              <a:rPr lang="en-US" altLang="ja-JP" dirty="0"/>
              <a:t>6</a:t>
            </a:r>
            <a:endParaRPr kumimoji="1" lang="ja-JP" altLang="en-US" dirty="0"/>
          </a:p>
        </p:txBody>
      </p:sp>
      <p:sp>
        <p:nvSpPr>
          <p:cNvPr id="29" name="テキスト ボックス 28">
            <a:extLst>
              <a:ext uri="{FF2B5EF4-FFF2-40B4-BE49-F238E27FC236}">
                <a16:creationId xmlns:a16="http://schemas.microsoft.com/office/drawing/2014/main" id="{86A1D065-C3A6-4E81-8B0B-5DBA6AD7E711}"/>
              </a:ext>
            </a:extLst>
          </p:cNvPr>
          <p:cNvSpPr txBox="1"/>
          <p:nvPr/>
        </p:nvSpPr>
        <p:spPr>
          <a:xfrm>
            <a:off x="10984345" y="4545432"/>
            <a:ext cx="312906" cy="369332"/>
          </a:xfrm>
          <a:prstGeom prst="rect">
            <a:avLst/>
          </a:prstGeom>
          <a:noFill/>
        </p:spPr>
        <p:txBody>
          <a:bodyPr wrap="none" rtlCol="0">
            <a:spAutoFit/>
          </a:bodyPr>
          <a:lstStyle/>
          <a:p>
            <a:r>
              <a:rPr kumimoji="1" lang="en-US" altLang="ja-JP" dirty="0"/>
              <a:t>8</a:t>
            </a:r>
            <a:endParaRPr kumimoji="1" lang="ja-JP" altLang="en-US" dirty="0"/>
          </a:p>
        </p:txBody>
      </p:sp>
      <p:sp>
        <p:nvSpPr>
          <p:cNvPr id="30" name="テキスト ボックス 29">
            <a:extLst>
              <a:ext uri="{FF2B5EF4-FFF2-40B4-BE49-F238E27FC236}">
                <a16:creationId xmlns:a16="http://schemas.microsoft.com/office/drawing/2014/main" id="{6BCC1657-C7F6-49FB-B3A3-05F9F44E7C96}"/>
              </a:ext>
            </a:extLst>
          </p:cNvPr>
          <p:cNvSpPr txBox="1"/>
          <p:nvPr/>
        </p:nvSpPr>
        <p:spPr>
          <a:xfrm>
            <a:off x="8181248" y="4141174"/>
            <a:ext cx="312906" cy="369332"/>
          </a:xfrm>
          <a:prstGeom prst="rect">
            <a:avLst/>
          </a:prstGeom>
          <a:noFill/>
        </p:spPr>
        <p:txBody>
          <a:bodyPr wrap="none" rtlCol="0">
            <a:spAutoFit/>
          </a:bodyPr>
          <a:lstStyle/>
          <a:p>
            <a:r>
              <a:rPr kumimoji="1" lang="en-US" altLang="ja-JP" dirty="0"/>
              <a:t>4</a:t>
            </a:r>
            <a:endParaRPr kumimoji="1" lang="ja-JP" altLang="en-US" dirty="0"/>
          </a:p>
        </p:txBody>
      </p:sp>
    </p:spTree>
    <p:extLst>
      <p:ext uri="{BB962C8B-B14F-4D97-AF65-F5344CB8AC3E}">
        <p14:creationId xmlns:p14="http://schemas.microsoft.com/office/powerpoint/2010/main" val="25562317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1E58B161-5AE6-4774-B103-DFD76ED39A7D}"/>
              </a:ext>
            </a:extLst>
          </p:cNvPr>
          <p:cNvSpPr>
            <a:spLocks noGrp="1"/>
          </p:cNvSpPr>
          <p:nvPr>
            <p:ph type="title"/>
          </p:nvPr>
        </p:nvSpPr>
        <p:spPr/>
        <p:txBody>
          <a:bodyPr/>
          <a:lstStyle/>
          <a:p>
            <a:r>
              <a:rPr kumimoji="1" lang="en-US" altLang="ja-JP" dirty="0"/>
              <a:t>Ford-Fulkerson</a:t>
            </a:r>
            <a:endParaRPr kumimoji="1" lang="ja-JP" altLang="en-US" dirty="0"/>
          </a:p>
        </p:txBody>
      </p:sp>
      <p:grpSp>
        <p:nvGrpSpPr>
          <p:cNvPr id="5" name="グループ化 4">
            <a:extLst>
              <a:ext uri="{FF2B5EF4-FFF2-40B4-BE49-F238E27FC236}">
                <a16:creationId xmlns:a16="http://schemas.microsoft.com/office/drawing/2014/main" id="{B6485ED4-6625-43F7-9D61-4A41748265FE}"/>
              </a:ext>
            </a:extLst>
          </p:cNvPr>
          <p:cNvGrpSpPr/>
          <p:nvPr/>
        </p:nvGrpSpPr>
        <p:grpSpPr>
          <a:xfrm>
            <a:off x="7248581" y="1539636"/>
            <a:ext cx="4457973" cy="1830083"/>
            <a:chOff x="3277404" y="4172974"/>
            <a:chExt cx="5211131" cy="2139269"/>
          </a:xfrm>
        </p:grpSpPr>
        <p:sp>
          <p:nvSpPr>
            <p:cNvPr id="7" name="楕円 6">
              <a:extLst>
                <a:ext uri="{FF2B5EF4-FFF2-40B4-BE49-F238E27FC236}">
                  <a16:creationId xmlns:a16="http://schemas.microsoft.com/office/drawing/2014/main" id="{31A71246-E95A-4B4B-9391-0F301A0AC09D}"/>
                </a:ext>
              </a:extLst>
            </p:cNvPr>
            <p:cNvSpPr/>
            <p:nvPr/>
          </p:nvSpPr>
          <p:spPr>
            <a:xfrm>
              <a:off x="4607622" y="5815880"/>
              <a:ext cx="496363" cy="4963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dirty="0"/>
                <a:t>f</a:t>
              </a:r>
              <a:endParaRPr kumimoji="1" lang="ja-JP" altLang="en-US" sz="2000" dirty="0"/>
            </a:p>
          </p:txBody>
        </p:sp>
        <p:sp>
          <p:nvSpPr>
            <p:cNvPr id="8" name="楕円 7">
              <a:extLst>
                <a:ext uri="{FF2B5EF4-FFF2-40B4-BE49-F238E27FC236}">
                  <a16:creationId xmlns:a16="http://schemas.microsoft.com/office/drawing/2014/main" id="{CCDF2210-313B-4BF2-AB08-D78E3172A0B9}"/>
                </a:ext>
              </a:extLst>
            </p:cNvPr>
            <p:cNvSpPr/>
            <p:nvPr/>
          </p:nvSpPr>
          <p:spPr>
            <a:xfrm>
              <a:off x="4601201" y="4172975"/>
              <a:ext cx="496363" cy="4963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dirty="0"/>
                <a:t>b</a:t>
              </a:r>
              <a:endParaRPr kumimoji="1" lang="ja-JP" altLang="en-US" sz="2000" dirty="0"/>
            </a:p>
          </p:txBody>
        </p:sp>
        <p:sp>
          <p:nvSpPr>
            <p:cNvPr id="9" name="楕円 8">
              <a:extLst>
                <a:ext uri="{FF2B5EF4-FFF2-40B4-BE49-F238E27FC236}">
                  <a16:creationId xmlns:a16="http://schemas.microsoft.com/office/drawing/2014/main" id="{BD70BCCE-D75A-4A33-B503-15B6F7C6E3ED}"/>
                </a:ext>
              </a:extLst>
            </p:cNvPr>
            <p:cNvSpPr/>
            <p:nvPr/>
          </p:nvSpPr>
          <p:spPr>
            <a:xfrm>
              <a:off x="6591300" y="4172974"/>
              <a:ext cx="496363" cy="4963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dirty="0"/>
                <a:t>c</a:t>
              </a:r>
              <a:endParaRPr kumimoji="1" lang="ja-JP" altLang="en-US" sz="2000" dirty="0"/>
            </a:p>
          </p:txBody>
        </p:sp>
        <p:sp>
          <p:nvSpPr>
            <p:cNvPr id="10" name="楕円 9">
              <a:extLst>
                <a:ext uri="{FF2B5EF4-FFF2-40B4-BE49-F238E27FC236}">
                  <a16:creationId xmlns:a16="http://schemas.microsoft.com/office/drawing/2014/main" id="{D328B8D4-1E6D-4A8E-AEB0-1CFE4AC58FF8}"/>
                </a:ext>
              </a:extLst>
            </p:cNvPr>
            <p:cNvSpPr/>
            <p:nvPr/>
          </p:nvSpPr>
          <p:spPr>
            <a:xfrm>
              <a:off x="6588352" y="5815880"/>
              <a:ext cx="496363" cy="4963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dirty="0"/>
                <a:t>e</a:t>
              </a:r>
              <a:endParaRPr kumimoji="1" lang="ja-JP" altLang="en-US" sz="2000" dirty="0"/>
            </a:p>
          </p:txBody>
        </p:sp>
        <p:sp>
          <p:nvSpPr>
            <p:cNvPr id="11" name="楕円 10">
              <a:extLst>
                <a:ext uri="{FF2B5EF4-FFF2-40B4-BE49-F238E27FC236}">
                  <a16:creationId xmlns:a16="http://schemas.microsoft.com/office/drawing/2014/main" id="{A1371EE1-1743-4590-9DF1-FC8B863226D9}"/>
                </a:ext>
              </a:extLst>
            </p:cNvPr>
            <p:cNvSpPr/>
            <p:nvPr/>
          </p:nvSpPr>
          <p:spPr>
            <a:xfrm>
              <a:off x="7992172" y="4994427"/>
              <a:ext cx="496363" cy="4963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a:t>t</a:t>
              </a:r>
              <a:endParaRPr kumimoji="1" lang="ja-JP" altLang="en-US" sz="2000" dirty="0"/>
            </a:p>
          </p:txBody>
        </p:sp>
        <p:sp>
          <p:nvSpPr>
            <p:cNvPr id="12" name="楕円 11">
              <a:extLst>
                <a:ext uri="{FF2B5EF4-FFF2-40B4-BE49-F238E27FC236}">
                  <a16:creationId xmlns:a16="http://schemas.microsoft.com/office/drawing/2014/main" id="{CBE5BF09-2F6E-4C3B-837E-395C845553BA}"/>
                </a:ext>
              </a:extLst>
            </p:cNvPr>
            <p:cNvSpPr/>
            <p:nvPr/>
          </p:nvSpPr>
          <p:spPr>
            <a:xfrm>
              <a:off x="3277404" y="4994426"/>
              <a:ext cx="496363" cy="496363"/>
            </a:xfrm>
            <a:prstGeom prst="ellipse">
              <a:avLst/>
            </a:prstGeom>
            <a:solidFill>
              <a:srgbClr val="FFCCFF"/>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a:t>s</a:t>
              </a:r>
              <a:endParaRPr kumimoji="1" lang="ja-JP" altLang="en-US" sz="2000" dirty="0"/>
            </a:p>
          </p:txBody>
        </p:sp>
        <p:cxnSp>
          <p:nvCxnSpPr>
            <p:cNvPr id="13" name="直線矢印コネクタ 12">
              <a:extLst>
                <a:ext uri="{FF2B5EF4-FFF2-40B4-BE49-F238E27FC236}">
                  <a16:creationId xmlns:a16="http://schemas.microsoft.com/office/drawing/2014/main" id="{2B9C2D0C-37CE-4C84-AD1E-C85E69B78BA7}"/>
                </a:ext>
              </a:extLst>
            </p:cNvPr>
            <p:cNvCxnSpPr>
              <a:cxnSpLocks/>
              <a:stCxn id="8" idx="6"/>
              <a:endCxn id="9" idx="2"/>
            </p:cNvCxnSpPr>
            <p:nvPr/>
          </p:nvCxnSpPr>
          <p:spPr>
            <a:xfrm flipV="1">
              <a:off x="5097563" y="4421155"/>
              <a:ext cx="1493737" cy="1"/>
            </a:xfrm>
            <a:prstGeom prst="straightConnector1">
              <a:avLst/>
            </a:prstGeom>
            <a:ln w="254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C87C8E2C-8BFE-458F-A3CA-DB1AF0122F1B}"/>
                </a:ext>
              </a:extLst>
            </p:cNvPr>
            <p:cNvCxnSpPr>
              <a:stCxn id="9" idx="4"/>
              <a:endCxn id="10" idx="0"/>
            </p:cNvCxnSpPr>
            <p:nvPr/>
          </p:nvCxnSpPr>
          <p:spPr>
            <a:xfrm flipH="1">
              <a:off x="6836534" y="4669337"/>
              <a:ext cx="2948" cy="1146543"/>
            </a:xfrm>
            <a:prstGeom prst="straightConnector1">
              <a:avLst/>
            </a:prstGeom>
            <a:ln w="254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CF50F1EF-1BBE-459F-AFCA-4577E8731611}"/>
                </a:ext>
              </a:extLst>
            </p:cNvPr>
            <p:cNvCxnSpPr>
              <a:cxnSpLocks/>
              <a:stCxn id="9" idx="6"/>
              <a:endCxn id="11" idx="1"/>
            </p:cNvCxnSpPr>
            <p:nvPr/>
          </p:nvCxnSpPr>
          <p:spPr>
            <a:xfrm>
              <a:off x="7087663" y="4421155"/>
              <a:ext cx="977201" cy="645962"/>
            </a:xfrm>
            <a:prstGeom prst="straightConnector1">
              <a:avLst/>
            </a:prstGeom>
            <a:ln w="254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57BEA833-6240-413E-8233-504718A07DD1}"/>
                </a:ext>
              </a:extLst>
            </p:cNvPr>
            <p:cNvCxnSpPr>
              <a:endCxn id="10" idx="2"/>
            </p:cNvCxnSpPr>
            <p:nvPr/>
          </p:nvCxnSpPr>
          <p:spPr>
            <a:xfrm>
              <a:off x="3773767" y="5242607"/>
              <a:ext cx="2814585" cy="821455"/>
            </a:xfrm>
            <a:prstGeom prst="straightConnector1">
              <a:avLst/>
            </a:prstGeom>
            <a:ln w="254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17E18D8F-B31F-412D-844D-FC07E4B9E755}"/>
                </a:ext>
              </a:extLst>
            </p:cNvPr>
            <p:cNvCxnSpPr>
              <a:stCxn id="8" idx="4"/>
              <a:endCxn id="7" idx="0"/>
            </p:cNvCxnSpPr>
            <p:nvPr/>
          </p:nvCxnSpPr>
          <p:spPr>
            <a:xfrm>
              <a:off x="4849383" y="4669338"/>
              <a:ext cx="6421" cy="1146542"/>
            </a:xfrm>
            <a:prstGeom prst="straightConnector1">
              <a:avLst/>
            </a:prstGeom>
            <a:ln w="254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571E1166-1C32-4304-8C3A-41E52DF36F3C}"/>
                </a:ext>
              </a:extLst>
            </p:cNvPr>
            <p:cNvCxnSpPr>
              <a:stCxn id="12" idx="7"/>
              <a:endCxn id="8" idx="2"/>
            </p:cNvCxnSpPr>
            <p:nvPr/>
          </p:nvCxnSpPr>
          <p:spPr>
            <a:xfrm flipV="1">
              <a:off x="3701076" y="4421157"/>
              <a:ext cx="900125" cy="645960"/>
            </a:xfrm>
            <a:prstGeom prst="straightConnector1">
              <a:avLst/>
            </a:prstGeom>
            <a:ln w="254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6F332306-B6BB-42E3-BA36-F12A6CFA1D56}"/>
                </a:ext>
              </a:extLst>
            </p:cNvPr>
            <p:cNvCxnSpPr>
              <a:stCxn id="12" idx="5"/>
              <a:endCxn id="7" idx="2"/>
            </p:cNvCxnSpPr>
            <p:nvPr/>
          </p:nvCxnSpPr>
          <p:spPr>
            <a:xfrm>
              <a:off x="3701076" y="5418098"/>
              <a:ext cx="906546" cy="645964"/>
            </a:xfrm>
            <a:prstGeom prst="straightConnector1">
              <a:avLst/>
            </a:prstGeom>
            <a:ln w="254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129D6254-FC5A-4BB9-9013-D3B1E2F6DD02}"/>
                </a:ext>
              </a:extLst>
            </p:cNvPr>
            <p:cNvCxnSpPr>
              <a:stCxn id="12" idx="6"/>
              <a:endCxn id="9" idx="3"/>
            </p:cNvCxnSpPr>
            <p:nvPr/>
          </p:nvCxnSpPr>
          <p:spPr>
            <a:xfrm flipV="1">
              <a:off x="3773767" y="4596646"/>
              <a:ext cx="2890224" cy="645962"/>
            </a:xfrm>
            <a:prstGeom prst="straightConnector1">
              <a:avLst/>
            </a:prstGeom>
            <a:ln w="254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cxnSp>
        <p:nvCxnSpPr>
          <p:cNvPr id="24" name="直線矢印コネクタ 23">
            <a:extLst>
              <a:ext uri="{FF2B5EF4-FFF2-40B4-BE49-F238E27FC236}">
                <a16:creationId xmlns:a16="http://schemas.microsoft.com/office/drawing/2014/main" id="{22C7192B-022A-46BA-B5C1-584F54AB0C82}"/>
              </a:ext>
            </a:extLst>
          </p:cNvPr>
          <p:cNvCxnSpPr>
            <a:cxnSpLocks/>
            <a:stCxn id="7" idx="6"/>
            <a:endCxn id="11" idx="2"/>
          </p:cNvCxnSpPr>
          <p:nvPr/>
        </p:nvCxnSpPr>
        <p:spPr>
          <a:xfrm flipV="1">
            <a:off x="8811168" y="2454677"/>
            <a:ext cx="2470762" cy="702730"/>
          </a:xfrm>
          <a:prstGeom prst="straightConnector1">
            <a:avLst/>
          </a:prstGeom>
          <a:ln w="254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89810619-53CE-4693-8990-DFB82A84AF79}"/>
              </a:ext>
            </a:extLst>
          </p:cNvPr>
          <p:cNvCxnSpPr>
            <a:cxnSpLocks/>
            <a:stCxn id="10" idx="6"/>
            <a:endCxn id="11" idx="3"/>
          </p:cNvCxnSpPr>
          <p:nvPr/>
        </p:nvCxnSpPr>
        <p:spPr>
          <a:xfrm flipV="1">
            <a:off x="10505626" y="2604804"/>
            <a:ext cx="838489" cy="552603"/>
          </a:xfrm>
          <a:prstGeom prst="straightConnector1">
            <a:avLst/>
          </a:prstGeom>
          <a:ln w="254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 name="テキスト ボックス 1">
            <a:extLst>
              <a:ext uri="{FF2B5EF4-FFF2-40B4-BE49-F238E27FC236}">
                <a16:creationId xmlns:a16="http://schemas.microsoft.com/office/drawing/2014/main" id="{3E5F907F-BA8D-42E3-AD8C-8876FE53C133}"/>
              </a:ext>
            </a:extLst>
          </p:cNvPr>
          <p:cNvSpPr txBox="1"/>
          <p:nvPr/>
        </p:nvSpPr>
        <p:spPr>
          <a:xfrm>
            <a:off x="7616090" y="1386064"/>
            <a:ext cx="441146" cy="369332"/>
          </a:xfrm>
          <a:prstGeom prst="rect">
            <a:avLst/>
          </a:prstGeom>
          <a:noFill/>
        </p:spPr>
        <p:txBody>
          <a:bodyPr wrap="none" rtlCol="0">
            <a:spAutoFit/>
          </a:bodyPr>
          <a:lstStyle/>
          <a:p>
            <a:r>
              <a:rPr kumimoji="1" lang="en-US" altLang="ja-JP" dirty="0"/>
              <a:t>12</a:t>
            </a:r>
            <a:endParaRPr kumimoji="1" lang="ja-JP" altLang="en-US" dirty="0"/>
          </a:p>
        </p:txBody>
      </p:sp>
      <p:sp>
        <p:nvSpPr>
          <p:cNvPr id="23" name="テキスト ボックス 22">
            <a:extLst>
              <a:ext uri="{FF2B5EF4-FFF2-40B4-BE49-F238E27FC236}">
                <a16:creationId xmlns:a16="http://schemas.microsoft.com/office/drawing/2014/main" id="{2DD83E6C-C574-4DAE-A94C-8A1E7F4AD3AA}"/>
              </a:ext>
            </a:extLst>
          </p:cNvPr>
          <p:cNvSpPr txBox="1"/>
          <p:nvPr/>
        </p:nvSpPr>
        <p:spPr>
          <a:xfrm>
            <a:off x="9255119" y="1335143"/>
            <a:ext cx="312906" cy="369332"/>
          </a:xfrm>
          <a:prstGeom prst="rect">
            <a:avLst/>
          </a:prstGeom>
          <a:noFill/>
        </p:spPr>
        <p:txBody>
          <a:bodyPr wrap="none" rtlCol="0">
            <a:spAutoFit/>
          </a:bodyPr>
          <a:lstStyle/>
          <a:p>
            <a:r>
              <a:rPr kumimoji="1" lang="en-US" altLang="ja-JP" dirty="0"/>
              <a:t>3</a:t>
            </a:r>
            <a:endParaRPr kumimoji="1" lang="ja-JP" altLang="en-US" dirty="0"/>
          </a:p>
        </p:txBody>
      </p:sp>
      <p:sp>
        <p:nvSpPr>
          <p:cNvPr id="25" name="テキスト ボックス 24">
            <a:extLst>
              <a:ext uri="{FF2B5EF4-FFF2-40B4-BE49-F238E27FC236}">
                <a16:creationId xmlns:a16="http://schemas.microsoft.com/office/drawing/2014/main" id="{B0F0D0D8-A931-4875-885D-ED5605170371}"/>
              </a:ext>
            </a:extLst>
          </p:cNvPr>
          <p:cNvSpPr txBox="1"/>
          <p:nvPr/>
        </p:nvSpPr>
        <p:spPr>
          <a:xfrm>
            <a:off x="10765908" y="1611017"/>
            <a:ext cx="312906" cy="369332"/>
          </a:xfrm>
          <a:prstGeom prst="rect">
            <a:avLst/>
          </a:prstGeom>
          <a:noFill/>
        </p:spPr>
        <p:txBody>
          <a:bodyPr wrap="none" rtlCol="0">
            <a:spAutoFit/>
          </a:bodyPr>
          <a:lstStyle/>
          <a:p>
            <a:r>
              <a:rPr lang="en-US" altLang="ja-JP" dirty="0"/>
              <a:t>6</a:t>
            </a:r>
            <a:endParaRPr kumimoji="1" lang="ja-JP" altLang="en-US" dirty="0"/>
          </a:p>
        </p:txBody>
      </p:sp>
      <p:sp>
        <p:nvSpPr>
          <p:cNvPr id="26" name="テキスト ボックス 25">
            <a:extLst>
              <a:ext uri="{FF2B5EF4-FFF2-40B4-BE49-F238E27FC236}">
                <a16:creationId xmlns:a16="http://schemas.microsoft.com/office/drawing/2014/main" id="{CB211CAF-5089-4D47-B56F-E50599E82101}"/>
              </a:ext>
            </a:extLst>
          </p:cNvPr>
          <p:cNvSpPr txBox="1"/>
          <p:nvPr/>
        </p:nvSpPr>
        <p:spPr>
          <a:xfrm>
            <a:off x="7987155" y="1999554"/>
            <a:ext cx="312906" cy="369332"/>
          </a:xfrm>
          <a:prstGeom prst="rect">
            <a:avLst/>
          </a:prstGeom>
          <a:noFill/>
        </p:spPr>
        <p:txBody>
          <a:bodyPr wrap="none" rtlCol="0">
            <a:spAutoFit/>
          </a:bodyPr>
          <a:lstStyle/>
          <a:p>
            <a:r>
              <a:rPr lang="en-US" altLang="ja-JP" dirty="0"/>
              <a:t>4</a:t>
            </a:r>
            <a:endParaRPr kumimoji="1" lang="ja-JP" altLang="en-US" dirty="0"/>
          </a:p>
        </p:txBody>
      </p:sp>
      <p:sp>
        <p:nvSpPr>
          <p:cNvPr id="28" name="テキスト ボックス 27">
            <a:extLst>
              <a:ext uri="{FF2B5EF4-FFF2-40B4-BE49-F238E27FC236}">
                <a16:creationId xmlns:a16="http://schemas.microsoft.com/office/drawing/2014/main" id="{FE7FE777-B7CF-4C03-8449-397729A58187}"/>
              </a:ext>
            </a:extLst>
          </p:cNvPr>
          <p:cNvSpPr txBox="1"/>
          <p:nvPr/>
        </p:nvSpPr>
        <p:spPr>
          <a:xfrm>
            <a:off x="8572534" y="2348811"/>
            <a:ext cx="312906" cy="369332"/>
          </a:xfrm>
          <a:prstGeom prst="rect">
            <a:avLst/>
          </a:prstGeom>
          <a:noFill/>
        </p:spPr>
        <p:txBody>
          <a:bodyPr wrap="none" rtlCol="0">
            <a:spAutoFit/>
          </a:bodyPr>
          <a:lstStyle/>
          <a:p>
            <a:r>
              <a:rPr lang="en-US" altLang="ja-JP" dirty="0"/>
              <a:t>2</a:t>
            </a:r>
            <a:endParaRPr kumimoji="1" lang="ja-JP" altLang="en-US" dirty="0"/>
          </a:p>
        </p:txBody>
      </p:sp>
      <p:sp>
        <p:nvSpPr>
          <p:cNvPr id="29" name="テキスト ボックス 28">
            <a:extLst>
              <a:ext uri="{FF2B5EF4-FFF2-40B4-BE49-F238E27FC236}">
                <a16:creationId xmlns:a16="http://schemas.microsoft.com/office/drawing/2014/main" id="{FF2F78D5-0C49-42AB-B403-A232ACD351B9}"/>
              </a:ext>
            </a:extLst>
          </p:cNvPr>
          <p:cNvSpPr txBox="1"/>
          <p:nvPr/>
        </p:nvSpPr>
        <p:spPr>
          <a:xfrm>
            <a:off x="10269990" y="2089080"/>
            <a:ext cx="441146" cy="369332"/>
          </a:xfrm>
          <a:prstGeom prst="rect">
            <a:avLst/>
          </a:prstGeom>
          <a:noFill/>
        </p:spPr>
        <p:txBody>
          <a:bodyPr wrap="none" rtlCol="0">
            <a:spAutoFit/>
          </a:bodyPr>
          <a:lstStyle/>
          <a:p>
            <a:r>
              <a:rPr kumimoji="1" lang="en-US" altLang="ja-JP" dirty="0"/>
              <a:t>10</a:t>
            </a:r>
            <a:endParaRPr kumimoji="1" lang="ja-JP" altLang="en-US" dirty="0"/>
          </a:p>
        </p:txBody>
      </p:sp>
      <p:sp>
        <p:nvSpPr>
          <p:cNvPr id="30" name="テキスト ボックス 29">
            <a:extLst>
              <a:ext uri="{FF2B5EF4-FFF2-40B4-BE49-F238E27FC236}">
                <a16:creationId xmlns:a16="http://schemas.microsoft.com/office/drawing/2014/main" id="{0618C36F-8E4C-4F8B-BD18-94E31CBAE9F1}"/>
              </a:ext>
            </a:extLst>
          </p:cNvPr>
          <p:cNvSpPr txBox="1"/>
          <p:nvPr/>
        </p:nvSpPr>
        <p:spPr>
          <a:xfrm>
            <a:off x="8941495" y="3007279"/>
            <a:ext cx="312906" cy="369332"/>
          </a:xfrm>
          <a:prstGeom prst="rect">
            <a:avLst/>
          </a:prstGeom>
          <a:noFill/>
        </p:spPr>
        <p:txBody>
          <a:bodyPr wrap="none" rtlCol="0">
            <a:spAutoFit/>
          </a:bodyPr>
          <a:lstStyle/>
          <a:p>
            <a:r>
              <a:rPr lang="en-US" altLang="ja-JP" dirty="0"/>
              <a:t>6</a:t>
            </a:r>
            <a:endParaRPr kumimoji="1" lang="ja-JP" altLang="en-US" dirty="0"/>
          </a:p>
        </p:txBody>
      </p:sp>
      <p:sp>
        <p:nvSpPr>
          <p:cNvPr id="31" name="テキスト ボックス 30">
            <a:extLst>
              <a:ext uri="{FF2B5EF4-FFF2-40B4-BE49-F238E27FC236}">
                <a16:creationId xmlns:a16="http://schemas.microsoft.com/office/drawing/2014/main" id="{9641DA53-E548-4226-AF10-B905FD666E22}"/>
              </a:ext>
            </a:extLst>
          </p:cNvPr>
          <p:cNvSpPr txBox="1"/>
          <p:nvPr/>
        </p:nvSpPr>
        <p:spPr>
          <a:xfrm>
            <a:off x="7681909" y="2936631"/>
            <a:ext cx="312906" cy="369332"/>
          </a:xfrm>
          <a:prstGeom prst="rect">
            <a:avLst/>
          </a:prstGeom>
          <a:noFill/>
        </p:spPr>
        <p:txBody>
          <a:bodyPr wrap="none" rtlCol="0">
            <a:spAutoFit/>
          </a:bodyPr>
          <a:lstStyle/>
          <a:p>
            <a:r>
              <a:rPr lang="en-US" altLang="ja-JP" dirty="0"/>
              <a:t>6</a:t>
            </a:r>
            <a:endParaRPr kumimoji="1" lang="ja-JP" altLang="en-US" dirty="0"/>
          </a:p>
        </p:txBody>
      </p:sp>
      <p:sp>
        <p:nvSpPr>
          <p:cNvPr id="32" name="テキスト ボックス 31">
            <a:extLst>
              <a:ext uri="{FF2B5EF4-FFF2-40B4-BE49-F238E27FC236}">
                <a16:creationId xmlns:a16="http://schemas.microsoft.com/office/drawing/2014/main" id="{92B9C6C2-BB43-4FC2-B4E4-0932D4327EE2}"/>
              </a:ext>
            </a:extLst>
          </p:cNvPr>
          <p:cNvSpPr txBox="1"/>
          <p:nvPr/>
        </p:nvSpPr>
        <p:spPr>
          <a:xfrm>
            <a:off x="10812895" y="2998816"/>
            <a:ext cx="312906" cy="369332"/>
          </a:xfrm>
          <a:prstGeom prst="rect">
            <a:avLst/>
          </a:prstGeom>
          <a:noFill/>
        </p:spPr>
        <p:txBody>
          <a:bodyPr wrap="none" rtlCol="0">
            <a:spAutoFit/>
          </a:bodyPr>
          <a:lstStyle/>
          <a:p>
            <a:r>
              <a:rPr kumimoji="1" lang="en-US" altLang="ja-JP" dirty="0"/>
              <a:t>8</a:t>
            </a:r>
            <a:endParaRPr kumimoji="1" lang="ja-JP" altLang="en-US" dirty="0"/>
          </a:p>
        </p:txBody>
      </p:sp>
      <p:sp>
        <p:nvSpPr>
          <p:cNvPr id="33" name="テキスト ボックス 32">
            <a:extLst>
              <a:ext uri="{FF2B5EF4-FFF2-40B4-BE49-F238E27FC236}">
                <a16:creationId xmlns:a16="http://schemas.microsoft.com/office/drawing/2014/main" id="{E987ABCD-081F-4391-A50A-FA08DA5FC187}"/>
              </a:ext>
            </a:extLst>
          </p:cNvPr>
          <p:cNvSpPr txBox="1"/>
          <p:nvPr/>
        </p:nvSpPr>
        <p:spPr>
          <a:xfrm>
            <a:off x="8009798" y="2594558"/>
            <a:ext cx="312906" cy="369332"/>
          </a:xfrm>
          <a:prstGeom prst="rect">
            <a:avLst/>
          </a:prstGeom>
          <a:noFill/>
        </p:spPr>
        <p:txBody>
          <a:bodyPr wrap="none" rtlCol="0">
            <a:spAutoFit/>
          </a:bodyPr>
          <a:lstStyle/>
          <a:p>
            <a:r>
              <a:rPr kumimoji="1" lang="en-US" altLang="ja-JP" dirty="0"/>
              <a:t>4</a:t>
            </a:r>
            <a:endParaRPr kumimoji="1" lang="ja-JP" altLang="en-US" dirty="0"/>
          </a:p>
        </p:txBody>
      </p:sp>
      <p:pic>
        <p:nvPicPr>
          <p:cNvPr id="17" name="図 16">
            <a:extLst>
              <a:ext uri="{FF2B5EF4-FFF2-40B4-BE49-F238E27FC236}">
                <a16:creationId xmlns:a16="http://schemas.microsoft.com/office/drawing/2014/main" id="{3D87452F-8D12-4F13-B8A9-F474ECACEA07}"/>
              </a:ext>
            </a:extLst>
          </p:cNvPr>
          <p:cNvPicPr>
            <a:picLocks noChangeAspect="1"/>
          </p:cNvPicPr>
          <p:nvPr/>
        </p:nvPicPr>
        <p:blipFill>
          <a:blip r:embed="rId3"/>
          <a:stretch>
            <a:fillRect/>
          </a:stretch>
        </p:blipFill>
        <p:spPr>
          <a:xfrm>
            <a:off x="648861" y="1297043"/>
            <a:ext cx="7882811" cy="5236918"/>
          </a:xfrm>
          <a:prstGeom prst="rect">
            <a:avLst/>
          </a:prstGeom>
        </p:spPr>
      </p:pic>
    </p:spTree>
    <p:extLst>
      <p:ext uri="{BB962C8B-B14F-4D97-AF65-F5344CB8AC3E}">
        <p14:creationId xmlns:p14="http://schemas.microsoft.com/office/powerpoint/2010/main" val="3058020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BAB309-9228-4371-A572-A1201505C1AF}"/>
              </a:ext>
            </a:extLst>
          </p:cNvPr>
          <p:cNvSpPr>
            <a:spLocks noGrp="1"/>
          </p:cNvSpPr>
          <p:nvPr>
            <p:ph type="title"/>
          </p:nvPr>
        </p:nvSpPr>
        <p:spPr/>
        <p:txBody>
          <a:bodyPr/>
          <a:lstStyle/>
          <a:p>
            <a:r>
              <a:rPr kumimoji="1" lang="en-US" altLang="ja-JP" dirty="0"/>
              <a:t>Ford-Fulkerson</a:t>
            </a:r>
            <a:endParaRPr kumimoji="1" lang="ja-JP" altLang="en-US" dirty="0"/>
          </a:p>
        </p:txBody>
      </p:sp>
      <p:sp>
        <p:nvSpPr>
          <p:cNvPr id="4" name="object 8">
            <a:extLst>
              <a:ext uri="{FF2B5EF4-FFF2-40B4-BE49-F238E27FC236}">
                <a16:creationId xmlns:a16="http://schemas.microsoft.com/office/drawing/2014/main" id="{3A84F3DB-D821-448E-9315-67349C3F4F80}"/>
              </a:ext>
            </a:extLst>
          </p:cNvPr>
          <p:cNvSpPr txBox="1"/>
          <p:nvPr/>
        </p:nvSpPr>
        <p:spPr>
          <a:xfrm>
            <a:off x="1907858" y="2064831"/>
            <a:ext cx="8376284" cy="757555"/>
          </a:xfrm>
          <a:prstGeom prst="rect">
            <a:avLst/>
          </a:prstGeom>
        </p:spPr>
        <p:txBody>
          <a:bodyPr vert="horz" wrap="square" lIns="0" tIns="12700" rIns="0" bIns="0" rtlCol="0">
            <a:spAutoFit/>
          </a:bodyPr>
          <a:lstStyle/>
          <a:p>
            <a:pPr marL="355600" marR="5080" indent="-342900">
              <a:lnSpc>
                <a:spcPct val="100000"/>
              </a:lnSpc>
              <a:spcBef>
                <a:spcPts val="100"/>
              </a:spcBef>
              <a:buFont typeface="Wingdings"/>
              <a:buChar char=""/>
              <a:tabLst>
                <a:tab pos="355600" algn="l"/>
                <a:tab pos="1286510" algn="l"/>
                <a:tab pos="2318385" algn="l"/>
                <a:tab pos="3181350" algn="l"/>
                <a:tab pos="3703954" algn="l"/>
                <a:tab pos="4415790" algn="l"/>
                <a:tab pos="5956935" algn="l"/>
                <a:tab pos="6666865" algn="l"/>
                <a:tab pos="8143875" algn="l"/>
              </a:tabLst>
            </a:pPr>
            <a:r>
              <a:rPr sz="2400" dirty="0">
                <a:latin typeface="Arial"/>
                <a:cs typeface="Arial"/>
              </a:rPr>
              <a:t>After	</a:t>
            </a:r>
            <a:r>
              <a:rPr sz="2400" spc="-5" dirty="0">
                <a:latin typeface="Arial"/>
                <a:cs typeface="Arial"/>
              </a:rPr>
              <a:t>eve</a:t>
            </a:r>
            <a:r>
              <a:rPr sz="2400" spc="-20" dirty="0">
                <a:latin typeface="Arial"/>
                <a:cs typeface="Arial"/>
              </a:rPr>
              <a:t>r</a:t>
            </a:r>
            <a:r>
              <a:rPr sz="2400" dirty="0">
                <a:latin typeface="Arial"/>
                <a:cs typeface="Arial"/>
              </a:rPr>
              <a:t>y	</a:t>
            </a:r>
            <a:r>
              <a:rPr sz="2400" spc="-15" dirty="0">
                <a:latin typeface="Arial"/>
                <a:cs typeface="Arial"/>
              </a:rPr>
              <a:t>s</a:t>
            </a:r>
            <a:r>
              <a:rPr sz="2400" dirty="0">
                <a:latin typeface="Arial"/>
                <a:cs typeface="Arial"/>
              </a:rPr>
              <a:t>tep	</a:t>
            </a:r>
            <a:r>
              <a:rPr sz="2400" spc="-10" dirty="0">
                <a:latin typeface="Arial"/>
                <a:cs typeface="Arial"/>
              </a:rPr>
              <a:t>i</a:t>
            </a:r>
            <a:r>
              <a:rPr sz="2400" spc="-5" dirty="0">
                <a:latin typeface="Arial"/>
                <a:cs typeface="Arial"/>
              </a:rPr>
              <a:t>n</a:t>
            </a:r>
            <a:r>
              <a:rPr sz="2400" dirty="0">
                <a:latin typeface="Arial"/>
                <a:cs typeface="Arial"/>
              </a:rPr>
              <a:t>	the	</a:t>
            </a:r>
            <a:r>
              <a:rPr sz="2400" spc="-5" dirty="0">
                <a:latin typeface="Arial"/>
                <a:cs typeface="Arial"/>
              </a:rPr>
              <a:t>a</a:t>
            </a:r>
            <a:r>
              <a:rPr sz="2400" spc="-15" dirty="0">
                <a:latin typeface="Arial"/>
                <a:cs typeface="Arial"/>
              </a:rPr>
              <a:t>l</a:t>
            </a:r>
            <a:r>
              <a:rPr sz="2400" dirty="0">
                <a:latin typeface="Arial"/>
                <a:cs typeface="Arial"/>
              </a:rPr>
              <a:t>g</a:t>
            </a:r>
            <a:r>
              <a:rPr sz="2400" spc="-5" dirty="0">
                <a:latin typeface="Arial"/>
                <a:cs typeface="Arial"/>
              </a:rPr>
              <a:t>orithm</a:t>
            </a:r>
            <a:r>
              <a:rPr sz="2400" dirty="0">
                <a:latin typeface="Arial"/>
                <a:cs typeface="Arial"/>
              </a:rPr>
              <a:t>	the	</a:t>
            </a:r>
            <a:r>
              <a:rPr sz="2400" spc="-5" dirty="0">
                <a:latin typeface="Arial"/>
                <a:cs typeface="Arial"/>
              </a:rPr>
              <a:t>follo</a:t>
            </a:r>
            <a:r>
              <a:rPr sz="2400" dirty="0">
                <a:latin typeface="Arial"/>
                <a:cs typeface="Arial"/>
              </a:rPr>
              <a:t>w</a:t>
            </a:r>
            <a:r>
              <a:rPr sz="2400" spc="-5" dirty="0">
                <a:latin typeface="Arial"/>
                <a:cs typeface="Arial"/>
              </a:rPr>
              <a:t>ing</a:t>
            </a:r>
            <a:r>
              <a:rPr sz="2400" dirty="0">
                <a:latin typeface="Arial"/>
                <a:cs typeface="Arial"/>
              </a:rPr>
              <a:t>	</a:t>
            </a:r>
            <a:r>
              <a:rPr sz="2400" spc="-10" dirty="0">
                <a:latin typeface="Arial"/>
                <a:cs typeface="Arial"/>
              </a:rPr>
              <a:t>is  </a:t>
            </a:r>
            <a:r>
              <a:rPr sz="2400" spc="-5" dirty="0">
                <a:latin typeface="Arial"/>
                <a:cs typeface="Arial"/>
              </a:rPr>
              <a:t>maintained:</a:t>
            </a:r>
            <a:endParaRPr sz="2400" dirty="0">
              <a:latin typeface="Arial"/>
              <a:cs typeface="Arial"/>
            </a:endParaRPr>
          </a:p>
        </p:txBody>
      </p:sp>
      <p:sp>
        <p:nvSpPr>
          <p:cNvPr id="5" name="object 9">
            <a:extLst>
              <a:ext uri="{FF2B5EF4-FFF2-40B4-BE49-F238E27FC236}">
                <a16:creationId xmlns:a16="http://schemas.microsoft.com/office/drawing/2014/main" id="{0C18D1EA-43CB-4D81-8E65-C39BA9450F35}"/>
              </a:ext>
            </a:extLst>
          </p:cNvPr>
          <p:cNvSpPr/>
          <p:nvPr/>
        </p:nvSpPr>
        <p:spPr>
          <a:xfrm>
            <a:off x="5956998" y="3249232"/>
            <a:ext cx="670560" cy="282575"/>
          </a:xfrm>
          <a:custGeom>
            <a:avLst/>
            <a:gdLst/>
            <a:ahLst/>
            <a:cxnLst/>
            <a:rect l="l" t="t" r="r" b="b"/>
            <a:pathLst>
              <a:path w="670560" h="282575">
                <a:moveTo>
                  <a:pt x="580263" y="0"/>
                </a:moveTo>
                <a:lnTo>
                  <a:pt x="576326" y="11430"/>
                </a:lnTo>
                <a:lnTo>
                  <a:pt x="592633" y="18504"/>
                </a:lnTo>
                <a:lnTo>
                  <a:pt x="606679" y="28305"/>
                </a:lnTo>
                <a:lnTo>
                  <a:pt x="635202" y="73852"/>
                </a:lnTo>
                <a:lnTo>
                  <a:pt x="643497" y="115623"/>
                </a:lnTo>
                <a:lnTo>
                  <a:pt x="644525" y="139700"/>
                </a:lnTo>
                <a:lnTo>
                  <a:pt x="643479" y="164580"/>
                </a:lnTo>
                <a:lnTo>
                  <a:pt x="635148" y="207529"/>
                </a:lnTo>
                <a:lnTo>
                  <a:pt x="606726" y="253730"/>
                </a:lnTo>
                <a:lnTo>
                  <a:pt x="576707" y="270764"/>
                </a:lnTo>
                <a:lnTo>
                  <a:pt x="580263" y="282321"/>
                </a:lnTo>
                <a:lnTo>
                  <a:pt x="618759" y="264191"/>
                </a:lnTo>
                <a:lnTo>
                  <a:pt x="647065" y="232918"/>
                </a:lnTo>
                <a:lnTo>
                  <a:pt x="664495" y="191023"/>
                </a:lnTo>
                <a:lnTo>
                  <a:pt x="670306" y="141224"/>
                </a:lnTo>
                <a:lnTo>
                  <a:pt x="668853" y="115339"/>
                </a:lnTo>
                <a:lnTo>
                  <a:pt x="657232" y="69429"/>
                </a:lnTo>
                <a:lnTo>
                  <a:pt x="634109" y="32093"/>
                </a:lnTo>
                <a:lnTo>
                  <a:pt x="600719" y="7379"/>
                </a:lnTo>
                <a:lnTo>
                  <a:pt x="580263" y="0"/>
                </a:lnTo>
                <a:close/>
              </a:path>
              <a:path w="670560" h="282575">
                <a:moveTo>
                  <a:pt x="90043" y="0"/>
                </a:moveTo>
                <a:lnTo>
                  <a:pt x="51641" y="18081"/>
                </a:lnTo>
                <a:lnTo>
                  <a:pt x="23241" y="49403"/>
                </a:lnTo>
                <a:lnTo>
                  <a:pt x="5810" y="91408"/>
                </a:lnTo>
                <a:lnTo>
                  <a:pt x="0" y="141224"/>
                </a:lnTo>
                <a:lnTo>
                  <a:pt x="1452" y="167106"/>
                </a:lnTo>
                <a:lnTo>
                  <a:pt x="13073" y="212965"/>
                </a:lnTo>
                <a:lnTo>
                  <a:pt x="36125" y="250209"/>
                </a:lnTo>
                <a:lnTo>
                  <a:pt x="69514" y="274887"/>
                </a:lnTo>
                <a:lnTo>
                  <a:pt x="90043" y="282321"/>
                </a:lnTo>
                <a:lnTo>
                  <a:pt x="93599" y="270764"/>
                </a:lnTo>
                <a:lnTo>
                  <a:pt x="77531" y="263646"/>
                </a:lnTo>
                <a:lnTo>
                  <a:pt x="63642" y="253730"/>
                </a:lnTo>
                <a:lnTo>
                  <a:pt x="35210" y="207529"/>
                </a:lnTo>
                <a:lnTo>
                  <a:pt x="26828" y="164580"/>
                </a:lnTo>
                <a:lnTo>
                  <a:pt x="25781" y="139700"/>
                </a:lnTo>
                <a:lnTo>
                  <a:pt x="26828" y="115623"/>
                </a:lnTo>
                <a:lnTo>
                  <a:pt x="35210" y="73852"/>
                </a:lnTo>
                <a:lnTo>
                  <a:pt x="63754" y="28305"/>
                </a:lnTo>
                <a:lnTo>
                  <a:pt x="94107" y="11430"/>
                </a:lnTo>
                <a:lnTo>
                  <a:pt x="90043" y="0"/>
                </a:lnTo>
                <a:close/>
              </a:path>
            </a:pathLst>
          </a:custGeom>
          <a:solidFill>
            <a:srgbClr val="000000"/>
          </a:solidFill>
        </p:spPr>
        <p:txBody>
          <a:bodyPr wrap="square" lIns="0" tIns="0" rIns="0" bIns="0" rtlCol="0"/>
          <a:lstStyle/>
          <a:p>
            <a:endParaRPr/>
          </a:p>
        </p:txBody>
      </p:sp>
      <p:sp>
        <p:nvSpPr>
          <p:cNvPr id="6" name="object 10">
            <a:extLst>
              <a:ext uri="{FF2B5EF4-FFF2-40B4-BE49-F238E27FC236}">
                <a16:creationId xmlns:a16="http://schemas.microsoft.com/office/drawing/2014/main" id="{5780868A-9246-4F0C-8DCD-F8BC2DA28497}"/>
              </a:ext>
            </a:extLst>
          </p:cNvPr>
          <p:cNvSpPr/>
          <p:nvPr/>
        </p:nvSpPr>
        <p:spPr>
          <a:xfrm>
            <a:off x="7610539" y="3249232"/>
            <a:ext cx="669290" cy="282575"/>
          </a:xfrm>
          <a:custGeom>
            <a:avLst/>
            <a:gdLst/>
            <a:ahLst/>
            <a:cxnLst/>
            <a:rect l="l" t="t" r="r" b="b"/>
            <a:pathLst>
              <a:path w="669290" h="282575">
                <a:moveTo>
                  <a:pt x="578738" y="0"/>
                </a:moveTo>
                <a:lnTo>
                  <a:pt x="574801" y="11430"/>
                </a:lnTo>
                <a:lnTo>
                  <a:pt x="591109" y="18504"/>
                </a:lnTo>
                <a:lnTo>
                  <a:pt x="605154" y="28305"/>
                </a:lnTo>
                <a:lnTo>
                  <a:pt x="633678" y="73852"/>
                </a:lnTo>
                <a:lnTo>
                  <a:pt x="641973" y="115623"/>
                </a:lnTo>
                <a:lnTo>
                  <a:pt x="643001" y="139700"/>
                </a:lnTo>
                <a:lnTo>
                  <a:pt x="641955" y="164580"/>
                </a:lnTo>
                <a:lnTo>
                  <a:pt x="633624" y="207529"/>
                </a:lnTo>
                <a:lnTo>
                  <a:pt x="605202" y="253730"/>
                </a:lnTo>
                <a:lnTo>
                  <a:pt x="575182" y="270764"/>
                </a:lnTo>
                <a:lnTo>
                  <a:pt x="578738" y="282321"/>
                </a:lnTo>
                <a:lnTo>
                  <a:pt x="617235" y="264191"/>
                </a:lnTo>
                <a:lnTo>
                  <a:pt x="645540" y="232918"/>
                </a:lnTo>
                <a:lnTo>
                  <a:pt x="662971" y="191023"/>
                </a:lnTo>
                <a:lnTo>
                  <a:pt x="668781" y="141224"/>
                </a:lnTo>
                <a:lnTo>
                  <a:pt x="667329" y="115339"/>
                </a:lnTo>
                <a:lnTo>
                  <a:pt x="655708" y="69429"/>
                </a:lnTo>
                <a:lnTo>
                  <a:pt x="632585" y="32093"/>
                </a:lnTo>
                <a:lnTo>
                  <a:pt x="599195" y="7379"/>
                </a:lnTo>
                <a:lnTo>
                  <a:pt x="578738" y="0"/>
                </a:lnTo>
                <a:close/>
              </a:path>
              <a:path w="669290" h="282575">
                <a:moveTo>
                  <a:pt x="90042" y="0"/>
                </a:moveTo>
                <a:lnTo>
                  <a:pt x="51641" y="18081"/>
                </a:lnTo>
                <a:lnTo>
                  <a:pt x="23240" y="49403"/>
                </a:lnTo>
                <a:lnTo>
                  <a:pt x="5810" y="91408"/>
                </a:lnTo>
                <a:lnTo>
                  <a:pt x="0" y="141224"/>
                </a:lnTo>
                <a:lnTo>
                  <a:pt x="1452" y="167106"/>
                </a:lnTo>
                <a:lnTo>
                  <a:pt x="13073" y="212965"/>
                </a:lnTo>
                <a:lnTo>
                  <a:pt x="36125" y="250209"/>
                </a:lnTo>
                <a:lnTo>
                  <a:pt x="69514" y="274887"/>
                </a:lnTo>
                <a:lnTo>
                  <a:pt x="90042" y="282321"/>
                </a:lnTo>
                <a:lnTo>
                  <a:pt x="93599" y="270764"/>
                </a:lnTo>
                <a:lnTo>
                  <a:pt x="77531" y="263646"/>
                </a:lnTo>
                <a:lnTo>
                  <a:pt x="63642" y="253730"/>
                </a:lnTo>
                <a:lnTo>
                  <a:pt x="35210" y="207529"/>
                </a:lnTo>
                <a:lnTo>
                  <a:pt x="26828" y="164580"/>
                </a:lnTo>
                <a:lnTo>
                  <a:pt x="25780" y="139700"/>
                </a:lnTo>
                <a:lnTo>
                  <a:pt x="26828" y="115623"/>
                </a:lnTo>
                <a:lnTo>
                  <a:pt x="35210" y="73852"/>
                </a:lnTo>
                <a:lnTo>
                  <a:pt x="63753" y="28305"/>
                </a:lnTo>
                <a:lnTo>
                  <a:pt x="94106" y="11430"/>
                </a:lnTo>
                <a:lnTo>
                  <a:pt x="90042" y="0"/>
                </a:lnTo>
                <a:close/>
              </a:path>
            </a:pathLst>
          </a:custGeom>
          <a:solidFill>
            <a:srgbClr val="000000"/>
          </a:solidFill>
        </p:spPr>
        <p:txBody>
          <a:bodyPr wrap="square" lIns="0" tIns="0" rIns="0" bIns="0" rtlCol="0"/>
          <a:lstStyle/>
          <a:p>
            <a:endParaRPr/>
          </a:p>
        </p:txBody>
      </p:sp>
      <p:sp>
        <p:nvSpPr>
          <p:cNvPr id="7" name="object 11">
            <a:extLst>
              <a:ext uri="{FF2B5EF4-FFF2-40B4-BE49-F238E27FC236}">
                <a16:creationId xmlns:a16="http://schemas.microsoft.com/office/drawing/2014/main" id="{E8EB7FA9-A25D-4724-BC8A-5E2F11F7E774}"/>
              </a:ext>
            </a:extLst>
          </p:cNvPr>
          <p:cNvSpPr txBox="1"/>
          <p:nvPr/>
        </p:nvSpPr>
        <p:spPr>
          <a:xfrm>
            <a:off x="8378126" y="3159443"/>
            <a:ext cx="121158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 </a:t>
            </a:r>
            <a:r>
              <a:rPr sz="2400" spc="30" dirty="0">
                <a:latin typeface="Cambria Math"/>
                <a:cs typeface="Cambria Math"/>
              </a:rPr>
              <a:t>𝑐(𝑢,</a:t>
            </a:r>
            <a:r>
              <a:rPr sz="2400" spc="-75" dirty="0">
                <a:latin typeface="Cambria Math"/>
                <a:cs typeface="Cambria Math"/>
              </a:rPr>
              <a:t> </a:t>
            </a:r>
            <a:r>
              <a:rPr sz="2400" spc="30" dirty="0">
                <a:latin typeface="Cambria Math"/>
                <a:cs typeface="Cambria Math"/>
              </a:rPr>
              <a:t>𝑣)</a:t>
            </a:r>
            <a:endParaRPr sz="2400">
              <a:latin typeface="Cambria Math"/>
              <a:cs typeface="Cambria Math"/>
            </a:endParaRPr>
          </a:p>
        </p:txBody>
      </p:sp>
      <p:sp>
        <p:nvSpPr>
          <p:cNvPr id="8" name="object 12">
            <a:extLst>
              <a:ext uri="{FF2B5EF4-FFF2-40B4-BE49-F238E27FC236}">
                <a16:creationId xmlns:a16="http://schemas.microsoft.com/office/drawing/2014/main" id="{CF89E61F-1B99-4737-87B2-BA02B45117C9}"/>
              </a:ext>
            </a:extLst>
          </p:cNvPr>
          <p:cNvSpPr/>
          <p:nvPr/>
        </p:nvSpPr>
        <p:spPr>
          <a:xfrm>
            <a:off x="5956998" y="4102673"/>
            <a:ext cx="670560" cy="282575"/>
          </a:xfrm>
          <a:custGeom>
            <a:avLst/>
            <a:gdLst/>
            <a:ahLst/>
            <a:cxnLst/>
            <a:rect l="l" t="t" r="r" b="b"/>
            <a:pathLst>
              <a:path w="670560" h="282575">
                <a:moveTo>
                  <a:pt x="580263" y="0"/>
                </a:moveTo>
                <a:lnTo>
                  <a:pt x="576326" y="11429"/>
                </a:lnTo>
                <a:lnTo>
                  <a:pt x="592633" y="18504"/>
                </a:lnTo>
                <a:lnTo>
                  <a:pt x="606679" y="28305"/>
                </a:lnTo>
                <a:lnTo>
                  <a:pt x="635202" y="73852"/>
                </a:lnTo>
                <a:lnTo>
                  <a:pt x="643497" y="115623"/>
                </a:lnTo>
                <a:lnTo>
                  <a:pt x="644525" y="139700"/>
                </a:lnTo>
                <a:lnTo>
                  <a:pt x="643479" y="164580"/>
                </a:lnTo>
                <a:lnTo>
                  <a:pt x="635148" y="207529"/>
                </a:lnTo>
                <a:lnTo>
                  <a:pt x="606726" y="253730"/>
                </a:lnTo>
                <a:lnTo>
                  <a:pt x="576707" y="270763"/>
                </a:lnTo>
                <a:lnTo>
                  <a:pt x="580263" y="282320"/>
                </a:lnTo>
                <a:lnTo>
                  <a:pt x="618759" y="264191"/>
                </a:lnTo>
                <a:lnTo>
                  <a:pt x="647065" y="232917"/>
                </a:lnTo>
                <a:lnTo>
                  <a:pt x="664495" y="191023"/>
                </a:lnTo>
                <a:lnTo>
                  <a:pt x="670306" y="141224"/>
                </a:lnTo>
                <a:lnTo>
                  <a:pt x="668853" y="115339"/>
                </a:lnTo>
                <a:lnTo>
                  <a:pt x="657232" y="69429"/>
                </a:lnTo>
                <a:lnTo>
                  <a:pt x="634109" y="32093"/>
                </a:lnTo>
                <a:lnTo>
                  <a:pt x="600719" y="7379"/>
                </a:lnTo>
                <a:lnTo>
                  <a:pt x="580263" y="0"/>
                </a:lnTo>
                <a:close/>
              </a:path>
              <a:path w="670560" h="282575">
                <a:moveTo>
                  <a:pt x="90043" y="0"/>
                </a:moveTo>
                <a:lnTo>
                  <a:pt x="51641" y="18081"/>
                </a:lnTo>
                <a:lnTo>
                  <a:pt x="23241" y="49402"/>
                </a:lnTo>
                <a:lnTo>
                  <a:pt x="5810" y="91408"/>
                </a:lnTo>
                <a:lnTo>
                  <a:pt x="0" y="141224"/>
                </a:lnTo>
                <a:lnTo>
                  <a:pt x="1452" y="167106"/>
                </a:lnTo>
                <a:lnTo>
                  <a:pt x="13073" y="212965"/>
                </a:lnTo>
                <a:lnTo>
                  <a:pt x="36125" y="250209"/>
                </a:lnTo>
                <a:lnTo>
                  <a:pt x="69514" y="274887"/>
                </a:lnTo>
                <a:lnTo>
                  <a:pt x="90043" y="282320"/>
                </a:lnTo>
                <a:lnTo>
                  <a:pt x="93599" y="270763"/>
                </a:lnTo>
                <a:lnTo>
                  <a:pt x="77531" y="263646"/>
                </a:lnTo>
                <a:lnTo>
                  <a:pt x="63642" y="253730"/>
                </a:lnTo>
                <a:lnTo>
                  <a:pt x="35210" y="207529"/>
                </a:lnTo>
                <a:lnTo>
                  <a:pt x="26828" y="164580"/>
                </a:lnTo>
                <a:lnTo>
                  <a:pt x="25781" y="139700"/>
                </a:lnTo>
                <a:lnTo>
                  <a:pt x="26828" y="115623"/>
                </a:lnTo>
                <a:lnTo>
                  <a:pt x="35210" y="73852"/>
                </a:lnTo>
                <a:lnTo>
                  <a:pt x="63754" y="28305"/>
                </a:lnTo>
                <a:lnTo>
                  <a:pt x="94107" y="11429"/>
                </a:lnTo>
                <a:lnTo>
                  <a:pt x="90043" y="0"/>
                </a:lnTo>
                <a:close/>
              </a:path>
            </a:pathLst>
          </a:custGeom>
          <a:solidFill>
            <a:srgbClr val="000000"/>
          </a:solidFill>
        </p:spPr>
        <p:txBody>
          <a:bodyPr wrap="square" lIns="0" tIns="0" rIns="0" bIns="0" rtlCol="0"/>
          <a:lstStyle/>
          <a:p>
            <a:endParaRPr/>
          </a:p>
        </p:txBody>
      </p:sp>
      <p:sp>
        <p:nvSpPr>
          <p:cNvPr id="9" name="object 13">
            <a:extLst>
              <a:ext uri="{FF2B5EF4-FFF2-40B4-BE49-F238E27FC236}">
                <a16:creationId xmlns:a16="http://schemas.microsoft.com/office/drawing/2014/main" id="{22813935-1414-41B9-B99D-7018CB4A329E}"/>
              </a:ext>
            </a:extLst>
          </p:cNvPr>
          <p:cNvSpPr/>
          <p:nvPr/>
        </p:nvSpPr>
        <p:spPr>
          <a:xfrm>
            <a:off x="7610539" y="4102673"/>
            <a:ext cx="669290" cy="282575"/>
          </a:xfrm>
          <a:custGeom>
            <a:avLst/>
            <a:gdLst/>
            <a:ahLst/>
            <a:cxnLst/>
            <a:rect l="l" t="t" r="r" b="b"/>
            <a:pathLst>
              <a:path w="669290" h="282575">
                <a:moveTo>
                  <a:pt x="578738" y="0"/>
                </a:moveTo>
                <a:lnTo>
                  <a:pt x="574801" y="11429"/>
                </a:lnTo>
                <a:lnTo>
                  <a:pt x="591109" y="18504"/>
                </a:lnTo>
                <a:lnTo>
                  <a:pt x="605154" y="28305"/>
                </a:lnTo>
                <a:lnTo>
                  <a:pt x="633678" y="73852"/>
                </a:lnTo>
                <a:lnTo>
                  <a:pt x="641973" y="115623"/>
                </a:lnTo>
                <a:lnTo>
                  <a:pt x="643001" y="139700"/>
                </a:lnTo>
                <a:lnTo>
                  <a:pt x="641955" y="164580"/>
                </a:lnTo>
                <a:lnTo>
                  <a:pt x="633624" y="207529"/>
                </a:lnTo>
                <a:lnTo>
                  <a:pt x="605202" y="253730"/>
                </a:lnTo>
                <a:lnTo>
                  <a:pt x="575182" y="270763"/>
                </a:lnTo>
                <a:lnTo>
                  <a:pt x="578738" y="282320"/>
                </a:lnTo>
                <a:lnTo>
                  <a:pt x="617235" y="264191"/>
                </a:lnTo>
                <a:lnTo>
                  <a:pt x="645540" y="232917"/>
                </a:lnTo>
                <a:lnTo>
                  <a:pt x="662971" y="191023"/>
                </a:lnTo>
                <a:lnTo>
                  <a:pt x="668781" y="141224"/>
                </a:lnTo>
                <a:lnTo>
                  <a:pt x="667329" y="115339"/>
                </a:lnTo>
                <a:lnTo>
                  <a:pt x="655708" y="69429"/>
                </a:lnTo>
                <a:lnTo>
                  <a:pt x="632585" y="32093"/>
                </a:lnTo>
                <a:lnTo>
                  <a:pt x="599195" y="7379"/>
                </a:lnTo>
                <a:lnTo>
                  <a:pt x="578738" y="0"/>
                </a:lnTo>
                <a:close/>
              </a:path>
              <a:path w="669290" h="282575">
                <a:moveTo>
                  <a:pt x="90042" y="0"/>
                </a:moveTo>
                <a:lnTo>
                  <a:pt x="51641" y="18081"/>
                </a:lnTo>
                <a:lnTo>
                  <a:pt x="23240" y="49402"/>
                </a:lnTo>
                <a:lnTo>
                  <a:pt x="5810" y="91408"/>
                </a:lnTo>
                <a:lnTo>
                  <a:pt x="0" y="141224"/>
                </a:lnTo>
                <a:lnTo>
                  <a:pt x="1452" y="167106"/>
                </a:lnTo>
                <a:lnTo>
                  <a:pt x="13073" y="212965"/>
                </a:lnTo>
                <a:lnTo>
                  <a:pt x="36125" y="250209"/>
                </a:lnTo>
                <a:lnTo>
                  <a:pt x="69514" y="274887"/>
                </a:lnTo>
                <a:lnTo>
                  <a:pt x="90042" y="282320"/>
                </a:lnTo>
                <a:lnTo>
                  <a:pt x="93599" y="270763"/>
                </a:lnTo>
                <a:lnTo>
                  <a:pt x="77531" y="263646"/>
                </a:lnTo>
                <a:lnTo>
                  <a:pt x="63642" y="253730"/>
                </a:lnTo>
                <a:lnTo>
                  <a:pt x="35210" y="207529"/>
                </a:lnTo>
                <a:lnTo>
                  <a:pt x="26828" y="164580"/>
                </a:lnTo>
                <a:lnTo>
                  <a:pt x="25780" y="139700"/>
                </a:lnTo>
                <a:lnTo>
                  <a:pt x="26828" y="115623"/>
                </a:lnTo>
                <a:lnTo>
                  <a:pt x="35210" y="73852"/>
                </a:lnTo>
                <a:lnTo>
                  <a:pt x="63753" y="28305"/>
                </a:lnTo>
                <a:lnTo>
                  <a:pt x="94106" y="11429"/>
                </a:lnTo>
                <a:lnTo>
                  <a:pt x="90042" y="0"/>
                </a:lnTo>
                <a:close/>
              </a:path>
            </a:pathLst>
          </a:custGeom>
          <a:solidFill>
            <a:srgbClr val="000000"/>
          </a:solidFill>
        </p:spPr>
        <p:txBody>
          <a:bodyPr wrap="square" lIns="0" tIns="0" rIns="0" bIns="0" rtlCol="0"/>
          <a:lstStyle/>
          <a:p>
            <a:endParaRPr/>
          </a:p>
        </p:txBody>
      </p:sp>
      <p:sp>
        <p:nvSpPr>
          <p:cNvPr id="10" name="object 14">
            <a:extLst>
              <a:ext uri="{FF2B5EF4-FFF2-40B4-BE49-F238E27FC236}">
                <a16:creationId xmlns:a16="http://schemas.microsoft.com/office/drawing/2014/main" id="{CB6A1F2B-6E5F-4C65-A1A6-958957F8049C}"/>
              </a:ext>
            </a:extLst>
          </p:cNvPr>
          <p:cNvSpPr txBox="1"/>
          <p:nvPr/>
        </p:nvSpPr>
        <p:spPr>
          <a:xfrm>
            <a:off x="1907858" y="3159443"/>
            <a:ext cx="6276340" cy="1245235"/>
          </a:xfrm>
          <a:prstGeom prst="rect">
            <a:avLst/>
          </a:prstGeom>
        </p:spPr>
        <p:txBody>
          <a:bodyPr vert="horz" wrap="square" lIns="0" tIns="12700" rIns="0" bIns="0" rtlCol="0">
            <a:spAutoFit/>
          </a:bodyPr>
          <a:lstStyle/>
          <a:p>
            <a:pPr marL="355600" indent="-342900">
              <a:lnSpc>
                <a:spcPct val="100000"/>
              </a:lnSpc>
              <a:spcBef>
                <a:spcPts val="100"/>
              </a:spcBef>
              <a:buFont typeface="Arial"/>
              <a:buChar char="•"/>
              <a:tabLst>
                <a:tab pos="354965" algn="l"/>
                <a:tab pos="355600" algn="l"/>
                <a:tab pos="3670300" algn="l"/>
                <a:tab pos="4813300" algn="l"/>
                <a:tab pos="5499735" algn="l"/>
                <a:tab pos="5802630" algn="l"/>
              </a:tabLst>
            </a:pPr>
            <a:r>
              <a:rPr sz="2400" dirty="0">
                <a:latin typeface="Times New Roman"/>
                <a:cs typeface="Times New Roman"/>
              </a:rPr>
              <a:t>Capacity</a:t>
            </a:r>
            <a:r>
              <a:rPr sz="2400" spc="-30" dirty="0">
                <a:latin typeface="Times New Roman"/>
                <a:cs typeface="Times New Roman"/>
              </a:rPr>
              <a:t> </a:t>
            </a:r>
            <a:r>
              <a:rPr sz="2400" dirty="0">
                <a:latin typeface="Times New Roman"/>
                <a:cs typeface="Times New Roman"/>
              </a:rPr>
              <a:t>Constraints	: </a:t>
            </a:r>
            <a:r>
              <a:rPr sz="2400" dirty="0">
                <a:latin typeface="Cambria Math"/>
                <a:cs typeface="Cambria Math"/>
              </a:rPr>
              <a:t>∀</a:t>
            </a:r>
            <a:r>
              <a:rPr sz="2400" spc="459" dirty="0">
                <a:latin typeface="Cambria Math"/>
                <a:cs typeface="Cambria Math"/>
              </a:rPr>
              <a:t> </a:t>
            </a:r>
            <a:r>
              <a:rPr sz="2400" spc="30" dirty="0">
                <a:latin typeface="Cambria Math"/>
                <a:cs typeface="Cambria Math"/>
              </a:rPr>
              <a:t>𝑢,</a:t>
            </a:r>
            <a:r>
              <a:rPr sz="2400" spc="-135" dirty="0">
                <a:latin typeface="Cambria Math"/>
                <a:cs typeface="Cambria Math"/>
              </a:rPr>
              <a:t> </a:t>
            </a:r>
            <a:r>
              <a:rPr sz="2400" dirty="0">
                <a:latin typeface="Cambria Math"/>
                <a:cs typeface="Cambria Math"/>
              </a:rPr>
              <a:t>𝑣	𝜖</a:t>
            </a:r>
            <a:r>
              <a:rPr sz="2400" spc="60" dirty="0">
                <a:latin typeface="Cambria Math"/>
                <a:cs typeface="Cambria Math"/>
              </a:rPr>
              <a:t> </a:t>
            </a:r>
            <a:r>
              <a:rPr sz="2400" dirty="0">
                <a:latin typeface="Cambria Math"/>
                <a:cs typeface="Cambria Math"/>
              </a:rPr>
              <a:t>𝐸	𝑓	</a:t>
            </a:r>
            <a:r>
              <a:rPr sz="2400" spc="25" dirty="0">
                <a:latin typeface="Cambria Math"/>
                <a:cs typeface="Cambria Math"/>
              </a:rPr>
              <a:t>𝑢,</a:t>
            </a:r>
            <a:r>
              <a:rPr sz="2400" spc="-215" dirty="0">
                <a:latin typeface="Cambria Math"/>
                <a:cs typeface="Cambria Math"/>
              </a:rPr>
              <a:t> </a:t>
            </a:r>
            <a:r>
              <a:rPr sz="2400" dirty="0">
                <a:latin typeface="Cambria Math"/>
                <a:cs typeface="Cambria Math"/>
              </a:rPr>
              <a:t>𝑣</a:t>
            </a:r>
          </a:p>
          <a:p>
            <a:pPr marL="812800" lvl="1" indent="-343535">
              <a:lnSpc>
                <a:spcPct val="100000"/>
              </a:lnSpc>
              <a:spcBef>
                <a:spcPts val="45"/>
              </a:spcBef>
              <a:buFont typeface="Wingdings"/>
              <a:buChar char=""/>
              <a:tabLst>
                <a:tab pos="812800" algn="l"/>
                <a:tab pos="813435" algn="l"/>
              </a:tabLst>
            </a:pPr>
            <a:r>
              <a:rPr sz="1600" b="1" spc="-10" dirty="0">
                <a:solidFill>
                  <a:srgbClr val="00AF50"/>
                </a:solidFill>
                <a:latin typeface="Arial"/>
                <a:cs typeface="Arial"/>
              </a:rPr>
              <a:t>The </a:t>
            </a:r>
            <a:r>
              <a:rPr sz="1600" b="1" spc="-5" dirty="0">
                <a:solidFill>
                  <a:srgbClr val="00AF50"/>
                </a:solidFill>
                <a:latin typeface="Arial"/>
                <a:cs typeface="Arial"/>
              </a:rPr>
              <a:t>flow along an edge can </a:t>
            </a:r>
            <a:r>
              <a:rPr sz="1600" b="1" spc="-10" dirty="0">
                <a:solidFill>
                  <a:srgbClr val="00AF50"/>
                </a:solidFill>
                <a:latin typeface="Arial"/>
                <a:cs typeface="Arial"/>
              </a:rPr>
              <a:t>not </a:t>
            </a:r>
            <a:r>
              <a:rPr sz="1600" b="1" spc="-5" dirty="0">
                <a:solidFill>
                  <a:srgbClr val="00AF50"/>
                </a:solidFill>
                <a:latin typeface="Arial"/>
                <a:cs typeface="Arial"/>
              </a:rPr>
              <a:t>exceed its</a:t>
            </a:r>
            <a:r>
              <a:rPr sz="1600" b="1" spc="145" dirty="0">
                <a:solidFill>
                  <a:srgbClr val="00AF50"/>
                </a:solidFill>
                <a:latin typeface="Arial"/>
                <a:cs typeface="Arial"/>
              </a:rPr>
              <a:t> </a:t>
            </a:r>
            <a:r>
              <a:rPr sz="1600" b="1" spc="-20" dirty="0">
                <a:solidFill>
                  <a:srgbClr val="00AF50"/>
                </a:solidFill>
                <a:latin typeface="Arial"/>
                <a:cs typeface="Arial"/>
              </a:rPr>
              <a:t>capacity.</a:t>
            </a:r>
            <a:endParaRPr sz="1600" dirty="0">
              <a:latin typeface="Arial"/>
              <a:cs typeface="Arial"/>
            </a:endParaRPr>
          </a:p>
          <a:p>
            <a:pPr lvl="1">
              <a:lnSpc>
                <a:spcPct val="100000"/>
              </a:lnSpc>
              <a:spcBef>
                <a:spcPts val="35"/>
              </a:spcBef>
              <a:buClr>
                <a:srgbClr val="00AF50"/>
              </a:buClr>
              <a:buFont typeface="Wingdings"/>
              <a:buChar char=""/>
            </a:pPr>
            <a:endParaRPr sz="1600" dirty="0">
              <a:latin typeface="Arial"/>
              <a:cs typeface="Arial"/>
            </a:endParaRPr>
          </a:p>
          <a:p>
            <a:pPr marL="355600" indent="-342900">
              <a:lnSpc>
                <a:spcPct val="100000"/>
              </a:lnSpc>
              <a:buFont typeface="Arial"/>
              <a:buChar char="•"/>
              <a:tabLst>
                <a:tab pos="354965" algn="l"/>
                <a:tab pos="355600" algn="l"/>
                <a:tab pos="3670300" algn="l"/>
                <a:tab pos="4813300" algn="l"/>
                <a:tab pos="5499735" algn="l"/>
                <a:tab pos="5802630" algn="l"/>
              </a:tabLst>
            </a:pPr>
            <a:r>
              <a:rPr sz="2400" dirty="0">
                <a:latin typeface="Times New Roman"/>
                <a:cs typeface="Times New Roman"/>
              </a:rPr>
              <a:t>Skew</a:t>
            </a:r>
            <a:r>
              <a:rPr sz="2400" spc="10" dirty="0">
                <a:latin typeface="Times New Roman"/>
                <a:cs typeface="Times New Roman"/>
              </a:rPr>
              <a:t> </a:t>
            </a:r>
            <a:r>
              <a:rPr sz="2400" spc="-10" dirty="0">
                <a:latin typeface="Times New Roman"/>
                <a:cs typeface="Times New Roman"/>
              </a:rPr>
              <a:t>Symmetry	</a:t>
            </a:r>
            <a:r>
              <a:rPr sz="2400" dirty="0">
                <a:latin typeface="Times New Roman"/>
                <a:cs typeface="Times New Roman"/>
              </a:rPr>
              <a:t>: </a:t>
            </a:r>
            <a:r>
              <a:rPr sz="2400" dirty="0">
                <a:latin typeface="Cambria Math"/>
                <a:cs typeface="Cambria Math"/>
              </a:rPr>
              <a:t>∀</a:t>
            </a:r>
            <a:r>
              <a:rPr sz="2400" spc="459" dirty="0">
                <a:latin typeface="Cambria Math"/>
                <a:cs typeface="Cambria Math"/>
              </a:rPr>
              <a:t> </a:t>
            </a:r>
            <a:r>
              <a:rPr sz="2400" spc="30" dirty="0">
                <a:latin typeface="Cambria Math"/>
                <a:cs typeface="Cambria Math"/>
              </a:rPr>
              <a:t>𝑢,</a:t>
            </a:r>
            <a:r>
              <a:rPr sz="2400" spc="-135" dirty="0">
                <a:latin typeface="Cambria Math"/>
                <a:cs typeface="Cambria Math"/>
              </a:rPr>
              <a:t> </a:t>
            </a:r>
            <a:r>
              <a:rPr sz="2400" dirty="0">
                <a:latin typeface="Cambria Math"/>
                <a:cs typeface="Cambria Math"/>
              </a:rPr>
              <a:t>𝑣	𝜖</a:t>
            </a:r>
            <a:r>
              <a:rPr sz="2400" spc="55" dirty="0">
                <a:latin typeface="Cambria Math"/>
                <a:cs typeface="Cambria Math"/>
              </a:rPr>
              <a:t> </a:t>
            </a:r>
            <a:r>
              <a:rPr sz="2400" dirty="0">
                <a:latin typeface="Cambria Math"/>
                <a:cs typeface="Cambria Math"/>
              </a:rPr>
              <a:t>𝐸	𝑓	</a:t>
            </a:r>
            <a:r>
              <a:rPr sz="2400" spc="20" dirty="0">
                <a:latin typeface="Cambria Math"/>
                <a:cs typeface="Cambria Math"/>
              </a:rPr>
              <a:t>𝑢,</a:t>
            </a:r>
            <a:r>
              <a:rPr sz="2400" spc="-204" dirty="0">
                <a:latin typeface="Cambria Math"/>
                <a:cs typeface="Cambria Math"/>
              </a:rPr>
              <a:t> </a:t>
            </a:r>
            <a:r>
              <a:rPr sz="2400" dirty="0">
                <a:latin typeface="Cambria Math"/>
                <a:cs typeface="Cambria Math"/>
              </a:rPr>
              <a:t>𝑣</a:t>
            </a:r>
          </a:p>
        </p:txBody>
      </p:sp>
      <p:sp>
        <p:nvSpPr>
          <p:cNvPr id="11" name="object 15">
            <a:extLst>
              <a:ext uri="{FF2B5EF4-FFF2-40B4-BE49-F238E27FC236}">
                <a16:creationId xmlns:a16="http://schemas.microsoft.com/office/drawing/2014/main" id="{E5C1E815-D0EA-445A-8A70-0EC008F832A7}"/>
              </a:ext>
            </a:extLst>
          </p:cNvPr>
          <p:cNvSpPr txBox="1"/>
          <p:nvPr/>
        </p:nvSpPr>
        <p:spPr>
          <a:xfrm>
            <a:off x="8378126" y="4012579"/>
            <a:ext cx="146494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 </a:t>
            </a:r>
            <a:r>
              <a:rPr sz="2400" spc="25" dirty="0">
                <a:latin typeface="Cambria Math"/>
                <a:cs typeface="Cambria Math"/>
              </a:rPr>
              <a:t>−𝑓(𝑣,</a:t>
            </a:r>
            <a:r>
              <a:rPr sz="2400" spc="-90" dirty="0">
                <a:latin typeface="Cambria Math"/>
                <a:cs typeface="Cambria Math"/>
              </a:rPr>
              <a:t> </a:t>
            </a:r>
            <a:r>
              <a:rPr sz="2400" spc="30" dirty="0">
                <a:latin typeface="Cambria Math"/>
                <a:cs typeface="Cambria Math"/>
              </a:rPr>
              <a:t>𝑢)</a:t>
            </a:r>
            <a:endParaRPr sz="2400">
              <a:latin typeface="Cambria Math"/>
              <a:cs typeface="Cambria Math"/>
            </a:endParaRPr>
          </a:p>
        </p:txBody>
      </p:sp>
      <p:sp>
        <p:nvSpPr>
          <p:cNvPr id="12" name="object 16">
            <a:extLst>
              <a:ext uri="{FF2B5EF4-FFF2-40B4-BE49-F238E27FC236}">
                <a16:creationId xmlns:a16="http://schemas.microsoft.com/office/drawing/2014/main" id="{50DC2430-CD00-4718-BF06-1BE324BEDDFC}"/>
              </a:ext>
            </a:extLst>
          </p:cNvPr>
          <p:cNvSpPr txBox="1"/>
          <p:nvPr/>
        </p:nvSpPr>
        <p:spPr>
          <a:xfrm>
            <a:off x="9074924" y="5700356"/>
            <a:ext cx="285115" cy="296164"/>
          </a:xfrm>
          <a:prstGeom prst="rect">
            <a:avLst/>
          </a:prstGeom>
        </p:spPr>
        <p:txBody>
          <a:bodyPr vert="horz" wrap="square" lIns="0" tIns="12065" rIns="0" bIns="0" rtlCol="0">
            <a:spAutoFit/>
          </a:bodyPr>
          <a:lstStyle/>
          <a:p>
            <a:pPr marL="12700">
              <a:lnSpc>
                <a:spcPct val="100000"/>
              </a:lnSpc>
              <a:spcBef>
                <a:spcPts val="95"/>
              </a:spcBef>
            </a:pPr>
            <a:r>
              <a:rPr sz="1600" b="1" spc="-5" dirty="0">
                <a:solidFill>
                  <a:srgbClr val="00AF50"/>
                </a:solidFill>
                <a:latin typeface="Times New Roman"/>
                <a:cs typeface="Times New Roman"/>
              </a:rPr>
              <a:t>ich</a:t>
            </a:r>
            <a:endParaRPr sz="1600" dirty="0">
              <a:latin typeface="Times New Roman"/>
              <a:cs typeface="Times New Roman"/>
            </a:endParaRPr>
          </a:p>
        </p:txBody>
      </p:sp>
      <p:sp>
        <p:nvSpPr>
          <p:cNvPr id="13" name="object 17">
            <a:extLst>
              <a:ext uri="{FF2B5EF4-FFF2-40B4-BE49-F238E27FC236}">
                <a16:creationId xmlns:a16="http://schemas.microsoft.com/office/drawing/2014/main" id="{A3022EC9-696C-49F4-BACE-65B9637C1AA1}"/>
              </a:ext>
            </a:extLst>
          </p:cNvPr>
          <p:cNvSpPr txBox="1"/>
          <p:nvPr/>
        </p:nvSpPr>
        <p:spPr>
          <a:xfrm>
            <a:off x="4677567" y="5737987"/>
            <a:ext cx="5012055" cy="225425"/>
          </a:xfrm>
          <a:prstGeom prst="rect">
            <a:avLst/>
          </a:prstGeom>
        </p:spPr>
        <p:txBody>
          <a:bodyPr vert="horz" wrap="square" lIns="0" tIns="0" rIns="0" bIns="0" rtlCol="0">
            <a:spAutoFit/>
          </a:bodyPr>
          <a:lstStyle/>
          <a:p>
            <a:pPr>
              <a:lnSpc>
                <a:spcPts val="1745"/>
              </a:lnSpc>
            </a:pPr>
            <a:r>
              <a:rPr sz="1600" b="1" dirty="0">
                <a:solidFill>
                  <a:srgbClr val="00AF50"/>
                </a:solidFill>
                <a:latin typeface="Times New Roman"/>
                <a:cs typeface="Times New Roman"/>
              </a:rPr>
              <a:t>net </a:t>
            </a:r>
            <a:r>
              <a:rPr sz="1600" b="1" spc="-5" dirty="0">
                <a:solidFill>
                  <a:srgbClr val="00AF50"/>
                </a:solidFill>
                <a:latin typeface="Times New Roman"/>
                <a:cs typeface="Times New Roman"/>
              </a:rPr>
              <a:t>flow to a node is </a:t>
            </a:r>
            <a:r>
              <a:rPr sz="1600" b="1" spc="-10" dirty="0">
                <a:solidFill>
                  <a:srgbClr val="00AF50"/>
                </a:solidFill>
                <a:latin typeface="Times New Roman"/>
                <a:cs typeface="Times New Roman"/>
              </a:rPr>
              <a:t>zero,</a:t>
            </a:r>
            <a:r>
              <a:rPr sz="1600" b="1" spc="55" dirty="0">
                <a:solidFill>
                  <a:srgbClr val="00AF50"/>
                </a:solidFill>
                <a:latin typeface="Times New Roman"/>
                <a:cs typeface="Times New Roman"/>
              </a:rPr>
              <a:t> </a:t>
            </a:r>
            <a:r>
              <a:rPr sz="1600" b="1" dirty="0">
                <a:solidFill>
                  <a:srgbClr val="00AF50"/>
                </a:solidFill>
                <a:latin typeface="Times New Roman"/>
                <a:cs typeface="Times New Roman"/>
              </a:rPr>
              <a:t>except </a:t>
            </a:r>
            <a:r>
              <a:rPr sz="1600" b="1" spc="-5" dirty="0">
                <a:solidFill>
                  <a:srgbClr val="00AF50"/>
                </a:solidFill>
                <a:latin typeface="Times New Roman"/>
                <a:cs typeface="Times New Roman"/>
              </a:rPr>
              <a:t>for the source, </a:t>
            </a:r>
            <a:r>
              <a:rPr sz="1600" b="1" spc="5" dirty="0">
                <a:solidFill>
                  <a:srgbClr val="00AF50"/>
                </a:solidFill>
                <a:latin typeface="Times New Roman"/>
                <a:cs typeface="Times New Roman"/>
              </a:rPr>
              <a:t>wh</a:t>
            </a:r>
            <a:endParaRPr sz="1600">
              <a:latin typeface="Times New Roman"/>
              <a:cs typeface="Times New Roman"/>
            </a:endParaRPr>
          </a:p>
        </p:txBody>
      </p:sp>
      <p:sp>
        <p:nvSpPr>
          <p:cNvPr id="14" name="object 18">
            <a:extLst>
              <a:ext uri="{FF2B5EF4-FFF2-40B4-BE49-F238E27FC236}">
                <a16:creationId xmlns:a16="http://schemas.microsoft.com/office/drawing/2014/main" id="{815B90D3-18C8-4B73-821D-E8587FC8D153}"/>
              </a:ext>
            </a:extLst>
          </p:cNvPr>
          <p:cNvSpPr txBox="1"/>
          <p:nvPr/>
        </p:nvSpPr>
        <p:spPr>
          <a:xfrm>
            <a:off x="1907858" y="4407853"/>
            <a:ext cx="7773670" cy="1769110"/>
          </a:xfrm>
          <a:prstGeom prst="rect">
            <a:avLst/>
          </a:prstGeom>
        </p:spPr>
        <p:txBody>
          <a:bodyPr vert="horz" wrap="square" lIns="0" tIns="12065" rIns="0" bIns="0" rtlCol="0">
            <a:spAutoFit/>
          </a:bodyPr>
          <a:lstStyle/>
          <a:p>
            <a:pPr marL="812800" indent="-343535">
              <a:lnSpc>
                <a:spcPct val="100000"/>
              </a:lnSpc>
              <a:spcBef>
                <a:spcPts val="95"/>
              </a:spcBef>
              <a:buFont typeface="Wingdings"/>
              <a:buChar char=""/>
              <a:tabLst>
                <a:tab pos="812800" algn="l"/>
                <a:tab pos="813435" algn="l"/>
              </a:tabLst>
            </a:pPr>
            <a:r>
              <a:rPr sz="1600" b="1" spc="-10" dirty="0">
                <a:solidFill>
                  <a:srgbClr val="00AF50"/>
                </a:solidFill>
                <a:latin typeface="Arial"/>
                <a:cs typeface="Arial"/>
              </a:rPr>
              <a:t>The </a:t>
            </a:r>
            <a:r>
              <a:rPr sz="1600" b="1" spc="-5" dirty="0">
                <a:solidFill>
                  <a:srgbClr val="00AF50"/>
                </a:solidFill>
                <a:latin typeface="Arial"/>
                <a:cs typeface="Arial"/>
              </a:rPr>
              <a:t>net flow from u to v must be </a:t>
            </a:r>
            <a:r>
              <a:rPr sz="1600" b="1" spc="-10" dirty="0">
                <a:solidFill>
                  <a:srgbClr val="00AF50"/>
                </a:solidFill>
                <a:latin typeface="Arial"/>
                <a:cs typeface="Arial"/>
              </a:rPr>
              <a:t>the </a:t>
            </a:r>
            <a:r>
              <a:rPr sz="1600" b="1" spc="-5" dirty="0">
                <a:solidFill>
                  <a:srgbClr val="00AF50"/>
                </a:solidFill>
                <a:latin typeface="Arial"/>
                <a:cs typeface="Arial"/>
              </a:rPr>
              <a:t>opposite of </a:t>
            </a:r>
            <a:r>
              <a:rPr sz="1600" b="1" spc="-10" dirty="0">
                <a:solidFill>
                  <a:srgbClr val="00AF50"/>
                </a:solidFill>
                <a:latin typeface="Arial"/>
                <a:cs typeface="Arial"/>
              </a:rPr>
              <a:t>the </a:t>
            </a:r>
            <a:r>
              <a:rPr sz="1600" b="1" spc="-5" dirty="0">
                <a:solidFill>
                  <a:srgbClr val="00AF50"/>
                </a:solidFill>
                <a:latin typeface="Arial"/>
                <a:cs typeface="Arial"/>
              </a:rPr>
              <a:t>net flow from v to</a:t>
            </a:r>
            <a:r>
              <a:rPr sz="1600" b="1" spc="370" dirty="0">
                <a:solidFill>
                  <a:srgbClr val="00AF50"/>
                </a:solidFill>
                <a:latin typeface="Arial"/>
                <a:cs typeface="Arial"/>
              </a:rPr>
              <a:t> </a:t>
            </a:r>
            <a:r>
              <a:rPr sz="1600" b="1" spc="-5" dirty="0">
                <a:solidFill>
                  <a:srgbClr val="00AF50"/>
                </a:solidFill>
                <a:latin typeface="Arial"/>
                <a:cs typeface="Arial"/>
              </a:rPr>
              <a:t>u</a:t>
            </a:r>
            <a:endParaRPr sz="1600" dirty="0">
              <a:latin typeface="Arial"/>
              <a:cs typeface="Arial"/>
            </a:endParaRPr>
          </a:p>
          <a:p>
            <a:pPr>
              <a:lnSpc>
                <a:spcPct val="100000"/>
              </a:lnSpc>
              <a:spcBef>
                <a:spcPts val="45"/>
              </a:spcBef>
            </a:pPr>
            <a:endParaRPr sz="1850" dirty="0">
              <a:latin typeface="Arial"/>
              <a:cs typeface="Arial"/>
            </a:endParaRPr>
          </a:p>
          <a:p>
            <a:pPr marL="355600" indent="-342900">
              <a:lnSpc>
                <a:spcPct val="100000"/>
              </a:lnSpc>
              <a:spcBef>
                <a:spcPts val="5"/>
              </a:spcBef>
              <a:buFont typeface="Arial"/>
              <a:buChar char="•"/>
              <a:tabLst>
                <a:tab pos="354965" algn="l"/>
                <a:tab pos="355600" algn="l"/>
              </a:tabLst>
            </a:pPr>
            <a:r>
              <a:rPr sz="2400" spc="-5" dirty="0">
                <a:latin typeface="Times New Roman"/>
                <a:cs typeface="Times New Roman"/>
              </a:rPr>
              <a:t>Flow </a:t>
            </a:r>
            <a:r>
              <a:rPr sz="2400" dirty="0">
                <a:latin typeface="Times New Roman"/>
                <a:cs typeface="Times New Roman"/>
              </a:rPr>
              <a:t>Conservation</a:t>
            </a:r>
            <a:r>
              <a:rPr sz="2400" spc="-40" dirty="0">
                <a:latin typeface="Times New Roman"/>
                <a:cs typeface="Times New Roman"/>
              </a:rPr>
              <a:t> </a:t>
            </a:r>
            <a:r>
              <a:rPr sz="2400" dirty="0">
                <a:latin typeface="Times New Roman"/>
                <a:cs typeface="Times New Roman"/>
              </a:rPr>
              <a:t>:</a:t>
            </a:r>
          </a:p>
          <a:p>
            <a:pPr>
              <a:lnSpc>
                <a:spcPct val="100000"/>
              </a:lnSpc>
              <a:spcBef>
                <a:spcPts val="35"/>
              </a:spcBef>
              <a:buFont typeface="Arial"/>
              <a:buChar char="•"/>
            </a:pPr>
            <a:endParaRPr sz="2500" dirty="0">
              <a:latin typeface="Times New Roman"/>
              <a:cs typeface="Times New Roman"/>
            </a:endParaRPr>
          </a:p>
          <a:p>
            <a:pPr marL="812800" lvl="1" indent="-343535">
              <a:lnSpc>
                <a:spcPct val="100000"/>
              </a:lnSpc>
              <a:buFont typeface="Wingdings"/>
              <a:buChar char=""/>
              <a:tabLst>
                <a:tab pos="812800" algn="l"/>
                <a:tab pos="813435" algn="l"/>
              </a:tabLst>
            </a:pPr>
            <a:r>
              <a:rPr sz="1600" b="1" spc="-5" dirty="0">
                <a:solidFill>
                  <a:srgbClr val="00AF50"/>
                </a:solidFill>
                <a:latin typeface="Times New Roman"/>
                <a:cs typeface="Times New Roman"/>
              </a:rPr>
              <a:t>Unless u is s or </a:t>
            </a:r>
            <a:r>
              <a:rPr sz="1600" b="1" dirty="0">
                <a:solidFill>
                  <a:srgbClr val="00AF50"/>
                </a:solidFill>
                <a:latin typeface="Times New Roman"/>
                <a:cs typeface="Times New Roman"/>
              </a:rPr>
              <a:t>t.</a:t>
            </a:r>
            <a:r>
              <a:rPr sz="1600" b="1" spc="200" dirty="0">
                <a:solidFill>
                  <a:srgbClr val="00AF50"/>
                </a:solidFill>
                <a:latin typeface="Times New Roman"/>
                <a:cs typeface="Times New Roman"/>
              </a:rPr>
              <a:t> </a:t>
            </a:r>
            <a:r>
              <a:rPr sz="1600" b="1" spc="-5" dirty="0">
                <a:solidFill>
                  <a:srgbClr val="00AF50"/>
                </a:solidFill>
                <a:latin typeface="Times New Roman"/>
                <a:cs typeface="Times New Roman"/>
              </a:rPr>
              <a:t>The</a:t>
            </a:r>
            <a:endParaRPr sz="1600" dirty="0">
              <a:latin typeface="Times New Roman"/>
              <a:cs typeface="Times New Roman"/>
            </a:endParaRPr>
          </a:p>
          <a:p>
            <a:pPr marL="812800">
              <a:lnSpc>
                <a:spcPct val="100000"/>
              </a:lnSpc>
            </a:pPr>
            <a:r>
              <a:rPr sz="1600" b="1" spc="-5" dirty="0">
                <a:solidFill>
                  <a:srgbClr val="00AF50"/>
                </a:solidFill>
                <a:latin typeface="Times New Roman"/>
                <a:cs typeface="Times New Roman"/>
              </a:rPr>
              <a:t>"produces" </a:t>
            </a:r>
            <a:r>
              <a:rPr sz="1600" b="1" spc="-15" dirty="0">
                <a:solidFill>
                  <a:srgbClr val="00AF50"/>
                </a:solidFill>
                <a:latin typeface="Times New Roman"/>
                <a:cs typeface="Times New Roman"/>
              </a:rPr>
              <a:t>flow, </a:t>
            </a:r>
            <a:r>
              <a:rPr sz="1600" b="1" spc="-5" dirty="0">
                <a:solidFill>
                  <a:srgbClr val="00AF50"/>
                </a:solidFill>
                <a:latin typeface="Times New Roman"/>
                <a:cs typeface="Times New Roman"/>
              </a:rPr>
              <a:t>and the sink, </a:t>
            </a:r>
            <a:r>
              <a:rPr sz="1600" b="1" dirty="0">
                <a:solidFill>
                  <a:srgbClr val="00AF50"/>
                </a:solidFill>
                <a:latin typeface="Times New Roman"/>
                <a:cs typeface="Times New Roman"/>
              </a:rPr>
              <a:t>which </a:t>
            </a:r>
            <a:r>
              <a:rPr sz="1600" b="1" spc="-5" dirty="0">
                <a:solidFill>
                  <a:srgbClr val="00AF50"/>
                </a:solidFill>
                <a:latin typeface="Times New Roman"/>
                <a:cs typeface="Times New Roman"/>
              </a:rPr>
              <a:t>"consumes"</a:t>
            </a:r>
            <a:r>
              <a:rPr sz="1600" b="1" spc="60" dirty="0">
                <a:solidFill>
                  <a:srgbClr val="00AF50"/>
                </a:solidFill>
                <a:latin typeface="Times New Roman"/>
                <a:cs typeface="Times New Roman"/>
              </a:rPr>
              <a:t> </a:t>
            </a:r>
            <a:r>
              <a:rPr sz="1600" b="1" spc="-15" dirty="0">
                <a:solidFill>
                  <a:srgbClr val="00AF50"/>
                </a:solidFill>
                <a:latin typeface="Times New Roman"/>
                <a:cs typeface="Times New Roman"/>
              </a:rPr>
              <a:t>flow.</a:t>
            </a:r>
            <a:endParaRPr sz="1600" dirty="0">
              <a:latin typeface="Times New Roman"/>
              <a:cs typeface="Times New Roman"/>
            </a:endParaRPr>
          </a:p>
        </p:txBody>
      </p:sp>
      <p:sp>
        <p:nvSpPr>
          <p:cNvPr id="15" name="object 19">
            <a:extLst>
              <a:ext uri="{FF2B5EF4-FFF2-40B4-BE49-F238E27FC236}">
                <a16:creationId xmlns:a16="http://schemas.microsoft.com/office/drawing/2014/main" id="{7F078808-4C3C-4A25-B2BB-25B5A0444BCA}"/>
              </a:ext>
            </a:extLst>
          </p:cNvPr>
          <p:cNvSpPr/>
          <p:nvPr/>
        </p:nvSpPr>
        <p:spPr>
          <a:xfrm>
            <a:off x="5036599" y="4886898"/>
            <a:ext cx="4903470" cy="7112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4857717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912294-296D-4C67-91E1-27E6BEF7BECE}"/>
              </a:ext>
            </a:extLst>
          </p:cNvPr>
          <p:cNvSpPr>
            <a:spLocks noGrp="1"/>
          </p:cNvSpPr>
          <p:nvPr>
            <p:ph type="title"/>
          </p:nvPr>
        </p:nvSpPr>
        <p:spPr/>
        <p:txBody>
          <a:bodyPr/>
          <a:lstStyle/>
          <a:p>
            <a:r>
              <a:rPr kumimoji="1" lang="en-US" altLang="ja-JP" dirty="0"/>
              <a:t>Example of Ford-Fulkerson</a:t>
            </a:r>
            <a:endParaRPr kumimoji="1" lang="ja-JP" altLang="en-US" dirty="0"/>
          </a:p>
        </p:txBody>
      </p:sp>
      <p:grpSp>
        <p:nvGrpSpPr>
          <p:cNvPr id="4" name="グループ化 3">
            <a:extLst>
              <a:ext uri="{FF2B5EF4-FFF2-40B4-BE49-F238E27FC236}">
                <a16:creationId xmlns:a16="http://schemas.microsoft.com/office/drawing/2014/main" id="{88A2BA93-FA8E-4AF3-A79B-7BEB8EE59458}"/>
              </a:ext>
            </a:extLst>
          </p:cNvPr>
          <p:cNvGrpSpPr/>
          <p:nvPr/>
        </p:nvGrpSpPr>
        <p:grpSpPr>
          <a:xfrm>
            <a:off x="838200" y="2030118"/>
            <a:ext cx="4457973" cy="1830083"/>
            <a:chOff x="3277404" y="4172974"/>
            <a:chExt cx="5211131" cy="2139269"/>
          </a:xfrm>
        </p:grpSpPr>
        <p:sp>
          <p:nvSpPr>
            <p:cNvPr id="5" name="楕円 4">
              <a:extLst>
                <a:ext uri="{FF2B5EF4-FFF2-40B4-BE49-F238E27FC236}">
                  <a16:creationId xmlns:a16="http://schemas.microsoft.com/office/drawing/2014/main" id="{D1D9EF62-4D84-415A-AC9F-6FDDBDA9CA15}"/>
                </a:ext>
              </a:extLst>
            </p:cNvPr>
            <p:cNvSpPr/>
            <p:nvPr/>
          </p:nvSpPr>
          <p:spPr>
            <a:xfrm>
              <a:off x="4607622" y="5815880"/>
              <a:ext cx="496363" cy="4963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dirty="0"/>
                <a:t>f</a:t>
              </a:r>
              <a:endParaRPr kumimoji="1" lang="ja-JP" altLang="en-US" sz="2000" dirty="0"/>
            </a:p>
          </p:txBody>
        </p:sp>
        <p:sp>
          <p:nvSpPr>
            <p:cNvPr id="6" name="楕円 5">
              <a:extLst>
                <a:ext uri="{FF2B5EF4-FFF2-40B4-BE49-F238E27FC236}">
                  <a16:creationId xmlns:a16="http://schemas.microsoft.com/office/drawing/2014/main" id="{11D23840-C38F-440F-A8A9-DE46DCB9CF19}"/>
                </a:ext>
              </a:extLst>
            </p:cNvPr>
            <p:cNvSpPr/>
            <p:nvPr/>
          </p:nvSpPr>
          <p:spPr>
            <a:xfrm>
              <a:off x="4601201" y="4172975"/>
              <a:ext cx="496363" cy="4963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dirty="0"/>
                <a:t>b</a:t>
              </a:r>
              <a:endParaRPr kumimoji="1" lang="ja-JP" altLang="en-US" sz="2000" dirty="0"/>
            </a:p>
          </p:txBody>
        </p:sp>
        <p:sp>
          <p:nvSpPr>
            <p:cNvPr id="7" name="楕円 6">
              <a:extLst>
                <a:ext uri="{FF2B5EF4-FFF2-40B4-BE49-F238E27FC236}">
                  <a16:creationId xmlns:a16="http://schemas.microsoft.com/office/drawing/2014/main" id="{A7752EA7-8566-4DCF-A4D6-B66A7E9D7464}"/>
                </a:ext>
              </a:extLst>
            </p:cNvPr>
            <p:cNvSpPr/>
            <p:nvPr/>
          </p:nvSpPr>
          <p:spPr>
            <a:xfrm>
              <a:off x="6591300" y="4172974"/>
              <a:ext cx="496363" cy="4963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dirty="0"/>
                <a:t>c</a:t>
              </a:r>
              <a:endParaRPr kumimoji="1" lang="ja-JP" altLang="en-US" sz="2000" dirty="0"/>
            </a:p>
          </p:txBody>
        </p:sp>
        <p:sp>
          <p:nvSpPr>
            <p:cNvPr id="8" name="楕円 7">
              <a:extLst>
                <a:ext uri="{FF2B5EF4-FFF2-40B4-BE49-F238E27FC236}">
                  <a16:creationId xmlns:a16="http://schemas.microsoft.com/office/drawing/2014/main" id="{9B42348C-41C0-4FA8-8EDF-00BDC284E53A}"/>
                </a:ext>
              </a:extLst>
            </p:cNvPr>
            <p:cNvSpPr/>
            <p:nvPr/>
          </p:nvSpPr>
          <p:spPr>
            <a:xfrm>
              <a:off x="6588352" y="5815880"/>
              <a:ext cx="496363" cy="4963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dirty="0"/>
                <a:t>e</a:t>
              </a:r>
              <a:endParaRPr kumimoji="1" lang="ja-JP" altLang="en-US" sz="2000" dirty="0"/>
            </a:p>
          </p:txBody>
        </p:sp>
        <p:sp>
          <p:nvSpPr>
            <p:cNvPr id="9" name="楕円 8">
              <a:extLst>
                <a:ext uri="{FF2B5EF4-FFF2-40B4-BE49-F238E27FC236}">
                  <a16:creationId xmlns:a16="http://schemas.microsoft.com/office/drawing/2014/main" id="{13075D2B-2E76-4FD4-B967-08D81A02FEAF}"/>
                </a:ext>
              </a:extLst>
            </p:cNvPr>
            <p:cNvSpPr/>
            <p:nvPr/>
          </p:nvSpPr>
          <p:spPr>
            <a:xfrm>
              <a:off x="7992172" y="4994427"/>
              <a:ext cx="496363" cy="4963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a:t>t</a:t>
              </a:r>
              <a:endParaRPr kumimoji="1" lang="ja-JP" altLang="en-US" sz="2000" dirty="0"/>
            </a:p>
          </p:txBody>
        </p:sp>
        <p:sp>
          <p:nvSpPr>
            <p:cNvPr id="10" name="楕円 9">
              <a:extLst>
                <a:ext uri="{FF2B5EF4-FFF2-40B4-BE49-F238E27FC236}">
                  <a16:creationId xmlns:a16="http://schemas.microsoft.com/office/drawing/2014/main" id="{5561876E-F056-4494-81E7-1C279AC8F0C1}"/>
                </a:ext>
              </a:extLst>
            </p:cNvPr>
            <p:cNvSpPr/>
            <p:nvPr/>
          </p:nvSpPr>
          <p:spPr>
            <a:xfrm>
              <a:off x="3277404" y="4994426"/>
              <a:ext cx="496363" cy="496363"/>
            </a:xfrm>
            <a:prstGeom prst="ellipse">
              <a:avLst/>
            </a:prstGeom>
            <a:solidFill>
              <a:srgbClr val="FFCCFF"/>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a:t>s</a:t>
              </a:r>
              <a:endParaRPr kumimoji="1" lang="ja-JP" altLang="en-US" sz="2000" dirty="0"/>
            </a:p>
          </p:txBody>
        </p:sp>
        <p:cxnSp>
          <p:nvCxnSpPr>
            <p:cNvPr id="11" name="直線矢印コネクタ 10">
              <a:extLst>
                <a:ext uri="{FF2B5EF4-FFF2-40B4-BE49-F238E27FC236}">
                  <a16:creationId xmlns:a16="http://schemas.microsoft.com/office/drawing/2014/main" id="{C8D02A86-CB72-4D10-9EBA-FA3F97C98586}"/>
                </a:ext>
              </a:extLst>
            </p:cNvPr>
            <p:cNvCxnSpPr>
              <a:cxnSpLocks/>
              <a:stCxn id="6" idx="6"/>
              <a:endCxn id="7" idx="2"/>
            </p:cNvCxnSpPr>
            <p:nvPr/>
          </p:nvCxnSpPr>
          <p:spPr>
            <a:xfrm flipV="1">
              <a:off x="5097563" y="4421155"/>
              <a:ext cx="1493737" cy="1"/>
            </a:xfrm>
            <a:prstGeom prst="straightConnector1">
              <a:avLst/>
            </a:prstGeom>
            <a:ln w="254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5134B8CA-D399-42F7-BB38-BE162149175C}"/>
                </a:ext>
              </a:extLst>
            </p:cNvPr>
            <p:cNvCxnSpPr>
              <a:stCxn id="7" idx="4"/>
              <a:endCxn id="8" idx="0"/>
            </p:cNvCxnSpPr>
            <p:nvPr/>
          </p:nvCxnSpPr>
          <p:spPr>
            <a:xfrm flipH="1">
              <a:off x="6836534" y="4669337"/>
              <a:ext cx="2948" cy="1146543"/>
            </a:xfrm>
            <a:prstGeom prst="straightConnector1">
              <a:avLst/>
            </a:prstGeom>
            <a:ln w="254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6AB8311C-9179-49C1-8CDE-6C9D3225BF35}"/>
                </a:ext>
              </a:extLst>
            </p:cNvPr>
            <p:cNvCxnSpPr>
              <a:cxnSpLocks/>
              <a:stCxn id="7" idx="6"/>
              <a:endCxn id="9" idx="1"/>
            </p:cNvCxnSpPr>
            <p:nvPr/>
          </p:nvCxnSpPr>
          <p:spPr>
            <a:xfrm>
              <a:off x="7087663" y="4421155"/>
              <a:ext cx="977201" cy="645962"/>
            </a:xfrm>
            <a:prstGeom prst="straightConnector1">
              <a:avLst/>
            </a:prstGeom>
            <a:ln w="254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5CAFD958-699A-42F8-9E17-369CFED03B0A}"/>
                </a:ext>
              </a:extLst>
            </p:cNvPr>
            <p:cNvCxnSpPr>
              <a:endCxn id="8" idx="2"/>
            </p:cNvCxnSpPr>
            <p:nvPr/>
          </p:nvCxnSpPr>
          <p:spPr>
            <a:xfrm>
              <a:off x="3773767" y="5242607"/>
              <a:ext cx="2814585" cy="821455"/>
            </a:xfrm>
            <a:prstGeom prst="straightConnector1">
              <a:avLst/>
            </a:prstGeom>
            <a:ln w="254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1E0BE7EE-0DD1-48D0-B3F5-42E08A2E92DC}"/>
                </a:ext>
              </a:extLst>
            </p:cNvPr>
            <p:cNvCxnSpPr>
              <a:stCxn id="6" idx="4"/>
              <a:endCxn id="5" idx="0"/>
            </p:cNvCxnSpPr>
            <p:nvPr/>
          </p:nvCxnSpPr>
          <p:spPr>
            <a:xfrm>
              <a:off x="4849383" y="4669338"/>
              <a:ext cx="6421" cy="1146542"/>
            </a:xfrm>
            <a:prstGeom prst="straightConnector1">
              <a:avLst/>
            </a:prstGeom>
            <a:ln w="254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F2166AA0-4824-4C57-8FE4-6F9BB2FB58C8}"/>
                </a:ext>
              </a:extLst>
            </p:cNvPr>
            <p:cNvCxnSpPr>
              <a:stCxn id="10" idx="7"/>
              <a:endCxn id="6" idx="2"/>
            </p:cNvCxnSpPr>
            <p:nvPr/>
          </p:nvCxnSpPr>
          <p:spPr>
            <a:xfrm flipV="1">
              <a:off x="3701076" y="4421157"/>
              <a:ext cx="900125" cy="645960"/>
            </a:xfrm>
            <a:prstGeom prst="straightConnector1">
              <a:avLst/>
            </a:prstGeom>
            <a:ln w="254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654BEDA9-6030-472C-8753-8FAD534259B5}"/>
                </a:ext>
              </a:extLst>
            </p:cNvPr>
            <p:cNvCxnSpPr>
              <a:stCxn id="10" idx="5"/>
              <a:endCxn id="5" idx="2"/>
            </p:cNvCxnSpPr>
            <p:nvPr/>
          </p:nvCxnSpPr>
          <p:spPr>
            <a:xfrm>
              <a:off x="3701076" y="5418098"/>
              <a:ext cx="906546" cy="645964"/>
            </a:xfrm>
            <a:prstGeom prst="straightConnector1">
              <a:avLst/>
            </a:prstGeom>
            <a:ln w="254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BEB168AD-07E3-4FC1-A89E-7965A3CB0A66}"/>
                </a:ext>
              </a:extLst>
            </p:cNvPr>
            <p:cNvCxnSpPr>
              <a:stCxn id="10" idx="6"/>
              <a:endCxn id="7" idx="3"/>
            </p:cNvCxnSpPr>
            <p:nvPr/>
          </p:nvCxnSpPr>
          <p:spPr>
            <a:xfrm flipV="1">
              <a:off x="3773767" y="4596646"/>
              <a:ext cx="2890224" cy="645962"/>
            </a:xfrm>
            <a:prstGeom prst="straightConnector1">
              <a:avLst/>
            </a:prstGeom>
            <a:ln w="254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cxnSp>
        <p:nvCxnSpPr>
          <p:cNvPr id="19" name="直線矢印コネクタ 18">
            <a:extLst>
              <a:ext uri="{FF2B5EF4-FFF2-40B4-BE49-F238E27FC236}">
                <a16:creationId xmlns:a16="http://schemas.microsoft.com/office/drawing/2014/main" id="{20CF3EF8-83F9-4333-AAC1-106A99363FA0}"/>
              </a:ext>
            </a:extLst>
          </p:cNvPr>
          <p:cNvCxnSpPr>
            <a:cxnSpLocks/>
            <a:stCxn id="5" idx="6"/>
            <a:endCxn id="9" idx="2"/>
          </p:cNvCxnSpPr>
          <p:nvPr/>
        </p:nvCxnSpPr>
        <p:spPr>
          <a:xfrm flipV="1">
            <a:off x="2400787" y="2945159"/>
            <a:ext cx="2470762" cy="702730"/>
          </a:xfrm>
          <a:prstGeom prst="straightConnector1">
            <a:avLst/>
          </a:prstGeom>
          <a:ln w="254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DFDD456D-7731-41C4-A698-C9072C82FDBD}"/>
              </a:ext>
            </a:extLst>
          </p:cNvPr>
          <p:cNvCxnSpPr>
            <a:cxnSpLocks/>
            <a:stCxn id="8" idx="6"/>
            <a:endCxn id="9" idx="3"/>
          </p:cNvCxnSpPr>
          <p:nvPr/>
        </p:nvCxnSpPr>
        <p:spPr>
          <a:xfrm flipV="1">
            <a:off x="4095245" y="3095286"/>
            <a:ext cx="838489" cy="552603"/>
          </a:xfrm>
          <a:prstGeom prst="straightConnector1">
            <a:avLst/>
          </a:prstGeom>
          <a:ln w="254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7B2E23F0-D137-4215-84AE-C133F9F4E635}"/>
              </a:ext>
            </a:extLst>
          </p:cNvPr>
          <p:cNvSpPr txBox="1"/>
          <p:nvPr/>
        </p:nvSpPr>
        <p:spPr>
          <a:xfrm>
            <a:off x="1205709" y="1876546"/>
            <a:ext cx="681597" cy="369332"/>
          </a:xfrm>
          <a:prstGeom prst="rect">
            <a:avLst/>
          </a:prstGeom>
          <a:noFill/>
        </p:spPr>
        <p:txBody>
          <a:bodyPr wrap="none" rtlCol="0">
            <a:spAutoFit/>
          </a:bodyPr>
          <a:lstStyle/>
          <a:p>
            <a:r>
              <a:rPr kumimoji="1" lang="en-US" altLang="ja-JP" dirty="0"/>
              <a:t>12/</a:t>
            </a:r>
            <a:r>
              <a:rPr kumimoji="1" lang="en-US" altLang="ja-JP" dirty="0">
                <a:solidFill>
                  <a:srgbClr val="FF0000"/>
                </a:solidFill>
              </a:rPr>
              <a:t>0</a:t>
            </a:r>
            <a:endParaRPr kumimoji="1" lang="ja-JP" altLang="en-US" dirty="0">
              <a:solidFill>
                <a:srgbClr val="FF0000"/>
              </a:solidFill>
            </a:endParaRPr>
          </a:p>
        </p:txBody>
      </p:sp>
      <p:sp>
        <p:nvSpPr>
          <p:cNvPr id="22" name="テキスト ボックス 21">
            <a:extLst>
              <a:ext uri="{FF2B5EF4-FFF2-40B4-BE49-F238E27FC236}">
                <a16:creationId xmlns:a16="http://schemas.microsoft.com/office/drawing/2014/main" id="{C4894194-5EB9-4AA7-81E4-ED20F513D776}"/>
              </a:ext>
            </a:extLst>
          </p:cNvPr>
          <p:cNvSpPr txBox="1"/>
          <p:nvPr/>
        </p:nvSpPr>
        <p:spPr>
          <a:xfrm>
            <a:off x="2844738" y="1825625"/>
            <a:ext cx="553357" cy="369332"/>
          </a:xfrm>
          <a:prstGeom prst="rect">
            <a:avLst/>
          </a:prstGeom>
          <a:noFill/>
        </p:spPr>
        <p:txBody>
          <a:bodyPr wrap="none" rtlCol="0">
            <a:spAutoFit/>
          </a:bodyPr>
          <a:lstStyle/>
          <a:p>
            <a:r>
              <a:rPr kumimoji="1" lang="en-US" altLang="ja-JP" dirty="0"/>
              <a:t>3/</a:t>
            </a:r>
            <a:r>
              <a:rPr kumimoji="1" lang="en-US" altLang="ja-JP" dirty="0">
                <a:solidFill>
                  <a:srgbClr val="FF0000"/>
                </a:solidFill>
              </a:rPr>
              <a:t>0</a:t>
            </a:r>
            <a:endParaRPr kumimoji="1" lang="ja-JP" altLang="en-US" dirty="0">
              <a:solidFill>
                <a:srgbClr val="FF0000"/>
              </a:solidFill>
            </a:endParaRPr>
          </a:p>
        </p:txBody>
      </p:sp>
      <p:sp>
        <p:nvSpPr>
          <p:cNvPr id="23" name="テキスト ボックス 22">
            <a:extLst>
              <a:ext uri="{FF2B5EF4-FFF2-40B4-BE49-F238E27FC236}">
                <a16:creationId xmlns:a16="http://schemas.microsoft.com/office/drawing/2014/main" id="{E9EC4975-28A9-499D-BFEE-E70FB3E89AC6}"/>
              </a:ext>
            </a:extLst>
          </p:cNvPr>
          <p:cNvSpPr txBox="1"/>
          <p:nvPr/>
        </p:nvSpPr>
        <p:spPr>
          <a:xfrm>
            <a:off x="4355527" y="2101499"/>
            <a:ext cx="553357" cy="369332"/>
          </a:xfrm>
          <a:prstGeom prst="rect">
            <a:avLst/>
          </a:prstGeom>
          <a:noFill/>
        </p:spPr>
        <p:txBody>
          <a:bodyPr wrap="none" rtlCol="0">
            <a:spAutoFit/>
          </a:bodyPr>
          <a:lstStyle/>
          <a:p>
            <a:r>
              <a:rPr lang="en-US" altLang="ja-JP" dirty="0"/>
              <a:t>6/</a:t>
            </a:r>
            <a:r>
              <a:rPr lang="en-US" altLang="ja-JP" dirty="0">
                <a:solidFill>
                  <a:srgbClr val="FF0000"/>
                </a:solidFill>
              </a:rPr>
              <a:t>0</a:t>
            </a:r>
            <a:endParaRPr kumimoji="1" lang="ja-JP" altLang="en-US" dirty="0">
              <a:solidFill>
                <a:srgbClr val="FF0000"/>
              </a:solidFill>
            </a:endParaRPr>
          </a:p>
        </p:txBody>
      </p:sp>
      <p:sp>
        <p:nvSpPr>
          <p:cNvPr id="24" name="テキスト ボックス 23">
            <a:extLst>
              <a:ext uri="{FF2B5EF4-FFF2-40B4-BE49-F238E27FC236}">
                <a16:creationId xmlns:a16="http://schemas.microsoft.com/office/drawing/2014/main" id="{A233770A-9991-49AF-86C1-4BA9A4A3BB42}"/>
              </a:ext>
            </a:extLst>
          </p:cNvPr>
          <p:cNvSpPr txBox="1"/>
          <p:nvPr/>
        </p:nvSpPr>
        <p:spPr>
          <a:xfrm>
            <a:off x="1576774" y="2490036"/>
            <a:ext cx="553357" cy="369332"/>
          </a:xfrm>
          <a:prstGeom prst="rect">
            <a:avLst/>
          </a:prstGeom>
          <a:noFill/>
        </p:spPr>
        <p:txBody>
          <a:bodyPr wrap="none" rtlCol="0">
            <a:spAutoFit/>
          </a:bodyPr>
          <a:lstStyle/>
          <a:p>
            <a:r>
              <a:rPr lang="en-US" altLang="ja-JP" dirty="0"/>
              <a:t>4/</a:t>
            </a:r>
            <a:r>
              <a:rPr lang="en-US" altLang="ja-JP" dirty="0">
                <a:solidFill>
                  <a:srgbClr val="FF0000"/>
                </a:solidFill>
              </a:rPr>
              <a:t>0</a:t>
            </a:r>
            <a:endParaRPr kumimoji="1" lang="ja-JP" altLang="en-US" dirty="0">
              <a:solidFill>
                <a:srgbClr val="FF0000"/>
              </a:solidFill>
            </a:endParaRPr>
          </a:p>
        </p:txBody>
      </p:sp>
      <p:sp>
        <p:nvSpPr>
          <p:cNvPr id="25" name="テキスト ボックス 24">
            <a:extLst>
              <a:ext uri="{FF2B5EF4-FFF2-40B4-BE49-F238E27FC236}">
                <a16:creationId xmlns:a16="http://schemas.microsoft.com/office/drawing/2014/main" id="{D1A18B6B-F61E-412F-854F-CCC3D8AF43CC}"/>
              </a:ext>
            </a:extLst>
          </p:cNvPr>
          <p:cNvSpPr txBox="1"/>
          <p:nvPr/>
        </p:nvSpPr>
        <p:spPr>
          <a:xfrm>
            <a:off x="2162153" y="2839293"/>
            <a:ext cx="553357" cy="369332"/>
          </a:xfrm>
          <a:prstGeom prst="rect">
            <a:avLst/>
          </a:prstGeom>
          <a:noFill/>
        </p:spPr>
        <p:txBody>
          <a:bodyPr wrap="none" rtlCol="0">
            <a:spAutoFit/>
          </a:bodyPr>
          <a:lstStyle/>
          <a:p>
            <a:r>
              <a:rPr lang="en-US" altLang="ja-JP" dirty="0"/>
              <a:t>2/</a:t>
            </a:r>
            <a:r>
              <a:rPr lang="en-US" altLang="ja-JP" dirty="0">
                <a:solidFill>
                  <a:srgbClr val="FF0000"/>
                </a:solidFill>
              </a:rPr>
              <a:t>0</a:t>
            </a:r>
            <a:endParaRPr kumimoji="1" lang="ja-JP" altLang="en-US" dirty="0">
              <a:solidFill>
                <a:srgbClr val="FF0000"/>
              </a:solidFill>
            </a:endParaRPr>
          </a:p>
        </p:txBody>
      </p:sp>
      <p:sp>
        <p:nvSpPr>
          <p:cNvPr id="26" name="テキスト ボックス 25">
            <a:extLst>
              <a:ext uri="{FF2B5EF4-FFF2-40B4-BE49-F238E27FC236}">
                <a16:creationId xmlns:a16="http://schemas.microsoft.com/office/drawing/2014/main" id="{BAFFB415-0D8E-4D93-A274-2A21C97E2B00}"/>
              </a:ext>
            </a:extLst>
          </p:cNvPr>
          <p:cNvSpPr txBox="1"/>
          <p:nvPr/>
        </p:nvSpPr>
        <p:spPr>
          <a:xfrm>
            <a:off x="3859609" y="2579562"/>
            <a:ext cx="681597" cy="369332"/>
          </a:xfrm>
          <a:prstGeom prst="rect">
            <a:avLst/>
          </a:prstGeom>
          <a:noFill/>
        </p:spPr>
        <p:txBody>
          <a:bodyPr wrap="none" rtlCol="0">
            <a:spAutoFit/>
          </a:bodyPr>
          <a:lstStyle/>
          <a:p>
            <a:r>
              <a:rPr kumimoji="1" lang="en-US" altLang="ja-JP" dirty="0"/>
              <a:t>10/</a:t>
            </a:r>
            <a:r>
              <a:rPr kumimoji="1" lang="en-US" altLang="ja-JP" dirty="0">
                <a:solidFill>
                  <a:srgbClr val="FF0000"/>
                </a:solidFill>
              </a:rPr>
              <a:t>0</a:t>
            </a:r>
            <a:endParaRPr kumimoji="1" lang="ja-JP" altLang="en-US" dirty="0">
              <a:solidFill>
                <a:srgbClr val="FF0000"/>
              </a:solidFill>
            </a:endParaRPr>
          </a:p>
        </p:txBody>
      </p:sp>
      <p:sp>
        <p:nvSpPr>
          <p:cNvPr id="27" name="テキスト ボックス 26">
            <a:extLst>
              <a:ext uri="{FF2B5EF4-FFF2-40B4-BE49-F238E27FC236}">
                <a16:creationId xmlns:a16="http://schemas.microsoft.com/office/drawing/2014/main" id="{0956B986-0200-409B-9F11-D004DC0C6C35}"/>
              </a:ext>
            </a:extLst>
          </p:cNvPr>
          <p:cNvSpPr txBox="1"/>
          <p:nvPr/>
        </p:nvSpPr>
        <p:spPr>
          <a:xfrm>
            <a:off x="2531114" y="3497761"/>
            <a:ext cx="553357" cy="369332"/>
          </a:xfrm>
          <a:prstGeom prst="rect">
            <a:avLst/>
          </a:prstGeom>
          <a:noFill/>
        </p:spPr>
        <p:txBody>
          <a:bodyPr wrap="none" rtlCol="0">
            <a:spAutoFit/>
          </a:bodyPr>
          <a:lstStyle/>
          <a:p>
            <a:r>
              <a:rPr lang="en-US" altLang="ja-JP" dirty="0"/>
              <a:t>6/</a:t>
            </a:r>
            <a:r>
              <a:rPr lang="en-US" altLang="ja-JP" dirty="0">
                <a:solidFill>
                  <a:srgbClr val="FF0000"/>
                </a:solidFill>
              </a:rPr>
              <a:t>0</a:t>
            </a:r>
            <a:endParaRPr kumimoji="1" lang="ja-JP" altLang="en-US" dirty="0">
              <a:solidFill>
                <a:srgbClr val="FF0000"/>
              </a:solidFill>
            </a:endParaRPr>
          </a:p>
        </p:txBody>
      </p:sp>
      <p:sp>
        <p:nvSpPr>
          <p:cNvPr id="28" name="テキスト ボックス 27">
            <a:extLst>
              <a:ext uri="{FF2B5EF4-FFF2-40B4-BE49-F238E27FC236}">
                <a16:creationId xmlns:a16="http://schemas.microsoft.com/office/drawing/2014/main" id="{B5A13BCC-F263-47E7-89C2-3D1349C1F6BF}"/>
              </a:ext>
            </a:extLst>
          </p:cNvPr>
          <p:cNvSpPr txBox="1"/>
          <p:nvPr/>
        </p:nvSpPr>
        <p:spPr>
          <a:xfrm>
            <a:off x="1271528" y="3427113"/>
            <a:ext cx="553357" cy="369332"/>
          </a:xfrm>
          <a:prstGeom prst="rect">
            <a:avLst/>
          </a:prstGeom>
          <a:noFill/>
        </p:spPr>
        <p:txBody>
          <a:bodyPr wrap="none" rtlCol="0">
            <a:spAutoFit/>
          </a:bodyPr>
          <a:lstStyle/>
          <a:p>
            <a:r>
              <a:rPr lang="en-US" altLang="ja-JP" dirty="0"/>
              <a:t>6/</a:t>
            </a:r>
            <a:r>
              <a:rPr lang="en-US" altLang="ja-JP" dirty="0">
                <a:solidFill>
                  <a:srgbClr val="FF0000"/>
                </a:solidFill>
              </a:rPr>
              <a:t>0</a:t>
            </a:r>
            <a:endParaRPr kumimoji="1" lang="ja-JP" altLang="en-US" dirty="0">
              <a:solidFill>
                <a:srgbClr val="FF0000"/>
              </a:solidFill>
            </a:endParaRPr>
          </a:p>
        </p:txBody>
      </p:sp>
      <p:sp>
        <p:nvSpPr>
          <p:cNvPr id="29" name="テキスト ボックス 28">
            <a:extLst>
              <a:ext uri="{FF2B5EF4-FFF2-40B4-BE49-F238E27FC236}">
                <a16:creationId xmlns:a16="http://schemas.microsoft.com/office/drawing/2014/main" id="{D52B8051-7B22-45FF-9AFE-BEBF60773773}"/>
              </a:ext>
            </a:extLst>
          </p:cNvPr>
          <p:cNvSpPr txBox="1"/>
          <p:nvPr/>
        </p:nvSpPr>
        <p:spPr>
          <a:xfrm>
            <a:off x="4402514" y="3489298"/>
            <a:ext cx="553357" cy="369332"/>
          </a:xfrm>
          <a:prstGeom prst="rect">
            <a:avLst/>
          </a:prstGeom>
          <a:noFill/>
        </p:spPr>
        <p:txBody>
          <a:bodyPr wrap="none" rtlCol="0">
            <a:spAutoFit/>
          </a:bodyPr>
          <a:lstStyle/>
          <a:p>
            <a:r>
              <a:rPr kumimoji="1" lang="en-US" altLang="ja-JP" dirty="0"/>
              <a:t>8/</a:t>
            </a:r>
            <a:r>
              <a:rPr kumimoji="1" lang="en-US" altLang="ja-JP" dirty="0">
                <a:solidFill>
                  <a:srgbClr val="FF0000"/>
                </a:solidFill>
              </a:rPr>
              <a:t>0</a:t>
            </a:r>
            <a:endParaRPr kumimoji="1" lang="ja-JP" altLang="en-US" dirty="0">
              <a:solidFill>
                <a:srgbClr val="FF0000"/>
              </a:solidFill>
            </a:endParaRPr>
          </a:p>
        </p:txBody>
      </p:sp>
      <p:sp>
        <p:nvSpPr>
          <p:cNvPr id="30" name="テキスト ボックス 29">
            <a:extLst>
              <a:ext uri="{FF2B5EF4-FFF2-40B4-BE49-F238E27FC236}">
                <a16:creationId xmlns:a16="http://schemas.microsoft.com/office/drawing/2014/main" id="{6B726672-F30F-45E7-B107-CAF6883D09F4}"/>
              </a:ext>
            </a:extLst>
          </p:cNvPr>
          <p:cNvSpPr txBox="1"/>
          <p:nvPr/>
        </p:nvSpPr>
        <p:spPr>
          <a:xfrm>
            <a:off x="1599417" y="3085040"/>
            <a:ext cx="553357" cy="369332"/>
          </a:xfrm>
          <a:prstGeom prst="rect">
            <a:avLst/>
          </a:prstGeom>
          <a:noFill/>
        </p:spPr>
        <p:txBody>
          <a:bodyPr wrap="none" rtlCol="0">
            <a:spAutoFit/>
          </a:bodyPr>
          <a:lstStyle/>
          <a:p>
            <a:r>
              <a:rPr kumimoji="1" lang="en-US" altLang="ja-JP" dirty="0"/>
              <a:t>4/</a:t>
            </a:r>
            <a:r>
              <a:rPr kumimoji="1" lang="en-US" altLang="ja-JP" dirty="0">
                <a:solidFill>
                  <a:srgbClr val="FF0000"/>
                </a:solidFill>
              </a:rPr>
              <a:t>0</a:t>
            </a:r>
            <a:endParaRPr kumimoji="1" lang="ja-JP" altLang="en-US" dirty="0">
              <a:solidFill>
                <a:srgbClr val="FF0000"/>
              </a:solidFill>
            </a:endParaRPr>
          </a:p>
        </p:txBody>
      </p:sp>
      <p:sp>
        <p:nvSpPr>
          <p:cNvPr id="32" name="楕円 31">
            <a:extLst>
              <a:ext uri="{FF2B5EF4-FFF2-40B4-BE49-F238E27FC236}">
                <a16:creationId xmlns:a16="http://schemas.microsoft.com/office/drawing/2014/main" id="{3797176A-510F-4791-9FC5-CB91FAB9D827}"/>
              </a:ext>
            </a:extLst>
          </p:cNvPr>
          <p:cNvSpPr/>
          <p:nvPr/>
        </p:nvSpPr>
        <p:spPr>
          <a:xfrm>
            <a:off x="7099011" y="3435577"/>
            <a:ext cx="424624" cy="42462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dirty="0"/>
              <a:t>f</a:t>
            </a:r>
            <a:endParaRPr kumimoji="1" lang="ja-JP" altLang="en-US" sz="2000" dirty="0"/>
          </a:p>
        </p:txBody>
      </p:sp>
      <p:sp>
        <p:nvSpPr>
          <p:cNvPr id="33" name="楕円 32">
            <a:extLst>
              <a:ext uri="{FF2B5EF4-FFF2-40B4-BE49-F238E27FC236}">
                <a16:creationId xmlns:a16="http://schemas.microsoft.com/office/drawing/2014/main" id="{41BDB88E-9749-4287-980F-7CCDD59BB933}"/>
              </a:ext>
            </a:extLst>
          </p:cNvPr>
          <p:cNvSpPr/>
          <p:nvPr/>
        </p:nvSpPr>
        <p:spPr>
          <a:xfrm>
            <a:off x="7093518" y="2030119"/>
            <a:ext cx="424624" cy="42462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dirty="0"/>
              <a:t>b</a:t>
            </a:r>
            <a:endParaRPr kumimoji="1" lang="ja-JP" altLang="en-US" sz="2000" dirty="0"/>
          </a:p>
        </p:txBody>
      </p:sp>
      <p:sp>
        <p:nvSpPr>
          <p:cNvPr id="34" name="楕円 33">
            <a:extLst>
              <a:ext uri="{FF2B5EF4-FFF2-40B4-BE49-F238E27FC236}">
                <a16:creationId xmlns:a16="http://schemas.microsoft.com/office/drawing/2014/main" id="{15ECA9A4-EFC5-4A2D-8D84-CDF37A68DA21}"/>
              </a:ext>
            </a:extLst>
          </p:cNvPr>
          <p:cNvSpPr/>
          <p:nvPr/>
        </p:nvSpPr>
        <p:spPr>
          <a:xfrm>
            <a:off x="8795991" y="2030118"/>
            <a:ext cx="424624" cy="42462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dirty="0"/>
              <a:t>c</a:t>
            </a:r>
            <a:endParaRPr kumimoji="1" lang="ja-JP" altLang="en-US" sz="2000" dirty="0"/>
          </a:p>
        </p:txBody>
      </p:sp>
      <p:sp>
        <p:nvSpPr>
          <p:cNvPr id="35" name="楕円 34">
            <a:extLst>
              <a:ext uri="{FF2B5EF4-FFF2-40B4-BE49-F238E27FC236}">
                <a16:creationId xmlns:a16="http://schemas.microsoft.com/office/drawing/2014/main" id="{52E45E8E-3287-4945-A544-8231A8B7C396}"/>
              </a:ext>
            </a:extLst>
          </p:cNvPr>
          <p:cNvSpPr/>
          <p:nvPr/>
        </p:nvSpPr>
        <p:spPr>
          <a:xfrm>
            <a:off x="8793469" y="3435577"/>
            <a:ext cx="424624" cy="42462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dirty="0"/>
              <a:t>e</a:t>
            </a:r>
            <a:endParaRPr kumimoji="1" lang="ja-JP" altLang="en-US" sz="2000" dirty="0"/>
          </a:p>
        </p:txBody>
      </p:sp>
      <p:sp>
        <p:nvSpPr>
          <p:cNvPr id="36" name="楕円 35">
            <a:extLst>
              <a:ext uri="{FF2B5EF4-FFF2-40B4-BE49-F238E27FC236}">
                <a16:creationId xmlns:a16="http://schemas.microsoft.com/office/drawing/2014/main" id="{F78313D4-E95B-46EF-952E-9B7844CF4897}"/>
              </a:ext>
            </a:extLst>
          </p:cNvPr>
          <p:cNvSpPr/>
          <p:nvPr/>
        </p:nvSpPr>
        <p:spPr>
          <a:xfrm>
            <a:off x="9994397" y="2732847"/>
            <a:ext cx="424624" cy="42462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a:t>t</a:t>
            </a:r>
            <a:endParaRPr kumimoji="1" lang="ja-JP" altLang="en-US" sz="2000" dirty="0"/>
          </a:p>
        </p:txBody>
      </p:sp>
      <p:sp>
        <p:nvSpPr>
          <p:cNvPr id="37" name="楕円 36">
            <a:extLst>
              <a:ext uri="{FF2B5EF4-FFF2-40B4-BE49-F238E27FC236}">
                <a16:creationId xmlns:a16="http://schemas.microsoft.com/office/drawing/2014/main" id="{30375FE4-A401-4FB5-8BFB-14DEFDC7E762}"/>
              </a:ext>
            </a:extLst>
          </p:cNvPr>
          <p:cNvSpPr/>
          <p:nvPr/>
        </p:nvSpPr>
        <p:spPr>
          <a:xfrm>
            <a:off x="5961048" y="2732847"/>
            <a:ext cx="424624" cy="424624"/>
          </a:xfrm>
          <a:prstGeom prst="ellipse">
            <a:avLst/>
          </a:prstGeom>
          <a:solidFill>
            <a:srgbClr val="FFCCFF"/>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a:t>s</a:t>
            </a:r>
            <a:endParaRPr kumimoji="1" lang="ja-JP" altLang="en-US" sz="2000" dirty="0"/>
          </a:p>
        </p:txBody>
      </p:sp>
      <p:cxnSp>
        <p:nvCxnSpPr>
          <p:cNvPr id="38" name="直線矢印コネクタ 37">
            <a:extLst>
              <a:ext uri="{FF2B5EF4-FFF2-40B4-BE49-F238E27FC236}">
                <a16:creationId xmlns:a16="http://schemas.microsoft.com/office/drawing/2014/main" id="{226E6B61-001D-4C10-8569-C319BB9E3A8D}"/>
              </a:ext>
            </a:extLst>
          </p:cNvPr>
          <p:cNvCxnSpPr>
            <a:cxnSpLocks/>
            <a:stCxn id="33" idx="6"/>
            <a:endCxn id="34" idx="2"/>
          </p:cNvCxnSpPr>
          <p:nvPr/>
        </p:nvCxnSpPr>
        <p:spPr>
          <a:xfrm flipV="1">
            <a:off x="7518142" y="2242430"/>
            <a:ext cx="1277849" cy="1"/>
          </a:xfrm>
          <a:prstGeom prst="straightConnector1">
            <a:avLst/>
          </a:prstGeom>
          <a:ln>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39" name="直線矢印コネクタ 38">
            <a:extLst>
              <a:ext uri="{FF2B5EF4-FFF2-40B4-BE49-F238E27FC236}">
                <a16:creationId xmlns:a16="http://schemas.microsoft.com/office/drawing/2014/main" id="{B22646C7-E2A7-43EF-A00B-E9453BB0859C}"/>
              </a:ext>
            </a:extLst>
          </p:cNvPr>
          <p:cNvCxnSpPr>
            <a:stCxn id="34" idx="4"/>
            <a:endCxn id="35" idx="0"/>
          </p:cNvCxnSpPr>
          <p:nvPr/>
        </p:nvCxnSpPr>
        <p:spPr>
          <a:xfrm flipH="1">
            <a:off x="9005782" y="2454742"/>
            <a:ext cx="2522" cy="980835"/>
          </a:xfrm>
          <a:prstGeom prst="straightConnector1">
            <a:avLst/>
          </a:prstGeom>
          <a:ln w="254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EFDF8FE1-22FB-42B0-96FF-D82522A7019C}"/>
              </a:ext>
            </a:extLst>
          </p:cNvPr>
          <p:cNvCxnSpPr>
            <a:cxnSpLocks/>
            <a:stCxn id="34" idx="6"/>
            <a:endCxn id="36" idx="1"/>
          </p:cNvCxnSpPr>
          <p:nvPr/>
        </p:nvCxnSpPr>
        <p:spPr>
          <a:xfrm>
            <a:off x="9220615" y="2242430"/>
            <a:ext cx="835967" cy="552602"/>
          </a:xfrm>
          <a:prstGeom prst="straightConnector1">
            <a:avLst/>
          </a:prstGeom>
          <a:ln>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41" name="直線矢印コネクタ 40">
            <a:extLst>
              <a:ext uri="{FF2B5EF4-FFF2-40B4-BE49-F238E27FC236}">
                <a16:creationId xmlns:a16="http://schemas.microsoft.com/office/drawing/2014/main" id="{1C49A84E-4F13-409F-AC1F-F9AB00739190}"/>
              </a:ext>
            </a:extLst>
          </p:cNvPr>
          <p:cNvCxnSpPr>
            <a:endCxn id="35" idx="2"/>
          </p:cNvCxnSpPr>
          <p:nvPr/>
        </p:nvCxnSpPr>
        <p:spPr>
          <a:xfrm>
            <a:off x="6385672" y="2945158"/>
            <a:ext cx="2407797" cy="702731"/>
          </a:xfrm>
          <a:prstGeom prst="straightConnector1">
            <a:avLst/>
          </a:prstGeom>
          <a:ln w="254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F44AD863-6EF0-45D7-A09C-F1833503AEE8}"/>
              </a:ext>
            </a:extLst>
          </p:cNvPr>
          <p:cNvCxnSpPr>
            <a:stCxn id="33" idx="4"/>
            <a:endCxn id="32" idx="0"/>
          </p:cNvCxnSpPr>
          <p:nvPr/>
        </p:nvCxnSpPr>
        <p:spPr>
          <a:xfrm>
            <a:off x="7305831" y="2454743"/>
            <a:ext cx="5493" cy="980834"/>
          </a:xfrm>
          <a:prstGeom prst="straightConnector1">
            <a:avLst/>
          </a:prstGeom>
          <a:ln w="254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326AD67D-9C54-4FA1-B576-0AB4F3EFE6EB}"/>
              </a:ext>
            </a:extLst>
          </p:cNvPr>
          <p:cNvCxnSpPr>
            <a:stCxn id="37" idx="7"/>
            <a:endCxn id="33" idx="2"/>
          </p:cNvCxnSpPr>
          <p:nvPr/>
        </p:nvCxnSpPr>
        <p:spPr>
          <a:xfrm flipV="1">
            <a:off x="6323487" y="2242431"/>
            <a:ext cx="770031" cy="552600"/>
          </a:xfrm>
          <a:prstGeom prst="straightConnector1">
            <a:avLst/>
          </a:prstGeom>
          <a:ln>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44" name="直線矢印コネクタ 43">
            <a:extLst>
              <a:ext uri="{FF2B5EF4-FFF2-40B4-BE49-F238E27FC236}">
                <a16:creationId xmlns:a16="http://schemas.microsoft.com/office/drawing/2014/main" id="{AD0EC5CF-AEE1-4A73-B20A-C2F29BD512CB}"/>
              </a:ext>
            </a:extLst>
          </p:cNvPr>
          <p:cNvCxnSpPr>
            <a:stCxn id="37" idx="5"/>
            <a:endCxn id="32" idx="2"/>
          </p:cNvCxnSpPr>
          <p:nvPr/>
        </p:nvCxnSpPr>
        <p:spPr>
          <a:xfrm>
            <a:off x="6323487" y="3095286"/>
            <a:ext cx="775524" cy="552604"/>
          </a:xfrm>
          <a:prstGeom prst="straightConnector1">
            <a:avLst/>
          </a:prstGeom>
          <a:ln w="254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98D7CA3E-4101-4D49-9C45-6A616D5AF06F}"/>
              </a:ext>
            </a:extLst>
          </p:cNvPr>
          <p:cNvCxnSpPr>
            <a:stCxn id="37" idx="6"/>
            <a:endCxn id="34" idx="3"/>
          </p:cNvCxnSpPr>
          <p:nvPr/>
        </p:nvCxnSpPr>
        <p:spPr>
          <a:xfrm flipV="1">
            <a:off x="6385672" y="2392557"/>
            <a:ext cx="2472504" cy="552602"/>
          </a:xfrm>
          <a:prstGeom prst="straightConnector1">
            <a:avLst/>
          </a:prstGeom>
          <a:ln w="254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6F09DA71-53BE-4F4E-A8D2-7CD106872BAD}"/>
              </a:ext>
            </a:extLst>
          </p:cNvPr>
          <p:cNvCxnSpPr>
            <a:cxnSpLocks/>
            <a:stCxn id="32" idx="6"/>
            <a:endCxn id="36" idx="2"/>
          </p:cNvCxnSpPr>
          <p:nvPr/>
        </p:nvCxnSpPr>
        <p:spPr>
          <a:xfrm flipV="1">
            <a:off x="7523635" y="2945159"/>
            <a:ext cx="2470762" cy="702730"/>
          </a:xfrm>
          <a:prstGeom prst="straightConnector1">
            <a:avLst/>
          </a:prstGeom>
          <a:ln w="254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直線矢印コネクタ 46">
            <a:extLst>
              <a:ext uri="{FF2B5EF4-FFF2-40B4-BE49-F238E27FC236}">
                <a16:creationId xmlns:a16="http://schemas.microsoft.com/office/drawing/2014/main" id="{FBC84019-B4B8-4AE0-B318-38FF58CC43F4}"/>
              </a:ext>
            </a:extLst>
          </p:cNvPr>
          <p:cNvCxnSpPr>
            <a:cxnSpLocks/>
            <a:stCxn id="35" idx="6"/>
            <a:endCxn id="36" idx="3"/>
          </p:cNvCxnSpPr>
          <p:nvPr/>
        </p:nvCxnSpPr>
        <p:spPr>
          <a:xfrm flipV="1">
            <a:off x="9218093" y="3095286"/>
            <a:ext cx="838489" cy="552603"/>
          </a:xfrm>
          <a:prstGeom prst="straightConnector1">
            <a:avLst/>
          </a:prstGeom>
          <a:ln w="254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テキスト ボックス 47">
            <a:extLst>
              <a:ext uri="{FF2B5EF4-FFF2-40B4-BE49-F238E27FC236}">
                <a16:creationId xmlns:a16="http://schemas.microsoft.com/office/drawing/2014/main" id="{5B1A786F-9F8E-43CC-B0A7-147593382C45}"/>
              </a:ext>
            </a:extLst>
          </p:cNvPr>
          <p:cNvSpPr txBox="1"/>
          <p:nvPr/>
        </p:nvSpPr>
        <p:spPr>
          <a:xfrm>
            <a:off x="6328557" y="1876546"/>
            <a:ext cx="681597" cy="369332"/>
          </a:xfrm>
          <a:prstGeom prst="rect">
            <a:avLst/>
          </a:prstGeom>
          <a:noFill/>
        </p:spPr>
        <p:txBody>
          <a:bodyPr wrap="none" rtlCol="0">
            <a:spAutoFit/>
          </a:bodyPr>
          <a:lstStyle/>
          <a:p>
            <a:r>
              <a:rPr kumimoji="1" lang="en-US" altLang="ja-JP" dirty="0"/>
              <a:t>12/</a:t>
            </a:r>
            <a:r>
              <a:rPr lang="en-US" altLang="ja-JP" dirty="0">
                <a:solidFill>
                  <a:srgbClr val="FF0000"/>
                </a:solidFill>
              </a:rPr>
              <a:t>3</a:t>
            </a:r>
            <a:endParaRPr kumimoji="1" lang="ja-JP" altLang="en-US" dirty="0">
              <a:solidFill>
                <a:srgbClr val="FF0000"/>
              </a:solidFill>
            </a:endParaRPr>
          </a:p>
        </p:txBody>
      </p:sp>
      <p:sp>
        <p:nvSpPr>
          <p:cNvPr id="49" name="テキスト ボックス 48">
            <a:extLst>
              <a:ext uri="{FF2B5EF4-FFF2-40B4-BE49-F238E27FC236}">
                <a16:creationId xmlns:a16="http://schemas.microsoft.com/office/drawing/2014/main" id="{F72CA902-1670-48A7-A459-367C58241543}"/>
              </a:ext>
            </a:extLst>
          </p:cNvPr>
          <p:cNvSpPr txBox="1"/>
          <p:nvPr/>
        </p:nvSpPr>
        <p:spPr>
          <a:xfrm>
            <a:off x="7967586" y="1825625"/>
            <a:ext cx="553357" cy="369332"/>
          </a:xfrm>
          <a:prstGeom prst="rect">
            <a:avLst/>
          </a:prstGeom>
          <a:noFill/>
        </p:spPr>
        <p:txBody>
          <a:bodyPr wrap="none" rtlCol="0">
            <a:spAutoFit/>
          </a:bodyPr>
          <a:lstStyle/>
          <a:p>
            <a:r>
              <a:rPr kumimoji="1" lang="en-US" altLang="ja-JP" dirty="0"/>
              <a:t>3/</a:t>
            </a:r>
            <a:r>
              <a:rPr lang="en-US" altLang="ja-JP" dirty="0">
                <a:solidFill>
                  <a:srgbClr val="FF0000"/>
                </a:solidFill>
              </a:rPr>
              <a:t>3</a:t>
            </a:r>
            <a:endParaRPr kumimoji="1" lang="ja-JP" altLang="en-US" dirty="0">
              <a:solidFill>
                <a:srgbClr val="FF0000"/>
              </a:solidFill>
            </a:endParaRPr>
          </a:p>
        </p:txBody>
      </p:sp>
      <p:sp>
        <p:nvSpPr>
          <p:cNvPr id="50" name="テキスト ボックス 49">
            <a:extLst>
              <a:ext uri="{FF2B5EF4-FFF2-40B4-BE49-F238E27FC236}">
                <a16:creationId xmlns:a16="http://schemas.microsoft.com/office/drawing/2014/main" id="{0C94B0EC-7BE3-40B7-B589-BC1F0948AACE}"/>
              </a:ext>
            </a:extLst>
          </p:cNvPr>
          <p:cNvSpPr txBox="1"/>
          <p:nvPr/>
        </p:nvSpPr>
        <p:spPr>
          <a:xfrm>
            <a:off x="9478375" y="2101499"/>
            <a:ext cx="553357" cy="369332"/>
          </a:xfrm>
          <a:prstGeom prst="rect">
            <a:avLst/>
          </a:prstGeom>
          <a:noFill/>
        </p:spPr>
        <p:txBody>
          <a:bodyPr wrap="none" rtlCol="0">
            <a:spAutoFit/>
          </a:bodyPr>
          <a:lstStyle/>
          <a:p>
            <a:r>
              <a:rPr lang="en-US" altLang="ja-JP" dirty="0"/>
              <a:t>6/</a:t>
            </a:r>
            <a:r>
              <a:rPr lang="en-US" altLang="ja-JP" dirty="0">
                <a:solidFill>
                  <a:srgbClr val="FF0000"/>
                </a:solidFill>
              </a:rPr>
              <a:t>3</a:t>
            </a:r>
            <a:endParaRPr kumimoji="1" lang="ja-JP" altLang="en-US" dirty="0">
              <a:solidFill>
                <a:srgbClr val="FF0000"/>
              </a:solidFill>
            </a:endParaRPr>
          </a:p>
        </p:txBody>
      </p:sp>
      <p:sp>
        <p:nvSpPr>
          <p:cNvPr id="51" name="テキスト ボックス 50">
            <a:extLst>
              <a:ext uri="{FF2B5EF4-FFF2-40B4-BE49-F238E27FC236}">
                <a16:creationId xmlns:a16="http://schemas.microsoft.com/office/drawing/2014/main" id="{8A40D788-2AC4-4727-B9CA-875722D0E785}"/>
              </a:ext>
            </a:extLst>
          </p:cNvPr>
          <p:cNvSpPr txBox="1"/>
          <p:nvPr/>
        </p:nvSpPr>
        <p:spPr>
          <a:xfrm>
            <a:off x="6699622" y="2490036"/>
            <a:ext cx="553357" cy="369332"/>
          </a:xfrm>
          <a:prstGeom prst="rect">
            <a:avLst/>
          </a:prstGeom>
          <a:noFill/>
        </p:spPr>
        <p:txBody>
          <a:bodyPr wrap="none" rtlCol="0">
            <a:spAutoFit/>
          </a:bodyPr>
          <a:lstStyle/>
          <a:p>
            <a:r>
              <a:rPr lang="en-US" altLang="ja-JP" dirty="0"/>
              <a:t>4/</a:t>
            </a:r>
            <a:r>
              <a:rPr lang="en-US" altLang="ja-JP" dirty="0">
                <a:solidFill>
                  <a:srgbClr val="FF0000"/>
                </a:solidFill>
              </a:rPr>
              <a:t>0</a:t>
            </a:r>
            <a:endParaRPr kumimoji="1" lang="ja-JP" altLang="en-US" dirty="0">
              <a:solidFill>
                <a:srgbClr val="FF0000"/>
              </a:solidFill>
            </a:endParaRPr>
          </a:p>
        </p:txBody>
      </p:sp>
      <p:sp>
        <p:nvSpPr>
          <p:cNvPr id="52" name="テキスト ボックス 51">
            <a:extLst>
              <a:ext uri="{FF2B5EF4-FFF2-40B4-BE49-F238E27FC236}">
                <a16:creationId xmlns:a16="http://schemas.microsoft.com/office/drawing/2014/main" id="{AF69A2D5-2A90-4982-A1E2-182B4966166D}"/>
              </a:ext>
            </a:extLst>
          </p:cNvPr>
          <p:cNvSpPr txBox="1"/>
          <p:nvPr/>
        </p:nvSpPr>
        <p:spPr>
          <a:xfrm>
            <a:off x="7285001" y="2839293"/>
            <a:ext cx="553357" cy="369332"/>
          </a:xfrm>
          <a:prstGeom prst="rect">
            <a:avLst/>
          </a:prstGeom>
          <a:noFill/>
        </p:spPr>
        <p:txBody>
          <a:bodyPr wrap="none" rtlCol="0">
            <a:spAutoFit/>
          </a:bodyPr>
          <a:lstStyle/>
          <a:p>
            <a:r>
              <a:rPr lang="en-US" altLang="ja-JP" dirty="0"/>
              <a:t>2/</a:t>
            </a:r>
            <a:r>
              <a:rPr lang="en-US" altLang="ja-JP" dirty="0">
                <a:solidFill>
                  <a:srgbClr val="FF0000"/>
                </a:solidFill>
              </a:rPr>
              <a:t>0</a:t>
            </a:r>
            <a:endParaRPr kumimoji="1" lang="ja-JP" altLang="en-US" dirty="0">
              <a:solidFill>
                <a:srgbClr val="FF0000"/>
              </a:solidFill>
            </a:endParaRPr>
          </a:p>
        </p:txBody>
      </p:sp>
      <p:sp>
        <p:nvSpPr>
          <p:cNvPr id="53" name="テキスト ボックス 52">
            <a:extLst>
              <a:ext uri="{FF2B5EF4-FFF2-40B4-BE49-F238E27FC236}">
                <a16:creationId xmlns:a16="http://schemas.microsoft.com/office/drawing/2014/main" id="{DA60B6A4-FA38-4686-82CB-AA2C3DDFD4AB}"/>
              </a:ext>
            </a:extLst>
          </p:cNvPr>
          <p:cNvSpPr txBox="1"/>
          <p:nvPr/>
        </p:nvSpPr>
        <p:spPr>
          <a:xfrm>
            <a:off x="8982457" y="2579562"/>
            <a:ext cx="681597" cy="369332"/>
          </a:xfrm>
          <a:prstGeom prst="rect">
            <a:avLst/>
          </a:prstGeom>
          <a:noFill/>
        </p:spPr>
        <p:txBody>
          <a:bodyPr wrap="none" rtlCol="0">
            <a:spAutoFit/>
          </a:bodyPr>
          <a:lstStyle/>
          <a:p>
            <a:r>
              <a:rPr kumimoji="1" lang="en-US" altLang="ja-JP" dirty="0"/>
              <a:t>10/</a:t>
            </a:r>
            <a:r>
              <a:rPr kumimoji="1" lang="en-US" altLang="ja-JP" dirty="0">
                <a:solidFill>
                  <a:srgbClr val="FF0000"/>
                </a:solidFill>
              </a:rPr>
              <a:t>0</a:t>
            </a:r>
            <a:endParaRPr kumimoji="1" lang="ja-JP" altLang="en-US" dirty="0">
              <a:solidFill>
                <a:srgbClr val="FF0000"/>
              </a:solidFill>
            </a:endParaRPr>
          </a:p>
        </p:txBody>
      </p:sp>
      <p:sp>
        <p:nvSpPr>
          <p:cNvPr id="54" name="テキスト ボックス 53">
            <a:extLst>
              <a:ext uri="{FF2B5EF4-FFF2-40B4-BE49-F238E27FC236}">
                <a16:creationId xmlns:a16="http://schemas.microsoft.com/office/drawing/2014/main" id="{111DC898-50AA-4923-82E3-40D9BCB49B8D}"/>
              </a:ext>
            </a:extLst>
          </p:cNvPr>
          <p:cNvSpPr txBox="1"/>
          <p:nvPr/>
        </p:nvSpPr>
        <p:spPr>
          <a:xfrm>
            <a:off x="7653962" y="3497761"/>
            <a:ext cx="553357" cy="369332"/>
          </a:xfrm>
          <a:prstGeom prst="rect">
            <a:avLst/>
          </a:prstGeom>
          <a:noFill/>
        </p:spPr>
        <p:txBody>
          <a:bodyPr wrap="none" rtlCol="0">
            <a:spAutoFit/>
          </a:bodyPr>
          <a:lstStyle/>
          <a:p>
            <a:r>
              <a:rPr lang="en-US" altLang="ja-JP" dirty="0"/>
              <a:t>6/</a:t>
            </a:r>
            <a:r>
              <a:rPr lang="en-US" altLang="ja-JP" dirty="0">
                <a:solidFill>
                  <a:srgbClr val="FF0000"/>
                </a:solidFill>
              </a:rPr>
              <a:t>0</a:t>
            </a:r>
            <a:endParaRPr kumimoji="1" lang="ja-JP" altLang="en-US" dirty="0">
              <a:solidFill>
                <a:srgbClr val="FF0000"/>
              </a:solidFill>
            </a:endParaRPr>
          </a:p>
        </p:txBody>
      </p:sp>
      <p:sp>
        <p:nvSpPr>
          <p:cNvPr id="55" name="テキスト ボックス 54">
            <a:extLst>
              <a:ext uri="{FF2B5EF4-FFF2-40B4-BE49-F238E27FC236}">
                <a16:creationId xmlns:a16="http://schemas.microsoft.com/office/drawing/2014/main" id="{D5590D6F-6E62-4D56-9900-F283A9A152CD}"/>
              </a:ext>
            </a:extLst>
          </p:cNvPr>
          <p:cNvSpPr txBox="1"/>
          <p:nvPr/>
        </p:nvSpPr>
        <p:spPr>
          <a:xfrm>
            <a:off x="6394376" y="3427113"/>
            <a:ext cx="553357" cy="369332"/>
          </a:xfrm>
          <a:prstGeom prst="rect">
            <a:avLst/>
          </a:prstGeom>
          <a:noFill/>
        </p:spPr>
        <p:txBody>
          <a:bodyPr wrap="none" rtlCol="0">
            <a:spAutoFit/>
          </a:bodyPr>
          <a:lstStyle/>
          <a:p>
            <a:r>
              <a:rPr lang="en-US" altLang="ja-JP" dirty="0"/>
              <a:t>6/</a:t>
            </a:r>
            <a:r>
              <a:rPr lang="en-US" altLang="ja-JP" dirty="0">
                <a:solidFill>
                  <a:srgbClr val="FF0000"/>
                </a:solidFill>
              </a:rPr>
              <a:t>0</a:t>
            </a:r>
            <a:endParaRPr kumimoji="1" lang="ja-JP" altLang="en-US" dirty="0">
              <a:solidFill>
                <a:srgbClr val="FF0000"/>
              </a:solidFill>
            </a:endParaRPr>
          </a:p>
        </p:txBody>
      </p:sp>
      <p:sp>
        <p:nvSpPr>
          <p:cNvPr id="56" name="テキスト ボックス 55">
            <a:extLst>
              <a:ext uri="{FF2B5EF4-FFF2-40B4-BE49-F238E27FC236}">
                <a16:creationId xmlns:a16="http://schemas.microsoft.com/office/drawing/2014/main" id="{E6050D87-C938-44D8-A6B3-0193A340772F}"/>
              </a:ext>
            </a:extLst>
          </p:cNvPr>
          <p:cNvSpPr txBox="1"/>
          <p:nvPr/>
        </p:nvSpPr>
        <p:spPr>
          <a:xfrm>
            <a:off x="9525362" y="3489298"/>
            <a:ext cx="553357" cy="369332"/>
          </a:xfrm>
          <a:prstGeom prst="rect">
            <a:avLst/>
          </a:prstGeom>
          <a:noFill/>
        </p:spPr>
        <p:txBody>
          <a:bodyPr wrap="none" rtlCol="0">
            <a:spAutoFit/>
          </a:bodyPr>
          <a:lstStyle/>
          <a:p>
            <a:r>
              <a:rPr kumimoji="1" lang="en-US" altLang="ja-JP" dirty="0"/>
              <a:t>8/</a:t>
            </a:r>
            <a:r>
              <a:rPr kumimoji="1" lang="en-US" altLang="ja-JP" dirty="0">
                <a:solidFill>
                  <a:srgbClr val="FF0000"/>
                </a:solidFill>
              </a:rPr>
              <a:t>0</a:t>
            </a:r>
            <a:endParaRPr kumimoji="1" lang="ja-JP" altLang="en-US" dirty="0">
              <a:solidFill>
                <a:srgbClr val="FF0000"/>
              </a:solidFill>
            </a:endParaRPr>
          </a:p>
        </p:txBody>
      </p:sp>
      <p:sp>
        <p:nvSpPr>
          <p:cNvPr id="57" name="テキスト ボックス 56">
            <a:extLst>
              <a:ext uri="{FF2B5EF4-FFF2-40B4-BE49-F238E27FC236}">
                <a16:creationId xmlns:a16="http://schemas.microsoft.com/office/drawing/2014/main" id="{D38D0F6C-ACAE-4B4C-AA5D-FBD8648F4721}"/>
              </a:ext>
            </a:extLst>
          </p:cNvPr>
          <p:cNvSpPr txBox="1"/>
          <p:nvPr/>
        </p:nvSpPr>
        <p:spPr>
          <a:xfrm>
            <a:off x="6722265" y="3085040"/>
            <a:ext cx="553357" cy="369332"/>
          </a:xfrm>
          <a:prstGeom prst="rect">
            <a:avLst/>
          </a:prstGeom>
          <a:noFill/>
        </p:spPr>
        <p:txBody>
          <a:bodyPr wrap="none" rtlCol="0">
            <a:spAutoFit/>
          </a:bodyPr>
          <a:lstStyle/>
          <a:p>
            <a:r>
              <a:rPr kumimoji="1" lang="en-US" altLang="ja-JP" dirty="0"/>
              <a:t>4/</a:t>
            </a:r>
            <a:r>
              <a:rPr kumimoji="1" lang="en-US" altLang="ja-JP" dirty="0">
                <a:solidFill>
                  <a:srgbClr val="FF0000"/>
                </a:solidFill>
              </a:rPr>
              <a:t>0</a:t>
            </a:r>
            <a:endParaRPr kumimoji="1" lang="ja-JP" altLang="en-US" dirty="0">
              <a:solidFill>
                <a:srgbClr val="FF0000"/>
              </a:solidFill>
            </a:endParaRPr>
          </a:p>
        </p:txBody>
      </p:sp>
      <p:sp>
        <p:nvSpPr>
          <p:cNvPr id="84" name="楕円 83">
            <a:extLst>
              <a:ext uri="{FF2B5EF4-FFF2-40B4-BE49-F238E27FC236}">
                <a16:creationId xmlns:a16="http://schemas.microsoft.com/office/drawing/2014/main" id="{411A752D-01CA-44E4-9DD7-C73E215140A8}"/>
              </a:ext>
            </a:extLst>
          </p:cNvPr>
          <p:cNvSpPr/>
          <p:nvPr/>
        </p:nvSpPr>
        <p:spPr>
          <a:xfrm>
            <a:off x="2069015" y="5732791"/>
            <a:ext cx="424624" cy="42462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dirty="0"/>
              <a:t>f</a:t>
            </a:r>
            <a:endParaRPr kumimoji="1" lang="ja-JP" altLang="en-US" sz="2000" dirty="0"/>
          </a:p>
        </p:txBody>
      </p:sp>
      <p:sp>
        <p:nvSpPr>
          <p:cNvPr id="85" name="楕円 84">
            <a:extLst>
              <a:ext uri="{FF2B5EF4-FFF2-40B4-BE49-F238E27FC236}">
                <a16:creationId xmlns:a16="http://schemas.microsoft.com/office/drawing/2014/main" id="{27B6B089-54BB-4456-B679-05579E36A11B}"/>
              </a:ext>
            </a:extLst>
          </p:cNvPr>
          <p:cNvSpPr/>
          <p:nvPr/>
        </p:nvSpPr>
        <p:spPr>
          <a:xfrm>
            <a:off x="2063522" y="4327333"/>
            <a:ext cx="424624" cy="42462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dirty="0"/>
              <a:t>b</a:t>
            </a:r>
            <a:endParaRPr kumimoji="1" lang="ja-JP" altLang="en-US" sz="2000" dirty="0"/>
          </a:p>
        </p:txBody>
      </p:sp>
      <p:sp>
        <p:nvSpPr>
          <p:cNvPr id="86" name="楕円 85">
            <a:extLst>
              <a:ext uri="{FF2B5EF4-FFF2-40B4-BE49-F238E27FC236}">
                <a16:creationId xmlns:a16="http://schemas.microsoft.com/office/drawing/2014/main" id="{D5576A7F-5A18-468C-87BA-86D259E32911}"/>
              </a:ext>
            </a:extLst>
          </p:cNvPr>
          <p:cNvSpPr/>
          <p:nvPr/>
        </p:nvSpPr>
        <p:spPr>
          <a:xfrm>
            <a:off x="3765995" y="4327332"/>
            <a:ext cx="424624" cy="42462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dirty="0"/>
              <a:t>c</a:t>
            </a:r>
            <a:endParaRPr kumimoji="1" lang="ja-JP" altLang="en-US" sz="2000" dirty="0"/>
          </a:p>
        </p:txBody>
      </p:sp>
      <p:sp>
        <p:nvSpPr>
          <p:cNvPr id="87" name="楕円 86">
            <a:extLst>
              <a:ext uri="{FF2B5EF4-FFF2-40B4-BE49-F238E27FC236}">
                <a16:creationId xmlns:a16="http://schemas.microsoft.com/office/drawing/2014/main" id="{8D4073C8-E95C-4F04-B9DD-2B41A647B7DA}"/>
              </a:ext>
            </a:extLst>
          </p:cNvPr>
          <p:cNvSpPr/>
          <p:nvPr/>
        </p:nvSpPr>
        <p:spPr>
          <a:xfrm>
            <a:off x="3763473" y="5732791"/>
            <a:ext cx="424624" cy="42462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dirty="0"/>
              <a:t>e</a:t>
            </a:r>
            <a:endParaRPr kumimoji="1" lang="ja-JP" altLang="en-US" sz="2000" dirty="0"/>
          </a:p>
        </p:txBody>
      </p:sp>
      <p:sp>
        <p:nvSpPr>
          <p:cNvPr id="88" name="楕円 87">
            <a:extLst>
              <a:ext uri="{FF2B5EF4-FFF2-40B4-BE49-F238E27FC236}">
                <a16:creationId xmlns:a16="http://schemas.microsoft.com/office/drawing/2014/main" id="{9502468E-78C3-469E-9D8B-D819499618B0}"/>
              </a:ext>
            </a:extLst>
          </p:cNvPr>
          <p:cNvSpPr/>
          <p:nvPr/>
        </p:nvSpPr>
        <p:spPr>
          <a:xfrm>
            <a:off x="4964401" y="5030061"/>
            <a:ext cx="424624" cy="42462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a:t>t</a:t>
            </a:r>
            <a:endParaRPr kumimoji="1" lang="ja-JP" altLang="en-US" sz="2000" dirty="0"/>
          </a:p>
        </p:txBody>
      </p:sp>
      <p:sp>
        <p:nvSpPr>
          <p:cNvPr id="89" name="楕円 88">
            <a:extLst>
              <a:ext uri="{FF2B5EF4-FFF2-40B4-BE49-F238E27FC236}">
                <a16:creationId xmlns:a16="http://schemas.microsoft.com/office/drawing/2014/main" id="{9651C216-8A1F-4553-9B42-F8E565B7AF01}"/>
              </a:ext>
            </a:extLst>
          </p:cNvPr>
          <p:cNvSpPr/>
          <p:nvPr/>
        </p:nvSpPr>
        <p:spPr>
          <a:xfrm>
            <a:off x="931052" y="5030061"/>
            <a:ext cx="424624" cy="424624"/>
          </a:xfrm>
          <a:prstGeom prst="ellipse">
            <a:avLst/>
          </a:prstGeom>
          <a:solidFill>
            <a:srgbClr val="FFCCFF"/>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a:t>s</a:t>
            </a:r>
            <a:endParaRPr kumimoji="1" lang="ja-JP" altLang="en-US" sz="2000" dirty="0"/>
          </a:p>
        </p:txBody>
      </p:sp>
      <p:cxnSp>
        <p:nvCxnSpPr>
          <p:cNvPr id="90" name="直線矢印コネクタ 89">
            <a:extLst>
              <a:ext uri="{FF2B5EF4-FFF2-40B4-BE49-F238E27FC236}">
                <a16:creationId xmlns:a16="http://schemas.microsoft.com/office/drawing/2014/main" id="{9A74A4CA-513A-4F1F-9C10-D07E493F70D7}"/>
              </a:ext>
            </a:extLst>
          </p:cNvPr>
          <p:cNvCxnSpPr>
            <a:cxnSpLocks/>
            <a:stCxn id="85" idx="6"/>
            <a:endCxn id="86" idx="2"/>
          </p:cNvCxnSpPr>
          <p:nvPr/>
        </p:nvCxnSpPr>
        <p:spPr>
          <a:xfrm flipV="1">
            <a:off x="2488146" y="4539644"/>
            <a:ext cx="1277849" cy="1"/>
          </a:xfrm>
          <a:prstGeom prst="straightConnector1">
            <a:avLst/>
          </a:prstGeom>
          <a:ln>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91" name="直線矢印コネクタ 90">
            <a:extLst>
              <a:ext uri="{FF2B5EF4-FFF2-40B4-BE49-F238E27FC236}">
                <a16:creationId xmlns:a16="http://schemas.microsoft.com/office/drawing/2014/main" id="{741C01A3-5A5D-4E1B-80C6-62CF4FD3E0BB}"/>
              </a:ext>
            </a:extLst>
          </p:cNvPr>
          <p:cNvCxnSpPr>
            <a:stCxn id="86" idx="4"/>
            <a:endCxn id="87" idx="0"/>
          </p:cNvCxnSpPr>
          <p:nvPr/>
        </p:nvCxnSpPr>
        <p:spPr>
          <a:xfrm flipH="1">
            <a:off x="3975786" y="4751956"/>
            <a:ext cx="2522" cy="980835"/>
          </a:xfrm>
          <a:prstGeom prst="straightConnector1">
            <a:avLst/>
          </a:prstGeom>
          <a:ln w="254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2" name="直線矢印コネクタ 91">
            <a:extLst>
              <a:ext uri="{FF2B5EF4-FFF2-40B4-BE49-F238E27FC236}">
                <a16:creationId xmlns:a16="http://schemas.microsoft.com/office/drawing/2014/main" id="{10BD19AA-A683-4F9C-A907-2C9F1FC686CA}"/>
              </a:ext>
            </a:extLst>
          </p:cNvPr>
          <p:cNvCxnSpPr>
            <a:cxnSpLocks/>
            <a:stCxn id="86" idx="6"/>
            <a:endCxn id="88" idx="1"/>
          </p:cNvCxnSpPr>
          <p:nvPr/>
        </p:nvCxnSpPr>
        <p:spPr>
          <a:xfrm>
            <a:off x="4190619" y="4539644"/>
            <a:ext cx="835967" cy="552602"/>
          </a:xfrm>
          <a:prstGeom prst="straightConnector1">
            <a:avLst/>
          </a:prstGeom>
          <a:ln>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93" name="直線矢印コネクタ 92">
            <a:extLst>
              <a:ext uri="{FF2B5EF4-FFF2-40B4-BE49-F238E27FC236}">
                <a16:creationId xmlns:a16="http://schemas.microsoft.com/office/drawing/2014/main" id="{C05C75E9-67CD-40E1-B63A-42BFCA7CA31A}"/>
              </a:ext>
            </a:extLst>
          </p:cNvPr>
          <p:cNvCxnSpPr>
            <a:endCxn id="87" idx="2"/>
          </p:cNvCxnSpPr>
          <p:nvPr/>
        </p:nvCxnSpPr>
        <p:spPr>
          <a:xfrm>
            <a:off x="1355676" y="5242372"/>
            <a:ext cx="2407797" cy="702731"/>
          </a:xfrm>
          <a:prstGeom prst="straightConnector1">
            <a:avLst/>
          </a:prstGeom>
          <a:ln w="254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4" name="直線矢印コネクタ 93">
            <a:extLst>
              <a:ext uri="{FF2B5EF4-FFF2-40B4-BE49-F238E27FC236}">
                <a16:creationId xmlns:a16="http://schemas.microsoft.com/office/drawing/2014/main" id="{647AD492-56F5-4501-97F7-F9BAB6C323D4}"/>
              </a:ext>
            </a:extLst>
          </p:cNvPr>
          <p:cNvCxnSpPr>
            <a:stCxn id="85" idx="4"/>
            <a:endCxn id="84" idx="0"/>
          </p:cNvCxnSpPr>
          <p:nvPr/>
        </p:nvCxnSpPr>
        <p:spPr>
          <a:xfrm>
            <a:off x="2275835" y="4751957"/>
            <a:ext cx="5493" cy="980834"/>
          </a:xfrm>
          <a:prstGeom prst="straightConnector1">
            <a:avLst/>
          </a:prstGeom>
          <a:ln w="254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5" name="直線矢印コネクタ 94">
            <a:extLst>
              <a:ext uri="{FF2B5EF4-FFF2-40B4-BE49-F238E27FC236}">
                <a16:creationId xmlns:a16="http://schemas.microsoft.com/office/drawing/2014/main" id="{27C90267-40D4-474F-8FB1-00655239219C}"/>
              </a:ext>
            </a:extLst>
          </p:cNvPr>
          <p:cNvCxnSpPr>
            <a:stCxn id="89" idx="7"/>
            <a:endCxn id="85" idx="2"/>
          </p:cNvCxnSpPr>
          <p:nvPr/>
        </p:nvCxnSpPr>
        <p:spPr>
          <a:xfrm flipV="1">
            <a:off x="1293491" y="4539645"/>
            <a:ext cx="770031" cy="552600"/>
          </a:xfrm>
          <a:prstGeom prst="straightConnector1">
            <a:avLst/>
          </a:prstGeom>
          <a:ln>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96" name="直線矢印コネクタ 95">
            <a:extLst>
              <a:ext uri="{FF2B5EF4-FFF2-40B4-BE49-F238E27FC236}">
                <a16:creationId xmlns:a16="http://schemas.microsoft.com/office/drawing/2014/main" id="{C99B00B9-22E2-40F8-AFFF-020E0B284A14}"/>
              </a:ext>
            </a:extLst>
          </p:cNvPr>
          <p:cNvCxnSpPr>
            <a:stCxn id="89" idx="5"/>
            <a:endCxn id="84" idx="2"/>
          </p:cNvCxnSpPr>
          <p:nvPr/>
        </p:nvCxnSpPr>
        <p:spPr>
          <a:xfrm>
            <a:off x="1293491" y="5392500"/>
            <a:ext cx="775524" cy="552604"/>
          </a:xfrm>
          <a:prstGeom prst="straightConnector1">
            <a:avLst/>
          </a:prstGeom>
          <a:ln w="254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7" name="直線矢印コネクタ 96">
            <a:extLst>
              <a:ext uri="{FF2B5EF4-FFF2-40B4-BE49-F238E27FC236}">
                <a16:creationId xmlns:a16="http://schemas.microsoft.com/office/drawing/2014/main" id="{A1784F02-6B4E-414B-8A5B-9EE4743A2628}"/>
              </a:ext>
            </a:extLst>
          </p:cNvPr>
          <p:cNvCxnSpPr>
            <a:stCxn id="89" idx="6"/>
            <a:endCxn id="86" idx="3"/>
          </p:cNvCxnSpPr>
          <p:nvPr/>
        </p:nvCxnSpPr>
        <p:spPr>
          <a:xfrm flipV="1">
            <a:off x="1355676" y="4689771"/>
            <a:ext cx="2472504" cy="552602"/>
          </a:xfrm>
          <a:prstGeom prst="straightConnector1">
            <a:avLst/>
          </a:prstGeom>
          <a:ln w="254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8" name="直線矢印コネクタ 97">
            <a:extLst>
              <a:ext uri="{FF2B5EF4-FFF2-40B4-BE49-F238E27FC236}">
                <a16:creationId xmlns:a16="http://schemas.microsoft.com/office/drawing/2014/main" id="{C1D01D23-55DC-4F4E-8327-73F9ABD754E9}"/>
              </a:ext>
            </a:extLst>
          </p:cNvPr>
          <p:cNvCxnSpPr>
            <a:cxnSpLocks/>
            <a:stCxn id="84" idx="6"/>
            <a:endCxn id="88" idx="2"/>
          </p:cNvCxnSpPr>
          <p:nvPr/>
        </p:nvCxnSpPr>
        <p:spPr>
          <a:xfrm flipV="1">
            <a:off x="2493639" y="5242373"/>
            <a:ext cx="2470762" cy="702730"/>
          </a:xfrm>
          <a:prstGeom prst="straightConnector1">
            <a:avLst/>
          </a:prstGeom>
          <a:ln w="254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9" name="直線矢印コネクタ 98">
            <a:extLst>
              <a:ext uri="{FF2B5EF4-FFF2-40B4-BE49-F238E27FC236}">
                <a16:creationId xmlns:a16="http://schemas.microsoft.com/office/drawing/2014/main" id="{4646236F-CCD1-44C8-B0EA-9B470357A6F6}"/>
              </a:ext>
            </a:extLst>
          </p:cNvPr>
          <p:cNvCxnSpPr>
            <a:cxnSpLocks/>
            <a:stCxn id="87" idx="6"/>
            <a:endCxn id="88" idx="3"/>
          </p:cNvCxnSpPr>
          <p:nvPr/>
        </p:nvCxnSpPr>
        <p:spPr>
          <a:xfrm flipV="1">
            <a:off x="4188097" y="5392500"/>
            <a:ext cx="838489" cy="552603"/>
          </a:xfrm>
          <a:prstGeom prst="straightConnector1">
            <a:avLst/>
          </a:prstGeom>
          <a:ln w="254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0" name="テキスト ボックス 99">
            <a:extLst>
              <a:ext uri="{FF2B5EF4-FFF2-40B4-BE49-F238E27FC236}">
                <a16:creationId xmlns:a16="http://schemas.microsoft.com/office/drawing/2014/main" id="{24609592-45C8-44D6-BFF4-CD898611531F}"/>
              </a:ext>
            </a:extLst>
          </p:cNvPr>
          <p:cNvSpPr txBox="1"/>
          <p:nvPr/>
        </p:nvSpPr>
        <p:spPr>
          <a:xfrm>
            <a:off x="1298561" y="4173760"/>
            <a:ext cx="681597" cy="369332"/>
          </a:xfrm>
          <a:prstGeom prst="rect">
            <a:avLst/>
          </a:prstGeom>
          <a:noFill/>
        </p:spPr>
        <p:txBody>
          <a:bodyPr wrap="none" rtlCol="0">
            <a:spAutoFit/>
          </a:bodyPr>
          <a:lstStyle/>
          <a:p>
            <a:r>
              <a:rPr kumimoji="1" lang="en-US" altLang="ja-JP" dirty="0"/>
              <a:t>12/</a:t>
            </a:r>
            <a:r>
              <a:rPr lang="en-US" altLang="ja-JP" dirty="0">
                <a:solidFill>
                  <a:srgbClr val="FF0000"/>
                </a:solidFill>
              </a:rPr>
              <a:t>3</a:t>
            </a:r>
            <a:endParaRPr kumimoji="1" lang="ja-JP" altLang="en-US" dirty="0">
              <a:solidFill>
                <a:srgbClr val="FF0000"/>
              </a:solidFill>
            </a:endParaRPr>
          </a:p>
        </p:txBody>
      </p:sp>
      <p:sp>
        <p:nvSpPr>
          <p:cNvPr id="101" name="テキスト ボックス 100">
            <a:extLst>
              <a:ext uri="{FF2B5EF4-FFF2-40B4-BE49-F238E27FC236}">
                <a16:creationId xmlns:a16="http://schemas.microsoft.com/office/drawing/2014/main" id="{51AE643F-54D8-4CB8-9111-356488D2CB0F}"/>
              </a:ext>
            </a:extLst>
          </p:cNvPr>
          <p:cNvSpPr txBox="1"/>
          <p:nvPr/>
        </p:nvSpPr>
        <p:spPr>
          <a:xfrm>
            <a:off x="2937590" y="4122839"/>
            <a:ext cx="553357" cy="369332"/>
          </a:xfrm>
          <a:prstGeom prst="rect">
            <a:avLst/>
          </a:prstGeom>
          <a:noFill/>
        </p:spPr>
        <p:txBody>
          <a:bodyPr wrap="none" rtlCol="0">
            <a:spAutoFit/>
          </a:bodyPr>
          <a:lstStyle/>
          <a:p>
            <a:r>
              <a:rPr kumimoji="1" lang="en-US" altLang="ja-JP" dirty="0"/>
              <a:t>3/</a:t>
            </a:r>
            <a:r>
              <a:rPr lang="en-US" altLang="ja-JP" dirty="0">
                <a:solidFill>
                  <a:srgbClr val="FF0000"/>
                </a:solidFill>
              </a:rPr>
              <a:t>3</a:t>
            </a:r>
            <a:endParaRPr kumimoji="1" lang="ja-JP" altLang="en-US" dirty="0">
              <a:solidFill>
                <a:srgbClr val="FF0000"/>
              </a:solidFill>
            </a:endParaRPr>
          </a:p>
        </p:txBody>
      </p:sp>
      <p:sp>
        <p:nvSpPr>
          <p:cNvPr id="102" name="テキスト ボックス 101">
            <a:extLst>
              <a:ext uri="{FF2B5EF4-FFF2-40B4-BE49-F238E27FC236}">
                <a16:creationId xmlns:a16="http://schemas.microsoft.com/office/drawing/2014/main" id="{06324896-4051-4B27-8C01-692E5372D163}"/>
              </a:ext>
            </a:extLst>
          </p:cNvPr>
          <p:cNvSpPr txBox="1"/>
          <p:nvPr/>
        </p:nvSpPr>
        <p:spPr>
          <a:xfrm>
            <a:off x="4448379" y="4398713"/>
            <a:ext cx="553357" cy="369332"/>
          </a:xfrm>
          <a:prstGeom prst="rect">
            <a:avLst/>
          </a:prstGeom>
          <a:noFill/>
        </p:spPr>
        <p:txBody>
          <a:bodyPr wrap="none" rtlCol="0">
            <a:spAutoFit/>
          </a:bodyPr>
          <a:lstStyle/>
          <a:p>
            <a:r>
              <a:rPr lang="en-US" altLang="ja-JP" dirty="0"/>
              <a:t>6/</a:t>
            </a:r>
            <a:r>
              <a:rPr lang="en-US" altLang="ja-JP" dirty="0">
                <a:solidFill>
                  <a:srgbClr val="FF0000"/>
                </a:solidFill>
              </a:rPr>
              <a:t>3</a:t>
            </a:r>
            <a:endParaRPr kumimoji="1" lang="ja-JP" altLang="en-US" dirty="0">
              <a:solidFill>
                <a:srgbClr val="FF0000"/>
              </a:solidFill>
            </a:endParaRPr>
          </a:p>
        </p:txBody>
      </p:sp>
      <p:sp>
        <p:nvSpPr>
          <p:cNvPr id="103" name="テキスト ボックス 102">
            <a:extLst>
              <a:ext uri="{FF2B5EF4-FFF2-40B4-BE49-F238E27FC236}">
                <a16:creationId xmlns:a16="http://schemas.microsoft.com/office/drawing/2014/main" id="{34BA89B4-18C7-4AFB-9D0C-237264549D3A}"/>
              </a:ext>
            </a:extLst>
          </p:cNvPr>
          <p:cNvSpPr txBox="1"/>
          <p:nvPr/>
        </p:nvSpPr>
        <p:spPr>
          <a:xfrm>
            <a:off x="1669626" y="4787250"/>
            <a:ext cx="553357" cy="369332"/>
          </a:xfrm>
          <a:prstGeom prst="rect">
            <a:avLst/>
          </a:prstGeom>
          <a:noFill/>
        </p:spPr>
        <p:txBody>
          <a:bodyPr wrap="none" rtlCol="0">
            <a:spAutoFit/>
          </a:bodyPr>
          <a:lstStyle/>
          <a:p>
            <a:r>
              <a:rPr lang="en-US" altLang="ja-JP" dirty="0"/>
              <a:t>4/</a:t>
            </a:r>
            <a:r>
              <a:rPr lang="en-US" altLang="ja-JP" dirty="0">
                <a:solidFill>
                  <a:srgbClr val="FF0000"/>
                </a:solidFill>
              </a:rPr>
              <a:t>0</a:t>
            </a:r>
            <a:endParaRPr kumimoji="1" lang="ja-JP" altLang="en-US" dirty="0">
              <a:solidFill>
                <a:srgbClr val="FF0000"/>
              </a:solidFill>
            </a:endParaRPr>
          </a:p>
        </p:txBody>
      </p:sp>
      <p:sp>
        <p:nvSpPr>
          <p:cNvPr id="104" name="テキスト ボックス 103">
            <a:extLst>
              <a:ext uri="{FF2B5EF4-FFF2-40B4-BE49-F238E27FC236}">
                <a16:creationId xmlns:a16="http://schemas.microsoft.com/office/drawing/2014/main" id="{8F08B65A-809C-4480-811B-423CDF6BD314}"/>
              </a:ext>
            </a:extLst>
          </p:cNvPr>
          <p:cNvSpPr txBox="1"/>
          <p:nvPr/>
        </p:nvSpPr>
        <p:spPr>
          <a:xfrm>
            <a:off x="2255005" y="5136507"/>
            <a:ext cx="553357" cy="369332"/>
          </a:xfrm>
          <a:prstGeom prst="rect">
            <a:avLst/>
          </a:prstGeom>
          <a:noFill/>
        </p:spPr>
        <p:txBody>
          <a:bodyPr wrap="none" rtlCol="0">
            <a:spAutoFit/>
          </a:bodyPr>
          <a:lstStyle/>
          <a:p>
            <a:r>
              <a:rPr lang="en-US" altLang="ja-JP" dirty="0"/>
              <a:t>2/</a:t>
            </a:r>
            <a:r>
              <a:rPr lang="en-US" altLang="ja-JP" dirty="0">
                <a:solidFill>
                  <a:srgbClr val="FF0000"/>
                </a:solidFill>
              </a:rPr>
              <a:t>0</a:t>
            </a:r>
            <a:endParaRPr kumimoji="1" lang="ja-JP" altLang="en-US" dirty="0">
              <a:solidFill>
                <a:srgbClr val="FF0000"/>
              </a:solidFill>
            </a:endParaRPr>
          </a:p>
        </p:txBody>
      </p:sp>
      <p:sp>
        <p:nvSpPr>
          <p:cNvPr id="105" name="テキスト ボックス 104">
            <a:extLst>
              <a:ext uri="{FF2B5EF4-FFF2-40B4-BE49-F238E27FC236}">
                <a16:creationId xmlns:a16="http://schemas.microsoft.com/office/drawing/2014/main" id="{46B69D34-ED64-4447-A3D3-6AA125FE6ADE}"/>
              </a:ext>
            </a:extLst>
          </p:cNvPr>
          <p:cNvSpPr txBox="1"/>
          <p:nvPr/>
        </p:nvSpPr>
        <p:spPr>
          <a:xfrm>
            <a:off x="3952461" y="4876776"/>
            <a:ext cx="681597" cy="369332"/>
          </a:xfrm>
          <a:prstGeom prst="rect">
            <a:avLst/>
          </a:prstGeom>
          <a:noFill/>
        </p:spPr>
        <p:txBody>
          <a:bodyPr wrap="none" rtlCol="0">
            <a:spAutoFit/>
          </a:bodyPr>
          <a:lstStyle/>
          <a:p>
            <a:r>
              <a:rPr kumimoji="1" lang="en-US" altLang="ja-JP" dirty="0"/>
              <a:t>10/</a:t>
            </a:r>
            <a:r>
              <a:rPr kumimoji="1" lang="en-US" altLang="ja-JP" dirty="0">
                <a:solidFill>
                  <a:srgbClr val="FF0000"/>
                </a:solidFill>
              </a:rPr>
              <a:t>0</a:t>
            </a:r>
            <a:endParaRPr kumimoji="1" lang="ja-JP" altLang="en-US" dirty="0">
              <a:solidFill>
                <a:srgbClr val="FF0000"/>
              </a:solidFill>
            </a:endParaRPr>
          </a:p>
        </p:txBody>
      </p:sp>
      <p:sp>
        <p:nvSpPr>
          <p:cNvPr id="106" name="テキスト ボックス 105">
            <a:extLst>
              <a:ext uri="{FF2B5EF4-FFF2-40B4-BE49-F238E27FC236}">
                <a16:creationId xmlns:a16="http://schemas.microsoft.com/office/drawing/2014/main" id="{9A5E769F-153C-4A0E-B189-38F4B07F2300}"/>
              </a:ext>
            </a:extLst>
          </p:cNvPr>
          <p:cNvSpPr txBox="1"/>
          <p:nvPr/>
        </p:nvSpPr>
        <p:spPr>
          <a:xfrm>
            <a:off x="2623966" y="5794975"/>
            <a:ext cx="553357" cy="369332"/>
          </a:xfrm>
          <a:prstGeom prst="rect">
            <a:avLst/>
          </a:prstGeom>
          <a:noFill/>
        </p:spPr>
        <p:txBody>
          <a:bodyPr wrap="none" rtlCol="0">
            <a:spAutoFit/>
          </a:bodyPr>
          <a:lstStyle/>
          <a:p>
            <a:r>
              <a:rPr lang="en-US" altLang="ja-JP" dirty="0"/>
              <a:t>6/</a:t>
            </a:r>
            <a:r>
              <a:rPr lang="en-US" altLang="ja-JP" dirty="0">
                <a:solidFill>
                  <a:srgbClr val="FF0000"/>
                </a:solidFill>
              </a:rPr>
              <a:t>0</a:t>
            </a:r>
            <a:endParaRPr kumimoji="1" lang="ja-JP" altLang="en-US" dirty="0">
              <a:solidFill>
                <a:srgbClr val="FF0000"/>
              </a:solidFill>
            </a:endParaRPr>
          </a:p>
        </p:txBody>
      </p:sp>
      <p:sp>
        <p:nvSpPr>
          <p:cNvPr id="107" name="テキスト ボックス 106">
            <a:extLst>
              <a:ext uri="{FF2B5EF4-FFF2-40B4-BE49-F238E27FC236}">
                <a16:creationId xmlns:a16="http://schemas.microsoft.com/office/drawing/2014/main" id="{CADCD586-8248-42A8-8CD1-30A60839485C}"/>
              </a:ext>
            </a:extLst>
          </p:cNvPr>
          <p:cNvSpPr txBox="1"/>
          <p:nvPr/>
        </p:nvSpPr>
        <p:spPr>
          <a:xfrm>
            <a:off x="1364380" y="5724327"/>
            <a:ext cx="553357" cy="369332"/>
          </a:xfrm>
          <a:prstGeom prst="rect">
            <a:avLst/>
          </a:prstGeom>
          <a:noFill/>
        </p:spPr>
        <p:txBody>
          <a:bodyPr wrap="none" rtlCol="0">
            <a:spAutoFit/>
          </a:bodyPr>
          <a:lstStyle/>
          <a:p>
            <a:r>
              <a:rPr lang="en-US" altLang="ja-JP" dirty="0"/>
              <a:t>6/</a:t>
            </a:r>
            <a:r>
              <a:rPr lang="en-US" altLang="ja-JP" dirty="0">
                <a:solidFill>
                  <a:srgbClr val="FF0000"/>
                </a:solidFill>
              </a:rPr>
              <a:t>0</a:t>
            </a:r>
            <a:endParaRPr kumimoji="1" lang="ja-JP" altLang="en-US" dirty="0">
              <a:solidFill>
                <a:srgbClr val="FF0000"/>
              </a:solidFill>
            </a:endParaRPr>
          </a:p>
        </p:txBody>
      </p:sp>
      <p:sp>
        <p:nvSpPr>
          <p:cNvPr id="108" name="テキスト ボックス 107">
            <a:extLst>
              <a:ext uri="{FF2B5EF4-FFF2-40B4-BE49-F238E27FC236}">
                <a16:creationId xmlns:a16="http://schemas.microsoft.com/office/drawing/2014/main" id="{8F9BC12B-221C-48FC-802D-78EA58A4F803}"/>
              </a:ext>
            </a:extLst>
          </p:cNvPr>
          <p:cNvSpPr txBox="1"/>
          <p:nvPr/>
        </p:nvSpPr>
        <p:spPr>
          <a:xfrm>
            <a:off x="4495366" y="5786512"/>
            <a:ext cx="553357" cy="369332"/>
          </a:xfrm>
          <a:prstGeom prst="rect">
            <a:avLst/>
          </a:prstGeom>
          <a:noFill/>
        </p:spPr>
        <p:txBody>
          <a:bodyPr wrap="none" rtlCol="0">
            <a:spAutoFit/>
          </a:bodyPr>
          <a:lstStyle/>
          <a:p>
            <a:r>
              <a:rPr kumimoji="1" lang="en-US" altLang="ja-JP" dirty="0"/>
              <a:t>8/</a:t>
            </a:r>
            <a:r>
              <a:rPr kumimoji="1" lang="en-US" altLang="ja-JP" dirty="0">
                <a:solidFill>
                  <a:srgbClr val="FF0000"/>
                </a:solidFill>
              </a:rPr>
              <a:t>0</a:t>
            </a:r>
            <a:endParaRPr kumimoji="1" lang="ja-JP" altLang="en-US" dirty="0">
              <a:solidFill>
                <a:srgbClr val="FF0000"/>
              </a:solidFill>
            </a:endParaRPr>
          </a:p>
        </p:txBody>
      </p:sp>
      <p:sp>
        <p:nvSpPr>
          <p:cNvPr id="109" name="テキスト ボックス 108">
            <a:extLst>
              <a:ext uri="{FF2B5EF4-FFF2-40B4-BE49-F238E27FC236}">
                <a16:creationId xmlns:a16="http://schemas.microsoft.com/office/drawing/2014/main" id="{BA487481-E752-4670-9E6F-E5B2DCD39FC1}"/>
              </a:ext>
            </a:extLst>
          </p:cNvPr>
          <p:cNvSpPr txBox="1"/>
          <p:nvPr/>
        </p:nvSpPr>
        <p:spPr>
          <a:xfrm>
            <a:off x="1692269" y="5382254"/>
            <a:ext cx="553357" cy="369332"/>
          </a:xfrm>
          <a:prstGeom prst="rect">
            <a:avLst/>
          </a:prstGeom>
          <a:noFill/>
        </p:spPr>
        <p:txBody>
          <a:bodyPr wrap="none" rtlCol="0">
            <a:spAutoFit/>
          </a:bodyPr>
          <a:lstStyle/>
          <a:p>
            <a:r>
              <a:rPr kumimoji="1" lang="en-US" altLang="ja-JP" dirty="0"/>
              <a:t>4/</a:t>
            </a:r>
            <a:r>
              <a:rPr kumimoji="1" lang="en-US" altLang="ja-JP" dirty="0">
                <a:solidFill>
                  <a:srgbClr val="FF0000"/>
                </a:solidFill>
              </a:rPr>
              <a:t>0</a:t>
            </a:r>
            <a:endParaRPr kumimoji="1" lang="ja-JP" altLang="en-US" dirty="0">
              <a:solidFill>
                <a:srgbClr val="FF0000"/>
              </a:solidFill>
            </a:endParaRPr>
          </a:p>
        </p:txBody>
      </p:sp>
      <p:cxnSp>
        <p:nvCxnSpPr>
          <p:cNvPr id="110" name="直線矢印コネクタ 109">
            <a:extLst>
              <a:ext uri="{FF2B5EF4-FFF2-40B4-BE49-F238E27FC236}">
                <a16:creationId xmlns:a16="http://schemas.microsoft.com/office/drawing/2014/main" id="{0E04999A-27D0-4A93-BEA7-0BDB13455BF5}"/>
              </a:ext>
            </a:extLst>
          </p:cNvPr>
          <p:cNvCxnSpPr>
            <a:cxnSpLocks/>
          </p:cNvCxnSpPr>
          <p:nvPr/>
        </p:nvCxnSpPr>
        <p:spPr>
          <a:xfrm flipV="1">
            <a:off x="2488146" y="4653944"/>
            <a:ext cx="1277849" cy="1"/>
          </a:xfrm>
          <a:prstGeom prst="straightConnector1">
            <a:avLst/>
          </a:prstGeom>
          <a:ln>
            <a:solidFill>
              <a:srgbClr val="FF0000"/>
            </a:solidFill>
            <a:headEnd type="arrow"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11" name="直線矢印コネクタ 110">
            <a:extLst>
              <a:ext uri="{FF2B5EF4-FFF2-40B4-BE49-F238E27FC236}">
                <a16:creationId xmlns:a16="http://schemas.microsoft.com/office/drawing/2014/main" id="{DB40817D-7B66-4E5E-AF47-585F499168AC}"/>
              </a:ext>
            </a:extLst>
          </p:cNvPr>
          <p:cNvCxnSpPr>
            <a:cxnSpLocks/>
          </p:cNvCxnSpPr>
          <p:nvPr/>
        </p:nvCxnSpPr>
        <p:spPr>
          <a:xfrm>
            <a:off x="4190619" y="4653944"/>
            <a:ext cx="835967" cy="552602"/>
          </a:xfrm>
          <a:prstGeom prst="straightConnector1">
            <a:avLst/>
          </a:prstGeom>
          <a:ln>
            <a:solidFill>
              <a:srgbClr val="00B050"/>
            </a:solidFill>
            <a:headEnd type="arrow"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12" name="直線矢印コネクタ 111">
            <a:extLst>
              <a:ext uri="{FF2B5EF4-FFF2-40B4-BE49-F238E27FC236}">
                <a16:creationId xmlns:a16="http://schemas.microsoft.com/office/drawing/2014/main" id="{3A2B09E2-1AA7-44BA-ABAD-ABFFDF38404D}"/>
              </a:ext>
            </a:extLst>
          </p:cNvPr>
          <p:cNvCxnSpPr/>
          <p:nvPr/>
        </p:nvCxnSpPr>
        <p:spPr>
          <a:xfrm flipV="1">
            <a:off x="1293491" y="4653945"/>
            <a:ext cx="770031" cy="552600"/>
          </a:xfrm>
          <a:prstGeom prst="straightConnector1">
            <a:avLst/>
          </a:prstGeom>
          <a:ln>
            <a:solidFill>
              <a:srgbClr val="00B050"/>
            </a:solidFill>
            <a:headEnd type="arrow" w="med" len="med"/>
            <a:tailEnd type="none" w="med" len="med"/>
          </a:ln>
        </p:spPr>
        <p:style>
          <a:lnRef idx="1">
            <a:schemeClr val="accent2"/>
          </a:lnRef>
          <a:fillRef idx="0">
            <a:schemeClr val="accent2"/>
          </a:fillRef>
          <a:effectRef idx="0">
            <a:schemeClr val="accent2"/>
          </a:effectRef>
          <a:fontRef idx="minor">
            <a:schemeClr val="tx1"/>
          </a:fontRef>
        </p:style>
      </p:cxnSp>
      <p:sp>
        <p:nvSpPr>
          <p:cNvPr id="113" name="テキスト ボックス 112">
            <a:extLst>
              <a:ext uri="{FF2B5EF4-FFF2-40B4-BE49-F238E27FC236}">
                <a16:creationId xmlns:a16="http://schemas.microsoft.com/office/drawing/2014/main" id="{283EACD3-3256-4CF2-AB28-471F77E77B6F}"/>
              </a:ext>
            </a:extLst>
          </p:cNvPr>
          <p:cNvSpPr txBox="1"/>
          <p:nvPr/>
        </p:nvSpPr>
        <p:spPr>
          <a:xfrm>
            <a:off x="4567436" y="4812499"/>
            <a:ext cx="312906" cy="369332"/>
          </a:xfrm>
          <a:prstGeom prst="rect">
            <a:avLst/>
          </a:prstGeom>
          <a:noFill/>
        </p:spPr>
        <p:txBody>
          <a:bodyPr wrap="none" rtlCol="0">
            <a:spAutoFit/>
          </a:bodyPr>
          <a:lstStyle/>
          <a:p>
            <a:r>
              <a:rPr kumimoji="1" lang="en-US" altLang="ja-JP" dirty="0">
                <a:solidFill>
                  <a:srgbClr val="00B050"/>
                </a:solidFill>
              </a:rPr>
              <a:t>3</a:t>
            </a:r>
            <a:endParaRPr kumimoji="1" lang="ja-JP" altLang="en-US" dirty="0">
              <a:solidFill>
                <a:srgbClr val="00B050"/>
              </a:solidFill>
            </a:endParaRPr>
          </a:p>
        </p:txBody>
      </p:sp>
      <p:sp>
        <p:nvSpPr>
          <p:cNvPr id="114" name="テキスト ボックス 113">
            <a:extLst>
              <a:ext uri="{FF2B5EF4-FFF2-40B4-BE49-F238E27FC236}">
                <a16:creationId xmlns:a16="http://schemas.microsoft.com/office/drawing/2014/main" id="{E24EEAB7-26C7-4247-BC0C-1E337E6406A6}"/>
              </a:ext>
            </a:extLst>
          </p:cNvPr>
          <p:cNvSpPr txBox="1"/>
          <p:nvPr/>
        </p:nvSpPr>
        <p:spPr>
          <a:xfrm>
            <a:off x="2855316" y="4535567"/>
            <a:ext cx="312906" cy="369332"/>
          </a:xfrm>
          <a:prstGeom prst="rect">
            <a:avLst/>
          </a:prstGeom>
          <a:noFill/>
        </p:spPr>
        <p:txBody>
          <a:bodyPr wrap="none" rtlCol="0">
            <a:spAutoFit/>
          </a:bodyPr>
          <a:lstStyle/>
          <a:p>
            <a:r>
              <a:rPr lang="en-US" altLang="ja-JP" dirty="0">
                <a:solidFill>
                  <a:srgbClr val="00B050"/>
                </a:solidFill>
              </a:rPr>
              <a:t>0</a:t>
            </a:r>
            <a:endParaRPr kumimoji="1" lang="ja-JP" altLang="en-US" dirty="0">
              <a:solidFill>
                <a:srgbClr val="00B050"/>
              </a:solidFill>
            </a:endParaRPr>
          </a:p>
        </p:txBody>
      </p:sp>
      <p:sp>
        <p:nvSpPr>
          <p:cNvPr id="115" name="テキスト ボックス 114">
            <a:extLst>
              <a:ext uri="{FF2B5EF4-FFF2-40B4-BE49-F238E27FC236}">
                <a16:creationId xmlns:a16="http://schemas.microsoft.com/office/drawing/2014/main" id="{FEB7B319-C16A-498D-B261-FF66C2843003}"/>
              </a:ext>
            </a:extLst>
          </p:cNvPr>
          <p:cNvSpPr txBox="1"/>
          <p:nvPr/>
        </p:nvSpPr>
        <p:spPr>
          <a:xfrm>
            <a:off x="1360407" y="4876776"/>
            <a:ext cx="312906" cy="369332"/>
          </a:xfrm>
          <a:prstGeom prst="rect">
            <a:avLst/>
          </a:prstGeom>
          <a:noFill/>
        </p:spPr>
        <p:txBody>
          <a:bodyPr wrap="none" rtlCol="0">
            <a:spAutoFit/>
          </a:bodyPr>
          <a:lstStyle/>
          <a:p>
            <a:r>
              <a:rPr kumimoji="1" lang="en-US" altLang="ja-JP" dirty="0">
                <a:solidFill>
                  <a:srgbClr val="00B050"/>
                </a:solidFill>
              </a:rPr>
              <a:t>9</a:t>
            </a:r>
            <a:endParaRPr kumimoji="1" lang="ja-JP" altLang="en-US" dirty="0">
              <a:solidFill>
                <a:srgbClr val="00B050"/>
              </a:solidFill>
            </a:endParaRPr>
          </a:p>
        </p:txBody>
      </p:sp>
      <p:sp>
        <p:nvSpPr>
          <p:cNvPr id="116" name="楕円 115">
            <a:extLst>
              <a:ext uri="{FF2B5EF4-FFF2-40B4-BE49-F238E27FC236}">
                <a16:creationId xmlns:a16="http://schemas.microsoft.com/office/drawing/2014/main" id="{3B228F72-FF47-4CC2-84C9-F196B7B72B29}"/>
              </a:ext>
            </a:extLst>
          </p:cNvPr>
          <p:cNvSpPr/>
          <p:nvPr/>
        </p:nvSpPr>
        <p:spPr>
          <a:xfrm>
            <a:off x="7125758" y="5820690"/>
            <a:ext cx="424624" cy="42462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dirty="0"/>
              <a:t>f</a:t>
            </a:r>
            <a:endParaRPr kumimoji="1" lang="ja-JP" altLang="en-US" sz="2000" dirty="0"/>
          </a:p>
        </p:txBody>
      </p:sp>
      <p:sp>
        <p:nvSpPr>
          <p:cNvPr id="117" name="楕円 116">
            <a:extLst>
              <a:ext uri="{FF2B5EF4-FFF2-40B4-BE49-F238E27FC236}">
                <a16:creationId xmlns:a16="http://schemas.microsoft.com/office/drawing/2014/main" id="{7E966EBF-563A-4058-BF47-A25D8FB51E3D}"/>
              </a:ext>
            </a:extLst>
          </p:cNvPr>
          <p:cNvSpPr/>
          <p:nvPr/>
        </p:nvSpPr>
        <p:spPr>
          <a:xfrm>
            <a:off x="7120265" y="4415232"/>
            <a:ext cx="424624" cy="42462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dirty="0"/>
              <a:t>b</a:t>
            </a:r>
            <a:endParaRPr kumimoji="1" lang="ja-JP" altLang="en-US" sz="2000" dirty="0"/>
          </a:p>
        </p:txBody>
      </p:sp>
      <p:sp>
        <p:nvSpPr>
          <p:cNvPr id="118" name="楕円 117">
            <a:extLst>
              <a:ext uri="{FF2B5EF4-FFF2-40B4-BE49-F238E27FC236}">
                <a16:creationId xmlns:a16="http://schemas.microsoft.com/office/drawing/2014/main" id="{644E3ECC-6D5D-40DD-A8B4-397939D7DD4E}"/>
              </a:ext>
            </a:extLst>
          </p:cNvPr>
          <p:cNvSpPr/>
          <p:nvPr/>
        </p:nvSpPr>
        <p:spPr>
          <a:xfrm>
            <a:off x="8822738" y="4415231"/>
            <a:ext cx="424624" cy="42462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dirty="0"/>
              <a:t>c</a:t>
            </a:r>
            <a:endParaRPr kumimoji="1" lang="ja-JP" altLang="en-US" sz="2000" dirty="0"/>
          </a:p>
        </p:txBody>
      </p:sp>
      <p:sp>
        <p:nvSpPr>
          <p:cNvPr id="119" name="楕円 118">
            <a:extLst>
              <a:ext uri="{FF2B5EF4-FFF2-40B4-BE49-F238E27FC236}">
                <a16:creationId xmlns:a16="http://schemas.microsoft.com/office/drawing/2014/main" id="{29896003-5709-456F-B12D-C0BBB60A13F0}"/>
              </a:ext>
            </a:extLst>
          </p:cNvPr>
          <p:cNvSpPr/>
          <p:nvPr/>
        </p:nvSpPr>
        <p:spPr>
          <a:xfrm>
            <a:off x="8820216" y="5820690"/>
            <a:ext cx="424624" cy="42462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dirty="0"/>
              <a:t>e</a:t>
            </a:r>
            <a:endParaRPr kumimoji="1" lang="ja-JP" altLang="en-US" sz="2000" dirty="0"/>
          </a:p>
        </p:txBody>
      </p:sp>
      <p:sp>
        <p:nvSpPr>
          <p:cNvPr id="120" name="楕円 119">
            <a:extLst>
              <a:ext uri="{FF2B5EF4-FFF2-40B4-BE49-F238E27FC236}">
                <a16:creationId xmlns:a16="http://schemas.microsoft.com/office/drawing/2014/main" id="{DE740779-CCFE-4682-A41E-5115BA162FED}"/>
              </a:ext>
            </a:extLst>
          </p:cNvPr>
          <p:cNvSpPr/>
          <p:nvPr/>
        </p:nvSpPr>
        <p:spPr>
          <a:xfrm>
            <a:off x="10021144" y="5117960"/>
            <a:ext cx="424624" cy="42462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a:t>t</a:t>
            </a:r>
            <a:endParaRPr kumimoji="1" lang="ja-JP" altLang="en-US" sz="2000" dirty="0"/>
          </a:p>
        </p:txBody>
      </p:sp>
      <p:sp>
        <p:nvSpPr>
          <p:cNvPr id="121" name="楕円 120">
            <a:extLst>
              <a:ext uri="{FF2B5EF4-FFF2-40B4-BE49-F238E27FC236}">
                <a16:creationId xmlns:a16="http://schemas.microsoft.com/office/drawing/2014/main" id="{C0FBD077-6596-47F3-B619-709B69BCDB36}"/>
              </a:ext>
            </a:extLst>
          </p:cNvPr>
          <p:cNvSpPr/>
          <p:nvPr/>
        </p:nvSpPr>
        <p:spPr>
          <a:xfrm>
            <a:off x="5987795" y="5117960"/>
            <a:ext cx="424624" cy="424624"/>
          </a:xfrm>
          <a:prstGeom prst="ellipse">
            <a:avLst/>
          </a:prstGeom>
          <a:solidFill>
            <a:srgbClr val="FFCCFF"/>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a:t>s</a:t>
            </a:r>
            <a:endParaRPr kumimoji="1" lang="ja-JP" altLang="en-US" sz="2000" dirty="0"/>
          </a:p>
        </p:txBody>
      </p:sp>
      <p:cxnSp>
        <p:nvCxnSpPr>
          <p:cNvPr id="122" name="直線矢印コネクタ 121">
            <a:extLst>
              <a:ext uri="{FF2B5EF4-FFF2-40B4-BE49-F238E27FC236}">
                <a16:creationId xmlns:a16="http://schemas.microsoft.com/office/drawing/2014/main" id="{5695AF13-1006-46DB-9FAA-048C953CA48B}"/>
              </a:ext>
            </a:extLst>
          </p:cNvPr>
          <p:cNvCxnSpPr>
            <a:cxnSpLocks/>
            <a:stCxn id="117" idx="6"/>
            <a:endCxn id="118" idx="2"/>
          </p:cNvCxnSpPr>
          <p:nvPr/>
        </p:nvCxnSpPr>
        <p:spPr>
          <a:xfrm flipV="1">
            <a:off x="7544889" y="4627543"/>
            <a:ext cx="1277849" cy="1"/>
          </a:xfrm>
          <a:prstGeom prst="straightConnector1">
            <a:avLst/>
          </a:prstGeom>
          <a:ln>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123" name="直線矢印コネクタ 122">
            <a:extLst>
              <a:ext uri="{FF2B5EF4-FFF2-40B4-BE49-F238E27FC236}">
                <a16:creationId xmlns:a16="http://schemas.microsoft.com/office/drawing/2014/main" id="{A62D82E8-4E59-4516-B242-843067B23F3A}"/>
              </a:ext>
            </a:extLst>
          </p:cNvPr>
          <p:cNvCxnSpPr>
            <a:stCxn id="118" idx="4"/>
            <a:endCxn id="119" idx="0"/>
          </p:cNvCxnSpPr>
          <p:nvPr/>
        </p:nvCxnSpPr>
        <p:spPr>
          <a:xfrm flipH="1">
            <a:off x="9032529" y="4839855"/>
            <a:ext cx="2522" cy="980835"/>
          </a:xfrm>
          <a:prstGeom prst="straightConnector1">
            <a:avLst/>
          </a:prstGeom>
          <a:ln w="254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4" name="直線矢印コネクタ 123">
            <a:extLst>
              <a:ext uri="{FF2B5EF4-FFF2-40B4-BE49-F238E27FC236}">
                <a16:creationId xmlns:a16="http://schemas.microsoft.com/office/drawing/2014/main" id="{3A03F1CF-286C-4B32-B3F7-086D02428B05}"/>
              </a:ext>
            </a:extLst>
          </p:cNvPr>
          <p:cNvCxnSpPr>
            <a:cxnSpLocks/>
            <a:stCxn id="118" idx="6"/>
            <a:endCxn id="120" idx="1"/>
          </p:cNvCxnSpPr>
          <p:nvPr/>
        </p:nvCxnSpPr>
        <p:spPr>
          <a:xfrm>
            <a:off x="9247362" y="4627543"/>
            <a:ext cx="835967" cy="552602"/>
          </a:xfrm>
          <a:prstGeom prst="straightConnector1">
            <a:avLst/>
          </a:prstGeom>
          <a:ln>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125" name="直線矢印コネクタ 124">
            <a:extLst>
              <a:ext uri="{FF2B5EF4-FFF2-40B4-BE49-F238E27FC236}">
                <a16:creationId xmlns:a16="http://schemas.microsoft.com/office/drawing/2014/main" id="{3BEF6191-C823-47CB-B081-02614F560162}"/>
              </a:ext>
            </a:extLst>
          </p:cNvPr>
          <p:cNvCxnSpPr>
            <a:endCxn id="119" idx="2"/>
          </p:cNvCxnSpPr>
          <p:nvPr/>
        </p:nvCxnSpPr>
        <p:spPr>
          <a:xfrm>
            <a:off x="6412419" y="5330271"/>
            <a:ext cx="2407797" cy="702731"/>
          </a:xfrm>
          <a:prstGeom prst="straightConnector1">
            <a:avLst/>
          </a:prstGeom>
          <a:ln w="254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6" name="直線矢印コネクタ 125">
            <a:extLst>
              <a:ext uri="{FF2B5EF4-FFF2-40B4-BE49-F238E27FC236}">
                <a16:creationId xmlns:a16="http://schemas.microsoft.com/office/drawing/2014/main" id="{4C39BA27-760C-4CA2-9165-2DB82527268A}"/>
              </a:ext>
            </a:extLst>
          </p:cNvPr>
          <p:cNvCxnSpPr>
            <a:stCxn id="117" idx="4"/>
            <a:endCxn id="116" idx="0"/>
          </p:cNvCxnSpPr>
          <p:nvPr/>
        </p:nvCxnSpPr>
        <p:spPr>
          <a:xfrm>
            <a:off x="7332578" y="4839856"/>
            <a:ext cx="5493" cy="980834"/>
          </a:xfrm>
          <a:prstGeom prst="straightConnector1">
            <a:avLst/>
          </a:prstGeom>
          <a:ln w="254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7" name="直線矢印コネクタ 126">
            <a:extLst>
              <a:ext uri="{FF2B5EF4-FFF2-40B4-BE49-F238E27FC236}">
                <a16:creationId xmlns:a16="http://schemas.microsoft.com/office/drawing/2014/main" id="{DD8D9AE3-B849-4890-B602-3F4EB4EE5A28}"/>
              </a:ext>
            </a:extLst>
          </p:cNvPr>
          <p:cNvCxnSpPr>
            <a:stCxn id="121" idx="7"/>
            <a:endCxn id="117" idx="2"/>
          </p:cNvCxnSpPr>
          <p:nvPr/>
        </p:nvCxnSpPr>
        <p:spPr>
          <a:xfrm flipV="1">
            <a:off x="6350234" y="4627544"/>
            <a:ext cx="770031" cy="552600"/>
          </a:xfrm>
          <a:prstGeom prst="straightConnector1">
            <a:avLst/>
          </a:prstGeom>
          <a:ln>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128" name="直線矢印コネクタ 127">
            <a:extLst>
              <a:ext uri="{FF2B5EF4-FFF2-40B4-BE49-F238E27FC236}">
                <a16:creationId xmlns:a16="http://schemas.microsoft.com/office/drawing/2014/main" id="{22AF74D9-FE3A-4FC5-A4F2-0F99FCD592F7}"/>
              </a:ext>
            </a:extLst>
          </p:cNvPr>
          <p:cNvCxnSpPr>
            <a:stCxn id="121" idx="5"/>
            <a:endCxn id="116" idx="2"/>
          </p:cNvCxnSpPr>
          <p:nvPr/>
        </p:nvCxnSpPr>
        <p:spPr>
          <a:xfrm>
            <a:off x="6350234" y="5480399"/>
            <a:ext cx="775524" cy="552604"/>
          </a:xfrm>
          <a:prstGeom prst="straightConnector1">
            <a:avLst/>
          </a:prstGeom>
          <a:ln w="254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9" name="直線矢印コネクタ 128">
            <a:extLst>
              <a:ext uri="{FF2B5EF4-FFF2-40B4-BE49-F238E27FC236}">
                <a16:creationId xmlns:a16="http://schemas.microsoft.com/office/drawing/2014/main" id="{C9CE33B4-DA27-4DDE-BB98-8163B975FF4E}"/>
              </a:ext>
            </a:extLst>
          </p:cNvPr>
          <p:cNvCxnSpPr>
            <a:stCxn id="121" idx="6"/>
            <a:endCxn id="118" idx="3"/>
          </p:cNvCxnSpPr>
          <p:nvPr/>
        </p:nvCxnSpPr>
        <p:spPr>
          <a:xfrm flipV="1">
            <a:off x="6412419" y="4777670"/>
            <a:ext cx="2472504" cy="552602"/>
          </a:xfrm>
          <a:prstGeom prst="straightConnector1">
            <a:avLst/>
          </a:prstGeom>
          <a:ln>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130" name="直線矢印コネクタ 129">
            <a:extLst>
              <a:ext uri="{FF2B5EF4-FFF2-40B4-BE49-F238E27FC236}">
                <a16:creationId xmlns:a16="http://schemas.microsoft.com/office/drawing/2014/main" id="{3857380E-0BB3-4968-8906-6A9274C091BC}"/>
              </a:ext>
            </a:extLst>
          </p:cNvPr>
          <p:cNvCxnSpPr>
            <a:cxnSpLocks/>
            <a:stCxn id="116" idx="6"/>
            <a:endCxn id="120" idx="2"/>
          </p:cNvCxnSpPr>
          <p:nvPr/>
        </p:nvCxnSpPr>
        <p:spPr>
          <a:xfrm flipV="1">
            <a:off x="7550382" y="5330272"/>
            <a:ext cx="2470762" cy="702730"/>
          </a:xfrm>
          <a:prstGeom prst="straightConnector1">
            <a:avLst/>
          </a:prstGeom>
          <a:ln w="254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1" name="直線矢印コネクタ 130">
            <a:extLst>
              <a:ext uri="{FF2B5EF4-FFF2-40B4-BE49-F238E27FC236}">
                <a16:creationId xmlns:a16="http://schemas.microsoft.com/office/drawing/2014/main" id="{1A5E3DE2-ED30-4CB0-B98A-9B148A636E03}"/>
              </a:ext>
            </a:extLst>
          </p:cNvPr>
          <p:cNvCxnSpPr>
            <a:cxnSpLocks/>
            <a:stCxn id="119" idx="6"/>
            <a:endCxn id="120" idx="3"/>
          </p:cNvCxnSpPr>
          <p:nvPr/>
        </p:nvCxnSpPr>
        <p:spPr>
          <a:xfrm flipV="1">
            <a:off x="9244840" y="5480399"/>
            <a:ext cx="838489" cy="552603"/>
          </a:xfrm>
          <a:prstGeom prst="straightConnector1">
            <a:avLst/>
          </a:prstGeom>
          <a:ln w="254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2" name="テキスト ボックス 131">
            <a:extLst>
              <a:ext uri="{FF2B5EF4-FFF2-40B4-BE49-F238E27FC236}">
                <a16:creationId xmlns:a16="http://schemas.microsoft.com/office/drawing/2014/main" id="{5D6D29D2-7CFD-4032-BF32-5D821D7D86B1}"/>
              </a:ext>
            </a:extLst>
          </p:cNvPr>
          <p:cNvSpPr txBox="1"/>
          <p:nvPr/>
        </p:nvSpPr>
        <p:spPr>
          <a:xfrm>
            <a:off x="6355304" y="4261659"/>
            <a:ext cx="681597" cy="369332"/>
          </a:xfrm>
          <a:prstGeom prst="rect">
            <a:avLst/>
          </a:prstGeom>
          <a:noFill/>
        </p:spPr>
        <p:txBody>
          <a:bodyPr wrap="none" rtlCol="0">
            <a:spAutoFit/>
          </a:bodyPr>
          <a:lstStyle/>
          <a:p>
            <a:r>
              <a:rPr kumimoji="1" lang="en-US" altLang="ja-JP" dirty="0"/>
              <a:t>12/</a:t>
            </a:r>
            <a:r>
              <a:rPr lang="en-US" altLang="ja-JP" dirty="0">
                <a:solidFill>
                  <a:srgbClr val="FF0000"/>
                </a:solidFill>
              </a:rPr>
              <a:t>3</a:t>
            </a:r>
            <a:endParaRPr kumimoji="1" lang="ja-JP" altLang="en-US" dirty="0">
              <a:solidFill>
                <a:srgbClr val="FF0000"/>
              </a:solidFill>
            </a:endParaRPr>
          </a:p>
        </p:txBody>
      </p:sp>
      <p:sp>
        <p:nvSpPr>
          <p:cNvPr id="133" name="テキスト ボックス 132">
            <a:extLst>
              <a:ext uri="{FF2B5EF4-FFF2-40B4-BE49-F238E27FC236}">
                <a16:creationId xmlns:a16="http://schemas.microsoft.com/office/drawing/2014/main" id="{6C5781DF-0B9B-470C-8424-F05A74E89007}"/>
              </a:ext>
            </a:extLst>
          </p:cNvPr>
          <p:cNvSpPr txBox="1"/>
          <p:nvPr/>
        </p:nvSpPr>
        <p:spPr>
          <a:xfrm>
            <a:off x="7994333" y="4210738"/>
            <a:ext cx="553357" cy="369332"/>
          </a:xfrm>
          <a:prstGeom prst="rect">
            <a:avLst/>
          </a:prstGeom>
          <a:noFill/>
        </p:spPr>
        <p:txBody>
          <a:bodyPr wrap="none" rtlCol="0">
            <a:spAutoFit/>
          </a:bodyPr>
          <a:lstStyle/>
          <a:p>
            <a:r>
              <a:rPr kumimoji="1" lang="en-US" altLang="ja-JP" dirty="0"/>
              <a:t>3/</a:t>
            </a:r>
            <a:r>
              <a:rPr lang="en-US" altLang="ja-JP" dirty="0">
                <a:solidFill>
                  <a:srgbClr val="FF0000"/>
                </a:solidFill>
              </a:rPr>
              <a:t>3</a:t>
            </a:r>
            <a:endParaRPr kumimoji="1" lang="ja-JP" altLang="en-US" dirty="0">
              <a:solidFill>
                <a:srgbClr val="FF0000"/>
              </a:solidFill>
            </a:endParaRPr>
          </a:p>
        </p:txBody>
      </p:sp>
      <p:sp>
        <p:nvSpPr>
          <p:cNvPr id="134" name="テキスト ボックス 133">
            <a:extLst>
              <a:ext uri="{FF2B5EF4-FFF2-40B4-BE49-F238E27FC236}">
                <a16:creationId xmlns:a16="http://schemas.microsoft.com/office/drawing/2014/main" id="{DFD6FC21-5D36-46CC-9951-01E9DB24C0D9}"/>
              </a:ext>
            </a:extLst>
          </p:cNvPr>
          <p:cNvSpPr txBox="1"/>
          <p:nvPr/>
        </p:nvSpPr>
        <p:spPr>
          <a:xfrm>
            <a:off x="9505122" y="4486612"/>
            <a:ext cx="553357" cy="369332"/>
          </a:xfrm>
          <a:prstGeom prst="rect">
            <a:avLst/>
          </a:prstGeom>
          <a:noFill/>
        </p:spPr>
        <p:txBody>
          <a:bodyPr wrap="none" rtlCol="0">
            <a:spAutoFit/>
          </a:bodyPr>
          <a:lstStyle/>
          <a:p>
            <a:r>
              <a:rPr lang="en-US" altLang="ja-JP" dirty="0"/>
              <a:t>6/</a:t>
            </a:r>
            <a:r>
              <a:rPr lang="en-US" altLang="ja-JP" dirty="0">
                <a:solidFill>
                  <a:srgbClr val="FF0000"/>
                </a:solidFill>
              </a:rPr>
              <a:t>6</a:t>
            </a:r>
            <a:endParaRPr kumimoji="1" lang="ja-JP" altLang="en-US" dirty="0">
              <a:solidFill>
                <a:srgbClr val="FF0000"/>
              </a:solidFill>
            </a:endParaRPr>
          </a:p>
        </p:txBody>
      </p:sp>
      <p:sp>
        <p:nvSpPr>
          <p:cNvPr id="135" name="テキスト ボックス 134">
            <a:extLst>
              <a:ext uri="{FF2B5EF4-FFF2-40B4-BE49-F238E27FC236}">
                <a16:creationId xmlns:a16="http://schemas.microsoft.com/office/drawing/2014/main" id="{70652A4A-5E83-4EA9-B8CF-7211B6F212C4}"/>
              </a:ext>
            </a:extLst>
          </p:cNvPr>
          <p:cNvSpPr txBox="1"/>
          <p:nvPr/>
        </p:nvSpPr>
        <p:spPr>
          <a:xfrm>
            <a:off x="6726369" y="4875149"/>
            <a:ext cx="553357" cy="369332"/>
          </a:xfrm>
          <a:prstGeom prst="rect">
            <a:avLst/>
          </a:prstGeom>
          <a:noFill/>
        </p:spPr>
        <p:txBody>
          <a:bodyPr wrap="none" rtlCol="0">
            <a:spAutoFit/>
          </a:bodyPr>
          <a:lstStyle/>
          <a:p>
            <a:r>
              <a:rPr lang="en-US" altLang="ja-JP" dirty="0"/>
              <a:t>4/</a:t>
            </a:r>
            <a:r>
              <a:rPr lang="en-US" altLang="ja-JP" dirty="0">
                <a:solidFill>
                  <a:srgbClr val="FF0000"/>
                </a:solidFill>
              </a:rPr>
              <a:t>3</a:t>
            </a:r>
            <a:endParaRPr kumimoji="1" lang="ja-JP" altLang="en-US" dirty="0">
              <a:solidFill>
                <a:srgbClr val="FF0000"/>
              </a:solidFill>
            </a:endParaRPr>
          </a:p>
        </p:txBody>
      </p:sp>
      <p:sp>
        <p:nvSpPr>
          <p:cNvPr id="136" name="テキスト ボックス 135">
            <a:extLst>
              <a:ext uri="{FF2B5EF4-FFF2-40B4-BE49-F238E27FC236}">
                <a16:creationId xmlns:a16="http://schemas.microsoft.com/office/drawing/2014/main" id="{100FF9DF-A9B9-44DF-8D67-205A9737A1F5}"/>
              </a:ext>
            </a:extLst>
          </p:cNvPr>
          <p:cNvSpPr txBox="1"/>
          <p:nvPr/>
        </p:nvSpPr>
        <p:spPr>
          <a:xfrm>
            <a:off x="7311748" y="5224406"/>
            <a:ext cx="553357" cy="369332"/>
          </a:xfrm>
          <a:prstGeom prst="rect">
            <a:avLst/>
          </a:prstGeom>
          <a:noFill/>
        </p:spPr>
        <p:txBody>
          <a:bodyPr wrap="none" rtlCol="0">
            <a:spAutoFit/>
          </a:bodyPr>
          <a:lstStyle/>
          <a:p>
            <a:r>
              <a:rPr lang="en-US" altLang="ja-JP" dirty="0"/>
              <a:t>2/</a:t>
            </a:r>
            <a:r>
              <a:rPr lang="en-US" altLang="ja-JP" dirty="0">
                <a:solidFill>
                  <a:srgbClr val="FF0000"/>
                </a:solidFill>
              </a:rPr>
              <a:t>0</a:t>
            </a:r>
            <a:endParaRPr kumimoji="1" lang="ja-JP" altLang="en-US" dirty="0">
              <a:solidFill>
                <a:srgbClr val="FF0000"/>
              </a:solidFill>
            </a:endParaRPr>
          </a:p>
        </p:txBody>
      </p:sp>
      <p:sp>
        <p:nvSpPr>
          <p:cNvPr id="137" name="テキスト ボックス 136">
            <a:extLst>
              <a:ext uri="{FF2B5EF4-FFF2-40B4-BE49-F238E27FC236}">
                <a16:creationId xmlns:a16="http://schemas.microsoft.com/office/drawing/2014/main" id="{E5C33BEA-4637-46EB-BF12-FFA6B1A26989}"/>
              </a:ext>
            </a:extLst>
          </p:cNvPr>
          <p:cNvSpPr txBox="1"/>
          <p:nvPr/>
        </p:nvSpPr>
        <p:spPr>
          <a:xfrm>
            <a:off x="9009204" y="4964675"/>
            <a:ext cx="681597" cy="369332"/>
          </a:xfrm>
          <a:prstGeom prst="rect">
            <a:avLst/>
          </a:prstGeom>
          <a:noFill/>
        </p:spPr>
        <p:txBody>
          <a:bodyPr wrap="none" rtlCol="0">
            <a:spAutoFit/>
          </a:bodyPr>
          <a:lstStyle/>
          <a:p>
            <a:r>
              <a:rPr kumimoji="1" lang="en-US" altLang="ja-JP" dirty="0"/>
              <a:t>10/</a:t>
            </a:r>
            <a:r>
              <a:rPr kumimoji="1" lang="en-US" altLang="ja-JP" dirty="0">
                <a:solidFill>
                  <a:srgbClr val="FF0000"/>
                </a:solidFill>
              </a:rPr>
              <a:t>0</a:t>
            </a:r>
            <a:endParaRPr kumimoji="1" lang="ja-JP" altLang="en-US" dirty="0">
              <a:solidFill>
                <a:srgbClr val="FF0000"/>
              </a:solidFill>
            </a:endParaRPr>
          </a:p>
        </p:txBody>
      </p:sp>
      <p:sp>
        <p:nvSpPr>
          <p:cNvPr id="138" name="テキスト ボックス 137">
            <a:extLst>
              <a:ext uri="{FF2B5EF4-FFF2-40B4-BE49-F238E27FC236}">
                <a16:creationId xmlns:a16="http://schemas.microsoft.com/office/drawing/2014/main" id="{E315292C-6563-4C83-99D5-245F3E5C402D}"/>
              </a:ext>
            </a:extLst>
          </p:cNvPr>
          <p:cNvSpPr txBox="1"/>
          <p:nvPr/>
        </p:nvSpPr>
        <p:spPr>
          <a:xfrm>
            <a:off x="7680709" y="5882874"/>
            <a:ext cx="553357" cy="369332"/>
          </a:xfrm>
          <a:prstGeom prst="rect">
            <a:avLst/>
          </a:prstGeom>
          <a:noFill/>
        </p:spPr>
        <p:txBody>
          <a:bodyPr wrap="none" rtlCol="0">
            <a:spAutoFit/>
          </a:bodyPr>
          <a:lstStyle/>
          <a:p>
            <a:r>
              <a:rPr lang="en-US" altLang="ja-JP" dirty="0"/>
              <a:t>6/</a:t>
            </a:r>
            <a:r>
              <a:rPr lang="en-US" altLang="ja-JP" dirty="0">
                <a:solidFill>
                  <a:srgbClr val="FF0000"/>
                </a:solidFill>
              </a:rPr>
              <a:t>0</a:t>
            </a:r>
            <a:endParaRPr kumimoji="1" lang="ja-JP" altLang="en-US" dirty="0">
              <a:solidFill>
                <a:srgbClr val="FF0000"/>
              </a:solidFill>
            </a:endParaRPr>
          </a:p>
        </p:txBody>
      </p:sp>
      <p:sp>
        <p:nvSpPr>
          <p:cNvPr id="139" name="テキスト ボックス 138">
            <a:extLst>
              <a:ext uri="{FF2B5EF4-FFF2-40B4-BE49-F238E27FC236}">
                <a16:creationId xmlns:a16="http://schemas.microsoft.com/office/drawing/2014/main" id="{03810E4C-7B35-432F-A514-280230FBCB8C}"/>
              </a:ext>
            </a:extLst>
          </p:cNvPr>
          <p:cNvSpPr txBox="1"/>
          <p:nvPr/>
        </p:nvSpPr>
        <p:spPr>
          <a:xfrm>
            <a:off x="6421123" y="5812226"/>
            <a:ext cx="553357" cy="369332"/>
          </a:xfrm>
          <a:prstGeom prst="rect">
            <a:avLst/>
          </a:prstGeom>
          <a:noFill/>
        </p:spPr>
        <p:txBody>
          <a:bodyPr wrap="none" rtlCol="0">
            <a:spAutoFit/>
          </a:bodyPr>
          <a:lstStyle/>
          <a:p>
            <a:r>
              <a:rPr lang="en-US" altLang="ja-JP" dirty="0"/>
              <a:t>6/</a:t>
            </a:r>
            <a:r>
              <a:rPr lang="en-US" altLang="ja-JP" dirty="0">
                <a:solidFill>
                  <a:srgbClr val="FF0000"/>
                </a:solidFill>
              </a:rPr>
              <a:t>0</a:t>
            </a:r>
            <a:endParaRPr kumimoji="1" lang="ja-JP" altLang="en-US" dirty="0">
              <a:solidFill>
                <a:srgbClr val="FF0000"/>
              </a:solidFill>
            </a:endParaRPr>
          </a:p>
        </p:txBody>
      </p:sp>
      <p:sp>
        <p:nvSpPr>
          <p:cNvPr id="140" name="テキスト ボックス 139">
            <a:extLst>
              <a:ext uri="{FF2B5EF4-FFF2-40B4-BE49-F238E27FC236}">
                <a16:creationId xmlns:a16="http://schemas.microsoft.com/office/drawing/2014/main" id="{0EC18207-4E0A-41F5-8C8C-C6A571E65ABA}"/>
              </a:ext>
            </a:extLst>
          </p:cNvPr>
          <p:cNvSpPr txBox="1"/>
          <p:nvPr/>
        </p:nvSpPr>
        <p:spPr>
          <a:xfrm>
            <a:off x="9552109" y="5874411"/>
            <a:ext cx="553357" cy="369332"/>
          </a:xfrm>
          <a:prstGeom prst="rect">
            <a:avLst/>
          </a:prstGeom>
          <a:noFill/>
        </p:spPr>
        <p:txBody>
          <a:bodyPr wrap="none" rtlCol="0">
            <a:spAutoFit/>
          </a:bodyPr>
          <a:lstStyle/>
          <a:p>
            <a:r>
              <a:rPr kumimoji="1" lang="en-US" altLang="ja-JP" dirty="0"/>
              <a:t>8/</a:t>
            </a:r>
            <a:r>
              <a:rPr kumimoji="1" lang="en-US" altLang="ja-JP" dirty="0">
                <a:solidFill>
                  <a:srgbClr val="FF0000"/>
                </a:solidFill>
              </a:rPr>
              <a:t>0</a:t>
            </a:r>
            <a:endParaRPr kumimoji="1" lang="ja-JP" altLang="en-US" dirty="0">
              <a:solidFill>
                <a:srgbClr val="FF0000"/>
              </a:solidFill>
            </a:endParaRPr>
          </a:p>
        </p:txBody>
      </p:sp>
      <p:sp>
        <p:nvSpPr>
          <p:cNvPr id="141" name="テキスト ボックス 140">
            <a:extLst>
              <a:ext uri="{FF2B5EF4-FFF2-40B4-BE49-F238E27FC236}">
                <a16:creationId xmlns:a16="http://schemas.microsoft.com/office/drawing/2014/main" id="{834A7D66-A204-446A-A782-780CC2B070B2}"/>
              </a:ext>
            </a:extLst>
          </p:cNvPr>
          <p:cNvSpPr txBox="1"/>
          <p:nvPr/>
        </p:nvSpPr>
        <p:spPr>
          <a:xfrm>
            <a:off x="6749012" y="5470153"/>
            <a:ext cx="553357" cy="369332"/>
          </a:xfrm>
          <a:prstGeom prst="rect">
            <a:avLst/>
          </a:prstGeom>
          <a:noFill/>
        </p:spPr>
        <p:txBody>
          <a:bodyPr wrap="none" rtlCol="0">
            <a:spAutoFit/>
          </a:bodyPr>
          <a:lstStyle/>
          <a:p>
            <a:r>
              <a:rPr kumimoji="1" lang="en-US" altLang="ja-JP" dirty="0"/>
              <a:t>4/</a:t>
            </a:r>
            <a:r>
              <a:rPr kumimoji="1" lang="en-US" altLang="ja-JP" dirty="0">
                <a:solidFill>
                  <a:srgbClr val="FF0000"/>
                </a:solidFill>
              </a:rPr>
              <a:t>0</a:t>
            </a:r>
            <a:endParaRPr kumimoji="1" lang="ja-JP" altLang="en-US" dirty="0">
              <a:solidFill>
                <a:srgbClr val="FF0000"/>
              </a:solidFill>
            </a:endParaRPr>
          </a:p>
        </p:txBody>
      </p:sp>
      <p:cxnSp>
        <p:nvCxnSpPr>
          <p:cNvPr id="142" name="直線矢印コネクタ 141">
            <a:extLst>
              <a:ext uri="{FF2B5EF4-FFF2-40B4-BE49-F238E27FC236}">
                <a16:creationId xmlns:a16="http://schemas.microsoft.com/office/drawing/2014/main" id="{48311B20-84AE-41F5-BC70-8E0DCF61219F}"/>
              </a:ext>
            </a:extLst>
          </p:cNvPr>
          <p:cNvCxnSpPr>
            <a:cxnSpLocks/>
          </p:cNvCxnSpPr>
          <p:nvPr/>
        </p:nvCxnSpPr>
        <p:spPr>
          <a:xfrm flipV="1">
            <a:off x="7544889" y="4741843"/>
            <a:ext cx="1277849" cy="1"/>
          </a:xfrm>
          <a:prstGeom prst="straightConnector1">
            <a:avLst/>
          </a:prstGeom>
          <a:ln>
            <a:solidFill>
              <a:srgbClr val="FF0000"/>
            </a:solidFill>
            <a:headEnd type="arrow"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43" name="直線矢印コネクタ 142">
            <a:extLst>
              <a:ext uri="{FF2B5EF4-FFF2-40B4-BE49-F238E27FC236}">
                <a16:creationId xmlns:a16="http://schemas.microsoft.com/office/drawing/2014/main" id="{B7960A36-2C62-41EF-87BA-EEE07CA66EB2}"/>
              </a:ext>
            </a:extLst>
          </p:cNvPr>
          <p:cNvCxnSpPr>
            <a:cxnSpLocks/>
          </p:cNvCxnSpPr>
          <p:nvPr/>
        </p:nvCxnSpPr>
        <p:spPr>
          <a:xfrm>
            <a:off x="9247362" y="4741843"/>
            <a:ext cx="835967" cy="552602"/>
          </a:xfrm>
          <a:prstGeom prst="straightConnector1">
            <a:avLst/>
          </a:prstGeom>
          <a:ln>
            <a:solidFill>
              <a:srgbClr val="FF0000"/>
            </a:solidFill>
            <a:headEnd type="arrow"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44" name="直線矢印コネクタ 143">
            <a:extLst>
              <a:ext uri="{FF2B5EF4-FFF2-40B4-BE49-F238E27FC236}">
                <a16:creationId xmlns:a16="http://schemas.microsoft.com/office/drawing/2014/main" id="{F5D5E9B7-13F1-4BA8-89A2-D87B3BD46F0F}"/>
              </a:ext>
            </a:extLst>
          </p:cNvPr>
          <p:cNvCxnSpPr/>
          <p:nvPr/>
        </p:nvCxnSpPr>
        <p:spPr>
          <a:xfrm flipV="1">
            <a:off x="6350234" y="4741844"/>
            <a:ext cx="770031" cy="552600"/>
          </a:xfrm>
          <a:prstGeom prst="straightConnector1">
            <a:avLst/>
          </a:prstGeom>
          <a:ln>
            <a:solidFill>
              <a:srgbClr val="00B050"/>
            </a:solidFill>
            <a:headEnd type="arrow" w="med" len="med"/>
            <a:tailEnd type="none" w="med" len="med"/>
          </a:ln>
        </p:spPr>
        <p:style>
          <a:lnRef idx="1">
            <a:schemeClr val="accent2"/>
          </a:lnRef>
          <a:fillRef idx="0">
            <a:schemeClr val="accent2"/>
          </a:fillRef>
          <a:effectRef idx="0">
            <a:schemeClr val="accent2"/>
          </a:effectRef>
          <a:fontRef idx="minor">
            <a:schemeClr val="tx1"/>
          </a:fontRef>
        </p:style>
      </p:cxnSp>
      <p:sp>
        <p:nvSpPr>
          <p:cNvPr id="145" name="テキスト ボックス 144">
            <a:extLst>
              <a:ext uri="{FF2B5EF4-FFF2-40B4-BE49-F238E27FC236}">
                <a16:creationId xmlns:a16="http://schemas.microsoft.com/office/drawing/2014/main" id="{194B0FF6-1446-439F-970F-D5ED86528103}"/>
              </a:ext>
            </a:extLst>
          </p:cNvPr>
          <p:cNvSpPr txBox="1"/>
          <p:nvPr/>
        </p:nvSpPr>
        <p:spPr>
          <a:xfrm>
            <a:off x="9624179" y="4900398"/>
            <a:ext cx="312906" cy="369332"/>
          </a:xfrm>
          <a:prstGeom prst="rect">
            <a:avLst/>
          </a:prstGeom>
          <a:noFill/>
        </p:spPr>
        <p:txBody>
          <a:bodyPr wrap="none" rtlCol="0">
            <a:spAutoFit/>
          </a:bodyPr>
          <a:lstStyle/>
          <a:p>
            <a:r>
              <a:rPr kumimoji="1" lang="en-US" altLang="ja-JP" dirty="0">
                <a:solidFill>
                  <a:srgbClr val="00B050"/>
                </a:solidFill>
              </a:rPr>
              <a:t>0</a:t>
            </a:r>
            <a:endParaRPr kumimoji="1" lang="ja-JP" altLang="en-US" dirty="0">
              <a:solidFill>
                <a:srgbClr val="00B050"/>
              </a:solidFill>
            </a:endParaRPr>
          </a:p>
        </p:txBody>
      </p:sp>
      <p:sp>
        <p:nvSpPr>
          <p:cNvPr id="146" name="テキスト ボックス 145">
            <a:extLst>
              <a:ext uri="{FF2B5EF4-FFF2-40B4-BE49-F238E27FC236}">
                <a16:creationId xmlns:a16="http://schemas.microsoft.com/office/drawing/2014/main" id="{087DBC51-09C3-481D-AD49-CC8B751AB9A2}"/>
              </a:ext>
            </a:extLst>
          </p:cNvPr>
          <p:cNvSpPr txBox="1"/>
          <p:nvPr/>
        </p:nvSpPr>
        <p:spPr>
          <a:xfrm>
            <a:off x="7912059" y="4623466"/>
            <a:ext cx="312906" cy="369332"/>
          </a:xfrm>
          <a:prstGeom prst="rect">
            <a:avLst/>
          </a:prstGeom>
          <a:noFill/>
        </p:spPr>
        <p:txBody>
          <a:bodyPr wrap="none" rtlCol="0">
            <a:spAutoFit/>
          </a:bodyPr>
          <a:lstStyle/>
          <a:p>
            <a:r>
              <a:rPr lang="en-US" altLang="ja-JP" dirty="0">
                <a:solidFill>
                  <a:srgbClr val="00B050"/>
                </a:solidFill>
              </a:rPr>
              <a:t>0</a:t>
            </a:r>
            <a:endParaRPr kumimoji="1" lang="ja-JP" altLang="en-US" dirty="0">
              <a:solidFill>
                <a:srgbClr val="00B050"/>
              </a:solidFill>
            </a:endParaRPr>
          </a:p>
        </p:txBody>
      </p:sp>
      <p:sp>
        <p:nvSpPr>
          <p:cNvPr id="147" name="テキスト ボックス 146">
            <a:extLst>
              <a:ext uri="{FF2B5EF4-FFF2-40B4-BE49-F238E27FC236}">
                <a16:creationId xmlns:a16="http://schemas.microsoft.com/office/drawing/2014/main" id="{EFA1C49A-9B92-438D-9F27-39F4ACF687D9}"/>
              </a:ext>
            </a:extLst>
          </p:cNvPr>
          <p:cNvSpPr txBox="1"/>
          <p:nvPr/>
        </p:nvSpPr>
        <p:spPr>
          <a:xfrm>
            <a:off x="6417150" y="4964675"/>
            <a:ext cx="312906" cy="369332"/>
          </a:xfrm>
          <a:prstGeom prst="rect">
            <a:avLst/>
          </a:prstGeom>
          <a:noFill/>
        </p:spPr>
        <p:txBody>
          <a:bodyPr wrap="none" rtlCol="0">
            <a:spAutoFit/>
          </a:bodyPr>
          <a:lstStyle/>
          <a:p>
            <a:r>
              <a:rPr kumimoji="1" lang="en-US" altLang="ja-JP" dirty="0">
                <a:solidFill>
                  <a:srgbClr val="00B050"/>
                </a:solidFill>
              </a:rPr>
              <a:t>9</a:t>
            </a:r>
            <a:endParaRPr kumimoji="1" lang="ja-JP" altLang="en-US" dirty="0">
              <a:solidFill>
                <a:srgbClr val="00B050"/>
              </a:solidFill>
            </a:endParaRPr>
          </a:p>
        </p:txBody>
      </p:sp>
      <p:cxnSp>
        <p:nvCxnSpPr>
          <p:cNvPr id="148" name="直線矢印コネクタ 147">
            <a:extLst>
              <a:ext uri="{FF2B5EF4-FFF2-40B4-BE49-F238E27FC236}">
                <a16:creationId xmlns:a16="http://schemas.microsoft.com/office/drawing/2014/main" id="{9C60250F-35A4-44E4-B8B1-6DAD3DD41F45}"/>
              </a:ext>
            </a:extLst>
          </p:cNvPr>
          <p:cNvCxnSpPr>
            <a:cxnSpLocks/>
          </p:cNvCxnSpPr>
          <p:nvPr/>
        </p:nvCxnSpPr>
        <p:spPr>
          <a:xfrm flipV="1">
            <a:off x="6421123" y="4869206"/>
            <a:ext cx="2465162" cy="531006"/>
          </a:xfrm>
          <a:prstGeom prst="straightConnector1">
            <a:avLst/>
          </a:prstGeom>
          <a:ln>
            <a:solidFill>
              <a:srgbClr val="00B050"/>
            </a:solidFill>
            <a:headEnd type="arrow" w="med" len="med"/>
            <a:tailEnd type="none" w="med" len="med"/>
          </a:ln>
        </p:spPr>
        <p:style>
          <a:lnRef idx="1">
            <a:schemeClr val="accent2"/>
          </a:lnRef>
          <a:fillRef idx="0">
            <a:schemeClr val="accent2"/>
          </a:fillRef>
          <a:effectRef idx="0">
            <a:schemeClr val="accent2"/>
          </a:effectRef>
          <a:fontRef idx="minor">
            <a:schemeClr val="tx1"/>
          </a:fontRef>
        </p:style>
      </p:cxnSp>
      <p:sp>
        <p:nvSpPr>
          <p:cNvPr id="151" name="テキスト ボックス 150">
            <a:extLst>
              <a:ext uri="{FF2B5EF4-FFF2-40B4-BE49-F238E27FC236}">
                <a16:creationId xmlns:a16="http://schemas.microsoft.com/office/drawing/2014/main" id="{6B73EF62-62EE-41EE-8F4F-E0A951B8F731}"/>
              </a:ext>
            </a:extLst>
          </p:cNvPr>
          <p:cNvSpPr txBox="1"/>
          <p:nvPr/>
        </p:nvSpPr>
        <p:spPr>
          <a:xfrm>
            <a:off x="7957922" y="4921278"/>
            <a:ext cx="312906" cy="369332"/>
          </a:xfrm>
          <a:prstGeom prst="rect">
            <a:avLst/>
          </a:prstGeom>
          <a:noFill/>
        </p:spPr>
        <p:txBody>
          <a:bodyPr wrap="none" rtlCol="0">
            <a:spAutoFit/>
          </a:bodyPr>
          <a:lstStyle/>
          <a:p>
            <a:r>
              <a:rPr kumimoji="1" lang="en-US" altLang="ja-JP" dirty="0">
                <a:solidFill>
                  <a:srgbClr val="00B050"/>
                </a:solidFill>
              </a:rPr>
              <a:t>1</a:t>
            </a:r>
            <a:endParaRPr kumimoji="1" lang="ja-JP" altLang="en-US" dirty="0">
              <a:solidFill>
                <a:srgbClr val="00B050"/>
              </a:solidFill>
            </a:endParaRPr>
          </a:p>
        </p:txBody>
      </p:sp>
    </p:spTree>
    <p:extLst>
      <p:ext uri="{BB962C8B-B14F-4D97-AF65-F5344CB8AC3E}">
        <p14:creationId xmlns:p14="http://schemas.microsoft.com/office/powerpoint/2010/main" val="24122081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912294-296D-4C67-91E1-27E6BEF7BECE}"/>
              </a:ext>
            </a:extLst>
          </p:cNvPr>
          <p:cNvSpPr>
            <a:spLocks noGrp="1"/>
          </p:cNvSpPr>
          <p:nvPr>
            <p:ph type="title"/>
          </p:nvPr>
        </p:nvSpPr>
        <p:spPr/>
        <p:txBody>
          <a:bodyPr/>
          <a:lstStyle/>
          <a:p>
            <a:r>
              <a:rPr kumimoji="1" lang="en-US" altLang="ja-JP" dirty="0"/>
              <a:t>Example of Ford-Fulkerson</a:t>
            </a:r>
            <a:endParaRPr kumimoji="1" lang="ja-JP" altLang="en-US" dirty="0"/>
          </a:p>
        </p:txBody>
      </p:sp>
      <p:sp>
        <p:nvSpPr>
          <p:cNvPr id="149" name="楕円 148">
            <a:extLst>
              <a:ext uri="{FF2B5EF4-FFF2-40B4-BE49-F238E27FC236}">
                <a16:creationId xmlns:a16="http://schemas.microsoft.com/office/drawing/2014/main" id="{95E6D7A4-89D5-43FA-BDDE-A47C795BBE48}"/>
              </a:ext>
            </a:extLst>
          </p:cNvPr>
          <p:cNvSpPr/>
          <p:nvPr/>
        </p:nvSpPr>
        <p:spPr>
          <a:xfrm>
            <a:off x="2122780" y="3447453"/>
            <a:ext cx="424624" cy="42462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dirty="0"/>
              <a:t>f</a:t>
            </a:r>
            <a:endParaRPr kumimoji="1" lang="ja-JP" altLang="en-US" sz="2000" dirty="0"/>
          </a:p>
        </p:txBody>
      </p:sp>
      <p:sp>
        <p:nvSpPr>
          <p:cNvPr id="150" name="楕円 149">
            <a:extLst>
              <a:ext uri="{FF2B5EF4-FFF2-40B4-BE49-F238E27FC236}">
                <a16:creationId xmlns:a16="http://schemas.microsoft.com/office/drawing/2014/main" id="{5D3FA1DB-DAD2-4566-ABCA-B978A1DDE329}"/>
              </a:ext>
            </a:extLst>
          </p:cNvPr>
          <p:cNvSpPr/>
          <p:nvPr/>
        </p:nvSpPr>
        <p:spPr>
          <a:xfrm>
            <a:off x="2117287" y="2041995"/>
            <a:ext cx="424624" cy="42462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dirty="0"/>
              <a:t>b</a:t>
            </a:r>
            <a:endParaRPr kumimoji="1" lang="ja-JP" altLang="en-US" sz="2000" dirty="0"/>
          </a:p>
        </p:txBody>
      </p:sp>
      <p:sp>
        <p:nvSpPr>
          <p:cNvPr id="152" name="楕円 151">
            <a:extLst>
              <a:ext uri="{FF2B5EF4-FFF2-40B4-BE49-F238E27FC236}">
                <a16:creationId xmlns:a16="http://schemas.microsoft.com/office/drawing/2014/main" id="{98E6DCCC-83BA-4F2D-95BF-79854EB37349}"/>
              </a:ext>
            </a:extLst>
          </p:cNvPr>
          <p:cNvSpPr/>
          <p:nvPr/>
        </p:nvSpPr>
        <p:spPr>
          <a:xfrm>
            <a:off x="3819760" y="2041994"/>
            <a:ext cx="424624" cy="42462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dirty="0"/>
              <a:t>c</a:t>
            </a:r>
            <a:endParaRPr kumimoji="1" lang="ja-JP" altLang="en-US" sz="2000" dirty="0"/>
          </a:p>
        </p:txBody>
      </p:sp>
      <p:sp>
        <p:nvSpPr>
          <p:cNvPr id="153" name="楕円 152">
            <a:extLst>
              <a:ext uri="{FF2B5EF4-FFF2-40B4-BE49-F238E27FC236}">
                <a16:creationId xmlns:a16="http://schemas.microsoft.com/office/drawing/2014/main" id="{CF37BF2E-AC5E-4E80-96D6-8554E3D9B4B6}"/>
              </a:ext>
            </a:extLst>
          </p:cNvPr>
          <p:cNvSpPr/>
          <p:nvPr/>
        </p:nvSpPr>
        <p:spPr>
          <a:xfrm>
            <a:off x="3817238" y="3447453"/>
            <a:ext cx="424624" cy="42462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dirty="0"/>
              <a:t>e</a:t>
            </a:r>
            <a:endParaRPr kumimoji="1" lang="ja-JP" altLang="en-US" sz="2000" dirty="0"/>
          </a:p>
        </p:txBody>
      </p:sp>
      <p:sp>
        <p:nvSpPr>
          <p:cNvPr id="154" name="楕円 153">
            <a:extLst>
              <a:ext uri="{FF2B5EF4-FFF2-40B4-BE49-F238E27FC236}">
                <a16:creationId xmlns:a16="http://schemas.microsoft.com/office/drawing/2014/main" id="{5A0B3CEF-6DAD-4BDE-B889-80C19825234B}"/>
              </a:ext>
            </a:extLst>
          </p:cNvPr>
          <p:cNvSpPr/>
          <p:nvPr/>
        </p:nvSpPr>
        <p:spPr>
          <a:xfrm>
            <a:off x="5018166" y="2744723"/>
            <a:ext cx="424624" cy="42462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a:t>t</a:t>
            </a:r>
            <a:endParaRPr kumimoji="1" lang="ja-JP" altLang="en-US" sz="2000" dirty="0"/>
          </a:p>
        </p:txBody>
      </p:sp>
      <p:sp>
        <p:nvSpPr>
          <p:cNvPr id="155" name="楕円 154">
            <a:extLst>
              <a:ext uri="{FF2B5EF4-FFF2-40B4-BE49-F238E27FC236}">
                <a16:creationId xmlns:a16="http://schemas.microsoft.com/office/drawing/2014/main" id="{93165427-9915-4FCE-98D1-2AD5FFC3E528}"/>
              </a:ext>
            </a:extLst>
          </p:cNvPr>
          <p:cNvSpPr/>
          <p:nvPr/>
        </p:nvSpPr>
        <p:spPr>
          <a:xfrm>
            <a:off x="984817" y="2744723"/>
            <a:ext cx="424624" cy="424624"/>
          </a:xfrm>
          <a:prstGeom prst="ellipse">
            <a:avLst/>
          </a:prstGeom>
          <a:solidFill>
            <a:srgbClr val="FFCCFF"/>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a:t>s</a:t>
            </a:r>
            <a:endParaRPr kumimoji="1" lang="ja-JP" altLang="en-US" sz="2000" dirty="0"/>
          </a:p>
        </p:txBody>
      </p:sp>
      <p:cxnSp>
        <p:nvCxnSpPr>
          <p:cNvPr id="156" name="直線矢印コネクタ 155">
            <a:extLst>
              <a:ext uri="{FF2B5EF4-FFF2-40B4-BE49-F238E27FC236}">
                <a16:creationId xmlns:a16="http://schemas.microsoft.com/office/drawing/2014/main" id="{D898F04C-CEC4-436D-AA05-5CBD561B945D}"/>
              </a:ext>
            </a:extLst>
          </p:cNvPr>
          <p:cNvCxnSpPr>
            <a:cxnSpLocks/>
            <a:stCxn id="150" idx="6"/>
            <a:endCxn id="152" idx="2"/>
          </p:cNvCxnSpPr>
          <p:nvPr/>
        </p:nvCxnSpPr>
        <p:spPr>
          <a:xfrm flipV="1">
            <a:off x="2541911" y="2254306"/>
            <a:ext cx="1277849" cy="1"/>
          </a:xfrm>
          <a:prstGeom prst="straightConnector1">
            <a:avLst/>
          </a:prstGeom>
          <a:ln>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157" name="直線矢印コネクタ 156">
            <a:extLst>
              <a:ext uri="{FF2B5EF4-FFF2-40B4-BE49-F238E27FC236}">
                <a16:creationId xmlns:a16="http://schemas.microsoft.com/office/drawing/2014/main" id="{919300C4-15BE-4C98-B2AA-D93E3395D939}"/>
              </a:ext>
            </a:extLst>
          </p:cNvPr>
          <p:cNvCxnSpPr>
            <a:stCxn id="152" idx="4"/>
            <a:endCxn id="153" idx="0"/>
          </p:cNvCxnSpPr>
          <p:nvPr/>
        </p:nvCxnSpPr>
        <p:spPr>
          <a:xfrm flipH="1">
            <a:off x="4029551" y="2466618"/>
            <a:ext cx="2522" cy="980835"/>
          </a:xfrm>
          <a:prstGeom prst="straightConnector1">
            <a:avLst/>
          </a:prstGeom>
          <a:ln w="254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8" name="直線矢印コネクタ 157">
            <a:extLst>
              <a:ext uri="{FF2B5EF4-FFF2-40B4-BE49-F238E27FC236}">
                <a16:creationId xmlns:a16="http://schemas.microsoft.com/office/drawing/2014/main" id="{04998F26-F9FD-44F7-87BB-3E2EA83842B7}"/>
              </a:ext>
            </a:extLst>
          </p:cNvPr>
          <p:cNvCxnSpPr>
            <a:cxnSpLocks/>
            <a:stCxn id="152" idx="6"/>
            <a:endCxn id="154" idx="1"/>
          </p:cNvCxnSpPr>
          <p:nvPr/>
        </p:nvCxnSpPr>
        <p:spPr>
          <a:xfrm>
            <a:off x="4244384" y="2254306"/>
            <a:ext cx="835967" cy="552602"/>
          </a:xfrm>
          <a:prstGeom prst="straightConnector1">
            <a:avLst/>
          </a:prstGeom>
          <a:ln>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159" name="直線矢印コネクタ 158">
            <a:extLst>
              <a:ext uri="{FF2B5EF4-FFF2-40B4-BE49-F238E27FC236}">
                <a16:creationId xmlns:a16="http://schemas.microsoft.com/office/drawing/2014/main" id="{6AC5B107-52A4-462E-BD88-FBFF627CBFFB}"/>
              </a:ext>
            </a:extLst>
          </p:cNvPr>
          <p:cNvCxnSpPr>
            <a:endCxn id="153" idx="2"/>
          </p:cNvCxnSpPr>
          <p:nvPr/>
        </p:nvCxnSpPr>
        <p:spPr>
          <a:xfrm>
            <a:off x="1409441" y="2957034"/>
            <a:ext cx="2407797" cy="702731"/>
          </a:xfrm>
          <a:prstGeom prst="straightConnector1">
            <a:avLst/>
          </a:prstGeom>
          <a:ln w="254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0" name="直線矢印コネクタ 159">
            <a:extLst>
              <a:ext uri="{FF2B5EF4-FFF2-40B4-BE49-F238E27FC236}">
                <a16:creationId xmlns:a16="http://schemas.microsoft.com/office/drawing/2014/main" id="{6898EF71-39FE-4491-947F-71F20A26DE85}"/>
              </a:ext>
            </a:extLst>
          </p:cNvPr>
          <p:cNvCxnSpPr>
            <a:stCxn id="150" idx="4"/>
            <a:endCxn id="149" idx="0"/>
          </p:cNvCxnSpPr>
          <p:nvPr/>
        </p:nvCxnSpPr>
        <p:spPr>
          <a:xfrm>
            <a:off x="2329600" y="2466619"/>
            <a:ext cx="5493" cy="980834"/>
          </a:xfrm>
          <a:prstGeom prst="straightConnector1">
            <a:avLst/>
          </a:prstGeom>
          <a:ln w="254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1" name="直線矢印コネクタ 160">
            <a:extLst>
              <a:ext uri="{FF2B5EF4-FFF2-40B4-BE49-F238E27FC236}">
                <a16:creationId xmlns:a16="http://schemas.microsoft.com/office/drawing/2014/main" id="{53A9A916-3C6C-4867-B20E-7A6899B06743}"/>
              </a:ext>
            </a:extLst>
          </p:cNvPr>
          <p:cNvCxnSpPr>
            <a:stCxn id="155" idx="7"/>
            <a:endCxn id="150" idx="2"/>
          </p:cNvCxnSpPr>
          <p:nvPr/>
        </p:nvCxnSpPr>
        <p:spPr>
          <a:xfrm flipV="1">
            <a:off x="1347256" y="2254307"/>
            <a:ext cx="770031" cy="552600"/>
          </a:xfrm>
          <a:prstGeom prst="straightConnector1">
            <a:avLst/>
          </a:prstGeom>
          <a:ln>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162" name="直線矢印コネクタ 161">
            <a:extLst>
              <a:ext uri="{FF2B5EF4-FFF2-40B4-BE49-F238E27FC236}">
                <a16:creationId xmlns:a16="http://schemas.microsoft.com/office/drawing/2014/main" id="{5B319A29-A0A8-4BFA-8431-6ABB5DE6A58D}"/>
              </a:ext>
            </a:extLst>
          </p:cNvPr>
          <p:cNvCxnSpPr>
            <a:stCxn id="155" idx="5"/>
            <a:endCxn id="149" idx="2"/>
          </p:cNvCxnSpPr>
          <p:nvPr/>
        </p:nvCxnSpPr>
        <p:spPr>
          <a:xfrm>
            <a:off x="1347256" y="3107162"/>
            <a:ext cx="775524" cy="552604"/>
          </a:xfrm>
          <a:prstGeom prst="straightConnector1">
            <a:avLst/>
          </a:prstGeom>
          <a:ln>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163" name="直線矢印コネクタ 162">
            <a:extLst>
              <a:ext uri="{FF2B5EF4-FFF2-40B4-BE49-F238E27FC236}">
                <a16:creationId xmlns:a16="http://schemas.microsoft.com/office/drawing/2014/main" id="{35CCBC9A-701A-4C18-A1F4-5458E6A05679}"/>
              </a:ext>
            </a:extLst>
          </p:cNvPr>
          <p:cNvCxnSpPr>
            <a:stCxn id="155" idx="6"/>
            <a:endCxn id="152" idx="3"/>
          </p:cNvCxnSpPr>
          <p:nvPr/>
        </p:nvCxnSpPr>
        <p:spPr>
          <a:xfrm flipV="1">
            <a:off x="1409441" y="2404433"/>
            <a:ext cx="2472504" cy="552602"/>
          </a:xfrm>
          <a:prstGeom prst="straightConnector1">
            <a:avLst/>
          </a:prstGeom>
          <a:ln>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164" name="直線矢印コネクタ 163">
            <a:extLst>
              <a:ext uri="{FF2B5EF4-FFF2-40B4-BE49-F238E27FC236}">
                <a16:creationId xmlns:a16="http://schemas.microsoft.com/office/drawing/2014/main" id="{D2DC8F60-538F-4A52-971A-1936AA45DF49}"/>
              </a:ext>
            </a:extLst>
          </p:cNvPr>
          <p:cNvCxnSpPr>
            <a:cxnSpLocks/>
            <a:stCxn id="149" idx="6"/>
            <a:endCxn id="154" idx="2"/>
          </p:cNvCxnSpPr>
          <p:nvPr/>
        </p:nvCxnSpPr>
        <p:spPr>
          <a:xfrm flipV="1">
            <a:off x="2547404" y="2957035"/>
            <a:ext cx="2470762" cy="702730"/>
          </a:xfrm>
          <a:prstGeom prst="straightConnector1">
            <a:avLst/>
          </a:prstGeom>
          <a:ln>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165" name="直線矢印コネクタ 164">
            <a:extLst>
              <a:ext uri="{FF2B5EF4-FFF2-40B4-BE49-F238E27FC236}">
                <a16:creationId xmlns:a16="http://schemas.microsoft.com/office/drawing/2014/main" id="{3BC8F6FF-8CE9-4F4F-B5A0-E65967580F66}"/>
              </a:ext>
            </a:extLst>
          </p:cNvPr>
          <p:cNvCxnSpPr>
            <a:cxnSpLocks/>
            <a:stCxn id="153" idx="6"/>
            <a:endCxn id="154" idx="3"/>
          </p:cNvCxnSpPr>
          <p:nvPr/>
        </p:nvCxnSpPr>
        <p:spPr>
          <a:xfrm flipV="1">
            <a:off x="4241862" y="3107162"/>
            <a:ext cx="838489" cy="552603"/>
          </a:xfrm>
          <a:prstGeom prst="straightConnector1">
            <a:avLst/>
          </a:prstGeom>
          <a:ln w="254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6" name="テキスト ボックス 165">
            <a:extLst>
              <a:ext uri="{FF2B5EF4-FFF2-40B4-BE49-F238E27FC236}">
                <a16:creationId xmlns:a16="http://schemas.microsoft.com/office/drawing/2014/main" id="{87FAF699-7437-45A5-A9E2-8618DB98E0D3}"/>
              </a:ext>
            </a:extLst>
          </p:cNvPr>
          <p:cNvSpPr txBox="1"/>
          <p:nvPr/>
        </p:nvSpPr>
        <p:spPr>
          <a:xfrm>
            <a:off x="1352326" y="1888422"/>
            <a:ext cx="681597" cy="369332"/>
          </a:xfrm>
          <a:prstGeom prst="rect">
            <a:avLst/>
          </a:prstGeom>
          <a:noFill/>
        </p:spPr>
        <p:txBody>
          <a:bodyPr wrap="none" rtlCol="0">
            <a:spAutoFit/>
          </a:bodyPr>
          <a:lstStyle/>
          <a:p>
            <a:r>
              <a:rPr kumimoji="1" lang="en-US" altLang="ja-JP" dirty="0"/>
              <a:t>12/</a:t>
            </a:r>
            <a:r>
              <a:rPr lang="en-US" altLang="ja-JP" dirty="0">
                <a:solidFill>
                  <a:srgbClr val="FF0000"/>
                </a:solidFill>
              </a:rPr>
              <a:t>3</a:t>
            </a:r>
            <a:endParaRPr kumimoji="1" lang="ja-JP" altLang="en-US" dirty="0">
              <a:solidFill>
                <a:srgbClr val="FF0000"/>
              </a:solidFill>
            </a:endParaRPr>
          </a:p>
        </p:txBody>
      </p:sp>
      <p:sp>
        <p:nvSpPr>
          <p:cNvPr id="167" name="テキスト ボックス 166">
            <a:extLst>
              <a:ext uri="{FF2B5EF4-FFF2-40B4-BE49-F238E27FC236}">
                <a16:creationId xmlns:a16="http://schemas.microsoft.com/office/drawing/2014/main" id="{2F04F006-E711-4AD4-BA31-2A9E02A71016}"/>
              </a:ext>
            </a:extLst>
          </p:cNvPr>
          <p:cNvSpPr txBox="1"/>
          <p:nvPr/>
        </p:nvSpPr>
        <p:spPr>
          <a:xfrm>
            <a:off x="2991355" y="1837501"/>
            <a:ext cx="553357" cy="369332"/>
          </a:xfrm>
          <a:prstGeom prst="rect">
            <a:avLst/>
          </a:prstGeom>
          <a:noFill/>
        </p:spPr>
        <p:txBody>
          <a:bodyPr wrap="none" rtlCol="0">
            <a:spAutoFit/>
          </a:bodyPr>
          <a:lstStyle/>
          <a:p>
            <a:r>
              <a:rPr kumimoji="1" lang="en-US" altLang="ja-JP" dirty="0"/>
              <a:t>3/</a:t>
            </a:r>
            <a:r>
              <a:rPr lang="en-US" altLang="ja-JP" dirty="0">
                <a:solidFill>
                  <a:srgbClr val="FF0000"/>
                </a:solidFill>
              </a:rPr>
              <a:t>3</a:t>
            </a:r>
            <a:endParaRPr kumimoji="1" lang="ja-JP" altLang="en-US" dirty="0">
              <a:solidFill>
                <a:srgbClr val="FF0000"/>
              </a:solidFill>
            </a:endParaRPr>
          </a:p>
        </p:txBody>
      </p:sp>
      <p:sp>
        <p:nvSpPr>
          <p:cNvPr id="168" name="テキスト ボックス 167">
            <a:extLst>
              <a:ext uri="{FF2B5EF4-FFF2-40B4-BE49-F238E27FC236}">
                <a16:creationId xmlns:a16="http://schemas.microsoft.com/office/drawing/2014/main" id="{CA0EF287-2170-4CC6-ADB4-52E4564B9B28}"/>
              </a:ext>
            </a:extLst>
          </p:cNvPr>
          <p:cNvSpPr txBox="1"/>
          <p:nvPr/>
        </p:nvSpPr>
        <p:spPr>
          <a:xfrm>
            <a:off x="4502144" y="2113375"/>
            <a:ext cx="553357" cy="369332"/>
          </a:xfrm>
          <a:prstGeom prst="rect">
            <a:avLst/>
          </a:prstGeom>
          <a:noFill/>
        </p:spPr>
        <p:txBody>
          <a:bodyPr wrap="none" rtlCol="0">
            <a:spAutoFit/>
          </a:bodyPr>
          <a:lstStyle/>
          <a:p>
            <a:r>
              <a:rPr lang="en-US" altLang="ja-JP" dirty="0"/>
              <a:t>6/</a:t>
            </a:r>
            <a:r>
              <a:rPr lang="en-US" altLang="ja-JP" dirty="0">
                <a:solidFill>
                  <a:srgbClr val="FF0000"/>
                </a:solidFill>
              </a:rPr>
              <a:t>6</a:t>
            </a:r>
            <a:endParaRPr kumimoji="1" lang="ja-JP" altLang="en-US" dirty="0">
              <a:solidFill>
                <a:srgbClr val="FF0000"/>
              </a:solidFill>
            </a:endParaRPr>
          </a:p>
        </p:txBody>
      </p:sp>
      <p:sp>
        <p:nvSpPr>
          <p:cNvPr id="169" name="テキスト ボックス 168">
            <a:extLst>
              <a:ext uri="{FF2B5EF4-FFF2-40B4-BE49-F238E27FC236}">
                <a16:creationId xmlns:a16="http://schemas.microsoft.com/office/drawing/2014/main" id="{31671C71-7AFB-4C30-9A9C-5EEED539CFFB}"/>
              </a:ext>
            </a:extLst>
          </p:cNvPr>
          <p:cNvSpPr txBox="1"/>
          <p:nvPr/>
        </p:nvSpPr>
        <p:spPr>
          <a:xfrm>
            <a:off x="1723391" y="2501912"/>
            <a:ext cx="553357" cy="369332"/>
          </a:xfrm>
          <a:prstGeom prst="rect">
            <a:avLst/>
          </a:prstGeom>
          <a:noFill/>
        </p:spPr>
        <p:txBody>
          <a:bodyPr wrap="none" rtlCol="0">
            <a:spAutoFit/>
          </a:bodyPr>
          <a:lstStyle/>
          <a:p>
            <a:r>
              <a:rPr lang="en-US" altLang="ja-JP" dirty="0"/>
              <a:t>4/</a:t>
            </a:r>
            <a:r>
              <a:rPr lang="en-US" altLang="ja-JP" dirty="0">
                <a:solidFill>
                  <a:srgbClr val="FF0000"/>
                </a:solidFill>
              </a:rPr>
              <a:t>3</a:t>
            </a:r>
            <a:endParaRPr kumimoji="1" lang="ja-JP" altLang="en-US" dirty="0">
              <a:solidFill>
                <a:srgbClr val="FF0000"/>
              </a:solidFill>
            </a:endParaRPr>
          </a:p>
        </p:txBody>
      </p:sp>
      <p:sp>
        <p:nvSpPr>
          <p:cNvPr id="170" name="テキスト ボックス 169">
            <a:extLst>
              <a:ext uri="{FF2B5EF4-FFF2-40B4-BE49-F238E27FC236}">
                <a16:creationId xmlns:a16="http://schemas.microsoft.com/office/drawing/2014/main" id="{3B5D0B05-99C2-4370-A048-144DA4D0B4B8}"/>
              </a:ext>
            </a:extLst>
          </p:cNvPr>
          <p:cNvSpPr txBox="1"/>
          <p:nvPr/>
        </p:nvSpPr>
        <p:spPr>
          <a:xfrm>
            <a:off x="2308770" y="2851169"/>
            <a:ext cx="553357" cy="369332"/>
          </a:xfrm>
          <a:prstGeom prst="rect">
            <a:avLst/>
          </a:prstGeom>
          <a:noFill/>
        </p:spPr>
        <p:txBody>
          <a:bodyPr wrap="none" rtlCol="0">
            <a:spAutoFit/>
          </a:bodyPr>
          <a:lstStyle/>
          <a:p>
            <a:r>
              <a:rPr lang="en-US" altLang="ja-JP" dirty="0"/>
              <a:t>2/</a:t>
            </a:r>
            <a:r>
              <a:rPr lang="en-US" altLang="ja-JP" dirty="0">
                <a:solidFill>
                  <a:srgbClr val="FF0000"/>
                </a:solidFill>
              </a:rPr>
              <a:t>0</a:t>
            </a:r>
            <a:endParaRPr kumimoji="1" lang="ja-JP" altLang="en-US" dirty="0">
              <a:solidFill>
                <a:srgbClr val="FF0000"/>
              </a:solidFill>
            </a:endParaRPr>
          </a:p>
        </p:txBody>
      </p:sp>
      <p:sp>
        <p:nvSpPr>
          <p:cNvPr id="171" name="テキスト ボックス 170">
            <a:extLst>
              <a:ext uri="{FF2B5EF4-FFF2-40B4-BE49-F238E27FC236}">
                <a16:creationId xmlns:a16="http://schemas.microsoft.com/office/drawing/2014/main" id="{45EE2B92-682B-47BA-9790-184B9B3ACC2F}"/>
              </a:ext>
            </a:extLst>
          </p:cNvPr>
          <p:cNvSpPr txBox="1"/>
          <p:nvPr/>
        </p:nvSpPr>
        <p:spPr>
          <a:xfrm>
            <a:off x="4006226" y="2591438"/>
            <a:ext cx="681597" cy="369332"/>
          </a:xfrm>
          <a:prstGeom prst="rect">
            <a:avLst/>
          </a:prstGeom>
          <a:noFill/>
        </p:spPr>
        <p:txBody>
          <a:bodyPr wrap="none" rtlCol="0">
            <a:spAutoFit/>
          </a:bodyPr>
          <a:lstStyle/>
          <a:p>
            <a:r>
              <a:rPr kumimoji="1" lang="en-US" altLang="ja-JP" dirty="0"/>
              <a:t>10/</a:t>
            </a:r>
            <a:r>
              <a:rPr kumimoji="1" lang="en-US" altLang="ja-JP" dirty="0">
                <a:solidFill>
                  <a:srgbClr val="FF0000"/>
                </a:solidFill>
              </a:rPr>
              <a:t>0</a:t>
            </a:r>
            <a:endParaRPr kumimoji="1" lang="ja-JP" altLang="en-US" dirty="0">
              <a:solidFill>
                <a:srgbClr val="FF0000"/>
              </a:solidFill>
            </a:endParaRPr>
          </a:p>
        </p:txBody>
      </p:sp>
      <p:sp>
        <p:nvSpPr>
          <p:cNvPr id="172" name="テキスト ボックス 171">
            <a:extLst>
              <a:ext uri="{FF2B5EF4-FFF2-40B4-BE49-F238E27FC236}">
                <a16:creationId xmlns:a16="http://schemas.microsoft.com/office/drawing/2014/main" id="{3799452C-9053-4210-83C3-D2E8AC5EDBCD}"/>
              </a:ext>
            </a:extLst>
          </p:cNvPr>
          <p:cNvSpPr txBox="1"/>
          <p:nvPr/>
        </p:nvSpPr>
        <p:spPr>
          <a:xfrm>
            <a:off x="2677731" y="3509637"/>
            <a:ext cx="553357" cy="369332"/>
          </a:xfrm>
          <a:prstGeom prst="rect">
            <a:avLst/>
          </a:prstGeom>
          <a:noFill/>
        </p:spPr>
        <p:txBody>
          <a:bodyPr wrap="none" rtlCol="0">
            <a:spAutoFit/>
          </a:bodyPr>
          <a:lstStyle/>
          <a:p>
            <a:r>
              <a:rPr lang="en-US" altLang="ja-JP" dirty="0"/>
              <a:t>6/</a:t>
            </a:r>
            <a:r>
              <a:rPr lang="en-US" altLang="ja-JP" dirty="0">
                <a:solidFill>
                  <a:srgbClr val="FF0000"/>
                </a:solidFill>
              </a:rPr>
              <a:t>6</a:t>
            </a:r>
            <a:endParaRPr kumimoji="1" lang="ja-JP" altLang="en-US" dirty="0">
              <a:solidFill>
                <a:srgbClr val="FF0000"/>
              </a:solidFill>
            </a:endParaRPr>
          </a:p>
        </p:txBody>
      </p:sp>
      <p:sp>
        <p:nvSpPr>
          <p:cNvPr id="173" name="テキスト ボックス 172">
            <a:extLst>
              <a:ext uri="{FF2B5EF4-FFF2-40B4-BE49-F238E27FC236}">
                <a16:creationId xmlns:a16="http://schemas.microsoft.com/office/drawing/2014/main" id="{55E655CF-6AE5-43E1-8DEB-4D4C2BA455C1}"/>
              </a:ext>
            </a:extLst>
          </p:cNvPr>
          <p:cNvSpPr txBox="1"/>
          <p:nvPr/>
        </p:nvSpPr>
        <p:spPr>
          <a:xfrm>
            <a:off x="1418145" y="3438989"/>
            <a:ext cx="553357" cy="369332"/>
          </a:xfrm>
          <a:prstGeom prst="rect">
            <a:avLst/>
          </a:prstGeom>
          <a:noFill/>
        </p:spPr>
        <p:txBody>
          <a:bodyPr wrap="none" rtlCol="0">
            <a:spAutoFit/>
          </a:bodyPr>
          <a:lstStyle/>
          <a:p>
            <a:r>
              <a:rPr lang="en-US" altLang="ja-JP" dirty="0"/>
              <a:t>6/</a:t>
            </a:r>
            <a:r>
              <a:rPr lang="en-US" altLang="ja-JP" dirty="0">
                <a:solidFill>
                  <a:srgbClr val="FF0000"/>
                </a:solidFill>
              </a:rPr>
              <a:t>6</a:t>
            </a:r>
            <a:endParaRPr kumimoji="1" lang="ja-JP" altLang="en-US" dirty="0">
              <a:solidFill>
                <a:srgbClr val="FF0000"/>
              </a:solidFill>
            </a:endParaRPr>
          </a:p>
        </p:txBody>
      </p:sp>
      <p:sp>
        <p:nvSpPr>
          <p:cNvPr id="174" name="テキスト ボックス 173">
            <a:extLst>
              <a:ext uri="{FF2B5EF4-FFF2-40B4-BE49-F238E27FC236}">
                <a16:creationId xmlns:a16="http://schemas.microsoft.com/office/drawing/2014/main" id="{507A4BD8-B052-4145-B96F-7FB414947B1B}"/>
              </a:ext>
            </a:extLst>
          </p:cNvPr>
          <p:cNvSpPr txBox="1"/>
          <p:nvPr/>
        </p:nvSpPr>
        <p:spPr>
          <a:xfrm>
            <a:off x="4549131" y="3501174"/>
            <a:ext cx="553357" cy="369332"/>
          </a:xfrm>
          <a:prstGeom prst="rect">
            <a:avLst/>
          </a:prstGeom>
          <a:noFill/>
        </p:spPr>
        <p:txBody>
          <a:bodyPr wrap="none" rtlCol="0">
            <a:spAutoFit/>
          </a:bodyPr>
          <a:lstStyle/>
          <a:p>
            <a:r>
              <a:rPr kumimoji="1" lang="en-US" altLang="ja-JP" dirty="0"/>
              <a:t>8/</a:t>
            </a:r>
            <a:r>
              <a:rPr kumimoji="1" lang="en-US" altLang="ja-JP" dirty="0">
                <a:solidFill>
                  <a:srgbClr val="FF0000"/>
                </a:solidFill>
              </a:rPr>
              <a:t>0</a:t>
            </a:r>
            <a:endParaRPr kumimoji="1" lang="ja-JP" altLang="en-US" dirty="0">
              <a:solidFill>
                <a:srgbClr val="FF0000"/>
              </a:solidFill>
            </a:endParaRPr>
          </a:p>
        </p:txBody>
      </p:sp>
      <p:sp>
        <p:nvSpPr>
          <p:cNvPr id="175" name="テキスト ボックス 174">
            <a:extLst>
              <a:ext uri="{FF2B5EF4-FFF2-40B4-BE49-F238E27FC236}">
                <a16:creationId xmlns:a16="http://schemas.microsoft.com/office/drawing/2014/main" id="{AAB4B21D-C956-4426-9E01-D2B91CC571E7}"/>
              </a:ext>
            </a:extLst>
          </p:cNvPr>
          <p:cNvSpPr txBox="1"/>
          <p:nvPr/>
        </p:nvSpPr>
        <p:spPr>
          <a:xfrm>
            <a:off x="1746034" y="3096916"/>
            <a:ext cx="553357" cy="369332"/>
          </a:xfrm>
          <a:prstGeom prst="rect">
            <a:avLst/>
          </a:prstGeom>
          <a:noFill/>
        </p:spPr>
        <p:txBody>
          <a:bodyPr wrap="none" rtlCol="0">
            <a:spAutoFit/>
          </a:bodyPr>
          <a:lstStyle/>
          <a:p>
            <a:r>
              <a:rPr kumimoji="1" lang="en-US" altLang="ja-JP" dirty="0"/>
              <a:t>4/</a:t>
            </a:r>
            <a:r>
              <a:rPr kumimoji="1" lang="en-US" altLang="ja-JP" dirty="0">
                <a:solidFill>
                  <a:srgbClr val="FF0000"/>
                </a:solidFill>
              </a:rPr>
              <a:t>0</a:t>
            </a:r>
            <a:endParaRPr kumimoji="1" lang="ja-JP" altLang="en-US" dirty="0">
              <a:solidFill>
                <a:srgbClr val="FF0000"/>
              </a:solidFill>
            </a:endParaRPr>
          </a:p>
        </p:txBody>
      </p:sp>
      <p:cxnSp>
        <p:nvCxnSpPr>
          <p:cNvPr id="176" name="直線矢印コネクタ 175">
            <a:extLst>
              <a:ext uri="{FF2B5EF4-FFF2-40B4-BE49-F238E27FC236}">
                <a16:creationId xmlns:a16="http://schemas.microsoft.com/office/drawing/2014/main" id="{00641A51-88CF-4D27-BD16-772A886748EA}"/>
              </a:ext>
            </a:extLst>
          </p:cNvPr>
          <p:cNvCxnSpPr>
            <a:cxnSpLocks/>
          </p:cNvCxnSpPr>
          <p:nvPr/>
        </p:nvCxnSpPr>
        <p:spPr>
          <a:xfrm flipV="1">
            <a:off x="2541911" y="2368606"/>
            <a:ext cx="1277849" cy="1"/>
          </a:xfrm>
          <a:prstGeom prst="straightConnector1">
            <a:avLst/>
          </a:prstGeom>
          <a:ln>
            <a:solidFill>
              <a:srgbClr val="FF0000"/>
            </a:solidFill>
            <a:headEnd type="arrow"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77" name="直線矢印コネクタ 176">
            <a:extLst>
              <a:ext uri="{FF2B5EF4-FFF2-40B4-BE49-F238E27FC236}">
                <a16:creationId xmlns:a16="http://schemas.microsoft.com/office/drawing/2014/main" id="{3E42F768-09C7-421A-A5FB-8ACBF814A457}"/>
              </a:ext>
            </a:extLst>
          </p:cNvPr>
          <p:cNvCxnSpPr>
            <a:cxnSpLocks/>
          </p:cNvCxnSpPr>
          <p:nvPr/>
        </p:nvCxnSpPr>
        <p:spPr>
          <a:xfrm>
            <a:off x="4244384" y="2368606"/>
            <a:ext cx="835967" cy="552602"/>
          </a:xfrm>
          <a:prstGeom prst="straightConnector1">
            <a:avLst/>
          </a:prstGeom>
          <a:ln>
            <a:solidFill>
              <a:srgbClr val="FF0000"/>
            </a:solidFill>
            <a:headEnd type="arrow"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78" name="直線矢印コネクタ 177">
            <a:extLst>
              <a:ext uri="{FF2B5EF4-FFF2-40B4-BE49-F238E27FC236}">
                <a16:creationId xmlns:a16="http://schemas.microsoft.com/office/drawing/2014/main" id="{435DD62A-80A4-448A-819B-42B738F80229}"/>
              </a:ext>
            </a:extLst>
          </p:cNvPr>
          <p:cNvCxnSpPr/>
          <p:nvPr/>
        </p:nvCxnSpPr>
        <p:spPr>
          <a:xfrm flipV="1">
            <a:off x="1347256" y="2368607"/>
            <a:ext cx="770031" cy="552600"/>
          </a:xfrm>
          <a:prstGeom prst="straightConnector1">
            <a:avLst/>
          </a:prstGeom>
          <a:ln>
            <a:solidFill>
              <a:srgbClr val="00B050"/>
            </a:solidFill>
            <a:headEnd type="arrow" w="med" len="med"/>
            <a:tailEnd type="none" w="med" len="med"/>
          </a:ln>
        </p:spPr>
        <p:style>
          <a:lnRef idx="1">
            <a:schemeClr val="accent2"/>
          </a:lnRef>
          <a:fillRef idx="0">
            <a:schemeClr val="accent2"/>
          </a:fillRef>
          <a:effectRef idx="0">
            <a:schemeClr val="accent2"/>
          </a:effectRef>
          <a:fontRef idx="minor">
            <a:schemeClr val="tx1"/>
          </a:fontRef>
        </p:style>
      </p:cxnSp>
      <p:sp>
        <p:nvSpPr>
          <p:cNvPr id="179" name="テキスト ボックス 178">
            <a:extLst>
              <a:ext uri="{FF2B5EF4-FFF2-40B4-BE49-F238E27FC236}">
                <a16:creationId xmlns:a16="http://schemas.microsoft.com/office/drawing/2014/main" id="{A9946398-ABCF-458E-B235-43F28DE9586A}"/>
              </a:ext>
            </a:extLst>
          </p:cNvPr>
          <p:cNvSpPr txBox="1"/>
          <p:nvPr/>
        </p:nvSpPr>
        <p:spPr>
          <a:xfrm>
            <a:off x="4621201" y="2527161"/>
            <a:ext cx="312906" cy="369332"/>
          </a:xfrm>
          <a:prstGeom prst="rect">
            <a:avLst/>
          </a:prstGeom>
          <a:noFill/>
        </p:spPr>
        <p:txBody>
          <a:bodyPr wrap="none" rtlCol="0">
            <a:spAutoFit/>
          </a:bodyPr>
          <a:lstStyle/>
          <a:p>
            <a:r>
              <a:rPr kumimoji="1" lang="en-US" altLang="ja-JP" dirty="0">
                <a:solidFill>
                  <a:srgbClr val="00B050"/>
                </a:solidFill>
              </a:rPr>
              <a:t>0</a:t>
            </a:r>
            <a:endParaRPr kumimoji="1" lang="ja-JP" altLang="en-US" dirty="0">
              <a:solidFill>
                <a:srgbClr val="00B050"/>
              </a:solidFill>
            </a:endParaRPr>
          </a:p>
        </p:txBody>
      </p:sp>
      <p:sp>
        <p:nvSpPr>
          <p:cNvPr id="180" name="テキスト ボックス 179">
            <a:extLst>
              <a:ext uri="{FF2B5EF4-FFF2-40B4-BE49-F238E27FC236}">
                <a16:creationId xmlns:a16="http://schemas.microsoft.com/office/drawing/2014/main" id="{EC0F9A35-D29E-4F35-9C3B-40A731B995FA}"/>
              </a:ext>
            </a:extLst>
          </p:cNvPr>
          <p:cNvSpPr txBox="1"/>
          <p:nvPr/>
        </p:nvSpPr>
        <p:spPr>
          <a:xfrm>
            <a:off x="2909081" y="2250229"/>
            <a:ext cx="312906" cy="369332"/>
          </a:xfrm>
          <a:prstGeom prst="rect">
            <a:avLst/>
          </a:prstGeom>
          <a:noFill/>
        </p:spPr>
        <p:txBody>
          <a:bodyPr wrap="none" rtlCol="0">
            <a:spAutoFit/>
          </a:bodyPr>
          <a:lstStyle/>
          <a:p>
            <a:r>
              <a:rPr lang="en-US" altLang="ja-JP" dirty="0">
                <a:solidFill>
                  <a:srgbClr val="00B050"/>
                </a:solidFill>
              </a:rPr>
              <a:t>0</a:t>
            </a:r>
            <a:endParaRPr kumimoji="1" lang="ja-JP" altLang="en-US" dirty="0">
              <a:solidFill>
                <a:srgbClr val="00B050"/>
              </a:solidFill>
            </a:endParaRPr>
          </a:p>
        </p:txBody>
      </p:sp>
      <p:sp>
        <p:nvSpPr>
          <p:cNvPr id="181" name="テキスト ボックス 180">
            <a:extLst>
              <a:ext uri="{FF2B5EF4-FFF2-40B4-BE49-F238E27FC236}">
                <a16:creationId xmlns:a16="http://schemas.microsoft.com/office/drawing/2014/main" id="{EFFE2A95-C9C7-4658-9386-2F76FAECDB86}"/>
              </a:ext>
            </a:extLst>
          </p:cNvPr>
          <p:cNvSpPr txBox="1"/>
          <p:nvPr/>
        </p:nvSpPr>
        <p:spPr>
          <a:xfrm>
            <a:off x="1414172" y="2591438"/>
            <a:ext cx="312906" cy="369332"/>
          </a:xfrm>
          <a:prstGeom prst="rect">
            <a:avLst/>
          </a:prstGeom>
          <a:noFill/>
        </p:spPr>
        <p:txBody>
          <a:bodyPr wrap="none" rtlCol="0">
            <a:spAutoFit/>
          </a:bodyPr>
          <a:lstStyle/>
          <a:p>
            <a:r>
              <a:rPr kumimoji="1" lang="en-US" altLang="ja-JP" dirty="0">
                <a:solidFill>
                  <a:srgbClr val="00B050"/>
                </a:solidFill>
              </a:rPr>
              <a:t>9</a:t>
            </a:r>
            <a:endParaRPr kumimoji="1" lang="ja-JP" altLang="en-US" dirty="0">
              <a:solidFill>
                <a:srgbClr val="00B050"/>
              </a:solidFill>
            </a:endParaRPr>
          </a:p>
        </p:txBody>
      </p:sp>
      <p:cxnSp>
        <p:nvCxnSpPr>
          <p:cNvPr id="182" name="直線矢印コネクタ 181">
            <a:extLst>
              <a:ext uri="{FF2B5EF4-FFF2-40B4-BE49-F238E27FC236}">
                <a16:creationId xmlns:a16="http://schemas.microsoft.com/office/drawing/2014/main" id="{DBADDAB3-EC32-4C79-8389-AA585BA59B77}"/>
              </a:ext>
            </a:extLst>
          </p:cNvPr>
          <p:cNvCxnSpPr>
            <a:cxnSpLocks/>
          </p:cNvCxnSpPr>
          <p:nvPr/>
        </p:nvCxnSpPr>
        <p:spPr>
          <a:xfrm flipV="1">
            <a:off x="1418145" y="2495969"/>
            <a:ext cx="2465162" cy="531006"/>
          </a:xfrm>
          <a:prstGeom prst="straightConnector1">
            <a:avLst/>
          </a:prstGeom>
          <a:ln>
            <a:solidFill>
              <a:srgbClr val="00B050"/>
            </a:solidFill>
            <a:headEnd type="arrow" w="med" len="med"/>
            <a:tailEnd type="none" w="med" len="med"/>
          </a:ln>
        </p:spPr>
        <p:style>
          <a:lnRef idx="1">
            <a:schemeClr val="accent2"/>
          </a:lnRef>
          <a:fillRef idx="0">
            <a:schemeClr val="accent2"/>
          </a:fillRef>
          <a:effectRef idx="0">
            <a:schemeClr val="accent2"/>
          </a:effectRef>
          <a:fontRef idx="minor">
            <a:schemeClr val="tx1"/>
          </a:fontRef>
        </p:style>
      </p:cxnSp>
      <p:sp>
        <p:nvSpPr>
          <p:cNvPr id="183" name="テキスト ボックス 182">
            <a:extLst>
              <a:ext uri="{FF2B5EF4-FFF2-40B4-BE49-F238E27FC236}">
                <a16:creationId xmlns:a16="http://schemas.microsoft.com/office/drawing/2014/main" id="{DFF97EAA-4E7F-4DDA-BF7B-C29D9B166739}"/>
              </a:ext>
            </a:extLst>
          </p:cNvPr>
          <p:cNvSpPr txBox="1"/>
          <p:nvPr/>
        </p:nvSpPr>
        <p:spPr>
          <a:xfrm>
            <a:off x="2954944" y="2548041"/>
            <a:ext cx="312906" cy="369332"/>
          </a:xfrm>
          <a:prstGeom prst="rect">
            <a:avLst/>
          </a:prstGeom>
          <a:noFill/>
        </p:spPr>
        <p:txBody>
          <a:bodyPr wrap="none" rtlCol="0">
            <a:spAutoFit/>
          </a:bodyPr>
          <a:lstStyle/>
          <a:p>
            <a:r>
              <a:rPr kumimoji="1" lang="en-US" altLang="ja-JP" dirty="0">
                <a:solidFill>
                  <a:srgbClr val="00B050"/>
                </a:solidFill>
              </a:rPr>
              <a:t>1</a:t>
            </a:r>
            <a:endParaRPr kumimoji="1" lang="ja-JP" altLang="en-US" dirty="0">
              <a:solidFill>
                <a:srgbClr val="00B050"/>
              </a:solidFill>
            </a:endParaRPr>
          </a:p>
        </p:txBody>
      </p:sp>
      <p:cxnSp>
        <p:nvCxnSpPr>
          <p:cNvPr id="184" name="直線矢印コネクタ 183">
            <a:extLst>
              <a:ext uri="{FF2B5EF4-FFF2-40B4-BE49-F238E27FC236}">
                <a16:creationId xmlns:a16="http://schemas.microsoft.com/office/drawing/2014/main" id="{B221B78C-BACD-482D-BF6F-1938D4CCF562}"/>
              </a:ext>
            </a:extLst>
          </p:cNvPr>
          <p:cNvCxnSpPr/>
          <p:nvPr/>
        </p:nvCxnSpPr>
        <p:spPr>
          <a:xfrm>
            <a:off x="1345418" y="3182443"/>
            <a:ext cx="775524" cy="552604"/>
          </a:xfrm>
          <a:prstGeom prst="straightConnector1">
            <a:avLst/>
          </a:prstGeom>
          <a:ln>
            <a:solidFill>
              <a:srgbClr val="FF0000"/>
            </a:solidFill>
            <a:headEnd type="arrow"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85" name="直線矢印コネクタ 184">
            <a:extLst>
              <a:ext uri="{FF2B5EF4-FFF2-40B4-BE49-F238E27FC236}">
                <a16:creationId xmlns:a16="http://schemas.microsoft.com/office/drawing/2014/main" id="{586AE11F-5798-4B4D-B252-983A5FDB2A4A}"/>
              </a:ext>
            </a:extLst>
          </p:cNvPr>
          <p:cNvCxnSpPr>
            <a:cxnSpLocks/>
          </p:cNvCxnSpPr>
          <p:nvPr/>
        </p:nvCxnSpPr>
        <p:spPr>
          <a:xfrm flipV="1">
            <a:off x="2545566" y="3032316"/>
            <a:ext cx="2470762" cy="702730"/>
          </a:xfrm>
          <a:prstGeom prst="straightConnector1">
            <a:avLst/>
          </a:prstGeom>
          <a:ln>
            <a:solidFill>
              <a:srgbClr val="FF0000"/>
            </a:solidFill>
            <a:headEnd type="arrow" w="med" len="med"/>
            <a:tailEnd type="none" w="med" len="med"/>
          </a:ln>
        </p:spPr>
        <p:style>
          <a:lnRef idx="1">
            <a:schemeClr val="accent2"/>
          </a:lnRef>
          <a:fillRef idx="0">
            <a:schemeClr val="accent2"/>
          </a:fillRef>
          <a:effectRef idx="0">
            <a:schemeClr val="accent2"/>
          </a:effectRef>
          <a:fontRef idx="minor">
            <a:schemeClr val="tx1"/>
          </a:fontRef>
        </p:style>
      </p:cxnSp>
      <p:sp>
        <p:nvSpPr>
          <p:cNvPr id="186" name="テキスト ボックス 185">
            <a:extLst>
              <a:ext uri="{FF2B5EF4-FFF2-40B4-BE49-F238E27FC236}">
                <a16:creationId xmlns:a16="http://schemas.microsoft.com/office/drawing/2014/main" id="{F245B6F7-FD7C-4648-AC79-C696FEEDD81F}"/>
              </a:ext>
            </a:extLst>
          </p:cNvPr>
          <p:cNvSpPr txBox="1"/>
          <p:nvPr/>
        </p:nvSpPr>
        <p:spPr>
          <a:xfrm>
            <a:off x="3535425" y="3217073"/>
            <a:ext cx="312906" cy="369332"/>
          </a:xfrm>
          <a:prstGeom prst="rect">
            <a:avLst/>
          </a:prstGeom>
          <a:noFill/>
        </p:spPr>
        <p:txBody>
          <a:bodyPr wrap="none" rtlCol="0">
            <a:spAutoFit/>
          </a:bodyPr>
          <a:lstStyle/>
          <a:p>
            <a:r>
              <a:rPr lang="en-US" altLang="ja-JP" dirty="0">
                <a:solidFill>
                  <a:srgbClr val="00B050"/>
                </a:solidFill>
              </a:rPr>
              <a:t>0</a:t>
            </a:r>
            <a:endParaRPr kumimoji="1" lang="ja-JP" altLang="en-US" dirty="0">
              <a:solidFill>
                <a:srgbClr val="00B050"/>
              </a:solidFill>
            </a:endParaRPr>
          </a:p>
        </p:txBody>
      </p:sp>
      <p:sp>
        <p:nvSpPr>
          <p:cNvPr id="187" name="テキスト ボックス 186">
            <a:extLst>
              <a:ext uri="{FF2B5EF4-FFF2-40B4-BE49-F238E27FC236}">
                <a16:creationId xmlns:a16="http://schemas.microsoft.com/office/drawing/2014/main" id="{570987FC-B066-4445-B2F3-BE88D1CEEDD2}"/>
              </a:ext>
            </a:extLst>
          </p:cNvPr>
          <p:cNvSpPr txBox="1"/>
          <p:nvPr/>
        </p:nvSpPr>
        <p:spPr>
          <a:xfrm>
            <a:off x="1396597" y="3182599"/>
            <a:ext cx="312906" cy="369332"/>
          </a:xfrm>
          <a:prstGeom prst="rect">
            <a:avLst/>
          </a:prstGeom>
          <a:noFill/>
        </p:spPr>
        <p:txBody>
          <a:bodyPr wrap="none" rtlCol="0">
            <a:spAutoFit/>
          </a:bodyPr>
          <a:lstStyle/>
          <a:p>
            <a:r>
              <a:rPr lang="en-US" altLang="ja-JP" dirty="0">
                <a:solidFill>
                  <a:srgbClr val="00B050"/>
                </a:solidFill>
              </a:rPr>
              <a:t>0</a:t>
            </a:r>
            <a:endParaRPr kumimoji="1" lang="ja-JP" altLang="en-US" dirty="0">
              <a:solidFill>
                <a:srgbClr val="00B050"/>
              </a:solidFill>
            </a:endParaRPr>
          </a:p>
        </p:txBody>
      </p:sp>
      <p:sp>
        <p:nvSpPr>
          <p:cNvPr id="189" name="楕円 188">
            <a:extLst>
              <a:ext uri="{FF2B5EF4-FFF2-40B4-BE49-F238E27FC236}">
                <a16:creationId xmlns:a16="http://schemas.microsoft.com/office/drawing/2014/main" id="{99B4D13B-D82F-4768-91E9-0E10E09CB01E}"/>
              </a:ext>
            </a:extLst>
          </p:cNvPr>
          <p:cNvSpPr/>
          <p:nvPr/>
        </p:nvSpPr>
        <p:spPr>
          <a:xfrm>
            <a:off x="7449931" y="3423603"/>
            <a:ext cx="424624" cy="42462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dirty="0"/>
              <a:t>f</a:t>
            </a:r>
            <a:endParaRPr kumimoji="1" lang="ja-JP" altLang="en-US" sz="2000" dirty="0"/>
          </a:p>
        </p:txBody>
      </p:sp>
      <p:sp>
        <p:nvSpPr>
          <p:cNvPr id="190" name="楕円 189">
            <a:extLst>
              <a:ext uri="{FF2B5EF4-FFF2-40B4-BE49-F238E27FC236}">
                <a16:creationId xmlns:a16="http://schemas.microsoft.com/office/drawing/2014/main" id="{1841E5D1-7C41-4966-9EB8-5B16E9D96090}"/>
              </a:ext>
            </a:extLst>
          </p:cNvPr>
          <p:cNvSpPr/>
          <p:nvPr/>
        </p:nvSpPr>
        <p:spPr>
          <a:xfrm>
            <a:off x="7444438" y="2018145"/>
            <a:ext cx="424624" cy="42462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dirty="0"/>
              <a:t>b</a:t>
            </a:r>
            <a:endParaRPr kumimoji="1" lang="ja-JP" altLang="en-US" sz="2000" dirty="0"/>
          </a:p>
        </p:txBody>
      </p:sp>
      <p:sp>
        <p:nvSpPr>
          <p:cNvPr id="191" name="楕円 190">
            <a:extLst>
              <a:ext uri="{FF2B5EF4-FFF2-40B4-BE49-F238E27FC236}">
                <a16:creationId xmlns:a16="http://schemas.microsoft.com/office/drawing/2014/main" id="{6203C559-3ED1-4C0F-9914-2825279F273E}"/>
              </a:ext>
            </a:extLst>
          </p:cNvPr>
          <p:cNvSpPr/>
          <p:nvPr/>
        </p:nvSpPr>
        <p:spPr>
          <a:xfrm>
            <a:off x="9146911" y="2018144"/>
            <a:ext cx="424624" cy="42462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dirty="0"/>
              <a:t>c</a:t>
            </a:r>
            <a:endParaRPr kumimoji="1" lang="ja-JP" altLang="en-US" sz="2000" dirty="0"/>
          </a:p>
        </p:txBody>
      </p:sp>
      <p:sp>
        <p:nvSpPr>
          <p:cNvPr id="192" name="楕円 191">
            <a:extLst>
              <a:ext uri="{FF2B5EF4-FFF2-40B4-BE49-F238E27FC236}">
                <a16:creationId xmlns:a16="http://schemas.microsoft.com/office/drawing/2014/main" id="{B91985A8-9377-44EF-9937-49B57F4B9258}"/>
              </a:ext>
            </a:extLst>
          </p:cNvPr>
          <p:cNvSpPr/>
          <p:nvPr/>
        </p:nvSpPr>
        <p:spPr>
          <a:xfrm>
            <a:off x="9144389" y="3423603"/>
            <a:ext cx="424624" cy="42462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dirty="0"/>
              <a:t>e</a:t>
            </a:r>
            <a:endParaRPr kumimoji="1" lang="ja-JP" altLang="en-US" sz="2000" dirty="0"/>
          </a:p>
        </p:txBody>
      </p:sp>
      <p:sp>
        <p:nvSpPr>
          <p:cNvPr id="193" name="楕円 192">
            <a:extLst>
              <a:ext uri="{FF2B5EF4-FFF2-40B4-BE49-F238E27FC236}">
                <a16:creationId xmlns:a16="http://schemas.microsoft.com/office/drawing/2014/main" id="{ECAABD1B-9902-4B72-B5C5-C72C85DC9252}"/>
              </a:ext>
            </a:extLst>
          </p:cNvPr>
          <p:cNvSpPr/>
          <p:nvPr/>
        </p:nvSpPr>
        <p:spPr>
          <a:xfrm>
            <a:off x="10345317" y="2720873"/>
            <a:ext cx="424624" cy="42462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a:t>t</a:t>
            </a:r>
            <a:endParaRPr kumimoji="1" lang="ja-JP" altLang="en-US" sz="2000" dirty="0"/>
          </a:p>
        </p:txBody>
      </p:sp>
      <p:sp>
        <p:nvSpPr>
          <p:cNvPr id="194" name="楕円 193">
            <a:extLst>
              <a:ext uri="{FF2B5EF4-FFF2-40B4-BE49-F238E27FC236}">
                <a16:creationId xmlns:a16="http://schemas.microsoft.com/office/drawing/2014/main" id="{C18F14EE-F4BE-45D1-BCDE-BDCC30D4F866}"/>
              </a:ext>
            </a:extLst>
          </p:cNvPr>
          <p:cNvSpPr/>
          <p:nvPr/>
        </p:nvSpPr>
        <p:spPr>
          <a:xfrm>
            <a:off x="6311968" y="2720873"/>
            <a:ext cx="424624" cy="424624"/>
          </a:xfrm>
          <a:prstGeom prst="ellipse">
            <a:avLst/>
          </a:prstGeom>
          <a:solidFill>
            <a:srgbClr val="FFCCFF"/>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a:t>s</a:t>
            </a:r>
            <a:endParaRPr kumimoji="1" lang="ja-JP" altLang="en-US" sz="2000" dirty="0"/>
          </a:p>
        </p:txBody>
      </p:sp>
      <p:cxnSp>
        <p:nvCxnSpPr>
          <p:cNvPr id="195" name="直線矢印コネクタ 194">
            <a:extLst>
              <a:ext uri="{FF2B5EF4-FFF2-40B4-BE49-F238E27FC236}">
                <a16:creationId xmlns:a16="http://schemas.microsoft.com/office/drawing/2014/main" id="{A04A94B4-101C-4C0D-BF68-F7F4A53BB687}"/>
              </a:ext>
            </a:extLst>
          </p:cNvPr>
          <p:cNvCxnSpPr>
            <a:cxnSpLocks/>
            <a:stCxn id="190" idx="6"/>
            <a:endCxn id="191" idx="2"/>
          </p:cNvCxnSpPr>
          <p:nvPr/>
        </p:nvCxnSpPr>
        <p:spPr>
          <a:xfrm flipV="1">
            <a:off x="7869062" y="2230456"/>
            <a:ext cx="1277849" cy="1"/>
          </a:xfrm>
          <a:prstGeom prst="straightConnector1">
            <a:avLst/>
          </a:prstGeom>
          <a:ln>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196" name="直線矢印コネクタ 195">
            <a:extLst>
              <a:ext uri="{FF2B5EF4-FFF2-40B4-BE49-F238E27FC236}">
                <a16:creationId xmlns:a16="http://schemas.microsoft.com/office/drawing/2014/main" id="{AD31F798-14F6-4A6E-9F5B-2A8F51466022}"/>
              </a:ext>
            </a:extLst>
          </p:cNvPr>
          <p:cNvCxnSpPr>
            <a:stCxn id="191" idx="4"/>
            <a:endCxn id="192" idx="0"/>
          </p:cNvCxnSpPr>
          <p:nvPr/>
        </p:nvCxnSpPr>
        <p:spPr>
          <a:xfrm flipH="1">
            <a:off x="9356702" y="2442768"/>
            <a:ext cx="2522" cy="980835"/>
          </a:xfrm>
          <a:prstGeom prst="straightConnector1">
            <a:avLst/>
          </a:prstGeom>
          <a:ln w="254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7" name="直線矢印コネクタ 196">
            <a:extLst>
              <a:ext uri="{FF2B5EF4-FFF2-40B4-BE49-F238E27FC236}">
                <a16:creationId xmlns:a16="http://schemas.microsoft.com/office/drawing/2014/main" id="{3BEBF203-0C84-4D2B-AC91-B1DC0945CEBF}"/>
              </a:ext>
            </a:extLst>
          </p:cNvPr>
          <p:cNvCxnSpPr>
            <a:cxnSpLocks/>
            <a:stCxn id="191" idx="6"/>
            <a:endCxn id="193" idx="1"/>
          </p:cNvCxnSpPr>
          <p:nvPr/>
        </p:nvCxnSpPr>
        <p:spPr>
          <a:xfrm>
            <a:off x="9571535" y="2230456"/>
            <a:ext cx="835967" cy="552602"/>
          </a:xfrm>
          <a:prstGeom prst="straightConnector1">
            <a:avLst/>
          </a:prstGeom>
          <a:ln>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198" name="直線矢印コネクタ 197">
            <a:extLst>
              <a:ext uri="{FF2B5EF4-FFF2-40B4-BE49-F238E27FC236}">
                <a16:creationId xmlns:a16="http://schemas.microsoft.com/office/drawing/2014/main" id="{235F1D7E-0392-45EC-B4ED-2D2ED247B8F7}"/>
              </a:ext>
            </a:extLst>
          </p:cNvPr>
          <p:cNvCxnSpPr>
            <a:endCxn id="192" idx="2"/>
          </p:cNvCxnSpPr>
          <p:nvPr/>
        </p:nvCxnSpPr>
        <p:spPr>
          <a:xfrm>
            <a:off x="6736592" y="2933184"/>
            <a:ext cx="2407797" cy="702731"/>
          </a:xfrm>
          <a:prstGeom prst="straightConnector1">
            <a:avLst/>
          </a:prstGeom>
          <a:ln>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199" name="直線矢印コネクタ 198">
            <a:extLst>
              <a:ext uri="{FF2B5EF4-FFF2-40B4-BE49-F238E27FC236}">
                <a16:creationId xmlns:a16="http://schemas.microsoft.com/office/drawing/2014/main" id="{A85B5491-AF6D-4252-9689-96EB062F4A4A}"/>
              </a:ext>
            </a:extLst>
          </p:cNvPr>
          <p:cNvCxnSpPr>
            <a:stCxn id="190" idx="4"/>
            <a:endCxn id="189" idx="0"/>
          </p:cNvCxnSpPr>
          <p:nvPr/>
        </p:nvCxnSpPr>
        <p:spPr>
          <a:xfrm>
            <a:off x="7656751" y="2442769"/>
            <a:ext cx="5493" cy="980834"/>
          </a:xfrm>
          <a:prstGeom prst="straightConnector1">
            <a:avLst/>
          </a:prstGeom>
          <a:ln w="254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0" name="直線矢印コネクタ 199">
            <a:extLst>
              <a:ext uri="{FF2B5EF4-FFF2-40B4-BE49-F238E27FC236}">
                <a16:creationId xmlns:a16="http://schemas.microsoft.com/office/drawing/2014/main" id="{E1826888-7916-4241-982F-A334969697A7}"/>
              </a:ext>
            </a:extLst>
          </p:cNvPr>
          <p:cNvCxnSpPr>
            <a:stCxn id="194" idx="7"/>
            <a:endCxn id="190" idx="2"/>
          </p:cNvCxnSpPr>
          <p:nvPr/>
        </p:nvCxnSpPr>
        <p:spPr>
          <a:xfrm flipV="1">
            <a:off x="6674407" y="2230457"/>
            <a:ext cx="770031" cy="552600"/>
          </a:xfrm>
          <a:prstGeom prst="straightConnector1">
            <a:avLst/>
          </a:prstGeom>
          <a:ln>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201" name="直線矢印コネクタ 200">
            <a:extLst>
              <a:ext uri="{FF2B5EF4-FFF2-40B4-BE49-F238E27FC236}">
                <a16:creationId xmlns:a16="http://schemas.microsoft.com/office/drawing/2014/main" id="{B4AB609F-6E2F-4139-90E6-764ED5F5C9B3}"/>
              </a:ext>
            </a:extLst>
          </p:cNvPr>
          <p:cNvCxnSpPr>
            <a:stCxn id="194" idx="5"/>
            <a:endCxn id="189" idx="2"/>
          </p:cNvCxnSpPr>
          <p:nvPr/>
        </p:nvCxnSpPr>
        <p:spPr>
          <a:xfrm>
            <a:off x="6674407" y="3083312"/>
            <a:ext cx="775524" cy="552604"/>
          </a:xfrm>
          <a:prstGeom prst="straightConnector1">
            <a:avLst/>
          </a:prstGeom>
          <a:ln>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202" name="直線矢印コネクタ 201">
            <a:extLst>
              <a:ext uri="{FF2B5EF4-FFF2-40B4-BE49-F238E27FC236}">
                <a16:creationId xmlns:a16="http://schemas.microsoft.com/office/drawing/2014/main" id="{9E57382D-7B63-4AEA-B2C1-9E95F40F31EE}"/>
              </a:ext>
            </a:extLst>
          </p:cNvPr>
          <p:cNvCxnSpPr>
            <a:stCxn id="194" idx="6"/>
            <a:endCxn id="191" idx="3"/>
          </p:cNvCxnSpPr>
          <p:nvPr/>
        </p:nvCxnSpPr>
        <p:spPr>
          <a:xfrm flipV="1">
            <a:off x="6736592" y="2380583"/>
            <a:ext cx="2472504" cy="552602"/>
          </a:xfrm>
          <a:prstGeom prst="straightConnector1">
            <a:avLst/>
          </a:prstGeom>
          <a:ln>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203" name="直線矢印コネクタ 202">
            <a:extLst>
              <a:ext uri="{FF2B5EF4-FFF2-40B4-BE49-F238E27FC236}">
                <a16:creationId xmlns:a16="http://schemas.microsoft.com/office/drawing/2014/main" id="{956FC4CE-4385-48FA-8EF2-E85D49A5B76F}"/>
              </a:ext>
            </a:extLst>
          </p:cNvPr>
          <p:cNvCxnSpPr>
            <a:cxnSpLocks/>
            <a:stCxn id="189" idx="6"/>
            <a:endCxn id="193" idx="2"/>
          </p:cNvCxnSpPr>
          <p:nvPr/>
        </p:nvCxnSpPr>
        <p:spPr>
          <a:xfrm flipV="1">
            <a:off x="7874555" y="2933185"/>
            <a:ext cx="2470762" cy="702730"/>
          </a:xfrm>
          <a:prstGeom prst="straightConnector1">
            <a:avLst/>
          </a:prstGeom>
          <a:ln>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204" name="直線矢印コネクタ 203">
            <a:extLst>
              <a:ext uri="{FF2B5EF4-FFF2-40B4-BE49-F238E27FC236}">
                <a16:creationId xmlns:a16="http://schemas.microsoft.com/office/drawing/2014/main" id="{4A74538B-63BE-4F16-A116-9E4CE040DF28}"/>
              </a:ext>
            </a:extLst>
          </p:cNvPr>
          <p:cNvCxnSpPr>
            <a:cxnSpLocks/>
            <a:stCxn id="192" idx="6"/>
            <a:endCxn id="193" idx="3"/>
          </p:cNvCxnSpPr>
          <p:nvPr/>
        </p:nvCxnSpPr>
        <p:spPr>
          <a:xfrm flipV="1">
            <a:off x="9569013" y="3083312"/>
            <a:ext cx="838489" cy="552603"/>
          </a:xfrm>
          <a:prstGeom prst="straightConnector1">
            <a:avLst/>
          </a:prstGeom>
          <a:ln>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05" name="テキスト ボックス 204">
            <a:extLst>
              <a:ext uri="{FF2B5EF4-FFF2-40B4-BE49-F238E27FC236}">
                <a16:creationId xmlns:a16="http://schemas.microsoft.com/office/drawing/2014/main" id="{F6EC1C04-FD34-4937-AD55-7024AD7083F6}"/>
              </a:ext>
            </a:extLst>
          </p:cNvPr>
          <p:cNvSpPr txBox="1"/>
          <p:nvPr/>
        </p:nvSpPr>
        <p:spPr>
          <a:xfrm>
            <a:off x="6679477" y="1864572"/>
            <a:ext cx="681597" cy="369332"/>
          </a:xfrm>
          <a:prstGeom prst="rect">
            <a:avLst/>
          </a:prstGeom>
          <a:noFill/>
        </p:spPr>
        <p:txBody>
          <a:bodyPr wrap="none" rtlCol="0">
            <a:spAutoFit/>
          </a:bodyPr>
          <a:lstStyle/>
          <a:p>
            <a:r>
              <a:rPr kumimoji="1" lang="en-US" altLang="ja-JP" dirty="0"/>
              <a:t>12/</a:t>
            </a:r>
            <a:r>
              <a:rPr lang="en-US" altLang="ja-JP" dirty="0">
                <a:solidFill>
                  <a:srgbClr val="FF0000"/>
                </a:solidFill>
              </a:rPr>
              <a:t>3</a:t>
            </a:r>
            <a:endParaRPr kumimoji="1" lang="ja-JP" altLang="en-US" dirty="0">
              <a:solidFill>
                <a:srgbClr val="FF0000"/>
              </a:solidFill>
            </a:endParaRPr>
          </a:p>
        </p:txBody>
      </p:sp>
      <p:sp>
        <p:nvSpPr>
          <p:cNvPr id="206" name="テキスト ボックス 205">
            <a:extLst>
              <a:ext uri="{FF2B5EF4-FFF2-40B4-BE49-F238E27FC236}">
                <a16:creationId xmlns:a16="http://schemas.microsoft.com/office/drawing/2014/main" id="{4AD484A3-EE8A-4B31-8B57-CE587C1D9A01}"/>
              </a:ext>
            </a:extLst>
          </p:cNvPr>
          <p:cNvSpPr txBox="1"/>
          <p:nvPr/>
        </p:nvSpPr>
        <p:spPr>
          <a:xfrm>
            <a:off x="8318506" y="1813651"/>
            <a:ext cx="553357" cy="369332"/>
          </a:xfrm>
          <a:prstGeom prst="rect">
            <a:avLst/>
          </a:prstGeom>
          <a:noFill/>
        </p:spPr>
        <p:txBody>
          <a:bodyPr wrap="none" rtlCol="0">
            <a:spAutoFit/>
          </a:bodyPr>
          <a:lstStyle/>
          <a:p>
            <a:r>
              <a:rPr kumimoji="1" lang="en-US" altLang="ja-JP" dirty="0"/>
              <a:t>3/</a:t>
            </a:r>
            <a:r>
              <a:rPr lang="en-US" altLang="ja-JP" dirty="0">
                <a:solidFill>
                  <a:srgbClr val="FF0000"/>
                </a:solidFill>
              </a:rPr>
              <a:t>3</a:t>
            </a:r>
            <a:endParaRPr kumimoji="1" lang="ja-JP" altLang="en-US" dirty="0">
              <a:solidFill>
                <a:srgbClr val="FF0000"/>
              </a:solidFill>
            </a:endParaRPr>
          </a:p>
        </p:txBody>
      </p:sp>
      <p:sp>
        <p:nvSpPr>
          <p:cNvPr id="207" name="テキスト ボックス 206">
            <a:extLst>
              <a:ext uri="{FF2B5EF4-FFF2-40B4-BE49-F238E27FC236}">
                <a16:creationId xmlns:a16="http://schemas.microsoft.com/office/drawing/2014/main" id="{249580ED-17AC-4E46-AAC8-06547A8E1818}"/>
              </a:ext>
            </a:extLst>
          </p:cNvPr>
          <p:cNvSpPr txBox="1"/>
          <p:nvPr/>
        </p:nvSpPr>
        <p:spPr>
          <a:xfrm>
            <a:off x="9829295" y="2089525"/>
            <a:ext cx="553357" cy="369332"/>
          </a:xfrm>
          <a:prstGeom prst="rect">
            <a:avLst/>
          </a:prstGeom>
          <a:noFill/>
        </p:spPr>
        <p:txBody>
          <a:bodyPr wrap="none" rtlCol="0">
            <a:spAutoFit/>
          </a:bodyPr>
          <a:lstStyle/>
          <a:p>
            <a:r>
              <a:rPr lang="en-US" altLang="ja-JP" dirty="0"/>
              <a:t>6/</a:t>
            </a:r>
            <a:r>
              <a:rPr lang="en-US" altLang="ja-JP" dirty="0">
                <a:solidFill>
                  <a:srgbClr val="FF0000"/>
                </a:solidFill>
              </a:rPr>
              <a:t>6</a:t>
            </a:r>
            <a:endParaRPr kumimoji="1" lang="ja-JP" altLang="en-US" dirty="0">
              <a:solidFill>
                <a:srgbClr val="FF0000"/>
              </a:solidFill>
            </a:endParaRPr>
          </a:p>
        </p:txBody>
      </p:sp>
      <p:sp>
        <p:nvSpPr>
          <p:cNvPr id="208" name="テキスト ボックス 207">
            <a:extLst>
              <a:ext uri="{FF2B5EF4-FFF2-40B4-BE49-F238E27FC236}">
                <a16:creationId xmlns:a16="http://schemas.microsoft.com/office/drawing/2014/main" id="{B8355810-430C-4795-A53E-EA97B35CB073}"/>
              </a:ext>
            </a:extLst>
          </p:cNvPr>
          <p:cNvSpPr txBox="1"/>
          <p:nvPr/>
        </p:nvSpPr>
        <p:spPr>
          <a:xfrm>
            <a:off x="7050542" y="2478062"/>
            <a:ext cx="553357" cy="369332"/>
          </a:xfrm>
          <a:prstGeom prst="rect">
            <a:avLst/>
          </a:prstGeom>
          <a:noFill/>
        </p:spPr>
        <p:txBody>
          <a:bodyPr wrap="none" rtlCol="0">
            <a:spAutoFit/>
          </a:bodyPr>
          <a:lstStyle/>
          <a:p>
            <a:r>
              <a:rPr lang="en-US" altLang="ja-JP" dirty="0"/>
              <a:t>4/</a:t>
            </a:r>
            <a:r>
              <a:rPr lang="en-US" altLang="ja-JP" dirty="0">
                <a:solidFill>
                  <a:srgbClr val="FF0000"/>
                </a:solidFill>
              </a:rPr>
              <a:t>3</a:t>
            </a:r>
            <a:endParaRPr kumimoji="1" lang="ja-JP" altLang="en-US" dirty="0">
              <a:solidFill>
                <a:srgbClr val="FF0000"/>
              </a:solidFill>
            </a:endParaRPr>
          </a:p>
        </p:txBody>
      </p:sp>
      <p:sp>
        <p:nvSpPr>
          <p:cNvPr id="209" name="テキスト ボックス 208">
            <a:extLst>
              <a:ext uri="{FF2B5EF4-FFF2-40B4-BE49-F238E27FC236}">
                <a16:creationId xmlns:a16="http://schemas.microsoft.com/office/drawing/2014/main" id="{FF141DD7-C1A2-4D04-B8A3-A3D629FCE458}"/>
              </a:ext>
            </a:extLst>
          </p:cNvPr>
          <p:cNvSpPr txBox="1"/>
          <p:nvPr/>
        </p:nvSpPr>
        <p:spPr>
          <a:xfrm>
            <a:off x="7635921" y="2827319"/>
            <a:ext cx="553357" cy="369332"/>
          </a:xfrm>
          <a:prstGeom prst="rect">
            <a:avLst/>
          </a:prstGeom>
          <a:noFill/>
        </p:spPr>
        <p:txBody>
          <a:bodyPr wrap="none" rtlCol="0">
            <a:spAutoFit/>
          </a:bodyPr>
          <a:lstStyle/>
          <a:p>
            <a:r>
              <a:rPr lang="en-US" altLang="ja-JP" dirty="0"/>
              <a:t>2/</a:t>
            </a:r>
            <a:r>
              <a:rPr lang="en-US" altLang="ja-JP" dirty="0">
                <a:solidFill>
                  <a:srgbClr val="FF0000"/>
                </a:solidFill>
              </a:rPr>
              <a:t>0</a:t>
            </a:r>
            <a:endParaRPr kumimoji="1" lang="ja-JP" altLang="en-US" dirty="0">
              <a:solidFill>
                <a:srgbClr val="FF0000"/>
              </a:solidFill>
            </a:endParaRPr>
          </a:p>
        </p:txBody>
      </p:sp>
      <p:sp>
        <p:nvSpPr>
          <p:cNvPr id="210" name="テキスト ボックス 209">
            <a:extLst>
              <a:ext uri="{FF2B5EF4-FFF2-40B4-BE49-F238E27FC236}">
                <a16:creationId xmlns:a16="http://schemas.microsoft.com/office/drawing/2014/main" id="{2B9B54A4-6719-4DB3-A30A-F637081975E0}"/>
              </a:ext>
            </a:extLst>
          </p:cNvPr>
          <p:cNvSpPr txBox="1"/>
          <p:nvPr/>
        </p:nvSpPr>
        <p:spPr>
          <a:xfrm>
            <a:off x="9333377" y="2567588"/>
            <a:ext cx="681597" cy="369332"/>
          </a:xfrm>
          <a:prstGeom prst="rect">
            <a:avLst/>
          </a:prstGeom>
          <a:noFill/>
        </p:spPr>
        <p:txBody>
          <a:bodyPr wrap="none" rtlCol="0">
            <a:spAutoFit/>
          </a:bodyPr>
          <a:lstStyle/>
          <a:p>
            <a:r>
              <a:rPr kumimoji="1" lang="en-US" altLang="ja-JP" dirty="0"/>
              <a:t>10/</a:t>
            </a:r>
            <a:r>
              <a:rPr kumimoji="1" lang="en-US" altLang="ja-JP" dirty="0">
                <a:solidFill>
                  <a:srgbClr val="FF0000"/>
                </a:solidFill>
              </a:rPr>
              <a:t>0</a:t>
            </a:r>
            <a:endParaRPr kumimoji="1" lang="ja-JP" altLang="en-US" dirty="0">
              <a:solidFill>
                <a:srgbClr val="FF0000"/>
              </a:solidFill>
            </a:endParaRPr>
          </a:p>
        </p:txBody>
      </p:sp>
      <p:sp>
        <p:nvSpPr>
          <p:cNvPr id="211" name="テキスト ボックス 210">
            <a:extLst>
              <a:ext uri="{FF2B5EF4-FFF2-40B4-BE49-F238E27FC236}">
                <a16:creationId xmlns:a16="http://schemas.microsoft.com/office/drawing/2014/main" id="{A1C35367-D8E7-46BE-AA33-6B8C8A9F8EEE}"/>
              </a:ext>
            </a:extLst>
          </p:cNvPr>
          <p:cNvSpPr txBox="1"/>
          <p:nvPr/>
        </p:nvSpPr>
        <p:spPr>
          <a:xfrm>
            <a:off x="8004882" y="3485787"/>
            <a:ext cx="553357" cy="369332"/>
          </a:xfrm>
          <a:prstGeom prst="rect">
            <a:avLst/>
          </a:prstGeom>
          <a:noFill/>
        </p:spPr>
        <p:txBody>
          <a:bodyPr wrap="none" rtlCol="0">
            <a:spAutoFit/>
          </a:bodyPr>
          <a:lstStyle/>
          <a:p>
            <a:r>
              <a:rPr lang="en-US" altLang="ja-JP" dirty="0"/>
              <a:t>6/</a:t>
            </a:r>
            <a:r>
              <a:rPr lang="en-US" altLang="ja-JP" dirty="0">
                <a:solidFill>
                  <a:srgbClr val="FF0000"/>
                </a:solidFill>
              </a:rPr>
              <a:t>6</a:t>
            </a:r>
            <a:endParaRPr kumimoji="1" lang="ja-JP" altLang="en-US" dirty="0">
              <a:solidFill>
                <a:srgbClr val="FF0000"/>
              </a:solidFill>
            </a:endParaRPr>
          </a:p>
        </p:txBody>
      </p:sp>
      <p:sp>
        <p:nvSpPr>
          <p:cNvPr id="212" name="テキスト ボックス 211">
            <a:extLst>
              <a:ext uri="{FF2B5EF4-FFF2-40B4-BE49-F238E27FC236}">
                <a16:creationId xmlns:a16="http://schemas.microsoft.com/office/drawing/2014/main" id="{4F63311F-A9EE-4170-941A-C223A94795E4}"/>
              </a:ext>
            </a:extLst>
          </p:cNvPr>
          <p:cNvSpPr txBox="1"/>
          <p:nvPr/>
        </p:nvSpPr>
        <p:spPr>
          <a:xfrm>
            <a:off x="6745296" y="3415139"/>
            <a:ext cx="553357" cy="369332"/>
          </a:xfrm>
          <a:prstGeom prst="rect">
            <a:avLst/>
          </a:prstGeom>
          <a:noFill/>
        </p:spPr>
        <p:txBody>
          <a:bodyPr wrap="none" rtlCol="0">
            <a:spAutoFit/>
          </a:bodyPr>
          <a:lstStyle/>
          <a:p>
            <a:r>
              <a:rPr lang="en-US" altLang="ja-JP" dirty="0"/>
              <a:t>6/</a:t>
            </a:r>
            <a:r>
              <a:rPr lang="en-US" altLang="ja-JP" dirty="0">
                <a:solidFill>
                  <a:srgbClr val="FF0000"/>
                </a:solidFill>
              </a:rPr>
              <a:t>6</a:t>
            </a:r>
            <a:endParaRPr kumimoji="1" lang="ja-JP" altLang="en-US" dirty="0">
              <a:solidFill>
                <a:srgbClr val="FF0000"/>
              </a:solidFill>
            </a:endParaRPr>
          </a:p>
        </p:txBody>
      </p:sp>
      <p:sp>
        <p:nvSpPr>
          <p:cNvPr id="213" name="テキスト ボックス 212">
            <a:extLst>
              <a:ext uri="{FF2B5EF4-FFF2-40B4-BE49-F238E27FC236}">
                <a16:creationId xmlns:a16="http://schemas.microsoft.com/office/drawing/2014/main" id="{DA586DAA-CDD5-40C9-AC0A-3A6CCBC3EF5D}"/>
              </a:ext>
            </a:extLst>
          </p:cNvPr>
          <p:cNvSpPr txBox="1"/>
          <p:nvPr/>
        </p:nvSpPr>
        <p:spPr>
          <a:xfrm>
            <a:off x="9876282" y="3477324"/>
            <a:ext cx="553357" cy="369332"/>
          </a:xfrm>
          <a:prstGeom prst="rect">
            <a:avLst/>
          </a:prstGeom>
          <a:noFill/>
        </p:spPr>
        <p:txBody>
          <a:bodyPr wrap="none" rtlCol="0">
            <a:spAutoFit/>
          </a:bodyPr>
          <a:lstStyle/>
          <a:p>
            <a:r>
              <a:rPr kumimoji="1" lang="en-US" altLang="ja-JP" dirty="0"/>
              <a:t>8/</a:t>
            </a:r>
            <a:r>
              <a:rPr kumimoji="1" lang="en-US" altLang="ja-JP" dirty="0">
                <a:solidFill>
                  <a:srgbClr val="FF0000"/>
                </a:solidFill>
              </a:rPr>
              <a:t>4</a:t>
            </a:r>
            <a:endParaRPr kumimoji="1" lang="ja-JP" altLang="en-US" dirty="0">
              <a:solidFill>
                <a:srgbClr val="FF0000"/>
              </a:solidFill>
            </a:endParaRPr>
          </a:p>
        </p:txBody>
      </p:sp>
      <p:sp>
        <p:nvSpPr>
          <p:cNvPr id="214" name="テキスト ボックス 213">
            <a:extLst>
              <a:ext uri="{FF2B5EF4-FFF2-40B4-BE49-F238E27FC236}">
                <a16:creationId xmlns:a16="http://schemas.microsoft.com/office/drawing/2014/main" id="{D5DCE83E-3E0E-4F64-8E8B-9085C3428399}"/>
              </a:ext>
            </a:extLst>
          </p:cNvPr>
          <p:cNvSpPr txBox="1"/>
          <p:nvPr/>
        </p:nvSpPr>
        <p:spPr>
          <a:xfrm>
            <a:off x="7073185" y="3073066"/>
            <a:ext cx="553357" cy="369332"/>
          </a:xfrm>
          <a:prstGeom prst="rect">
            <a:avLst/>
          </a:prstGeom>
          <a:noFill/>
        </p:spPr>
        <p:txBody>
          <a:bodyPr wrap="none" rtlCol="0">
            <a:spAutoFit/>
          </a:bodyPr>
          <a:lstStyle/>
          <a:p>
            <a:r>
              <a:rPr kumimoji="1" lang="en-US" altLang="ja-JP" dirty="0"/>
              <a:t>4/</a:t>
            </a:r>
            <a:r>
              <a:rPr kumimoji="1" lang="en-US" altLang="ja-JP" dirty="0">
                <a:solidFill>
                  <a:srgbClr val="FF0000"/>
                </a:solidFill>
              </a:rPr>
              <a:t>4</a:t>
            </a:r>
            <a:endParaRPr kumimoji="1" lang="ja-JP" altLang="en-US" dirty="0">
              <a:solidFill>
                <a:srgbClr val="FF0000"/>
              </a:solidFill>
            </a:endParaRPr>
          </a:p>
        </p:txBody>
      </p:sp>
      <p:cxnSp>
        <p:nvCxnSpPr>
          <p:cNvPr id="215" name="直線矢印コネクタ 214">
            <a:extLst>
              <a:ext uri="{FF2B5EF4-FFF2-40B4-BE49-F238E27FC236}">
                <a16:creationId xmlns:a16="http://schemas.microsoft.com/office/drawing/2014/main" id="{9CABE7F6-7CB7-426C-A076-15F0F8EA0EC9}"/>
              </a:ext>
            </a:extLst>
          </p:cNvPr>
          <p:cNvCxnSpPr>
            <a:cxnSpLocks/>
          </p:cNvCxnSpPr>
          <p:nvPr/>
        </p:nvCxnSpPr>
        <p:spPr>
          <a:xfrm flipV="1">
            <a:off x="7869062" y="2344756"/>
            <a:ext cx="1277849" cy="1"/>
          </a:xfrm>
          <a:prstGeom prst="straightConnector1">
            <a:avLst/>
          </a:prstGeom>
          <a:ln>
            <a:solidFill>
              <a:srgbClr val="FF0000"/>
            </a:solidFill>
            <a:headEnd type="arrow"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216" name="直線矢印コネクタ 215">
            <a:extLst>
              <a:ext uri="{FF2B5EF4-FFF2-40B4-BE49-F238E27FC236}">
                <a16:creationId xmlns:a16="http://schemas.microsoft.com/office/drawing/2014/main" id="{35C88E78-3E86-4BFC-8D92-BFCEA075EFA8}"/>
              </a:ext>
            </a:extLst>
          </p:cNvPr>
          <p:cNvCxnSpPr>
            <a:cxnSpLocks/>
          </p:cNvCxnSpPr>
          <p:nvPr/>
        </p:nvCxnSpPr>
        <p:spPr>
          <a:xfrm>
            <a:off x="9571535" y="2344756"/>
            <a:ext cx="835967" cy="552602"/>
          </a:xfrm>
          <a:prstGeom prst="straightConnector1">
            <a:avLst/>
          </a:prstGeom>
          <a:ln>
            <a:solidFill>
              <a:srgbClr val="FF0000"/>
            </a:solidFill>
            <a:headEnd type="arrow"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217" name="直線矢印コネクタ 216">
            <a:extLst>
              <a:ext uri="{FF2B5EF4-FFF2-40B4-BE49-F238E27FC236}">
                <a16:creationId xmlns:a16="http://schemas.microsoft.com/office/drawing/2014/main" id="{850C4BA3-3389-4A34-B48A-48E8708B62D0}"/>
              </a:ext>
            </a:extLst>
          </p:cNvPr>
          <p:cNvCxnSpPr/>
          <p:nvPr/>
        </p:nvCxnSpPr>
        <p:spPr>
          <a:xfrm flipV="1">
            <a:off x="6674407" y="2344757"/>
            <a:ext cx="770031" cy="552600"/>
          </a:xfrm>
          <a:prstGeom prst="straightConnector1">
            <a:avLst/>
          </a:prstGeom>
          <a:ln>
            <a:solidFill>
              <a:srgbClr val="00B050"/>
            </a:solidFill>
            <a:headEnd type="arrow" w="med" len="med"/>
            <a:tailEnd type="none" w="med" len="med"/>
          </a:ln>
        </p:spPr>
        <p:style>
          <a:lnRef idx="1">
            <a:schemeClr val="accent2"/>
          </a:lnRef>
          <a:fillRef idx="0">
            <a:schemeClr val="accent2"/>
          </a:fillRef>
          <a:effectRef idx="0">
            <a:schemeClr val="accent2"/>
          </a:effectRef>
          <a:fontRef idx="minor">
            <a:schemeClr val="tx1"/>
          </a:fontRef>
        </p:style>
      </p:cxnSp>
      <p:sp>
        <p:nvSpPr>
          <p:cNvPr id="218" name="テキスト ボックス 217">
            <a:extLst>
              <a:ext uri="{FF2B5EF4-FFF2-40B4-BE49-F238E27FC236}">
                <a16:creationId xmlns:a16="http://schemas.microsoft.com/office/drawing/2014/main" id="{29131B0F-51E6-4137-BD8F-7FA89B2B2251}"/>
              </a:ext>
            </a:extLst>
          </p:cNvPr>
          <p:cNvSpPr txBox="1"/>
          <p:nvPr/>
        </p:nvSpPr>
        <p:spPr>
          <a:xfrm>
            <a:off x="9948352" y="2503311"/>
            <a:ext cx="312906" cy="369332"/>
          </a:xfrm>
          <a:prstGeom prst="rect">
            <a:avLst/>
          </a:prstGeom>
          <a:noFill/>
        </p:spPr>
        <p:txBody>
          <a:bodyPr wrap="none" rtlCol="0">
            <a:spAutoFit/>
          </a:bodyPr>
          <a:lstStyle/>
          <a:p>
            <a:r>
              <a:rPr kumimoji="1" lang="en-US" altLang="ja-JP" dirty="0">
                <a:solidFill>
                  <a:srgbClr val="00B050"/>
                </a:solidFill>
              </a:rPr>
              <a:t>0</a:t>
            </a:r>
            <a:endParaRPr kumimoji="1" lang="ja-JP" altLang="en-US" dirty="0">
              <a:solidFill>
                <a:srgbClr val="00B050"/>
              </a:solidFill>
            </a:endParaRPr>
          </a:p>
        </p:txBody>
      </p:sp>
      <p:sp>
        <p:nvSpPr>
          <p:cNvPr id="219" name="テキスト ボックス 218">
            <a:extLst>
              <a:ext uri="{FF2B5EF4-FFF2-40B4-BE49-F238E27FC236}">
                <a16:creationId xmlns:a16="http://schemas.microsoft.com/office/drawing/2014/main" id="{B41EE20B-36D4-44FD-A713-95BB6EB907BC}"/>
              </a:ext>
            </a:extLst>
          </p:cNvPr>
          <p:cNvSpPr txBox="1"/>
          <p:nvPr/>
        </p:nvSpPr>
        <p:spPr>
          <a:xfrm>
            <a:off x="8236232" y="2226379"/>
            <a:ext cx="312906" cy="369332"/>
          </a:xfrm>
          <a:prstGeom prst="rect">
            <a:avLst/>
          </a:prstGeom>
          <a:noFill/>
        </p:spPr>
        <p:txBody>
          <a:bodyPr wrap="none" rtlCol="0">
            <a:spAutoFit/>
          </a:bodyPr>
          <a:lstStyle/>
          <a:p>
            <a:r>
              <a:rPr lang="en-US" altLang="ja-JP" dirty="0">
                <a:solidFill>
                  <a:srgbClr val="00B050"/>
                </a:solidFill>
              </a:rPr>
              <a:t>0</a:t>
            </a:r>
            <a:endParaRPr kumimoji="1" lang="ja-JP" altLang="en-US" dirty="0">
              <a:solidFill>
                <a:srgbClr val="00B050"/>
              </a:solidFill>
            </a:endParaRPr>
          </a:p>
        </p:txBody>
      </p:sp>
      <p:sp>
        <p:nvSpPr>
          <p:cNvPr id="220" name="テキスト ボックス 219">
            <a:extLst>
              <a:ext uri="{FF2B5EF4-FFF2-40B4-BE49-F238E27FC236}">
                <a16:creationId xmlns:a16="http://schemas.microsoft.com/office/drawing/2014/main" id="{D6D753F1-79A6-4176-A5CA-2F45C3BC95F7}"/>
              </a:ext>
            </a:extLst>
          </p:cNvPr>
          <p:cNvSpPr txBox="1"/>
          <p:nvPr/>
        </p:nvSpPr>
        <p:spPr>
          <a:xfrm>
            <a:off x="6741323" y="2567588"/>
            <a:ext cx="312906" cy="369332"/>
          </a:xfrm>
          <a:prstGeom prst="rect">
            <a:avLst/>
          </a:prstGeom>
          <a:noFill/>
        </p:spPr>
        <p:txBody>
          <a:bodyPr wrap="none" rtlCol="0">
            <a:spAutoFit/>
          </a:bodyPr>
          <a:lstStyle/>
          <a:p>
            <a:r>
              <a:rPr kumimoji="1" lang="en-US" altLang="ja-JP" dirty="0">
                <a:solidFill>
                  <a:srgbClr val="00B050"/>
                </a:solidFill>
              </a:rPr>
              <a:t>9</a:t>
            </a:r>
            <a:endParaRPr kumimoji="1" lang="ja-JP" altLang="en-US" dirty="0">
              <a:solidFill>
                <a:srgbClr val="00B050"/>
              </a:solidFill>
            </a:endParaRPr>
          </a:p>
        </p:txBody>
      </p:sp>
      <p:cxnSp>
        <p:nvCxnSpPr>
          <p:cNvPr id="221" name="直線矢印コネクタ 220">
            <a:extLst>
              <a:ext uri="{FF2B5EF4-FFF2-40B4-BE49-F238E27FC236}">
                <a16:creationId xmlns:a16="http://schemas.microsoft.com/office/drawing/2014/main" id="{D3E07A40-F118-4071-B9D2-584AD6B0FFB0}"/>
              </a:ext>
            </a:extLst>
          </p:cNvPr>
          <p:cNvCxnSpPr>
            <a:cxnSpLocks/>
          </p:cNvCxnSpPr>
          <p:nvPr/>
        </p:nvCxnSpPr>
        <p:spPr>
          <a:xfrm flipV="1">
            <a:off x="6745296" y="2472119"/>
            <a:ext cx="2465162" cy="531006"/>
          </a:xfrm>
          <a:prstGeom prst="straightConnector1">
            <a:avLst/>
          </a:prstGeom>
          <a:ln>
            <a:solidFill>
              <a:srgbClr val="00B050"/>
            </a:solidFill>
            <a:headEnd type="arrow" w="med" len="med"/>
            <a:tailEnd type="none" w="med" len="med"/>
          </a:ln>
        </p:spPr>
        <p:style>
          <a:lnRef idx="1">
            <a:schemeClr val="accent2"/>
          </a:lnRef>
          <a:fillRef idx="0">
            <a:schemeClr val="accent2"/>
          </a:fillRef>
          <a:effectRef idx="0">
            <a:schemeClr val="accent2"/>
          </a:effectRef>
          <a:fontRef idx="minor">
            <a:schemeClr val="tx1"/>
          </a:fontRef>
        </p:style>
      </p:cxnSp>
      <p:sp>
        <p:nvSpPr>
          <p:cNvPr id="222" name="テキスト ボックス 221">
            <a:extLst>
              <a:ext uri="{FF2B5EF4-FFF2-40B4-BE49-F238E27FC236}">
                <a16:creationId xmlns:a16="http://schemas.microsoft.com/office/drawing/2014/main" id="{19F901B2-445E-45CB-A5C8-731D359EB716}"/>
              </a:ext>
            </a:extLst>
          </p:cNvPr>
          <p:cNvSpPr txBox="1"/>
          <p:nvPr/>
        </p:nvSpPr>
        <p:spPr>
          <a:xfrm>
            <a:off x="8282095" y="2524191"/>
            <a:ext cx="312906" cy="369332"/>
          </a:xfrm>
          <a:prstGeom prst="rect">
            <a:avLst/>
          </a:prstGeom>
          <a:noFill/>
        </p:spPr>
        <p:txBody>
          <a:bodyPr wrap="none" rtlCol="0">
            <a:spAutoFit/>
          </a:bodyPr>
          <a:lstStyle/>
          <a:p>
            <a:r>
              <a:rPr kumimoji="1" lang="en-US" altLang="ja-JP" dirty="0">
                <a:solidFill>
                  <a:srgbClr val="00B050"/>
                </a:solidFill>
              </a:rPr>
              <a:t>1</a:t>
            </a:r>
            <a:endParaRPr kumimoji="1" lang="ja-JP" altLang="en-US" dirty="0">
              <a:solidFill>
                <a:srgbClr val="00B050"/>
              </a:solidFill>
            </a:endParaRPr>
          </a:p>
        </p:txBody>
      </p:sp>
      <p:cxnSp>
        <p:nvCxnSpPr>
          <p:cNvPr id="223" name="直線矢印コネクタ 222">
            <a:extLst>
              <a:ext uri="{FF2B5EF4-FFF2-40B4-BE49-F238E27FC236}">
                <a16:creationId xmlns:a16="http://schemas.microsoft.com/office/drawing/2014/main" id="{77BCDCD2-F991-4147-B67C-08F5B73EB181}"/>
              </a:ext>
            </a:extLst>
          </p:cNvPr>
          <p:cNvCxnSpPr/>
          <p:nvPr/>
        </p:nvCxnSpPr>
        <p:spPr>
          <a:xfrm>
            <a:off x="6672569" y="3158593"/>
            <a:ext cx="775524" cy="552604"/>
          </a:xfrm>
          <a:prstGeom prst="straightConnector1">
            <a:avLst/>
          </a:prstGeom>
          <a:ln>
            <a:solidFill>
              <a:srgbClr val="FF0000"/>
            </a:solidFill>
            <a:headEnd type="arrow"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224" name="直線矢印コネクタ 223">
            <a:extLst>
              <a:ext uri="{FF2B5EF4-FFF2-40B4-BE49-F238E27FC236}">
                <a16:creationId xmlns:a16="http://schemas.microsoft.com/office/drawing/2014/main" id="{AEB0E895-AC4B-473F-A37D-5AB658C1C399}"/>
              </a:ext>
            </a:extLst>
          </p:cNvPr>
          <p:cNvCxnSpPr>
            <a:cxnSpLocks/>
          </p:cNvCxnSpPr>
          <p:nvPr/>
        </p:nvCxnSpPr>
        <p:spPr>
          <a:xfrm flipV="1">
            <a:off x="7872717" y="3008466"/>
            <a:ext cx="2470762" cy="702730"/>
          </a:xfrm>
          <a:prstGeom prst="straightConnector1">
            <a:avLst/>
          </a:prstGeom>
          <a:ln>
            <a:solidFill>
              <a:srgbClr val="FF0000"/>
            </a:solidFill>
            <a:headEnd type="arrow" w="med" len="med"/>
            <a:tailEnd type="none" w="med" len="med"/>
          </a:ln>
        </p:spPr>
        <p:style>
          <a:lnRef idx="1">
            <a:schemeClr val="accent2"/>
          </a:lnRef>
          <a:fillRef idx="0">
            <a:schemeClr val="accent2"/>
          </a:fillRef>
          <a:effectRef idx="0">
            <a:schemeClr val="accent2"/>
          </a:effectRef>
          <a:fontRef idx="minor">
            <a:schemeClr val="tx1"/>
          </a:fontRef>
        </p:style>
      </p:cxnSp>
      <p:sp>
        <p:nvSpPr>
          <p:cNvPr id="225" name="テキスト ボックス 224">
            <a:extLst>
              <a:ext uri="{FF2B5EF4-FFF2-40B4-BE49-F238E27FC236}">
                <a16:creationId xmlns:a16="http://schemas.microsoft.com/office/drawing/2014/main" id="{D5487654-9B4F-4205-8C29-DD2BE233A505}"/>
              </a:ext>
            </a:extLst>
          </p:cNvPr>
          <p:cNvSpPr txBox="1"/>
          <p:nvPr/>
        </p:nvSpPr>
        <p:spPr>
          <a:xfrm>
            <a:off x="8862576" y="3193223"/>
            <a:ext cx="312906" cy="369332"/>
          </a:xfrm>
          <a:prstGeom prst="rect">
            <a:avLst/>
          </a:prstGeom>
          <a:noFill/>
        </p:spPr>
        <p:txBody>
          <a:bodyPr wrap="none" rtlCol="0">
            <a:spAutoFit/>
          </a:bodyPr>
          <a:lstStyle/>
          <a:p>
            <a:r>
              <a:rPr lang="en-US" altLang="ja-JP" dirty="0">
                <a:solidFill>
                  <a:srgbClr val="00B050"/>
                </a:solidFill>
              </a:rPr>
              <a:t>0</a:t>
            </a:r>
            <a:endParaRPr kumimoji="1" lang="ja-JP" altLang="en-US" dirty="0">
              <a:solidFill>
                <a:srgbClr val="00B050"/>
              </a:solidFill>
            </a:endParaRPr>
          </a:p>
        </p:txBody>
      </p:sp>
      <p:sp>
        <p:nvSpPr>
          <p:cNvPr id="226" name="テキスト ボックス 225">
            <a:extLst>
              <a:ext uri="{FF2B5EF4-FFF2-40B4-BE49-F238E27FC236}">
                <a16:creationId xmlns:a16="http://schemas.microsoft.com/office/drawing/2014/main" id="{D981A62F-FF95-4D9C-AAFB-1D341CBF49C5}"/>
              </a:ext>
            </a:extLst>
          </p:cNvPr>
          <p:cNvSpPr txBox="1"/>
          <p:nvPr/>
        </p:nvSpPr>
        <p:spPr>
          <a:xfrm>
            <a:off x="6723748" y="3158749"/>
            <a:ext cx="312906" cy="369332"/>
          </a:xfrm>
          <a:prstGeom prst="rect">
            <a:avLst/>
          </a:prstGeom>
          <a:noFill/>
        </p:spPr>
        <p:txBody>
          <a:bodyPr wrap="none" rtlCol="0">
            <a:spAutoFit/>
          </a:bodyPr>
          <a:lstStyle/>
          <a:p>
            <a:r>
              <a:rPr lang="en-US" altLang="ja-JP" dirty="0">
                <a:solidFill>
                  <a:srgbClr val="00B050"/>
                </a:solidFill>
              </a:rPr>
              <a:t>0</a:t>
            </a:r>
            <a:endParaRPr kumimoji="1" lang="ja-JP" altLang="en-US" dirty="0">
              <a:solidFill>
                <a:srgbClr val="00B050"/>
              </a:solidFill>
            </a:endParaRPr>
          </a:p>
        </p:txBody>
      </p:sp>
      <p:cxnSp>
        <p:nvCxnSpPr>
          <p:cNvPr id="227" name="直線矢印コネクタ 226">
            <a:extLst>
              <a:ext uri="{FF2B5EF4-FFF2-40B4-BE49-F238E27FC236}">
                <a16:creationId xmlns:a16="http://schemas.microsoft.com/office/drawing/2014/main" id="{DEEBE27C-D012-43DA-AC51-FC384AF99391}"/>
              </a:ext>
            </a:extLst>
          </p:cNvPr>
          <p:cNvCxnSpPr/>
          <p:nvPr/>
        </p:nvCxnSpPr>
        <p:spPr>
          <a:xfrm>
            <a:off x="6745773" y="3008465"/>
            <a:ext cx="2407797" cy="702731"/>
          </a:xfrm>
          <a:prstGeom prst="straightConnector1">
            <a:avLst/>
          </a:prstGeom>
          <a:ln>
            <a:solidFill>
              <a:srgbClr val="FF0000"/>
            </a:solidFill>
            <a:headEnd type="arrow"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228" name="直線矢印コネクタ 227">
            <a:extLst>
              <a:ext uri="{FF2B5EF4-FFF2-40B4-BE49-F238E27FC236}">
                <a16:creationId xmlns:a16="http://schemas.microsoft.com/office/drawing/2014/main" id="{EA7562C8-2700-42AF-AACD-BFA5EBA80C51}"/>
              </a:ext>
            </a:extLst>
          </p:cNvPr>
          <p:cNvCxnSpPr>
            <a:cxnSpLocks/>
          </p:cNvCxnSpPr>
          <p:nvPr/>
        </p:nvCxnSpPr>
        <p:spPr>
          <a:xfrm flipV="1">
            <a:off x="9578194" y="3158593"/>
            <a:ext cx="838489" cy="552603"/>
          </a:xfrm>
          <a:prstGeom prst="straightConnector1">
            <a:avLst/>
          </a:prstGeom>
          <a:ln>
            <a:solidFill>
              <a:srgbClr val="00B050"/>
            </a:solidFill>
            <a:headEnd type="arrow" w="med" len="med"/>
            <a:tailEnd type="none" w="med" len="med"/>
          </a:ln>
        </p:spPr>
        <p:style>
          <a:lnRef idx="1">
            <a:schemeClr val="accent2"/>
          </a:lnRef>
          <a:fillRef idx="0">
            <a:schemeClr val="accent2"/>
          </a:fillRef>
          <a:effectRef idx="0">
            <a:schemeClr val="accent2"/>
          </a:effectRef>
          <a:fontRef idx="minor">
            <a:schemeClr val="tx1"/>
          </a:fontRef>
        </p:style>
      </p:cxnSp>
      <p:sp>
        <p:nvSpPr>
          <p:cNvPr id="229" name="テキスト ボックス 228">
            <a:extLst>
              <a:ext uri="{FF2B5EF4-FFF2-40B4-BE49-F238E27FC236}">
                <a16:creationId xmlns:a16="http://schemas.microsoft.com/office/drawing/2014/main" id="{33353FA8-E2A4-4FEA-9AF8-49379AD713E2}"/>
              </a:ext>
            </a:extLst>
          </p:cNvPr>
          <p:cNvSpPr txBox="1"/>
          <p:nvPr/>
        </p:nvSpPr>
        <p:spPr>
          <a:xfrm>
            <a:off x="7836331" y="3179336"/>
            <a:ext cx="312906" cy="369332"/>
          </a:xfrm>
          <a:prstGeom prst="rect">
            <a:avLst/>
          </a:prstGeom>
          <a:noFill/>
        </p:spPr>
        <p:txBody>
          <a:bodyPr wrap="none" rtlCol="0">
            <a:spAutoFit/>
          </a:bodyPr>
          <a:lstStyle/>
          <a:p>
            <a:r>
              <a:rPr lang="en-US" altLang="ja-JP" dirty="0">
                <a:solidFill>
                  <a:srgbClr val="00B050"/>
                </a:solidFill>
              </a:rPr>
              <a:t>0</a:t>
            </a:r>
            <a:endParaRPr kumimoji="1" lang="ja-JP" altLang="en-US" dirty="0">
              <a:solidFill>
                <a:srgbClr val="00B050"/>
              </a:solidFill>
            </a:endParaRPr>
          </a:p>
        </p:txBody>
      </p:sp>
      <p:sp>
        <p:nvSpPr>
          <p:cNvPr id="230" name="テキスト ボックス 229">
            <a:extLst>
              <a:ext uri="{FF2B5EF4-FFF2-40B4-BE49-F238E27FC236}">
                <a16:creationId xmlns:a16="http://schemas.microsoft.com/office/drawing/2014/main" id="{2E8537D0-78CE-46BD-B12E-DE99D5D1B85F}"/>
              </a:ext>
            </a:extLst>
          </p:cNvPr>
          <p:cNvSpPr txBox="1"/>
          <p:nvPr/>
        </p:nvSpPr>
        <p:spPr>
          <a:xfrm>
            <a:off x="9982883" y="3178233"/>
            <a:ext cx="312906" cy="369332"/>
          </a:xfrm>
          <a:prstGeom prst="rect">
            <a:avLst/>
          </a:prstGeom>
          <a:noFill/>
        </p:spPr>
        <p:txBody>
          <a:bodyPr wrap="none" rtlCol="0">
            <a:spAutoFit/>
          </a:bodyPr>
          <a:lstStyle/>
          <a:p>
            <a:r>
              <a:rPr kumimoji="1" lang="en-US" altLang="ja-JP" dirty="0">
                <a:solidFill>
                  <a:srgbClr val="00B050"/>
                </a:solidFill>
              </a:rPr>
              <a:t>4</a:t>
            </a:r>
            <a:endParaRPr kumimoji="1" lang="ja-JP" altLang="en-US" dirty="0">
              <a:solidFill>
                <a:srgbClr val="00B050"/>
              </a:solidFill>
            </a:endParaRPr>
          </a:p>
        </p:txBody>
      </p:sp>
      <p:sp>
        <p:nvSpPr>
          <p:cNvPr id="273" name="楕円 272">
            <a:extLst>
              <a:ext uri="{FF2B5EF4-FFF2-40B4-BE49-F238E27FC236}">
                <a16:creationId xmlns:a16="http://schemas.microsoft.com/office/drawing/2014/main" id="{D5D6CA3A-4BCE-468B-B76A-01662DE701B0}"/>
              </a:ext>
            </a:extLst>
          </p:cNvPr>
          <p:cNvSpPr/>
          <p:nvPr/>
        </p:nvSpPr>
        <p:spPr>
          <a:xfrm>
            <a:off x="2335093" y="5906946"/>
            <a:ext cx="424624" cy="42462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dirty="0"/>
              <a:t>f</a:t>
            </a:r>
            <a:endParaRPr kumimoji="1" lang="ja-JP" altLang="en-US" sz="2000" dirty="0"/>
          </a:p>
        </p:txBody>
      </p:sp>
      <p:sp>
        <p:nvSpPr>
          <p:cNvPr id="274" name="楕円 273">
            <a:extLst>
              <a:ext uri="{FF2B5EF4-FFF2-40B4-BE49-F238E27FC236}">
                <a16:creationId xmlns:a16="http://schemas.microsoft.com/office/drawing/2014/main" id="{3E165BB4-84BD-48F9-8C06-C9DAB05B0C95}"/>
              </a:ext>
            </a:extLst>
          </p:cNvPr>
          <p:cNvSpPr/>
          <p:nvPr/>
        </p:nvSpPr>
        <p:spPr>
          <a:xfrm>
            <a:off x="2329600" y="4501488"/>
            <a:ext cx="424624" cy="42462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dirty="0"/>
              <a:t>b</a:t>
            </a:r>
            <a:endParaRPr kumimoji="1" lang="ja-JP" altLang="en-US" sz="2000" dirty="0"/>
          </a:p>
        </p:txBody>
      </p:sp>
      <p:sp>
        <p:nvSpPr>
          <p:cNvPr id="275" name="楕円 274">
            <a:extLst>
              <a:ext uri="{FF2B5EF4-FFF2-40B4-BE49-F238E27FC236}">
                <a16:creationId xmlns:a16="http://schemas.microsoft.com/office/drawing/2014/main" id="{742B9907-7713-4DE1-A02A-3200D23D062B}"/>
              </a:ext>
            </a:extLst>
          </p:cNvPr>
          <p:cNvSpPr/>
          <p:nvPr/>
        </p:nvSpPr>
        <p:spPr>
          <a:xfrm>
            <a:off x="4032073" y="4501487"/>
            <a:ext cx="424624" cy="42462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dirty="0"/>
              <a:t>c</a:t>
            </a:r>
            <a:endParaRPr kumimoji="1" lang="ja-JP" altLang="en-US" sz="2000" dirty="0"/>
          </a:p>
        </p:txBody>
      </p:sp>
      <p:sp>
        <p:nvSpPr>
          <p:cNvPr id="276" name="楕円 275">
            <a:extLst>
              <a:ext uri="{FF2B5EF4-FFF2-40B4-BE49-F238E27FC236}">
                <a16:creationId xmlns:a16="http://schemas.microsoft.com/office/drawing/2014/main" id="{2D8176E5-24BF-4F16-964D-305BCFA93EE0}"/>
              </a:ext>
            </a:extLst>
          </p:cNvPr>
          <p:cNvSpPr/>
          <p:nvPr/>
        </p:nvSpPr>
        <p:spPr>
          <a:xfrm>
            <a:off x="4029551" y="5906946"/>
            <a:ext cx="424624" cy="42462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dirty="0"/>
              <a:t>e</a:t>
            </a:r>
            <a:endParaRPr kumimoji="1" lang="ja-JP" altLang="en-US" sz="2000" dirty="0"/>
          </a:p>
        </p:txBody>
      </p:sp>
      <p:sp>
        <p:nvSpPr>
          <p:cNvPr id="277" name="楕円 276">
            <a:extLst>
              <a:ext uri="{FF2B5EF4-FFF2-40B4-BE49-F238E27FC236}">
                <a16:creationId xmlns:a16="http://schemas.microsoft.com/office/drawing/2014/main" id="{A4A5974B-B203-44B3-ABA8-EEB194A3972B}"/>
              </a:ext>
            </a:extLst>
          </p:cNvPr>
          <p:cNvSpPr/>
          <p:nvPr/>
        </p:nvSpPr>
        <p:spPr>
          <a:xfrm>
            <a:off x="5230479" y="5204216"/>
            <a:ext cx="424624" cy="42462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a:t>t</a:t>
            </a:r>
            <a:endParaRPr kumimoji="1" lang="ja-JP" altLang="en-US" sz="2000" dirty="0"/>
          </a:p>
        </p:txBody>
      </p:sp>
      <p:sp>
        <p:nvSpPr>
          <p:cNvPr id="278" name="楕円 277">
            <a:extLst>
              <a:ext uri="{FF2B5EF4-FFF2-40B4-BE49-F238E27FC236}">
                <a16:creationId xmlns:a16="http://schemas.microsoft.com/office/drawing/2014/main" id="{58054F5D-9224-42D3-926C-44001E30CE8C}"/>
              </a:ext>
            </a:extLst>
          </p:cNvPr>
          <p:cNvSpPr/>
          <p:nvPr/>
        </p:nvSpPr>
        <p:spPr>
          <a:xfrm>
            <a:off x="1197130" y="5204216"/>
            <a:ext cx="424624" cy="424624"/>
          </a:xfrm>
          <a:prstGeom prst="ellipse">
            <a:avLst/>
          </a:prstGeom>
          <a:solidFill>
            <a:srgbClr val="FFCCFF"/>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a:t>s</a:t>
            </a:r>
            <a:endParaRPr kumimoji="1" lang="ja-JP" altLang="en-US" sz="2000" dirty="0"/>
          </a:p>
        </p:txBody>
      </p:sp>
      <p:cxnSp>
        <p:nvCxnSpPr>
          <p:cNvPr id="279" name="直線矢印コネクタ 278">
            <a:extLst>
              <a:ext uri="{FF2B5EF4-FFF2-40B4-BE49-F238E27FC236}">
                <a16:creationId xmlns:a16="http://schemas.microsoft.com/office/drawing/2014/main" id="{820FFBBA-97BA-4B71-B017-634D72293CC7}"/>
              </a:ext>
            </a:extLst>
          </p:cNvPr>
          <p:cNvCxnSpPr>
            <a:cxnSpLocks/>
            <a:stCxn id="274" idx="6"/>
            <a:endCxn id="275" idx="2"/>
          </p:cNvCxnSpPr>
          <p:nvPr/>
        </p:nvCxnSpPr>
        <p:spPr>
          <a:xfrm flipV="1">
            <a:off x="2754224" y="4713799"/>
            <a:ext cx="1277849" cy="1"/>
          </a:xfrm>
          <a:prstGeom prst="straightConnector1">
            <a:avLst/>
          </a:prstGeom>
          <a:ln>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280" name="直線矢印コネクタ 279">
            <a:extLst>
              <a:ext uri="{FF2B5EF4-FFF2-40B4-BE49-F238E27FC236}">
                <a16:creationId xmlns:a16="http://schemas.microsoft.com/office/drawing/2014/main" id="{8DD35740-F0D3-4179-84D6-0E0761E19066}"/>
              </a:ext>
            </a:extLst>
          </p:cNvPr>
          <p:cNvCxnSpPr>
            <a:stCxn id="275" idx="4"/>
            <a:endCxn id="276" idx="0"/>
          </p:cNvCxnSpPr>
          <p:nvPr/>
        </p:nvCxnSpPr>
        <p:spPr>
          <a:xfrm flipH="1">
            <a:off x="4241864" y="4926111"/>
            <a:ext cx="2522" cy="980835"/>
          </a:xfrm>
          <a:prstGeom prst="straightConnector1">
            <a:avLst/>
          </a:prstGeom>
          <a:ln>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281" name="直線矢印コネクタ 280">
            <a:extLst>
              <a:ext uri="{FF2B5EF4-FFF2-40B4-BE49-F238E27FC236}">
                <a16:creationId xmlns:a16="http://schemas.microsoft.com/office/drawing/2014/main" id="{C33026CD-B738-4E69-8B98-965BD3DD3D53}"/>
              </a:ext>
            </a:extLst>
          </p:cNvPr>
          <p:cNvCxnSpPr>
            <a:cxnSpLocks/>
            <a:stCxn id="275" idx="6"/>
            <a:endCxn id="277" idx="1"/>
          </p:cNvCxnSpPr>
          <p:nvPr/>
        </p:nvCxnSpPr>
        <p:spPr>
          <a:xfrm>
            <a:off x="4456697" y="4713799"/>
            <a:ext cx="835967" cy="552602"/>
          </a:xfrm>
          <a:prstGeom prst="straightConnector1">
            <a:avLst/>
          </a:prstGeom>
          <a:ln>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282" name="直線矢印コネクタ 281">
            <a:extLst>
              <a:ext uri="{FF2B5EF4-FFF2-40B4-BE49-F238E27FC236}">
                <a16:creationId xmlns:a16="http://schemas.microsoft.com/office/drawing/2014/main" id="{5650AE39-FC80-448E-B1E1-0882B965FEF7}"/>
              </a:ext>
            </a:extLst>
          </p:cNvPr>
          <p:cNvCxnSpPr>
            <a:endCxn id="276" idx="2"/>
          </p:cNvCxnSpPr>
          <p:nvPr/>
        </p:nvCxnSpPr>
        <p:spPr>
          <a:xfrm>
            <a:off x="1621754" y="5416527"/>
            <a:ext cx="2407797" cy="702731"/>
          </a:xfrm>
          <a:prstGeom prst="straightConnector1">
            <a:avLst/>
          </a:prstGeom>
          <a:ln>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283" name="直線矢印コネクタ 282">
            <a:extLst>
              <a:ext uri="{FF2B5EF4-FFF2-40B4-BE49-F238E27FC236}">
                <a16:creationId xmlns:a16="http://schemas.microsoft.com/office/drawing/2014/main" id="{52A99944-A848-4C98-90AD-0B6438267A24}"/>
              </a:ext>
            </a:extLst>
          </p:cNvPr>
          <p:cNvCxnSpPr>
            <a:stCxn id="274" idx="4"/>
            <a:endCxn id="273" idx="0"/>
          </p:cNvCxnSpPr>
          <p:nvPr/>
        </p:nvCxnSpPr>
        <p:spPr>
          <a:xfrm>
            <a:off x="2541913" y="4926112"/>
            <a:ext cx="5493" cy="980834"/>
          </a:xfrm>
          <a:prstGeom prst="straightConnector1">
            <a:avLst/>
          </a:prstGeom>
          <a:ln w="254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4" name="直線矢印コネクタ 283">
            <a:extLst>
              <a:ext uri="{FF2B5EF4-FFF2-40B4-BE49-F238E27FC236}">
                <a16:creationId xmlns:a16="http://schemas.microsoft.com/office/drawing/2014/main" id="{7A83F571-276C-4529-B048-95DF6557F27B}"/>
              </a:ext>
            </a:extLst>
          </p:cNvPr>
          <p:cNvCxnSpPr>
            <a:stCxn id="278" idx="7"/>
            <a:endCxn id="274" idx="2"/>
          </p:cNvCxnSpPr>
          <p:nvPr/>
        </p:nvCxnSpPr>
        <p:spPr>
          <a:xfrm flipV="1">
            <a:off x="1559569" y="4713800"/>
            <a:ext cx="770031" cy="552600"/>
          </a:xfrm>
          <a:prstGeom prst="straightConnector1">
            <a:avLst/>
          </a:prstGeom>
          <a:ln>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285" name="直線矢印コネクタ 284">
            <a:extLst>
              <a:ext uri="{FF2B5EF4-FFF2-40B4-BE49-F238E27FC236}">
                <a16:creationId xmlns:a16="http://schemas.microsoft.com/office/drawing/2014/main" id="{D50C8537-7189-4146-B5F7-71ACD069E51D}"/>
              </a:ext>
            </a:extLst>
          </p:cNvPr>
          <p:cNvCxnSpPr>
            <a:stCxn id="278" idx="5"/>
            <a:endCxn id="273" idx="2"/>
          </p:cNvCxnSpPr>
          <p:nvPr/>
        </p:nvCxnSpPr>
        <p:spPr>
          <a:xfrm>
            <a:off x="1559569" y="5566655"/>
            <a:ext cx="775524" cy="552604"/>
          </a:xfrm>
          <a:prstGeom prst="straightConnector1">
            <a:avLst/>
          </a:prstGeom>
          <a:ln>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286" name="直線矢印コネクタ 285">
            <a:extLst>
              <a:ext uri="{FF2B5EF4-FFF2-40B4-BE49-F238E27FC236}">
                <a16:creationId xmlns:a16="http://schemas.microsoft.com/office/drawing/2014/main" id="{CA0F6638-B95F-4281-98D4-BCB107F6E23C}"/>
              </a:ext>
            </a:extLst>
          </p:cNvPr>
          <p:cNvCxnSpPr>
            <a:stCxn id="278" idx="6"/>
            <a:endCxn id="275" idx="3"/>
          </p:cNvCxnSpPr>
          <p:nvPr/>
        </p:nvCxnSpPr>
        <p:spPr>
          <a:xfrm flipV="1">
            <a:off x="1621754" y="4863926"/>
            <a:ext cx="2472504" cy="552602"/>
          </a:xfrm>
          <a:prstGeom prst="straightConnector1">
            <a:avLst/>
          </a:prstGeom>
          <a:ln>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287" name="直線矢印コネクタ 286">
            <a:extLst>
              <a:ext uri="{FF2B5EF4-FFF2-40B4-BE49-F238E27FC236}">
                <a16:creationId xmlns:a16="http://schemas.microsoft.com/office/drawing/2014/main" id="{9B8CB5F9-7CDF-440D-8E6B-3665743808A7}"/>
              </a:ext>
            </a:extLst>
          </p:cNvPr>
          <p:cNvCxnSpPr>
            <a:cxnSpLocks/>
            <a:stCxn id="273" idx="6"/>
            <a:endCxn id="277" idx="2"/>
          </p:cNvCxnSpPr>
          <p:nvPr/>
        </p:nvCxnSpPr>
        <p:spPr>
          <a:xfrm flipV="1">
            <a:off x="2759717" y="5416528"/>
            <a:ext cx="2470762" cy="702730"/>
          </a:xfrm>
          <a:prstGeom prst="straightConnector1">
            <a:avLst/>
          </a:prstGeom>
          <a:ln>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288" name="直線矢印コネクタ 287">
            <a:extLst>
              <a:ext uri="{FF2B5EF4-FFF2-40B4-BE49-F238E27FC236}">
                <a16:creationId xmlns:a16="http://schemas.microsoft.com/office/drawing/2014/main" id="{B03B1A19-7B17-48A4-BC6C-43837D102111}"/>
              </a:ext>
            </a:extLst>
          </p:cNvPr>
          <p:cNvCxnSpPr>
            <a:cxnSpLocks/>
            <a:stCxn id="276" idx="6"/>
            <a:endCxn id="277" idx="3"/>
          </p:cNvCxnSpPr>
          <p:nvPr/>
        </p:nvCxnSpPr>
        <p:spPr>
          <a:xfrm flipV="1">
            <a:off x="4454175" y="5566655"/>
            <a:ext cx="838489" cy="552603"/>
          </a:xfrm>
          <a:prstGeom prst="straightConnector1">
            <a:avLst/>
          </a:prstGeom>
          <a:ln>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89" name="テキスト ボックス 288">
            <a:extLst>
              <a:ext uri="{FF2B5EF4-FFF2-40B4-BE49-F238E27FC236}">
                <a16:creationId xmlns:a16="http://schemas.microsoft.com/office/drawing/2014/main" id="{35959328-5FC7-4E64-A58C-84FD9946B766}"/>
              </a:ext>
            </a:extLst>
          </p:cNvPr>
          <p:cNvSpPr txBox="1"/>
          <p:nvPr/>
        </p:nvSpPr>
        <p:spPr>
          <a:xfrm>
            <a:off x="1564639" y="4347915"/>
            <a:ext cx="681597" cy="369332"/>
          </a:xfrm>
          <a:prstGeom prst="rect">
            <a:avLst/>
          </a:prstGeom>
          <a:noFill/>
        </p:spPr>
        <p:txBody>
          <a:bodyPr wrap="none" rtlCol="0">
            <a:spAutoFit/>
          </a:bodyPr>
          <a:lstStyle/>
          <a:p>
            <a:r>
              <a:rPr kumimoji="1" lang="en-US" altLang="ja-JP" dirty="0"/>
              <a:t>12/</a:t>
            </a:r>
            <a:r>
              <a:rPr lang="en-US" altLang="ja-JP" dirty="0">
                <a:solidFill>
                  <a:srgbClr val="FF0000"/>
                </a:solidFill>
              </a:rPr>
              <a:t>3</a:t>
            </a:r>
            <a:endParaRPr kumimoji="1" lang="ja-JP" altLang="en-US" dirty="0">
              <a:solidFill>
                <a:srgbClr val="FF0000"/>
              </a:solidFill>
            </a:endParaRPr>
          </a:p>
        </p:txBody>
      </p:sp>
      <p:sp>
        <p:nvSpPr>
          <p:cNvPr id="290" name="テキスト ボックス 289">
            <a:extLst>
              <a:ext uri="{FF2B5EF4-FFF2-40B4-BE49-F238E27FC236}">
                <a16:creationId xmlns:a16="http://schemas.microsoft.com/office/drawing/2014/main" id="{3A5D47D4-9C90-489E-9539-975866A4B574}"/>
              </a:ext>
            </a:extLst>
          </p:cNvPr>
          <p:cNvSpPr txBox="1"/>
          <p:nvPr/>
        </p:nvSpPr>
        <p:spPr>
          <a:xfrm>
            <a:off x="3203668" y="4296994"/>
            <a:ext cx="553357" cy="369332"/>
          </a:xfrm>
          <a:prstGeom prst="rect">
            <a:avLst/>
          </a:prstGeom>
          <a:noFill/>
        </p:spPr>
        <p:txBody>
          <a:bodyPr wrap="none" rtlCol="0">
            <a:spAutoFit/>
          </a:bodyPr>
          <a:lstStyle/>
          <a:p>
            <a:r>
              <a:rPr kumimoji="1" lang="en-US" altLang="ja-JP" dirty="0"/>
              <a:t>3/</a:t>
            </a:r>
            <a:r>
              <a:rPr lang="en-US" altLang="ja-JP" dirty="0">
                <a:solidFill>
                  <a:srgbClr val="FF0000"/>
                </a:solidFill>
              </a:rPr>
              <a:t>3</a:t>
            </a:r>
            <a:endParaRPr kumimoji="1" lang="ja-JP" altLang="en-US" dirty="0">
              <a:solidFill>
                <a:srgbClr val="FF0000"/>
              </a:solidFill>
            </a:endParaRPr>
          </a:p>
        </p:txBody>
      </p:sp>
      <p:sp>
        <p:nvSpPr>
          <p:cNvPr id="291" name="テキスト ボックス 290">
            <a:extLst>
              <a:ext uri="{FF2B5EF4-FFF2-40B4-BE49-F238E27FC236}">
                <a16:creationId xmlns:a16="http://schemas.microsoft.com/office/drawing/2014/main" id="{2C13A612-C538-4BC1-8A4A-30FEF1D80CF1}"/>
              </a:ext>
            </a:extLst>
          </p:cNvPr>
          <p:cNvSpPr txBox="1"/>
          <p:nvPr/>
        </p:nvSpPr>
        <p:spPr>
          <a:xfrm>
            <a:off x="4714457" y="4572868"/>
            <a:ext cx="553357" cy="369332"/>
          </a:xfrm>
          <a:prstGeom prst="rect">
            <a:avLst/>
          </a:prstGeom>
          <a:noFill/>
        </p:spPr>
        <p:txBody>
          <a:bodyPr wrap="none" rtlCol="0">
            <a:spAutoFit/>
          </a:bodyPr>
          <a:lstStyle/>
          <a:p>
            <a:r>
              <a:rPr lang="en-US" altLang="ja-JP" dirty="0"/>
              <a:t>6/</a:t>
            </a:r>
            <a:r>
              <a:rPr lang="en-US" altLang="ja-JP" dirty="0">
                <a:solidFill>
                  <a:srgbClr val="FF0000"/>
                </a:solidFill>
              </a:rPr>
              <a:t>6</a:t>
            </a:r>
            <a:endParaRPr kumimoji="1" lang="ja-JP" altLang="en-US" dirty="0">
              <a:solidFill>
                <a:srgbClr val="FF0000"/>
              </a:solidFill>
            </a:endParaRPr>
          </a:p>
        </p:txBody>
      </p:sp>
      <p:sp>
        <p:nvSpPr>
          <p:cNvPr id="292" name="テキスト ボックス 291">
            <a:extLst>
              <a:ext uri="{FF2B5EF4-FFF2-40B4-BE49-F238E27FC236}">
                <a16:creationId xmlns:a16="http://schemas.microsoft.com/office/drawing/2014/main" id="{D265AA00-481C-433B-AEA6-2530A44EE425}"/>
              </a:ext>
            </a:extLst>
          </p:cNvPr>
          <p:cNvSpPr txBox="1"/>
          <p:nvPr/>
        </p:nvSpPr>
        <p:spPr>
          <a:xfrm>
            <a:off x="1935704" y="4961405"/>
            <a:ext cx="553357" cy="369332"/>
          </a:xfrm>
          <a:prstGeom prst="rect">
            <a:avLst/>
          </a:prstGeom>
          <a:noFill/>
        </p:spPr>
        <p:txBody>
          <a:bodyPr wrap="none" rtlCol="0">
            <a:spAutoFit/>
          </a:bodyPr>
          <a:lstStyle/>
          <a:p>
            <a:r>
              <a:rPr lang="en-US" altLang="ja-JP" dirty="0"/>
              <a:t>4/</a:t>
            </a:r>
            <a:r>
              <a:rPr lang="en-US" altLang="ja-JP" dirty="0">
                <a:solidFill>
                  <a:srgbClr val="FF0000"/>
                </a:solidFill>
              </a:rPr>
              <a:t>4</a:t>
            </a:r>
            <a:endParaRPr kumimoji="1" lang="ja-JP" altLang="en-US" dirty="0">
              <a:solidFill>
                <a:srgbClr val="FF0000"/>
              </a:solidFill>
            </a:endParaRPr>
          </a:p>
        </p:txBody>
      </p:sp>
      <p:sp>
        <p:nvSpPr>
          <p:cNvPr id="293" name="テキスト ボックス 292">
            <a:extLst>
              <a:ext uri="{FF2B5EF4-FFF2-40B4-BE49-F238E27FC236}">
                <a16:creationId xmlns:a16="http://schemas.microsoft.com/office/drawing/2014/main" id="{7ECBC244-FA03-4739-99D4-8E7C02CF09C5}"/>
              </a:ext>
            </a:extLst>
          </p:cNvPr>
          <p:cNvSpPr txBox="1"/>
          <p:nvPr/>
        </p:nvSpPr>
        <p:spPr>
          <a:xfrm>
            <a:off x="2521083" y="5310662"/>
            <a:ext cx="553357" cy="369332"/>
          </a:xfrm>
          <a:prstGeom prst="rect">
            <a:avLst/>
          </a:prstGeom>
          <a:noFill/>
        </p:spPr>
        <p:txBody>
          <a:bodyPr wrap="none" rtlCol="0">
            <a:spAutoFit/>
          </a:bodyPr>
          <a:lstStyle/>
          <a:p>
            <a:r>
              <a:rPr lang="en-US" altLang="ja-JP" dirty="0"/>
              <a:t>2/</a:t>
            </a:r>
            <a:r>
              <a:rPr lang="en-US" altLang="ja-JP" dirty="0">
                <a:solidFill>
                  <a:srgbClr val="FF0000"/>
                </a:solidFill>
              </a:rPr>
              <a:t>0</a:t>
            </a:r>
            <a:endParaRPr kumimoji="1" lang="ja-JP" altLang="en-US" dirty="0">
              <a:solidFill>
                <a:srgbClr val="FF0000"/>
              </a:solidFill>
            </a:endParaRPr>
          </a:p>
        </p:txBody>
      </p:sp>
      <p:sp>
        <p:nvSpPr>
          <p:cNvPr id="294" name="テキスト ボックス 293">
            <a:extLst>
              <a:ext uri="{FF2B5EF4-FFF2-40B4-BE49-F238E27FC236}">
                <a16:creationId xmlns:a16="http://schemas.microsoft.com/office/drawing/2014/main" id="{6A7667DF-2FB0-42BF-9F36-DB90632B8232}"/>
              </a:ext>
            </a:extLst>
          </p:cNvPr>
          <p:cNvSpPr txBox="1"/>
          <p:nvPr/>
        </p:nvSpPr>
        <p:spPr>
          <a:xfrm>
            <a:off x="4218539" y="5050931"/>
            <a:ext cx="681597" cy="369332"/>
          </a:xfrm>
          <a:prstGeom prst="rect">
            <a:avLst/>
          </a:prstGeom>
          <a:noFill/>
        </p:spPr>
        <p:txBody>
          <a:bodyPr wrap="none" rtlCol="0">
            <a:spAutoFit/>
          </a:bodyPr>
          <a:lstStyle/>
          <a:p>
            <a:r>
              <a:rPr kumimoji="1" lang="en-US" altLang="ja-JP" dirty="0"/>
              <a:t>10/</a:t>
            </a:r>
            <a:r>
              <a:rPr kumimoji="1" lang="en-US" altLang="ja-JP" dirty="0">
                <a:solidFill>
                  <a:srgbClr val="FF0000"/>
                </a:solidFill>
              </a:rPr>
              <a:t>1</a:t>
            </a:r>
            <a:endParaRPr kumimoji="1" lang="ja-JP" altLang="en-US" dirty="0">
              <a:solidFill>
                <a:srgbClr val="FF0000"/>
              </a:solidFill>
            </a:endParaRPr>
          </a:p>
        </p:txBody>
      </p:sp>
      <p:sp>
        <p:nvSpPr>
          <p:cNvPr id="295" name="テキスト ボックス 294">
            <a:extLst>
              <a:ext uri="{FF2B5EF4-FFF2-40B4-BE49-F238E27FC236}">
                <a16:creationId xmlns:a16="http://schemas.microsoft.com/office/drawing/2014/main" id="{88179A06-FB74-48FF-8338-5F14B925118F}"/>
              </a:ext>
            </a:extLst>
          </p:cNvPr>
          <p:cNvSpPr txBox="1"/>
          <p:nvPr/>
        </p:nvSpPr>
        <p:spPr>
          <a:xfrm>
            <a:off x="2890044" y="5969130"/>
            <a:ext cx="553357" cy="369332"/>
          </a:xfrm>
          <a:prstGeom prst="rect">
            <a:avLst/>
          </a:prstGeom>
          <a:noFill/>
        </p:spPr>
        <p:txBody>
          <a:bodyPr wrap="none" rtlCol="0">
            <a:spAutoFit/>
          </a:bodyPr>
          <a:lstStyle/>
          <a:p>
            <a:r>
              <a:rPr lang="en-US" altLang="ja-JP" dirty="0"/>
              <a:t>6/</a:t>
            </a:r>
            <a:r>
              <a:rPr lang="en-US" altLang="ja-JP" dirty="0">
                <a:solidFill>
                  <a:srgbClr val="FF0000"/>
                </a:solidFill>
              </a:rPr>
              <a:t>6</a:t>
            </a:r>
            <a:endParaRPr kumimoji="1" lang="ja-JP" altLang="en-US" dirty="0">
              <a:solidFill>
                <a:srgbClr val="FF0000"/>
              </a:solidFill>
            </a:endParaRPr>
          </a:p>
        </p:txBody>
      </p:sp>
      <p:sp>
        <p:nvSpPr>
          <p:cNvPr id="296" name="テキスト ボックス 295">
            <a:extLst>
              <a:ext uri="{FF2B5EF4-FFF2-40B4-BE49-F238E27FC236}">
                <a16:creationId xmlns:a16="http://schemas.microsoft.com/office/drawing/2014/main" id="{38CB5F0D-4353-4980-A302-2B41C383CC64}"/>
              </a:ext>
            </a:extLst>
          </p:cNvPr>
          <p:cNvSpPr txBox="1"/>
          <p:nvPr/>
        </p:nvSpPr>
        <p:spPr>
          <a:xfrm>
            <a:off x="1630458" y="5898482"/>
            <a:ext cx="553357" cy="369332"/>
          </a:xfrm>
          <a:prstGeom prst="rect">
            <a:avLst/>
          </a:prstGeom>
          <a:noFill/>
        </p:spPr>
        <p:txBody>
          <a:bodyPr wrap="none" rtlCol="0">
            <a:spAutoFit/>
          </a:bodyPr>
          <a:lstStyle/>
          <a:p>
            <a:r>
              <a:rPr lang="en-US" altLang="ja-JP" dirty="0"/>
              <a:t>6/</a:t>
            </a:r>
            <a:r>
              <a:rPr lang="en-US" altLang="ja-JP" dirty="0">
                <a:solidFill>
                  <a:srgbClr val="FF0000"/>
                </a:solidFill>
              </a:rPr>
              <a:t>6</a:t>
            </a:r>
            <a:endParaRPr kumimoji="1" lang="ja-JP" altLang="en-US" dirty="0">
              <a:solidFill>
                <a:srgbClr val="FF0000"/>
              </a:solidFill>
            </a:endParaRPr>
          </a:p>
        </p:txBody>
      </p:sp>
      <p:sp>
        <p:nvSpPr>
          <p:cNvPr id="297" name="テキスト ボックス 296">
            <a:extLst>
              <a:ext uri="{FF2B5EF4-FFF2-40B4-BE49-F238E27FC236}">
                <a16:creationId xmlns:a16="http://schemas.microsoft.com/office/drawing/2014/main" id="{06EA25AC-B5B8-43B2-ACAB-C3EAB9DAC0E4}"/>
              </a:ext>
            </a:extLst>
          </p:cNvPr>
          <p:cNvSpPr txBox="1"/>
          <p:nvPr/>
        </p:nvSpPr>
        <p:spPr>
          <a:xfrm>
            <a:off x="4761444" y="5960667"/>
            <a:ext cx="553357" cy="369332"/>
          </a:xfrm>
          <a:prstGeom prst="rect">
            <a:avLst/>
          </a:prstGeom>
          <a:noFill/>
        </p:spPr>
        <p:txBody>
          <a:bodyPr wrap="none" rtlCol="0">
            <a:spAutoFit/>
          </a:bodyPr>
          <a:lstStyle/>
          <a:p>
            <a:r>
              <a:rPr kumimoji="1" lang="en-US" altLang="ja-JP" dirty="0"/>
              <a:t>8/</a:t>
            </a:r>
            <a:r>
              <a:rPr kumimoji="1" lang="en-US" altLang="ja-JP" dirty="0">
                <a:solidFill>
                  <a:srgbClr val="FF0000"/>
                </a:solidFill>
              </a:rPr>
              <a:t>5</a:t>
            </a:r>
            <a:endParaRPr kumimoji="1" lang="ja-JP" altLang="en-US" dirty="0">
              <a:solidFill>
                <a:srgbClr val="FF0000"/>
              </a:solidFill>
            </a:endParaRPr>
          </a:p>
        </p:txBody>
      </p:sp>
      <p:sp>
        <p:nvSpPr>
          <p:cNvPr id="298" name="テキスト ボックス 297">
            <a:extLst>
              <a:ext uri="{FF2B5EF4-FFF2-40B4-BE49-F238E27FC236}">
                <a16:creationId xmlns:a16="http://schemas.microsoft.com/office/drawing/2014/main" id="{0084E0BB-533F-457D-A23C-83EF6413F28B}"/>
              </a:ext>
            </a:extLst>
          </p:cNvPr>
          <p:cNvSpPr txBox="1"/>
          <p:nvPr/>
        </p:nvSpPr>
        <p:spPr>
          <a:xfrm>
            <a:off x="1958347" y="5556409"/>
            <a:ext cx="553357" cy="369332"/>
          </a:xfrm>
          <a:prstGeom prst="rect">
            <a:avLst/>
          </a:prstGeom>
          <a:noFill/>
        </p:spPr>
        <p:txBody>
          <a:bodyPr wrap="none" rtlCol="0">
            <a:spAutoFit/>
          </a:bodyPr>
          <a:lstStyle/>
          <a:p>
            <a:r>
              <a:rPr kumimoji="1" lang="en-US" altLang="ja-JP" dirty="0"/>
              <a:t>4/</a:t>
            </a:r>
            <a:r>
              <a:rPr kumimoji="1" lang="en-US" altLang="ja-JP" dirty="0">
                <a:solidFill>
                  <a:srgbClr val="FF0000"/>
                </a:solidFill>
              </a:rPr>
              <a:t>4</a:t>
            </a:r>
            <a:endParaRPr kumimoji="1" lang="ja-JP" altLang="en-US" dirty="0">
              <a:solidFill>
                <a:srgbClr val="FF0000"/>
              </a:solidFill>
            </a:endParaRPr>
          </a:p>
        </p:txBody>
      </p:sp>
      <p:cxnSp>
        <p:nvCxnSpPr>
          <p:cNvPr id="299" name="直線矢印コネクタ 298">
            <a:extLst>
              <a:ext uri="{FF2B5EF4-FFF2-40B4-BE49-F238E27FC236}">
                <a16:creationId xmlns:a16="http://schemas.microsoft.com/office/drawing/2014/main" id="{DE8236DC-8C15-42A4-BABC-0A3DBF989A69}"/>
              </a:ext>
            </a:extLst>
          </p:cNvPr>
          <p:cNvCxnSpPr>
            <a:cxnSpLocks/>
          </p:cNvCxnSpPr>
          <p:nvPr/>
        </p:nvCxnSpPr>
        <p:spPr>
          <a:xfrm flipV="1">
            <a:off x="2754224" y="4828099"/>
            <a:ext cx="1277849" cy="1"/>
          </a:xfrm>
          <a:prstGeom prst="straightConnector1">
            <a:avLst/>
          </a:prstGeom>
          <a:ln>
            <a:solidFill>
              <a:srgbClr val="FF0000"/>
            </a:solidFill>
            <a:headEnd type="arrow"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300" name="直線矢印コネクタ 299">
            <a:extLst>
              <a:ext uri="{FF2B5EF4-FFF2-40B4-BE49-F238E27FC236}">
                <a16:creationId xmlns:a16="http://schemas.microsoft.com/office/drawing/2014/main" id="{F981D06C-0FA7-4509-894D-007F9FFA0506}"/>
              </a:ext>
            </a:extLst>
          </p:cNvPr>
          <p:cNvCxnSpPr>
            <a:cxnSpLocks/>
          </p:cNvCxnSpPr>
          <p:nvPr/>
        </p:nvCxnSpPr>
        <p:spPr>
          <a:xfrm>
            <a:off x="4456697" y="4828099"/>
            <a:ext cx="835967" cy="552602"/>
          </a:xfrm>
          <a:prstGeom prst="straightConnector1">
            <a:avLst/>
          </a:prstGeom>
          <a:ln>
            <a:solidFill>
              <a:srgbClr val="FF0000"/>
            </a:solidFill>
            <a:headEnd type="arrow"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301" name="直線矢印コネクタ 300">
            <a:extLst>
              <a:ext uri="{FF2B5EF4-FFF2-40B4-BE49-F238E27FC236}">
                <a16:creationId xmlns:a16="http://schemas.microsoft.com/office/drawing/2014/main" id="{917775C3-B087-431F-9976-2FED7ECB9139}"/>
              </a:ext>
            </a:extLst>
          </p:cNvPr>
          <p:cNvCxnSpPr/>
          <p:nvPr/>
        </p:nvCxnSpPr>
        <p:spPr>
          <a:xfrm flipV="1">
            <a:off x="1559569" y="4828100"/>
            <a:ext cx="770031" cy="552600"/>
          </a:xfrm>
          <a:prstGeom prst="straightConnector1">
            <a:avLst/>
          </a:prstGeom>
          <a:ln>
            <a:solidFill>
              <a:srgbClr val="00B050"/>
            </a:solidFill>
            <a:headEnd type="arrow" w="med" len="med"/>
            <a:tailEnd type="none" w="med" len="med"/>
          </a:ln>
        </p:spPr>
        <p:style>
          <a:lnRef idx="1">
            <a:schemeClr val="accent2"/>
          </a:lnRef>
          <a:fillRef idx="0">
            <a:schemeClr val="accent2"/>
          </a:fillRef>
          <a:effectRef idx="0">
            <a:schemeClr val="accent2"/>
          </a:effectRef>
          <a:fontRef idx="minor">
            <a:schemeClr val="tx1"/>
          </a:fontRef>
        </p:style>
      </p:cxnSp>
      <p:sp>
        <p:nvSpPr>
          <p:cNvPr id="302" name="テキスト ボックス 301">
            <a:extLst>
              <a:ext uri="{FF2B5EF4-FFF2-40B4-BE49-F238E27FC236}">
                <a16:creationId xmlns:a16="http://schemas.microsoft.com/office/drawing/2014/main" id="{6552CC09-7AEC-4EDE-B5BE-DA25CE34E53F}"/>
              </a:ext>
            </a:extLst>
          </p:cNvPr>
          <p:cNvSpPr txBox="1"/>
          <p:nvPr/>
        </p:nvSpPr>
        <p:spPr>
          <a:xfrm>
            <a:off x="4833514" y="4986654"/>
            <a:ext cx="312906" cy="369332"/>
          </a:xfrm>
          <a:prstGeom prst="rect">
            <a:avLst/>
          </a:prstGeom>
          <a:noFill/>
        </p:spPr>
        <p:txBody>
          <a:bodyPr wrap="none" rtlCol="0">
            <a:spAutoFit/>
          </a:bodyPr>
          <a:lstStyle/>
          <a:p>
            <a:r>
              <a:rPr kumimoji="1" lang="en-US" altLang="ja-JP" dirty="0">
                <a:solidFill>
                  <a:srgbClr val="00B050"/>
                </a:solidFill>
              </a:rPr>
              <a:t>0</a:t>
            </a:r>
            <a:endParaRPr kumimoji="1" lang="ja-JP" altLang="en-US" dirty="0">
              <a:solidFill>
                <a:srgbClr val="00B050"/>
              </a:solidFill>
            </a:endParaRPr>
          </a:p>
        </p:txBody>
      </p:sp>
      <p:sp>
        <p:nvSpPr>
          <p:cNvPr id="303" name="テキスト ボックス 302">
            <a:extLst>
              <a:ext uri="{FF2B5EF4-FFF2-40B4-BE49-F238E27FC236}">
                <a16:creationId xmlns:a16="http://schemas.microsoft.com/office/drawing/2014/main" id="{6CEAA3EB-694B-4EC1-85D1-68C37663D0D1}"/>
              </a:ext>
            </a:extLst>
          </p:cNvPr>
          <p:cNvSpPr txBox="1"/>
          <p:nvPr/>
        </p:nvSpPr>
        <p:spPr>
          <a:xfrm>
            <a:off x="3121394" y="4709722"/>
            <a:ext cx="312906" cy="369332"/>
          </a:xfrm>
          <a:prstGeom prst="rect">
            <a:avLst/>
          </a:prstGeom>
          <a:noFill/>
        </p:spPr>
        <p:txBody>
          <a:bodyPr wrap="none" rtlCol="0">
            <a:spAutoFit/>
          </a:bodyPr>
          <a:lstStyle/>
          <a:p>
            <a:r>
              <a:rPr lang="en-US" altLang="ja-JP" dirty="0">
                <a:solidFill>
                  <a:srgbClr val="00B050"/>
                </a:solidFill>
              </a:rPr>
              <a:t>0</a:t>
            </a:r>
            <a:endParaRPr kumimoji="1" lang="ja-JP" altLang="en-US" dirty="0">
              <a:solidFill>
                <a:srgbClr val="00B050"/>
              </a:solidFill>
            </a:endParaRPr>
          </a:p>
        </p:txBody>
      </p:sp>
      <p:sp>
        <p:nvSpPr>
          <p:cNvPr id="304" name="テキスト ボックス 303">
            <a:extLst>
              <a:ext uri="{FF2B5EF4-FFF2-40B4-BE49-F238E27FC236}">
                <a16:creationId xmlns:a16="http://schemas.microsoft.com/office/drawing/2014/main" id="{EF1E3E4A-7DCF-4247-B9C9-8E2791C58123}"/>
              </a:ext>
            </a:extLst>
          </p:cNvPr>
          <p:cNvSpPr txBox="1"/>
          <p:nvPr/>
        </p:nvSpPr>
        <p:spPr>
          <a:xfrm>
            <a:off x="1626485" y="5050931"/>
            <a:ext cx="312906" cy="369332"/>
          </a:xfrm>
          <a:prstGeom prst="rect">
            <a:avLst/>
          </a:prstGeom>
          <a:noFill/>
        </p:spPr>
        <p:txBody>
          <a:bodyPr wrap="none" rtlCol="0">
            <a:spAutoFit/>
          </a:bodyPr>
          <a:lstStyle/>
          <a:p>
            <a:r>
              <a:rPr kumimoji="1" lang="en-US" altLang="ja-JP" dirty="0">
                <a:solidFill>
                  <a:srgbClr val="00B050"/>
                </a:solidFill>
              </a:rPr>
              <a:t>9</a:t>
            </a:r>
            <a:endParaRPr kumimoji="1" lang="ja-JP" altLang="en-US" dirty="0">
              <a:solidFill>
                <a:srgbClr val="00B050"/>
              </a:solidFill>
            </a:endParaRPr>
          </a:p>
        </p:txBody>
      </p:sp>
      <p:cxnSp>
        <p:nvCxnSpPr>
          <p:cNvPr id="305" name="直線矢印コネクタ 304">
            <a:extLst>
              <a:ext uri="{FF2B5EF4-FFF2-40B4-BE49-F238E27FC236}">
                <a16:creationId xmlns:a16="http://schemas.microsoft.com/office/drawing/2014/main" id="{9C74BF18-5F12-4E15-A775-EACBFCAC4BB6}"/>
              </a:ext>
            </a:extLst>
          </p:cNvPr>
          <p:cNvCxnSpPr>
            <a:cxnSpLocks/>
          </p:cNvCxnSpPr>
          <p:nvPr/>
        </p:nvCxnSpPr>
        <p:spPr>
          <a:xfrm flipV="1">
            <a:off x="1630458" y="4955462"/>
            <a:ext cx="2465162" cy="531006"/>
          </a:xfrm>
          <a:prstGeom prst="straightConnector1">
            <a:avLst/>
          </a:prstGeom>
          <a:ln>
            <a:solidFill>
              <a:srgbClr val="FF0000"/>
            </a:solidFill>
            <a:headEnd type="arrow" w="med" len="med"/>
            <a:tailEnd type="none" w="med" len="med"/>
          </a:ln>
        </p:spPr>
        <p:style>
          <a:lnRef idx="1">
            <a:schemeClr val="accent2"/>
          </a:lnRef>
          <a:fillRef idx="0">
            <a:schemeClr val="accent2"/>
          </a:fillRef>
          <a:effectRef idx="0">
            <a:schemeClr val="accent2"/>
          </a:effectRef>
          <a:fontRef idx="minor">
            <a:schemeClr val="tx1"/>
          </a:fontRef>
        </p:style>
      </p:cxnSp>
      <p:sp>
        <p:nvSpPr>
          <p:cNvPr id="306" name="テキスト ボックス 305">
            <a:extLst>
              <a:ext uri="{FF2B5EF4-FFF2-40B4-BE49-F238E27FC236}">
                <a16:creationId xmlns:a16="http://schemas.microsoft.com/office/drawing/2014/main" id="{8DCD1A23-72C6-42AA-B357-FEF5AA8AEA5C}"/>
              </a:ext>
            </a:extLst>
          </p:cNvPr>
          <p:cNvSpPr txBox="1"/>
          <p:nvPr/>
        </p:nvSpPr>
        <p:spPr>
          <a:xfrm>
            <a:off x="3167257" y="5007534"/>
            <a:ext cx="312906" cy="369332"/>
          </a:xfrm>
          <a:prstGeom prst="rect">
            <a:avLst/>
          </a:prstGeom>
          <a:noFill/>
        </p:spPr>
        <p:txBody>
          <a:bodyPr wrap="none" rtlCol="0">
            <a:spAutoFit/>
          </a:bodyPr>
          <a:lstStyle/>
          <a:p>
            <a:r>
              <a:rPr lang="en-US" altLang="ja-JP" dirty="0">
                <a:solidFill>
                  <a:srgbClr val="00B050"/>
                </a:solidFill>
              </a:rPr>
              <a:t>0</a:t>
            </a:r>
            <a:endParaRPr kumimoji="1" lang="ja-JP" altLang="en-US" dirty="0">
              <a:solidFill>
                <a:srgbClr val="00B050"/>
              </a:solidFill>
            </a:endParaRPr>
          </a:p>
        </p:txBody>
      </p:sp>
      <p:cxnSp>
        <p:nvCxnSpPr>
          <p:cNvPr id="307" name="直線矢印コネクタ 306">
            <a:extLst>
              <a:ext uri="{FF2B5EF4-FFF2-40B4-BE49-F238E27FC236}">
                <a16:creationId xmlns:a16="http://schemas.microsoft.com/office/drawing/2014/main" id="{716078FF-3E1E-465C-B219-F4ED3A37D702}"/>
              </a:ext>
            </a:extLst>
          </p:cNvPr>
          <p:cNvCxnSpPr/>
          <p:nvPr/>
        </p:nvCxnSpPr>
        <p:spPr>
          <a:xfrm>
            <a:off x="1557731" y="5641936"/>
            <a:ext cx="775524" cy="552604"/>
          </a:xfrm>
          <a:prstGeom prst="straightConnector1">
            <a:avLst/>
          </a:prstGeom>
          <a:ln>
            <a:solidFill>
              <a:srgbClr val="FF0000"/>
            </a:solidFill>
            <a:headEnd type="arrow"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308" name="直線矢印コネクタ 307">
            <a:extLst>
              <a:ext uri="{FF2B5EF4-FFF2-40B4-BE49-F238E27FC236}">
                <a16:creationId xmlns:a16="http://schemas.microsoft.com/office/drawing/2014/main" id="{325401D2-B008-485F-A8D9-3DEAC0009FF3}"/>
              </a:ext>
            </a:extLst>
          </p:cNvPr>
          <p:cNvCxnSpPr>
            <a:cxnSpLocks/>
          </p:cNvCxnSpPr>
          <p:nvPr/>
        </p:nvCxnSpPr>
        <p:spPr>
          <a:xfrm flipV="1">
            <a:off x="2757879" y="5491809"/>
            <a:ext cx="2470762" cy="702730"/>
          </a:xfrm>
          <a:prstGeom prst="straightConnector1">
            <a:avLst/>
          </a:prstGeom>
          <a:ln>
            <a:solidFill>
              <a:srgbClr val="FF0000"/>
            </a:solidFill>
            <a:headEnd type="arrow" w="med" len="med"/>
            <a:tailEnd type="none" w="med" len="med"/>
          </a:ln>
        </p:spPr>
        <p:style>
          <a:lnRef idx="1">
            <a:schemeClr val="accent2"/>
          </a:lnRef>
          <a:fillRef idx="0">
            <a:schemeClr val="accent2"/>
          </a:fillRef>
          <a:effectRef idx="0">
            <a:schemeClr val="accent2"/>
          </a:effectRef>
          <a:fontRef idx="minor">
            <a:schemeClr val="tx1"/>
          </a:fontRef>
        </p:style>
      </p:cxnSp>
      <p:sp>
        <p:nvSpPr>
          <p:cNvPr id="309" name="テキスト ボックス 308">
            <a:extLst>
              <a:ext uri="{FF2B5EF4-FFF2-40B4-BE49-F238E27FC236}">
                <a16:creationId xmlns:a16="http://schemas.microsoft.com/office/drawing/2014/main" id="{E6633BE7-C7D9-4B26-8706-29860BCF92B7}"/>
              </a:ext>
            </a:extLst>
          </p:cNvPr>
          <p:cNvSpPr txBox="1"/>
          <p:nvPr/>
        </p:nvSpPr>
        <p:spPr>
          <a:xfrm>
            <a:off x="3747738" y="5676566"/>
            <a:ext cx="312906" cy="369332"/>
          </a:xfrm>
          <a:prstGeom prst="rect">
            <a:avLst/>
          </a:prstGeom>
          <a:noFill/>
        </p:spPr>
        <p:txBody>
          <a:bodyPr wrap="none" rtlCol="0">
            <a:spAutoFit/>
          </a:bodyPr>
          <a:lstStyle/>
          <a:p>
            <a:r>
              <a:rPr lang="en-US" altLang="ja-JP" dirty="0">
                <a:solidFill>
                  <a:srgbClr val="00B050"/>
                </a:solidFill>
              </a:rPr>
              <a:t>0</a:t>
            </a:r>
            <a:endParaRPr kumimoji="1" lang="ja-JP" altLang="en-US" dirty="0">
              <a:solidFill>
                <a:srgbClr val="00B050"/>
              </a:solidFill>
            </a:endParaRPr>
          </a:p>
        </p:txBody>
      </p:sp>
      <p:sp>
        <p:nvSpPr>
          <p:cNvPr id="310" name="テキスト ボックス 309">
            <a:extLst>
              <a:ext uri="{FF2B5EF4-FFF2-40B4-BE49-F238E27FC236}">
                <a16:creationId xmlns:a16="http://schemas.microsoft.com/office/drawing/2014/main" id="{67542C44-8870-4EA2-A594-D9EF26BC978A}"/>
              </a:ext>
            </a:extLst>
          </p:cNvPr>
          <p:cNvSpPr txBox="1"/>
          <p:nvPr/>
        </p:nvSpPr>
        <p:spPr>
          <a:xfrm>
            <a:off x="1608910" y="5642092"/>
            <a:ext cx="312906" cy="369332"/>
          </a:xfrm>
          <a:prstGeom prst="rect">
            <a:avLst/>
          </a:prstGeom>
          <a:noFill/>
        </p:spPr>
        <p:txBody>
          <a:bodyPr wrap="none" rtlCol="0">
            <a:spAutoFit/>
          </a:bodyPr>
          <a:lstStyle/>
          <a:p>
            <a:r>
              <a:rPr lang="en-US" altLang="ja-JP" dirty="0">
                <a:solidFill>
                  <a:srgbClr val="00B050"/>
                </a:solidFill>
              </a:rPr>
              <a:t>0</a:t>
            </a:r>
            <a:endParaRPr kumimoji="1" lang="ja-JP" altLang="en-US" dirty="0">
              <a:solidFill>
                <a:srgbClr val="00B050"/>
              </a:solidFill>
            </a:endParaRPr>
          </a:p>
        </p:txBody>
      </p:sp>
      <p:cxnSp>
        <p:nvCxnSpPr>
          <p:cNvPr id="311" name="直線矢印コネクタ 310">
            <a:extLst>
              <a:ext uri="{FF2B5EF4-FFF2-40B4-BE49-F238E27FC236}">
                <a16:creationId xmlns:a16="http://schemas.microsoft.com/office/drawing/2014/main" id="{5C53EB2B-C6A7-41C9-97C2-75AEEFC63293}"/>
              </a:ext>
            </a:extLst>
          </p:cNvPr>
          <p:cNvCxnSpPr/>
          <p:nvPr/>
        </p:nvCxnSpPr>
        <p:spPr>
          <a:xfrm>
            <a:off x="1630935" y="5491808"/>
            <a:ext cx="2407797" cy="702731"/>
          </a:xfrm>
          <a:prstGeom prst="straightConnector1">
            <a:avLst/>
          </a:prstGeom>
          <a:ln>
            <a:solidFill>
              <a:srgbClr val="FF0000"/>
            </a:solidFill>
            <a:headEnd type="arrow"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312" name="直線矢印コネクタ 311">
            <a:extLst>
              <a:ext uri="{FF2B5EF4-FFF2-40B4-BE49-F238E27FC236}">
                <a16:creationId xmlns:a16="http://schemas.microsoft.com/office/drawing/2014/main" id="{54F08B54-ECE6-41F5-A45E-2371EB212ED0}"/>
              </a:ext>
            </a:extLst>
          </p:cNvPr>
          <p:cNvCxnSpPr>
            <a:cxnSpLocks/>
          </p:cNvCxnSpPr>
          <p:nvPr/>
        </p:nvCxnSpPr>
        <p:spPr>
          <a:xfrm flipV="1">
            <a:off x="4463356" y="5641936"/>
            <a:ext cx="838489" cy="552603"/>
          </a:xfrm>
          <a:prstGeom prst="straightConnector1">
            <a:avLst/>
          </a:prstGeom>
          <a:ln>
            <a:solidFill>
              <a:srgbClr val="00B050"/>
            </a:solidFill>
            <a:headEnd type="arrow" w="med" len="med"/>
            <a:tailEnd type="none" w="med" len="med"/>
          </a:ln>
        </p:spPr>
        <p:style>
          <a:lnRef idx="1">
            <a:schemeClr val="accent2"/>
          </a:lnRef>
          <a:fillRef idx="0">
            <a:schemeClr val="accent2"/>
          </a:fillRef>
          <a:effectRef idx="0">
            <a:schemeClr val="accent2"/>
          </a:effectRef>
          <a:fontRef idx="minor">
            <a:schemeClr val="tx1"/>
          </a:fontRef>
        </p:style>
      </p:cxnSp>
      <p:sp>
        <p:nvSpPr>
          <p:cNvPr id="313" name="テキスト ボックス 312">
            <a:extLst>
              <a:ext uri="{FF2B5EF4-FFF2-40B4-BE49-F238E27FC236}">
                <a16:creationId xmlns:a16="http://schemas.microsoft.com/office/drawing/2014/main" id="{275030D2-F859-4855-A756-C53581667AC1}"/>
              </a:ext>
            </a:extLst>
          </p:cNvPr>
          <p:cNvSpPr txBox="1"/>
          <p:nvPr/>
        </p:nvSpPr>
        <p:spPr>
          <a:xfrm>
            <a:off x="2721493" y="5662679"/>
            <a:ext cx="312906" cy="369332"/>
          </a:xfrm>
          <a:prstGeom prst="rect">
            <a:avLst/>
          </a:prstGeom>
          <a:noFill/>
        </p:spPr>
        <p:txBody>
          <a:bodyPr wrap="none" rtlCol="0">
            <a:spAutoFit/>
          </a:bodyPr>
          <a:lstStyle/>
          <a:p>
            <a:r>
              <a:rPr lang="en-US" altLang="ja-JP" dirty="0">
                <a:solidFill>
                  <a:srgbClr val="00B050"/>
                </a:solidFill>
              </a:rPr>
              <a:t>0</a:t>
            </a:r>
            <a:endParaRPr kumimoji="1" lang="ja-JP" altLang="en-US" dirty="0">
              <a:solidFill>
                <a:srgbClr val="00B050"/>
              </a:solidFill>
            </a:endParaRPr>
          </a:p>
        </p:txBody>
      </p:sp>
      <p:sp>
        <p:nvSpPr>
          <p:cNvPr id="314" name="テキスト ボックス 313">
            <a:extLst>
              <a:ext uri="{FF2B5EF4-FFF2-40B4-BE49-F238E27FC236}">
                <a16:creationId xmlns:a16="http://schemas.microsoft.com/office/drawing/2014/main" id="{7CE684BD-12A7-4FC1-A510-55485610312C}"/>
              </a:ext>
            </a:extLst>
          </p:cNvPr>
          <p:cNvSpPr txBox="1"/>
          <p:nvPr/>
        </p:nvSpPr>
        <p:spPr>
          <a:xfrm>
            <a:off x="4868045" y="5661576"/>
            <a:ext cx="312906" cy="369332"/>
          </a:xfrm>
          <a:prstGeom prst="rect">
            <a:avLst/>
          </a:prstGeom>
          <a:noFill/>
        </p:spPr>
        <p:txBody>
          <a:bodyPr wrap="none" rtlCol="0">
            <a:spAutoFit/>
          </a:bodyPr>
          <a:lstStyle/>
          <a:p>
            <a:r>
              <a:rPr lang="en-US" altLang="ja-JP" dirty="0">
                <a:solidFill>
                  <a:srgbClr val="00B050"/>
                </a:solidFill>
              </a:rPr>
              <a:t>3</a:t>
            </a:r>
            <a:endParaRPr kumimoji="1" lang="ja-JP" altLang="en-US" dirty="0">
              <a:solidFill>
                <a:srgbClr val="00B050"/>
              </a:solidFill>
            </a:endParaRPr>
          </a:p>
        </p:txBody>
      </p:sp>
      <p:cxnSp>
        <p:nvCxnSpPr>
          <p:cNvPr id="315" name="直線矢印コネクタ 314">
            <a:extLst>
              <a:ext uri="{FF2B5EF4-FFF2-40B4-BE49-F238E27FC236}">
                <a16:creationId xmlns:a16="http://schemas.microsoft.com/office/drawing/2014/main" id="{4CE51089-4D00-4601-97DF-72C4889BDCD2}"/>
              </a:ext>
            </a:extLst>
          </p:cNvPr>
          <p:cNvCxnSpPr/>
          <p:nvPr/>
        </p:nvCxnSpPr>
        <p:spPr>
          <a:xfrm flipH="1">
            <a:off x="4173924" y="4935290"/>
            <a:ext cx="2522" cy="980835"/>
          </a:xfrm>
          <a:prstGeom prst="straightConnector1">
            <a:avLst/>
          </a:prstGeom>
          <a:ln>
            <a:solidFill>
              <a:srgbClr val="00B050"/>
            </a:solidFill>
            <a:headEnd type="arrow" w="med" len="med"/>
            <a:tailEnd type="none" w="med" len="med"/>
          </a:ln>
        </p:spPr>
        <p:style>
          <a:lnRef idx="1">
            <a:schemeClr val="accent2"/>
          </a:lnRef>
          <a:fillRef idx="0">
            <a:schemeClr val="accent2"/>
          </a:fillRef>
          <a:effectRef idx="0">
            <a:schemeClr val="accent2"/>
          </a:effectRef>
          <a:fontRef idx="minor">
            <a:schemeClr val="tx1"/>
          </a:fontRef>
        </p:style>
      </p:cxnSp>
      <p:sp>
        <p:nvSpPr>
          <p:cNvPr id="316" name="テキスト ボックス 315">
            <a:extLst>
              <a:ext uri="{FF2B5EF4-FFF2-40B4-BE49-F238E27FC236}">
                <a16:creationId xmlns:a16="http://schemas.microsoft.com/office/drawing/2014/main" id="{2996DD7E-2F1C-46DE-85DD-ACE4CF67B54F}"/>
              </a:ext>
            </a:extLst>
          </p:cNvPr>
          <p:cNvSpPr txBox="1"/>
          <p:nvPr/>
        </p:nvSpPr>
        <p:spPr>
          <a:xfrm>
            <a:off x="3988283" y="5190089"/>
            <a:ext cx="312906" cy="369332"/>
          </a:xfrm>
          <a:prstGeom prst="rect">
            <a:avLst/>
          </a:prstGeom>
          <a:noFill/>
        </p:spPr>
        <p:txBody>
          <a:bodyPr wrap="none" rtlCol="0">
            <a:spAutoFit/>
          </a:bodyPr>
          <a:lstStyle/>
          <a:p>
            <a:r>
              <a:rPr kumimoji="1" lang="en-US" altLang="ja-JP" dirty="0">
                <a:solidFill>
                  <a:srgbClr val="00B050"/>
                </a:solidFill>
              </a:rPr>
              <a:t>9</a:t>
            </a:r>
            <a:endParaRPr kumimoji="1" lang="ja-JP" altLang="en-US" dirty="0">
              <a:solidFill>
                <a:srgbClr val="00B050"/>
              </a:solidFill>
            </a:endParaRPr>
          </a:p>
        </p:txBody>
      </p:sp>
      <p:sp>
        <p:nvSpPr>
          <p:cNvPr id="318" name="楕円 317">
            <a:extLst>
              <a:ext uri="{FF2B5EF4-FFF2-40B4-BE49-F238E27FC236}">
                <a16:creationId xmlns:a16="http://schemas.microsoft.com/office/drawing/2014/main" id="{DC59E681-3477-4EE1-97AA-C42944801284}"/>
              </a:ext>
            </a:extLst>
          </p:cNvPr>
          <p:cNvSpPr/>
          <p:nvPr/>
        </p:nvSpPr>
        <p:spPr>
          <a:xfrm>
            <a:off x="7503977" y="5925848"/>
            <a:ext cx="424624" cy="42462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dirty="0"/>
              <a:t>f</a:t>
            </a:r>
            <a:endParaRPr kumimoji="1" lang="ja-JP" altLang="en-US" sz="2000" dirty="0"/>
          </a:p>
        </p:txBody>
      </p:sp>
      <p:sp>
        <p:nvSpPr>
          <p:cNvPr id="319" name="楕円 318">
            <a:extLst>
              <a:ext uri="{FF2B5EF4-FFF2-40B4-BE49-F238E27FC236}">
                <a16:creationId xmlns:a16="http://schemas.microsoft.com/office/drawing/2014/main" id="{A99E820D-B279-4387-8566-CA529CB0AFF3}"/>
              </a:ext>
            </a:extLst>
          </p:cNvPr>
          <p:cNvSpPr/>
          <p:nvPr/>
        </p:nvSpPr>
        <p:spPr>
          <a:xfrm>
            <a:off x="7498484" y="4520390"/>
            <a:ext cx="424624" cy="42462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dirty="0"/>
              <a:t>b</a:t>
            </a:r>
            <a:endParaRPr kumimoji="1" lang="ja-JP" altLang="en-US" sz="2000" dirty="0"/>
          </a:p>
        </p:txBody>
      </p:sp>
      <p:sp>
        <p:nvSpPr>
          <p:cNvPr id="320" name="楕円 319">
            <a:extLst>
              <a:ext uri="{FF2B5EF4-FFF2-40B4-BE49-F238E27FC236}">
                <a16:creationId xmlns:a16="http://schemas.microsoft.com/office/drawing/2014/main" id="{856385A3-6CBC-4922-9713-46BD75D9E318}"/>
              </a:ext>
            </a:extLst>
          </p:cNvPr>
          <p:cNvSpPr/>
          <p:nvPr/>
        </p:nvSpPr>
        <p:spPr>
          <a:xfrm>
            <a:off x="9200957" y="4520389"/>
            <a:ext cx="424624" cy="42462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dirty="0"/>
              <a:t>c</a:t>
            </a:r>
            <a:endParaRPr kumimoji="1" lang="ja-JP" altLang="en-US" sz="2000" dirty="0"/>
          </a:p>
        </p:txBody>
      </p:sp>
      <p:sp>
        <p:nvSpPr>
          <p:cNvPr id="321" name="楕円 320">
            <a:extLst>
              <a:ext uri="{FF2B5EF4-FFF2-40B4-BE49-F238E27FC236}">
                <a16:creationId xmlns:a16="http://schemas.microsoft.com/office/drawing/2014/main" id="{1AC4E713-A588-4A86-9E01-2A67459AC9A9}"/>
              </a:ext>
            </a:extLst>
          </p:cNvPr>
          <p:cNvSpPr/>
          <p:nvPr/>
        </p:nvSpPr>
        <p:spPr>
          <a:xfrm>
            <a:off x="9198435" y="5925848"/>
            <a:ext cx="424624" cy="42462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dirty="0"/>
              <a:t>e</a:t>
            </a:r>
            <a:endParaRPr kumimoji="1" lang="ja-JP" altLang="en-US" sz="2000" dirty="0"/>
          </a:p>
        </p:txBody>
      </p:sp>
      <p:sp>
        <p:nvSpPr>
          <p:cNvPr id="322" name="楕円 321">
            <a:extLst>
              <a:ext uri="{FF2B5EF4-FFF2-40B4-BE49-F238E27FC236}">
                <a16:creationId xmlns:a16="http://schemas.microsoft.com/office/drawing/2014/main" id="{D57C87C7-0D8B-430F-A97C-DBABA82E3F5A}"/>
              </a:ext>
            </a:extLst>
          </p:cNvPr>
          <p:cNvSpPr/>
          <p:nvPr/>
        </p:nvSpPr>
        <p:spPr>
          <a:xfrm>
            <a:off x="10399363" y="5223118"/>
            <a:ext cx="424624" cy="42462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a:t>t</a:t>
            </a:r>
            <a:endParaRPr kumimoji="1" lang="ja-JP" altLang="en-US" sz="2000" dirty="0"/>
          </a:p>
        </p:txBody>
      </p:sp>
      <p:sp>
        <p:nvSpPr>
          <p:cNvPr id="323" name="楕円 322">
            <a:extLst>
              <a:ext uri="{FF2B5EF4-FFF2-40B4-BE49-F238E27FC236}">
                <a16:creationId xmlns:a16="http://schemas.microsoft.com/office/drawing/2014/main" id="{DC2E6C62-3010-473C-AC7A-0C74E4D5AD81}"/>
              </a:ext>
            </a:extLst>
          </p:cNvPr>
          <p:cNvSpPr/>
          <p:nvPr/>
        </p:nvSpPr>
        <p:spPr>
          <a:xfrm>
            <a:off x="6366014" y="5223118"/>
            <a:ext cx="424624" cy="424624"/>
          </a:xfrm>
          <a:prstGeom prst="ellipse">
            <a:avLst/>
          </a:prstGeom>
          <a:solidFill>
            <a:srgbClr val="FFCCFF"/>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a:t>s</a:t>
            </a:r>
            <a:endParaRPr kumimoji="1" lang="ja-JP" altLang="en-US" sz="2000" dirty="0"/>
          </a:p>
        </p:txBody>
      </p:sp>
      <p:cxnSp>
        <p:nvCxnSpPr>
          <p:cNvPr id="324" name="直線矢印コネクタ 323">
            <a:extLst>
              <a:ext uri="{FF2B5EF4-FFF2-40B4-BE49-F238E27FC236}">
                <a16:creationId xmlns:a16="http://schemas.microsoft.com/office/drawing/2014/main" id="{A160AF4E-7148-4DCA-8D66-03FBDDD07F9A}"/>
              </a:ext>
            </a:extLst>
          </p:cNvPr>
          <p:cNvCxnSpPr>
            <a:cxnSpLocks/>
            <a:stCxn id="319" idx="6"/>
            <a:endCxn id="320" idx="2"/>
          </p:cNvCxnSpPr>
          <p:nvPr/>
        </p:nvCxnSpPr>
        <p:spPr>
          <a:xfrm flipV="1">
            <a:off x="7923108" y="4732701"/>
            <a:ext cx="1277849" cy="1"/>
          </a:xfrm>
          <a:prstGeom prst="straightConnector1">
            <a:avLst/>
          </a:prstGeom>
          <a:ln w="254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5" name="直線矢印コネクタ 324">
            <a:extLst>
              <a:ext uri="{FF2B5EF4-FFF2-40B4-BE49-F238E27FC236}">
                <a16:creationId xmlns:a16="http://schemas.microsoft.com/office/drawing/2014/main" id="{F17B5D28-7A42-40CB-98AB-6CD300D261DD}"/>
              </a:ext>
            </a:extLst>
          </p:cNvPr>
          <p:cNvCxnSpPr>
            <a:stCxn id="320" idx="4"/>
            <a:endCxn id="321" idx="0"/>
          </p:cNvCxnSpPr>
          <p:nvPr/>
        </p:nvCxnSpPr>
        <p:spPr>
          <a:xfrm flipH="1">
            <a:off x="9410748" y="4945013"/>
            <a:ext cx="2522" cy="980835"/>
          </a:xfrm>
          <a:prstGeom prst="straightConnector1">
            <a:avLst/>
          </a:prstGeom>
          <a:ln w="254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6" name="直線矢印コネクタ 325">
            <a:extLst>
              <a:ext uri="{FF2B5EF4-FFF2-40B4-BE49-F238E27FC236}">
                <a16:creationId xmlns:a16="http://schemas.microsoft.com/office/drawing/2014/main" id="{423415E3-1E84-46FB-9F47-0603C878E3D2}"/>
              </a:ext>
            </a:extLst>
          </p:cNvPr>
          <p:cNvCxnSpPr>
            <a:cxnSpLocks/>
            <a:stCxn id="320" idx="6"/>
            <a:endCxn id="322" idx="1"/>
          </p:cNvCxnSpPr>
          <p:nvPr/>
        </p:nvCxnSpPr>
        <p:spPr>
          <a:xfrm>
            <a:off x="9625581" y="4732701"/>
            <a:ext cx="835967" cy="552602"/>
          </a:xfrm>
          <a:prstGeom prst="straightConnector1">
            <a:avLst/>
          </a:prstGeom>
          <a:ln w="254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7" name="直線矢印コネクタ 326">
            <a:extLst>
              <a:ext uri="{FF2B5EF4-FFF2-40B4-BE49-F238E27FC236}">
                <a16:creationId xmlns:a16="http://schemas.microsoft.com/office/drawing/2014/main" id="{1FCCE17A-AEE2-412D-8A99-90CC1ADF7258}"/>
              </a:ext>
            </a:extLst>
          </p:cNvPr>
          <p:cNvCxnSpPr>
            <a:endCxn id="321" idx="2"/>
          </p:cNvCxnSpPr>
          <p:nvPr/>
        </p:nvCxnSpPr>
        <p:spPr>
          <a:xfrm>
            <a:off x="6790638" y="5435429"/>
            <a:ext cx="2407797" cy="702731"/>
          </a:xfrm>
          <a:prstGeom prst="straightConnector1">
            <a:avLst/>
          </a:prstGeom>
          <a:ln w="2540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8" name="直線矢印コネクタ 327">
            <a:extLst>
              <a:ext uri="{FF2B5EF4-FFF2-40B4-BE49-F238E27FC236}">
                <a16:creationId xmlns:a16="http://schemas.microsoft.com/office/drawing/2014/main" id="{89AE6C20-B2FE-4BC4-8D44-8BCA0616B7D3}"/>
              </a:ext>
            </a:extLst>
          </p:cNvPr>
          <p:cNvCxnSpPr>
            <a:stCxn id="319" idx="4"/>
            <a:endCxn id="318" idx="0"/>
          </p:cNvCxnSpPr>
          <p:nvPr/>
        </p:nvCxnSpPr>
        <p:spPr>
          <a:xfrm>
            <a:off x="7710797" y="4945014"/>
            <a:ext cx="5493" cy="980834"/>
          </a:xfrm>
          <a:prstGeom prst="straightConnector1">
            <a:avLst/>
          </a:prstGeom>
          <a:ln w="254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9" name="直線矢印コネクタ 328">
            <a:extLst>
              <a:ext uri="{FF2B5EF4-FFF2-40B4-BE49-F238E27FC236}">
                <a16:creationId xmlns:a16="http://schemas.microsoft.com/office/drawing/2014/main" id="{9BCCB7B3-4429-4548-BC28-CDF6A9ACC978}"/>
              </a:ext>
            </a:extLst>
          </p:cNvPr>
          <p:cNvCxnSpPr>
            <a:stCxn id="323" idx="7"/>
            <a:endCxn id="319" idx="2"/>
          </p:cNvCxnSpPr>
          <p:nvPr/>
        </p:nvCxnSpPr>
        <p:spPr>
          <a:xfrm flipV="1">
            <a:off x="6728453" y="4732702"/>
            <a:ext cx="770031" cy="552600"/>
          </a:xfrm>
          <a:prstGeom prst="straightConnector1">
            <a:avLst/>
          </a:prstGeom>
          <a:ln w="2540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0" name="直線矢印コネクタ 329">
            <a:extLst>
              <a:ext uri="{FF2B5EF4-FFF2-40B4-BE49-F238E27FC236}">
                <a16:creationId xmlns:a16="http://schemas.microsoft.com/office/drawing/2014/main" id="{5B8CA948-D07A-44E7-BFAD-F1872D74991B}"/>
              </a:ext>
            </a:extLst>
          </p:cNvPr>
          <p:cNvCxnSpPr>
            <a:stCxn id="323" idx="5"/>
            <a:endCxn id="318" idx="2"/>
          </p:cNvCxnSpPr>
          <p:nvPr/>
        </p:nvCxnSpPr>
        <p:spPr>
          <a:xfrm>
            <a:off x="6728453" y="5585557"/>
            <a:ext cx="775524" cy="552604"/>
          </a:xfrm>
          <a:prstGeom prst="straightConnector1">
            <a:avLst/>
          </a:prstGeom>
          <a:ln w="2540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1" name="直線矢印コネクタ 330">
            <a:extLst>
              <a:ext uri="{FF2B5EF4-FFF2-40B4-BE49-F238E27FC236}">
                <a16:creationId xmlns:a16="http://schemas.microsoft.com/office/drawing/2014/main" id="{0FFE021E-E765-460F-A100-BF8E40108944}"/>
              </a:ext>
            </a:extLst>
          </p:cNvPr>
          <p:cNvCxnSpPr>
            <a:stCxn id="323" idx="6"/>
            <a:endCxn id="320" idx="3"/>
          </p:cNvCxnSpPr>
          <p:nvPr/>
        </p:nvCxnSpPr>
        <p:spPr>
          <a:xfrm flipV="1">
            <a:off x="6790638" y="4882828"/>
            <a:ext cx="2472504" cy="552602"/>
          </a:xfrm>
          <a:prstGeom prst="straightConnector1">
            <a:avLst/>
          </a:prstGeom>
          <a:ln w="2540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2" name="直線矢印コネクタ 331">
            <a:extLst>
              <a:ext uri="{FF2B5EF4-FFF2-40B4-BE49-F238E27FC236}">
                <a16:creationId xmlns:a16="http://schemas.microsoft.com/office/drawing/2014/main" id="{EC94B799-237C-4C40-BF5F-17BFA90015D2}"/>
              </a:ext>
            </a:extLst>
          </p:cNvPr>
          <p:cNvCxnSpPr>
            <a:cxnSpLocks/>
            <a:stCxn id="318" idx="6"/>
            <a:endCxn id="322" idx="2"/>
          </p:cNvCxnSpPr>
          <p:nvPr/>
        </p:nvCxnSpPr>
        <p:spPr>
          <a:xfrm flipV="1">
            <a:off x="7928601" y="5435430"/>
            <a:ext cx="2470762" cy="702730"/>
          </a:xfrm>
          <a:prstGeom prst="straightConnector1">
            <a:avLst/>
          </a:prstGeom>
          <a:ln w="254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3" name="直線矢印コネクタ 332">
            <a:extLst>
              <a:ext uri="{FF2B5EF4-FFF2-40B4-BE49-F238E27FC236}">
                <a16:creationId xmlns:a16="http://schemas.microsoft.com/office/drawing/2014/main" id="{482F005A-7385-43D3-84D7-12B4B63E7C49}"/>
              </a:ext>
            </a:extLst>
          </p:cNvPr>
          <p:cNvCxnSpPr>
            <a:cxnSpLocks/>
            <a:stCxn id="321" idx="6"/>
            <a:endCxn id="322" idx="3"/>
          </p:cNvCxnSpPr>
          <p:nvPr/>
        </p:nvCxnSpPr>
        <p:spPr>
          <a:xfrm flipV="1">
            <a:off x="9623059" y="5585557"/>
            <a:ext cx="838489" cy="552603"/>
          </a:xfrm>
          <a:prstGeom prst="straightConnector1">
            <a:avLst/>
          </a:prstGeom>
          <a:ln w="254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34" name="テキスト ボックス 333">
            <a:extLst>
              <a:ext uri="{FF2B5EF4-FFF2-40B4-BE49-F238E27FC236}">
                <a16:creationId xmlns:a16="http://schemas.microsoft.com/office/drawing/2014/main" id="{99AE1E02-6F3B-496A-B199-8C55F8E02B3E}"/>
              </a:ext>
            </a:extLst>
          </p:cNvPr>
          <p:cNvSpPr txBox="1"/>
          <p:nvPr/>
        </p:nvSpPr>
        <p:spPr>
          <a:xfrm>
            <a:off x="6733523" y="4366817"/>
            <a:ext cx="681597" cy="369332"/>
          </a:xfrm>
          <a:prstGeom prst="rect">
            <a:avLst/>
          </a:prstGeom>
          <a:noFill/>
        </p:spPr>
        <p:txBody>
          <a:bodyPr wrap="none" rtlCol="0">
            <a:spAutoFit/>
          </a:bodyPr>
          <a:lstStyle/>
          <a:p>
            <a:r>
              <a:rPr kumimoji="1" lang="en-US" altLang="ja-JP" dirty="0"/>
              <a:t>12/</a:t>
            </a:r>
            <a:r>
              <a:rPr lang="en-US" altLang="ja-JP" dirty="0">
                <a:solidFill>
                  <a:srgbClr val="FF0000"/>
                </a:solidFill>
              </a:rPr>
              <a:t>3</a:t>
            </a:r>
            <a:endParaRPr kumimoji="1" lang="ja-JP" altLang="en-US" dirty="0">
              <a:solidFill>
                <a:srgbClr val="FF0000"/>
              </a:solidFill>
            </a:endParaRPr>
          </a:p>
        </p:txBody>
      </p:sp>
      <p:sp>
        <p:nvSpPr>
          <p:cNvPr id="335" name="テキスト ボックス 334">
            <a:extLst>
              <a:ext uri="{FF2B5EF4-FFF2-40B4-BE49-F238E27FC236}">
                <a16:creationId xmlns:a16="http://schemas.microsoft.com/office/drawing/2014/main" id="{07FA3D76-0D53-478C-8BFB-A034AF71DAFD}"/>
              </a:ext>
            </a:extLst>
          </p:cNvPr>
          <p:cNvSpPr txBox="1"/>
          <p:nvPr/>
        </p:nvSpPr>
        <p:spPr>
          <a:xfrm>
            <a:off x="8372552" y="4315896"/>
            <a:ext cx="553357" cy="369332"/>
          </a:xfrm>
          <a:prstGeom prst="rect">
            <a:avLst/>
          </a:prstGeom>
          <a:noFill/>
        </p:spPr>
        <p:txBody>
          <a:bodyPr wrap="none" rtlCol="0">
            <a:spAutoFit/>
          </a:bodyPr>
          <a:lstStyle/>
          <a:p>
            <a:r>
              <a:rPr kumimoji="1" lang="en-US" altLang="ja-JP" dirty="0"/>
              <a:t>3/</a:t>
            </a:r>
            <a:r>
              <a:rPr lang="en-US" altLang="ja-JP" dirty="0">
                <a:solidFill>
                  <a:srgbClr val="FF0000"/>
                </a:solidFill>
              </a:rPr>
              <a:t>3</a:t>
            </a:r>
            <a:endParaRPr kumimoji="1" lang="ja-JP" altLang="en-US" dirty="0">
              <a:solidFill>
                <a:srgbClr val="FF0000"/>
              </a:solidFill>
            </a:endParaRPr>
          </a:p>
        </p:txBody>
      </p:sp>
      <p:sp>
        <p:nvSpPr>
          <p:cNvPr id="336" name="テキスト ボックス 335">
            <a:extLst>
              <a:ext uri="{FF2B5EF4-FFF2-40B4-BE49-F238E27FC236}">
                <a16:creationId xmlns:a16="http://schemas.microsoft.com/office/drawing/2014/main" id="{48119932-BC32-4A9E-9404-BB095E203960}"/>
              </a:ext>
            </a:extLst>
          </p:cNvPr>
          <p:cNvSpPr txBox="1"/>
          <p:nvPr/>
        </p:nvSpPr>
        <p:spPr>
          <a:xfrm>
            <a:off x="9883341" y="4591770"/>
            <a:ext cx="553357" cy="369332"/>
          </a:xfrm>
          <a:prstGeom prst="rect">
            <a:avLst/>
          </a:prstGeom>
          <a:noFill/>
        </p:spPr>
        <p:txBody>
          <a:bodyPr wrap="none" rtlCol="0">
            <a:spAutoFit/>
          </a:bodyPr>
          <a:lstStyle/>
          <a:p>
            <a:r>
              <a:rPr lang="en-US" altLang="ja-JP" dirty="0"/>
              <a:t>6/</a:t>
            </a:r>
            <a:r>
              <a:rPr lang="en-US" altLang="ja-JP" dirty="0">
                <a:solidFill>
                  <a:srgbClr val="FF0000"/>
                </a:solidFill>
              </a:rPr>
              <a:t>6</a:t>
            </a:r>
            <a:endParaRPr kumimoji="1" lang="ja-JP" altLang="en-US" dirty="0">
              <a:solidFill>
                <a:srgbClr val="FF0000"/>
              </a:solidFill>
            </a:endParaRPr>
          </a:p>
        </p:txBody>
      </p:sp>
      <p:sp>
        <p:nvSpPr>
          <p:cNvPr id="337" name="テキスト ボックス 336">
            <a:extLst>
              <a:ext uri="{FF2B5EF4-FFF2-40B4-BE49-F238E27FC236}">
                <a16:creationId xmlns:a16="http://schemas.microsoft.com/office/drawing/2014/main" id="{EDB26A77-8C28-448A-AB26-F7906C216039}"/>
              </a:ext>
            </a:extLst>
          </p:cNvPr>
          <p:cNvSpPr txBox="1"/>
          <p:nvPr/>
        </p:nvSpPr>
        <p:spPr>
          <a:xfrm>
            <a:off x="7104588" y="4980307"/>
            <a:ext cx="553357" cy="369332"/>
          </a:xfrm>
          <a:prstGeom prst="rect">
            <a:avLst/>
          </a:prstGeom>
          <a:noFill/>
        </p:spPr>
        <p:txBody>
          <a:bodyPr wrap="none" rtlCol="0">
            <a:spAutoFit/>
          </a:bodyPr>
          <a:lstStyle/>
          <a:p>
            <a:r>
              <a:rPr lang="en-US" altLang="ja-JP" dirty="0"/>
              <a:t>4/</a:t>
            </a:r>
            <a:r>
              <a:rPr lang="en-US" altLang="ja-JP" dirty="0">
                <a:solidFill>
                  <a:srgbClr val="FF0000"/>
                </a:solidFill>
              </a:rPr>
              <a:t>4</a:t>
            </a:r>
            <a:endParaRPr kumimoji="1" lang="ja-JP" altLang="en-US" dirty="0">
              <a:solidFill>
                <a:srgbClr val="FF0000"/>
              </a:solidFill>
            </a:endParaRPr>
          </a:p>
        </p:txBody>
      </p:sp>
      <p:sp>
        <p:nvSpPr>
          <p:cNvPr id="338" name="テキスト ボックス 337">
            <a:extLst>
              <a:ext uri="{FF2B5EF4-FFF2-40B4-BE49-F238E27FC236}">
                <a16:creationId xmlns:a16="http://schemas.microsoft.com/office/drawing/2014/main" id="{A3FE16BA-71F1-4014-8DB6-B5B22775D630}"/>
              </a:ext>
            </a:extLst>
          </p:cNvPr>
          <p:cNvSpPr txBox="1"/>
          <p:nvPr/>
        </p:nvSpPr>
        <p:spPr>
          <a:xfrm>
            <a:off x="7689967" y="5329564"/>
            <a:ext cx="553357" cy="369332"/>
          </a:xfrm>
          <a:prstGeom prst="rect">
            <a:avLst/>
          </a:prstGeom>
          <a:noFill/>
        </p:spPr>
        <p:txBody>
          <a:bodyPr wrap="none" rtlCol="0">
            <a:spAutoFit/>
          </a:bodyPr>
          <a:lstStyle/>
          <a:p>
            <a:r>
              <a:rPr lang="en-US" altLang="ja-JP" dirty="0"/>
              <a:t>2/</a:t>
            </a:r>
            <a:r>
              <a:rPr lang="en-US" altLang="ja-JP" dirty="0">
                <a:solidFill>
                  <a:srgbClr val="FF0000"/>
                </a:solidFill>
              </a:rPr>
              <a:t>0</a:t>
            </a:r>
            <a:endParaRPr kumimoji="1" lang="ja-JP" altLang="en-US" dirty="0">
              <a:solidFill>
                <a:srgbClr val="FF0000"/>
              </a:solidFill>
            </a:endParaRPr>
          </a:p>
        </p:txBody>
      </p:sp>
      <p:sp>
        <p:nvSpPr>
          <p:cNvPr id="339" name="テキスト ボックス 338">
            <a:extLst>
              <a:ext uri="{FF2B5EF4-FFF2-40B4-BE49-F238E27FC236}">
                <a16:creationId xmlns:a16="http://schemas.microsoft.com/office/drawing/2014/main" id="{517A204D-C11D-45A9-9A80-CD3F18D53AC5}"/>
              </a:ext>
            </a:extLst>
          </p:cNvPr>
          <p:cNvSpPr txBox="1"/>
          <p:nvPr/>
        </p:nvSpPr>
        <p:spPr>
          <a:xfrm>
            <a:off x="9387423" y="5069833"/>
            <a:ext cx="681597" cy="369332"/>
          </a:xfrm>
          <a:prstGeom prst="rect">
            <a:avLst/>
          </a:prstGeom>
          <a:noFill/>
        </p:spPr>
        <p:txBody>
          <a:bodyPr wrap="none" rtlCol="0">
            <a:spAutoFit/>
          </a:bodyPr>
          <a:lstStyle/>
          <a:p>
            <a:r>
              <a:rPr kumimoji="1" lang="en-US" altLang="ja-JP" dirty="0"/>
              <a:t>10/</a:t>
            </a:r>
            <a:r>
              <a:rPr lang="en-US" altLang="ja-JP" dirty="0">
                <a:solidFill>
                  <a:srgbClr val="FF0000"/>
                </a:solidFill>
              </a:rPr>
              <a:t>1</a:t>
            </a:r>
            <a:endParaRPr kumimoji="1" lang="ja-JP" altLang="en-US" dirty="0">
              <a:solidFill>
                <a:srgbClr val="FF0000"/>
              </a:solidFill>
            </a:endParaRPr>
          </a:p>
        </p:txBody>
      </p:sp>
      <p:sp>
        <p:nvSpPr>
          <p:cNvPr id="340" name="テキスト ボックス 339">
            <a:extLst>
              <a:ext uri="{FF2B5EF4-FFF2-40B4-BE49-F238E27FC236}">
                <a16:creationId xmlns:a16="http://schemas.microsoft.com/office/drawing/2014/main" id="{871CEBA4-CCF9-4BB5-970F-A1497F2391F1}"/>
              </a:ext>
            </a:extLst>
          </p:cNvPr>
          <p:cNvSpPr txBox="1"/>
          <p:nvPr/>
        </p:nvSpPr>
        <p:spPr>
          <a:xfrm>
            <a:off x="8058928" y="5988032"/>
            <a:ext cx="553357" cy="369332"/>
          </a:xfrm>
          <a:prstGeom prst="rect">
            <a:avLst/>
          </a:prstGeom>
          <a:noFill/>
        </p:spPr>
        <p:txBody>
          <a:bodyPr wrap="none" rtlCol="0">
            <a:spAutoFit/>
          </a:bodyPr>
          <a:lstStyle/>
          <a:p>
            <a:r>
              <a:rPr lang="en-US" altLang="ja-JP" dirty="0"/>
              <a:t>6/</a:t>
            </a:r>
            <a:r>
              <a:rPr lang="en-US" altLang="ja-JP" dirty="0">
                <a:solidFill>
                  <a:srgbClr val="FF0000"/>
                </a:solidFill>
              </a:rPr>
              <a:t>6</a:t>
            </a:r>
            <a:endParaRPr kumimoji="1" lang="ja-JP" altLang="en-US" dirty="0">
              <a:solidFill>
                <a:srgbClr val="FF0000"/>
              </a:solidFill>
            </a:endParaRPr>
          </a:p>
        </p:txBody>
      </p:sp>
      <p:sp>
        <p:nvSpPr>
          <p:cNvPr id="341" name="テキスト ボックス 340">
            <a:extLst>
              <a:ext uri="{FF2B5EF4-FFF2-40B4-BE49-F238E27FC236}">
                <a16:creationId xmlns:a16="http://schemas.microsoft.com/office/drawing/2014/main" id="{87076F49-2157-4BEF-A8F0-FFFFD864510E}"/>
              </a:ext>
            </a:extLst>
          </p:cNvPr>
          <p:cNvSpPr txBox="1"/>
          <p:nvPr/>
        </p:nvSpPr>
        <p:spPr>
          <a:xfrm>
            <a:off x="6799342" y="5917384"/>
            <a:ext cx="553357" cy="369332"/>
          </a:xfrm>
          <a:prstGeom prst="rect">
            <a:avLst/>
          </a:prstGeom>
          <a:noFill/>
        </p:spPr>
        <p:txBody>
          <a:bodyPr wrap="none" rtlCol="0">
            <a:spAutoFit/>
          </a:bodyPr>
          <a:lstStyle/>
          <a:p>
            <a:r>
              <a:rPr lang="en-US" altLang="ja-JP" dirty="0"/>
              <a:t>6/</a:t>
            </a:r>
            <a:r>
              <a:rPr lang="en-US" altLang="ja-JP" dirty="0">
                <a:solidFill>
                  <a:srgbClr val="FF0000"/>
                </a:solidFill>
              </a:rPr>
              <a:t>6</a:t>
            </a:r>
            <a:endParaRPr kumimoji="1" lang="ja-JP" altLang="en-US" dirty="0">
              <a:solidFill>
                <a:srgbClr val="FF0000"/>
              </a:solidFill>
            </a:endParaRPr>
          </a:p>
        </p:txBody>
      </p:sp>
      <p:sp>
        <p:nvSpPr>
          <p:cNvPr id="342" name="テキスト ボックス 341">
            <a:extLst>
              <a:ext uri="{FF2B5EF4-FFF2-40B4-BE49-F238E27FC236}">
                <a16:creationId xmlns:a16="http://schemas.microsoft.com/office/drawing/2014/main" id="{EE894AE8-EE4A-4EC8-B010-265479876E81}"/>
              </a:ext>
            </a:extLst>
          </p:cNvPr>
          <p:cNvSpPr txBox="1"/>
          <p:nvPr/>
        </p:nvSpPr>
        <p:spPr>
          <a:xfrm>
            <a:off x="9930328" y="5979569"/>
            <a:ext cx="553357" cy="369332"/>
          </a:xfrm>
          <a:prstGeom prst="rect">
            <a:avLst/>
          </a:prstGeom>
          <a:noFill/>
        </p:spPr>
        <p:txBody>
          <a:bodyPr wrap="none" rtlCol="0">
            <a:spAutoFit/>
          </a:bodyPr>
          <a:lstStyle/>
          <a:p>
            <a:r>
              <a:rPr kumimoji="1" lang="en-US" altLang="ja-JP" dirty="0"/>
              <a:t>8/</a:t>
            </a:r>
            <a:r>
              <a:rPr lang="en-US" altLang="ja-JP" dirty="0">
                <a:solidFill>
                  <a:srgbClr val="FF0000"/>
                </a:solidFill>
              </a:rPr>
              <a:t>5</a:t>
            </a:r>
            <a:endParaRPr kumimoji="1" lang="ja-JP" altLang="en-US" dirty="0">
              <a:solidFill>
                <a:srgbClr val="FF0000"/>
              </a:solidFill>
            </a:endParaRPr>
          </a:p>
        </p:txBody>
      </p:sp>
      <p:sp>
        <p:nvSpPr>
          <p:cNvPr id="343" name="テキスト ボックス 342">
            <a:extLst>
              <a:ext uri="{FF2B5EF4-FFF2-40B4-BE49-F238E27FC236}">
                <a16:creationId xmlns:a16="http://schemas.microsoft.com/office/drawing/2014/main" id="{FF050F9F-2E27-4A72-BD9A-61DE38216C3A}"/>
              </a:ext>
            </a:extLst>
          </p:cNvPr>
          <p:cNvSpPr txBox="1"/>
          <p:nvPr/>
        </p:nvSpPr>
        <p:spPr>
          <a:xfrm>
            <a:off x="7127231" y="5575311"/>
            <a:ext cx="553357" cy="369332"/>
          </a:xfrm>
          <a:prstGeom prst="rect">
            <a:avLst/>
          </a:prstGeom>
          <a:noFill/>
        </p:spPr>
        <p:txBody>
          <a:bodyPr wrap="none" rtlCol="0">
            <a:spAutoFit/>
          </a:bodyPr>
          <a:lstStyle/>
          <a:p>
            <a:r>
              <a:rPr kumimoji="1" lang="en-US" altLang="ja-JP" dirty="0"/>
              <a:t>4/</a:t>
            </a:r>
            <a:r>
              <a:rPr kumimoji="1" lang="en-US" altLang="ja-JP" dirty="0">
                <a:solidFill>
                  <a:srgbClr val="FF0000"/>
                </a:solidFill>
              </a:rPr>
              <a:t>4</a:t>
            </a:r>
            <a:endParaRPr kumimoji="1" lang="ja-JP" altLang="en-US" dirty="0">
              <a:solidFill>
                <a:srgbClr val="FF0000"/>
              </a:solidFill>
            </a:endParaRPr>
          </a:p>
        </p:txBody>
      </p:sp>
      <p:sp>
        <p:nvSpPr>
          <p:cNvPr id="3" name="テキスト ボックス 2">
            <a:extLst>
              <a:ext uri="{FF2B5EF4-FFF2-40B4-BE49-F238E27FC236}">
                <a16:creationId xmlns:a16="http://schemas.microsoft.com/office/drawing/2014/main" id="{88F405E6-3C13-4AC6-B663-AF80A88A82B7}"/>
              </a:ext>
            </a:extLst>
          </p:cNvPr>
          <p:cNvSpPr txBox="1"/>
          <p:nvPr/>
        </p:nvSpPr>
        <p:spPr>
          <a:xfrm>
            <a:off x="5871990" y="4153359"/>
            <a:ext cx="825867" cy="369332"/>
          </a:xfrm>
          <a:prstGeom prst="rect">
            <a:avLst/>
          </a:prstGeom>
          <a:noFill/>
        </p:spPr>
        <p:txBody>
          <a:bodyPr wrap="none" rtlCol="0">
            <a:spAutoFit/>
          </a:bodyPr>
          <a:lstStyle/>
          <a:p>
            <a:r>
              <a:rPr lang="en-US" altLang="ja-JP" dirty="0"/>
              <a:t>s</a:t>
            </a:r>
            <a:r>
              <a:rPr kumimoji="1" lang="en-US" altLang="ja-JP" dirty="0"/>
              <a:t>-&gt;17</a:t>
            </a:r>
            <a:endParaRPr kumimoji="1" lang="ja-JP" altLang="en-US" dirty="0"/>
          </a:p>
        </p:txBody>
      </p:sp>
      <p:sp>
        <p:nvSpPr>
          <p:cNvPr id="344" name="テキスト ボックス 343">
            <a:extLst>
              <a:ext uri="{FF2B5EF4-FFF2-40B4-BE49-F238E27FC236}">
                <a16:creationId xmlns:a16="http://schemas.microsoft.com/office/drawing/2014/main" id="{D2197A76-720E-4B36-9608-D41567904058}"/>
              </a:ext>
            </a:extLst>
          </p:cNvPr>
          <p:cNvSpPr txBox="1"/>
          <p:nvPr/>
        </p:nvSpPr>
        <p:spPr>
          <a:xfrm>
            <a:off x="10343381" y="4097959"/>
            <a:ext cx="856325" cy="369332"/>
          </a:xfrm>
          <a:prstGeom prst="rect">
            <a:avLst/>
          </a:prstGeom>
          <a:noFill/>
        </p:spPr>
        <p:txBody>
          <a:bodyPr wrap="none" rtlCol="0">
            <a:spAutoFit/>
          </a:bodyPr>
          <a:lstStyle/>
          <a:p>
            <a:r>
              <a:rPr kumimoji="1" lang="en-US" altLang="ja-JP" dirty="0"/>
              <a:t>17-&gt; t</a:t>
            </a:r>
            <a:endParaRPr kumimoji="1" lang="ja-JP" altLang="en-US" dirty="0"/>
          </a:p>
        </p:txBody>
      </p:sp>
    </p:spTree>
    <p:extLst>
      <p:ext uri="{BB962C8B-B14F-4D97-AF65-F5344CB8AC3E}">
        <p14:creationId xmlns:p14="http://schemas.microsoft.com/office/powerpoint/2010/main" val="3950124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Shortest Path</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normAutofit/>
              </a:bodyPr>
              <a:lstStyle/>
              <a:p>
                <a:pPr>
                  <a:spcBef>
                    <a:spcPts val="500"/>
                  </a:spcBef>
                  <a:spcAft>
                    <a:spcPts val="500"/>
                  </a:spcAft>
                </a:pPr>
                <a:r>
                  <a:rPr lang="en-US" altLang="ja-JP" u="sng" dirty="0">
                    <a:solidFill>
                      <a:srgbClr val="FF0000"/>
                    </a:solidFill>
                  </a:rPr>
                  <a:t>Shortest Path:</a:t>
                </a:r>
                <a:r>
                  <a:rPr lang="en-US" altLang="ja-JP" dirty="0"/>
                  <a:t> A path from a node to the other node which makes minimum summation of all edge weight. </a:t>
                </a:r>
              </a:p>
              <a:p>
                <a:pPr lvl="1">
                  <a:spcAft>
                    <a:spcPts val="500"/>
                  </a:spcAft>
                </a:pPr>
                <a:r>
                  <a:rPr lang="en-US" altLang="ja-JP" dirty="0"/>
                  <a:t>Let </a:t>
                </a:r>
                <a:r>
                  <a:rPr lang="en-US" altLang="ja-JP" i="1" dirty="0">
                    <a:latin typeface="Times New Roman" panose="02020603050405020304" pitchFamily="18" charset="0"/>
                    <a:cs typeface="Times New Roman" panose="02020603050405020304" pitchFamily="18" charset="0"/>
                  </a:rPr>
                  <a:t>G</a:t>
                </a:r>
                <a:r>
                  <a:rPr lang="en-US" altLang="ja-JP" dirty="0">
                    <a:latin typeface="Times New Roman" panose="02020603050405020304" pitchFamily="18" charset="0"/>
                    <a:cs typeface="Times New Roman" panose="02020603050405020304" pitchFamily="18" charset="0"/>
                  </a:rPr>
                  <a:t>(</a:t>
                </a:r>
                <a:r>
                  <a:rPr lang="en-US" altLang="ja-JP" i="1" dirty="0">
                    <a:latin typeface="Times New Roman" panose="02020603050405020304" pitchFamily="18" charset="0"/>
                    <a:cs typeface="Times New Roman" panose="02020603050405020304" pitchFamily="18" charset="0"/>
                  </a:rPr>
                  <a:t>V</a:t>
                </a:r>
                <a:r>
                  <a:rPr lang="en-US" altLang="ja-JP" dirty="0">
                    <a:latin typeface="Times New Roman" panose="02020603050405020304" pitchFamily="18" charset="0"/>
                    <a:cs typeface="Times New Roman" panose="02020603050405020304" pitchFamily="18" charset="0"/>
                  </a:rPr>
                  <a:t>,</a:t>
                </a:r>
                <a:r>
                  <a:rPr lang="ja-JP" altLang="en-US" dirty="0">
                    <a:latin typeface="Times New Roman" panose="02020603050405020304" pitchFamily="18" charset="0"/>
                    <a:cs typeface="Times New Roman" panose="02020603050405020304" pitchFamily="18" charset="0"/>
                  </a:rPr>
                  <a:t> </a:t>
                </a:r>
                <a:r>
                  <a:rPr lang="en-US" altLang="ja-JP" i="1" dirty="0">
                    <a:latin typeface="Times New Roman" panose="02020603050405020304" pitchFamily="18" charset="0"/>
                    <a:cs typeface="Times New Roman" panose="02020603050405020304" pitchFamily="18" charset="0"/>
                  </a:rPr>
                  <a:t>E</a:t>
                </a:r>
                <a:r>
                  <a:rPr lang="en-US" altLang="ja-JP" dirty="0">
                    <a:latin typeface="Times New Roman" panose="02020603050405020304" pitchFamily="18" charset="0"/>
                    <a:cs typeface="Times New Roman" panose="02020603050405020304" pitchFamily="18" charset="0"/>
                  </a:rPr>
                  <a:t>)</a:t>
                </a:r>
                <a:r>
                  <a:rPr lang="en-US" altLang="ja-JP" dirty="0"/>
                  <a:t> be a weighted graph with </a:t>
                </a:r>
                <a:r>
                  <a:rPr lang="en-US" altLang="ja-JP" dirty="0">
                    <a:solidFill>
                      <a:schemeClr val="accent5">
                        <a:lumMod val="75000"/>
                      </a:schemeClr>
                    </a:solidFill>
                  </a:rPr>
                  <a:t>non-negative</a:t>
                </a:r>
                <a:r>
                  <a:rPr lang="en-US" altLang="ja-JP" dirty="0"/>
                  <a:t> edge distances (or costs). </a:t>
                </a:r>
              </a:p>
              <a:p>
                <a:pPr lvl="1">
                  <a:spcAft>
                    <a:spcPts val="500"/>
                  </a:spcAft>
                </a:pPr>
                <a:r>
                  <a:rPr lang="en-US" altLang="ja-JP" dirty="0"/>
                  <a:t>For edge </a:t>
                </a:r>
                <a:r>
                  <a:rPr lang="en-US" altLang="ja-JP" dirty="0">
                    <a:latin typeface="Times New Roman" panose="02020603050405020304" pitchFamily="18" charset="0"/>
                    <a:cs typeface="Times New Roman" panose="02020603050405020304" pitchFamily="18" charset="0"/>
                  </a:rPr>
                  <a:t>(</a:t>
                </a:r>
                <a:r>
                  <a:rPr lang="en-US" altLang="ja-JP" i="1" dirty="0" err="1">
                    <a:latin typeface="Times New Roman" panose="02020603050405020304" pitchFamily="18" charset="0"/>
                    <a:cs typeface="Times New Roman" panose="02020603050405020304" pitchFamily="18" charset="0"/>
                  </a:rPr>
                  <a:t>u</a:t>
                </a:r>
                <a:r>
                  <a:rPr lang="en-US" altLang="ja-JP" dirty="0" err="1">
                    <a:latin typeface="Times New Roman" panose="02020603050405020304" pitchFamily="18" charset="0"/>
                    <a:cs typeface="Times New Roman" panose="02020603050405020304" pitchFamily="18" charset="0"/>
                  </a:rPr>
                  <a:t>,</a:t>
                </a:r>
                <a:r>
                  <a:rPr lang="en-US" altLang="ja-JP" i="1" dirty="0" err="1">
                    <a:latin typeface="Times New Roman" panose="02020603050405020304" pitchFamily="18" charset="0"/>
                    <a:cs typeface="Times New Roman" panose="02020603050405020304" pitchFamily="18" charset="0"/>
                  </a:rPr>
                  <a:t>v</a:t>
                </a:r>
                <a:r>
                  <a:rPr lang="en-US" altLang="ja-JP" dirty="0">
                    <a:latin typeface="Times New Roman" panose="02020603050405020304" pitchFamily="18" charset="0"/>
                    <a:cs typeface="Times New Roman" panose="02020603050405020304" pitchFamily="18" charset="0"/>
                  </a:rPr>
                  <a:t>)</a:t>
                </a:r>
                <a:r>
                  <a:rPr lang="en-US" altLang="ja-JP" dirty="0"/>
                  <a:t>, the distance of </a:t>
                </a:r>
                <a:r>
                  <a:rPr lang="en-US" altLang="ja-JP" dirty="0">
                    <a:latin typeface="Times New Roman" panose="02020603050405020304" pitchFamily="18" charset="0"/>
                    <a:cs typeface="Times New Roman" panose="02020603050405020304" pitchFamily="18" charset="0"/>
                  </a:rPr>
                  <a:t>(</a:t>
                </a:r>
                <a:r>
                  <a:rPr lang="en-US" altLang="ja-JP" i="1" dirty="0" err="1">
                    <a:latin typeface="Times New Roman" panose="02020603050405020304" pitchFamily="18" charset="0"/>
                    <a:cs typeface="Times New Roman" panose="02020603050405020304" pitchFamily="18" charset="0"/>
                  </a:rPr>
                  <a:t>u</a:t>
                </a:r>
                <a:r>
                  <a:rPr lang="en-US" altLang="ja-JP" dirty="0" err="1">
                    <a:latin typeface="Times New Roman" panose="02020603050405020304" pitchFamily="18" charset="0"/>
                    <a:cs typeface="Times New Roman" panose="02020603050405020304" pitchFamily="18" charset="0"/>
                  </a:rPr>
                  <a:t>,</a:t>
                </a:r>
                <a:r>
                  <a:rPr lang="en-US" altLang="ja-JP" i="1" dirty="0" err="1">
                    <a:latin typeface="Times New Roman" panose="02020603050405020304" pitchFamily="18" charset="0"/>
                    <a:cs typeface="Times New Roman" panose="02020603050405020304" pitchFamily="18" charset="0"/>
                  </a:rPr>
                  <a:t>v</a:t>
                </a:r>
                <a:r>
                  <a:rPr lang="en-US" altLang="ja-JP" dirty="0">
                    <a:latin typeface="Times New Roman" panose="02020603050405020304" pitchFamily="18" charset="0"/>
                    <a:cs typeface="Times New Roman" panose="02020603050405020304" pitchFamily="18" charset="0"/>
                  </a:rPr>
                  <a:t>)</a:t>
                </a:r>
                <a:r>
                  <a:rPr lang="en-US" altLang="ja-JP" dirty="0"/>
                  <a:t> is</a:t>
                </a:r>
                <a:r>
                  <a:rPr lang="ja-JP" altLang="en-US" dirty="0"/>
                  <a:t> </a:t>
                </a:r>
                <a:r>
                  <a:rPr lang="en-US" altLang="ja-JP" dirty="0"/>
                  <a:t>denoted by </a:t>
                </a:r>
                <a:r>
                  <a:rPr lang="en-US" altLang="ja-JP" i="1" dirty="0">
                    <a:latin typeface="Times New Roman" panose="02020603050405020304" pitchFamily="18" charset="0"/>
                    <a:cs typeface="Times New Roman" panose="02020603050405020304" pitchFamily="18" charset="0"/>
                  </a:rPr>
                  <a:t>d</a:t>
                </a:r>
                <a:r>
                  <a:rPr lang="en-US" altLang="ja-JP" dirty="0">
                    <a:latin typeface="Times New Roman" panose="02020603050405020304" pitchFamily="18" charset="0"/>
                    <a:cs typeface="Times New Roman" panose="02020603050405020304" pitchFamily="18" charset="0"/>
                  </a:rPr>
                  <a:t>(</a:t>
                </a:r>
                <a:r>
                  <a:rPr lang="en-US" altLang="ja-JP" i="1" dirty="0" err="1">
                    <a:latin typeface="Times New Roman" panose="02020603050405020304" pitchFamily="18" charset="0"/>
                    <a:cs typeface="Times New Roman" panose="02020603050405020304" pitchFamily="18" charset="0"/>
                  </a:rPr>
                  <a:t>u</a:t>
                </a:r>
                <a:r>
                  <a:rPr lang="en-US" altLang="ja-JP" dirty="0" err="1">
                    <a:latin typeface="Times New Roman" panose="02020603050405020304" pitchFamily="18" charset="0"/>
                    <a:cs typeface="Times New Roman" panose="02020603050405020304" pitchFamily="18" charset="0"/>
                  </a:rPr>
                  <a:t>,</a:t>
                </a:r>
                <a:r>
                  <a:rPr lang="en-US" altLang="ja-JP" i="1" dirty="0" err="1">
                    <a:latin typeface="Times New Roman" panose="02020603050405020304" pitchFamily="18" charset="0"/>
                    <a:cs typeface="Times New Roman" panose="02020603050405020304" pitchFamily="18" charset="0"/>
                  </a:rPr>
                  <a:t>v</a:t>
                </a:r>
                <a:r>
                  <a:rPr lang="en-US" altLang="ja-JP" dirty="0">
                    <a:latin typeface="Times New Roman" panose="02020603050405020304" pitchFamily="18" charset="0"/>
                    <a:cs typeface="Times New Roman" panose="02020603050405020304" pitchFamily="18" charset="0"/>
                  </a:rPr>
                  <a:t>)</a:t>
                </a:r>
                <a:r>
                  <a:rPr lang="en-US" altLang="ja-JP" dirty="0"/>
                  <a:t>.</a:t>
                </a:r>
              </a:p>
              <a:p>
                <a:pPr lvl="1">
                  <a:spcAft>
                    <a:spcPts val="500"/>
                  </a:spcAft>
                </a:pPr>
                <a:r>
                  <a:rPr lang="en-US" altLang="ja-JP" dirty="0"/>
                  <a:t>The distance of a path </a:t>
                </a:r>
                <a:r>
                  <a:rPr lang="en-US" altLang="ja-JP" i="1" dirty="0">
                    <a:latin typeface="Times New Roman" panose="02020603050405020304" pitchFamily="18" charset="0"/>
                    <a:cs typeface="Times New Roman" panose="02020603050405020304" pitchFamily="18" charset="0"/>
                  </a:rPr>
                  <a:t>P</a:t>
                </a:r>
                <a:r>
                  <a:rPr lang="en-US" altLang="ja-JP" dirty="0"/>
                  <a:t>, denoted by </a:t>
                </a:r>
                <a:r>
                  <a:rPr lang="en-US" altLang="ja-JP" i="1" dirty="0">
                    <a:latin typeface="Times New Roman" panose="02020603050405020304" pitchFamily="18" charset="0"/>
                    <a:cs typeface="Times New Roman" panose="02020603050405020304" pitchFamily="18" charset="0"/>
                  </a:rPr>
                  <a:t>d</a:t>
                </a:r>
                <a:r>
                  <a:rPr lang="en-US" altLang="ja-JP" dirty="0">
                    <a:latin typeface="Times New Roman" panose="02020603050405020304" pitchFamily="18" charset="0"/>
                    <a:cs typeface="Times New Roman" panose="02020603050405020304" pitchFamily="18" charset="0"/>
                  </a:rPr>
                  <a:t>(</a:t>
                </a:r>
                <a:r>
                  <a:rPr lang="en-US" altLang="ja-JP" i="1" dirty="0">
                    <a:latin typeface="Times New Roman" panose="02020603050405020304" pitchFamily="18" charset="0"/>
                    <a:cs typeface="Times New Roman" panose="02020603050405020304" pitchFamily="18" charset="0"/>
                  </a:rPr>
                  <a:t>P</a:t>
                </a:r>
                <a:r>
                  <a:rPr lang="en-US" altLang="ja-JP" dirty="0">
                    <a:latin typeface="Times New Roman" panose="02020603050405020304" pitchFamily="18" charset="0"/>
                    <a:cs typeface="Times New Roman" panose="02020603050405020304" pitchFamily="18" charset="0"/>
                  </a:rPr>
                  <a:t>)</a:t>
                </a:r>
                <a:r>
                  <a:rPr lang="en-US" altLang="ja-JP" dirty="0"/>
                  <a:t>, is the </a:t>
                </a:r>
                <a:r>
                  <a:rPr lang="en-US" altLang="ja-JP" dirty="0">
                    <a:solidFill>
                      <a:schemeClr val="accent1"/>
                    </a:solidFill>
                  </a:rPr>
                  <a:t>sum</a:t>
                </a:r>
                <a:r>
                  <a:rPr lang="en-US" altLang="ja-JP" dirty="0"/>
                  <a:t> of the distances of edges in the path. </a:t>
                </a:r>
              </a:p>
              <a:p>
                <a:pPr lvl="1">
                  <a:spcAft>
                    <a:spcPts val="500"/>
                  </a:spcAft>
                </a:pPr>
                <a:r>
                  <a:rPr lang="en-US" altLang="ja-JP" dirty="0"/>
                  <a:t>For two nodes </a:t>
                </a:r>
                <a:r>
                  <a:rPr lang="en-US" altLang="ja-JP" i="1" dirty="0">
                    <a:latin typeface="Times New Roman" panose="02020603050405020304" pitchFamily="18" charset="0"/>
                    <a:cs typeface="Times New Roman" panose="02020603050405020304" pitchFamily="18" charset="0"/>
                  </a:rPr>
                  <a:t>u</a:t>
                </a:r>
                <a:r>
                  <a:rPr lang="en-US" altLang="ja-JP" dirty="0"/>
                  <a:t> and </a:t>
                </a:r>
                <a:r>
                  <a:rPr lang="en-US" altLang="ja-JP" i="1" dirty="0">
                    <a:latin typeface="Times New Roman" panose="02020603050405020304" pitchFamily="18" charset="0"/>
                    <a:cs typeface="Times New Roman" panose="02020603050405020304" pitchFamily="18" charset="0"/>
                  </a:rPr>
                  <a:t>v</a:t>
                </a:r>
                <a:r>
                  <a:rPr lang="en-US" altLang="ja-JP" dirty="0"/>
                  <a:t> in </a:t>
                </a:r>
                <a:r>
                  <a:rPr lang="en-US" altLang="ja-JP" i="1" dirty="0">
                    <a:latin typeface="Times New Roman" panose="02020603050405020304" pitchFamily="18" charset="0"/>
                    <a:cs typeface="Times New Roman" panose="02020603050405020304" pitchFamily="18" charset="0"/>
                  </a:rPr>
                  <a:t>G</a:t>
                </a:r>
                <a:r>
                  <a:rPr lang="en-US" altLang="ja-JP" dirty="0"/>
                  <a:t>, the shortest path from </a:t>
                </a:r>
                <a:r>
                  <a:rPr lang="en-US" altLang="ja-JP" i="1" dirty="0">
                    <a:latin typeface="Times New Roman" panose="02020603050405020304" pitchFamily="18" charset="0"/>
                    <a:cs typeface="Times New Roman" panose="02020603050405020304" pitchFamily="18" charset="0"/>
                  </a:rPr>
                  <a:t>u</a:t>
                </a:r>
                <a:r>
                  <a:rPr lang="en-US" altLang="ja-JP" dirty="0"/>
                  <a:t> to </a:t>
                </a:r>
                <a:r>
                  <a:rPr lang="en-US" altLang="ja-JP" i="1" dirty="0">
                    <a:latin typeface="Times New Roman" panose="02020603050405020304" pitchFamily="18" charset="0"/>
                    <a:cs typeface="Times New Roman" panose="02020603050405020304" pitchFamily="18" charset="0"/>
                  </a:rPr>
                  <a:t>v</a:t>
                </a:r>
                <a:r>
                  <a:rPr lang="en-US" altLang="ja-JP" dirty="0"/>
                  <a:t> is the path </a:t>
                </a:r>
                <a:r>
                  <a:rPr lang="en-US" altLang="ja-JP" i="1" dirty="0">
                    <a:latin typeface="Times New Roman" panose="02020603050405020304" pitchFamily="18" charset="0"/>
                    <a:cs typeface="Times New Roman" panose="02020603050405020304" pitchFamily="18" charset="0"/>
                  </a:rPr>
                  <a:t>P</a:t>
                </a:r>
                <a:r>
                  <a:rPr lang="en-US" altLang="ja-JP" dirty="0"/>
                  <a:t> such that </a:t>
                </a:r>
                <a:br>
                  <a:rPr lang="en-US" altLang="ja-JP" dirty="0"/>
                </a:br>
                <a14:m>
                  <m:oMath xmlns:m="http://schemas.openxmlformats.org/officeDocument/2006/math">
                    <m:r>
                      <a:rPr lang="en-US" altLang="ja-JP" b="0" i="1" smtClean="0">
                        <a:latin typeface="Cambria Math" panose="02040503050406030204" pitchFamily="18" charset="0"/>
                      </a:rPr>
                      <m:t>𝑑</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𝑃</m:t>
                        </m:r>
                      </m:e>
                    </m:d>
                    <m:r>
                      <a:rPr lang="en-US" altLang="ja-JP" b="0" i="1" smtClean="0">
                        <a:latin typeface="Cambria Math" panose="02040503050406030204" pitchFamily="18" charset="0"/>
                      </a:rPr>
                      <m:t>=</m:t>
                    </m:r>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min</m:t>
                        </m:r>
                      </m:fName>
                      <m:e>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𝑑</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𝑄</m:t>
                                </m:r>
                              </m:e>
                            </m:d>
                          </m:e>
                        </m:d>
                      </m:e>
                    </m:func>
                    <m:r>
                      <a:rPr lang="en-US" altLang="ja-JP" b="0" i="1" smtClean="0">
                        <a:latin typeface="Cambria Math" panose="02040503050406030204" pitchFamily="18" charset="0"/>
                      </a:rPr>
                      <m:t>𝑄</m:t>
                    </m:r>
                    <m:r>
                      <m:rPr>
                        <m:nor/>
                      </m:rPr>
                      <a:rPr lang="en-US" altLang="ja-JP" b="0" i="0" smtClean="0">
                        <a:latin typeface="Cambria Math" panose="02040503050406030204" pitchFamily="18" charset="0"/>
                      </a:rPr>
                      <m:t> </m:t>
                    </m:r>
                    <m:r>
                      <m:rPr>
                        <m:nor/>
                      </m:rPr>
                      <a:rPr lang="en-US" altLang="ja-JP" b="0" i="0" smtClean="0">
                        <a:latin typeface="Cambria Math" panose="02040503050406030204" pitchFamily="18" charset="0"/>
                      </a:rPr>
                      <m:t>is</m:t>
                    </m:r>
                    <m:r>
                      <m:rPr>
                        <m:nor/>
                      </m:rPr>
                      <a:rPr lang="en-US" altLang="ja-JP" b="0" i="0" smtClean="0">
                        <a:latin typeface="Cambria Math" panose="02040503050406030204" pitchFamily="18" charset="0"/>
                      </a:rPr>
                      <m:t> </m:t>
                    </m:r>
                    <m:r>
                      <m:rPr>
                        <m:nor/>
                      </m:rPr>
                      <a:rPr lang="en-US" altLang="ja-JP" b="0" i="0" smtClean="0">
                        <a:latin typeface="Cambria Math" panose="02040503050406030204" pitchFamily="18" charset="0"/>
                      </a:rPr>
                      <m:t>a</m:t>
                    </m:r>
                    <m:r>
                      <m:rPr>
                        <m:nor/>
                      </m:rPr>
                      <a:rPr lang="en-US" altLang="ja-JP" b="0" i="0" smtClean="0">
                        <a:latin typeface="Cambria Math" panose="02040503050406030204" pitchFamily="18" charset="0"/>
                      </a:rPr>
                      <m:t> </m:t>
                    </m:r>
                    <m:r>
                      <m:rPr>
                        <m:nor/>
                      </m:rPr>
                      <a:rPr lang="en-US" altLang="ja-JP" b="0" i="0" smtClean="0">
                        <a:latin typeface="Cambria Math" panose="02040503050406030204" pitchFamily="18" charset="0"/>
                      </a:rPr>
                      <m:t>path</m:t>
                    </m:r>
                    <m:r>
                      <m:rPr>
                        <m:nor/>
                      </m:rPr>
                      <a:rPr lang="en-US" altLang="ja-JP" b="0" i="0" smtClean="0">
                        <a:latin typeface="Cambria Math" panose="02040503050406030204" pitchFamily="18" charset="0"/>
                      </a:rPr>
                      <m:t> </m:t>
                    </m:r>
                    <m:r>
                      <m:rPr>
                        <m:nor/>
                      </m:rPr>
                      <a:rPr lang="en-US" altLang="ja-JP" b="0" i="0" smtClean="0">
                        <a:latin typeface="Cambria Math" panose="02040503050406030204" pitchFamily="18" charset="0"/>
                      </a:rPr>
                      <m:t>from</m:t>
                    </m:r>
                    <m:r>
                      <a:rPr lang="en-US" altLang="ja-JP" b="0" i="1" smtClean="0">
                        <a:latin typeface="Cambria Math" panose="02040503050406030204" pitchFamily="18" charset="0"/>
                      </a:rPr>
                      <m:t> </m:t>
                    </m:r>
                    <m:r>
                      <a:rPr lang="en-US" altLang="ja-JP" b="0" i="1" smtClean="0">
                        <a:latin typeface="Cambria Math" panose="02040503050406030204" pitchFamily="18" charset="0"/>
                      </a:rPr>
                      <m:t>𝑢</m:t>
                    </m:r>
                    <m:r>
                      <a:rPr lang="en-US" altLang="ja-JP" b="0" i="1" smtClean="0">
                        <a:latin typeface="Cambria Math" panose="02040503050406030204" pitchFamily="18" charset="0"/>
                      </a:rPr>
                      <m:t> </m:t>
                    </m:r>
                    <m:r>
                      <m:rPr>
                        <m:nor/>
                      </m:rPr>
                      <a:rPr lang="en-US" altLang="ja-JP" b="0" i="0" smtClean="0">
                        <a:latin typeface="Cambria Math" panose="02040503050406030204" pitchFamily="18" charset="0"/>
                      </a:rPr>
                      <m:t>to</m:t>
                    </m:r>
                    <m:r>
                      <a:rPr lang="en-US" altLang="ja-JP" b="0" i="1" smtClean="0">
                        <a:latin typeface="Cambria Math" panose="02040503050406030204" pitchFamily="18" charset="0"/>
                      </a:rPr>
                      <m:t> </m:t>
                    </m:r>
                    <m:r>
                      <a:rPr lang="en-US" altLang="ja-JP" b="0" i="1" smtClean="0">
                        <a:latin typeface="Cambria Math" panose="02040503050406030204" pitchFamily="18" charset="0"/>
                      </a:rPr>
                      <m:t>𝑣</m:t>
                    </m:r>
                    <m:r>
                      <a:rPr lang="en-US" altLang="ja-JP" b="0" i="1" smtClean="0">
                        <a:latin typeface="Cambria Math" panose="02040503050406030204" pitchFamily="18" charset="0"/>
                      </a:rPr>
                      <m:t>}</m:t>
                    </m:r>
                  </m:oMath>
                </a14:m>
                <a:endParaRPr lang="en-US" altLang="ja-JP" dirty="0"/>
              </a:p>
              <a:p>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985627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ctrTitle"/>
          </p:nvPr>
        </p:nvSpPr>
        <p:spPr>
          <a:xfrm>
            <a:off x="1524000" y="1122363"/>
            <a:ext cx="9144000" cy="2387600"/>
          </a:xfrm>
        </p:spPr>
        <p:txBody>
          <a:bodyPr>
            <a:normAutofit/>
          </a:bodyPr>
          <a:lstStyle/>
          <a:p>
            <a:r>
              <a:rPr lang="en-US" altLang="ja-JP" sz="4000" dirty="0"/>
              <a:t>Algorithms</a:t>
            </a:r>
            <a:r>
              <a:rPr lang="ja-JP" altLang="en-US" sz="4000" dirty="0"/>
              <a:t> </a:t>
            </a:r>
            <a:r>
              <a:rPr lang="en-US" altLang="ja-JP" sz="4000" dirty="0"/>
              <a:t>and</a:t>
            </a:r>
            <a:r>
              <a:rPr lang="ja-JP" altLang="en-US" sz="4000" dirty="0"/>
              <a:t> </a:t>
            </a:r>
            <a:r>
              <a:rPr lang="en-US" altLang="ja-JP" sz="4000" dirty="0"/>
              <a:t>Data</a:t>
            </a:r>
            <a:r>
              <a:rPr lang="ja-JP" altLang="en-US" sz="4000" dirty="0"/>
              <a:t> </a:t>
            </a:r>
            <a:r>
              <a:rPr lang="en-US" altLang="ja-JP" sz="4000" dirty="0"/>
              <a:t>Structure</a:t>
            </a:r>
            <a:r>
              <a:rPr lang="ja-JP" altLang="en-US" sz="4000" dirty="0"/>
              <a:t> </a:t>
            </a:r>
            <a:r>
              <a:rPr lang="en-US" altLang="ja-JP" sz="4000" dirty="0"/>
              <a:t>II</a:t>
            </a:r>
            <a:br>
              <a:rPr lang="en-US" altLang="ja-JP" dirty="0"/>
            </a:br>
            <a:r>
              <a:rPr lang="en-US" altLang="ja-JP" dirty="0"/>
              <a:t>§5 Shortest Path Problems</a:t>
            </a:r>
          </a:p>
        </p:txBody>
      </p:sp>
      <p:sp>
        <p:nvSpPr>
          <p:cNvPr id="5" name="Rectangle 3"/>
          <p:cNvSpPr>
            <a:spLocks noGrp="1" noChangeArrowheads="1"/>
          </p:cNvSpPr>
          <p:nvPr>
            <p:ph type="subTitle" idx="1"/>
          </p:nvPr>
        </p:nvSpPr>
        <p:spPr>
          <a:xfrm>
            <a:off x="1524000" y="3602038"/>
            <a:ext cx="9144000" cy="1655762"/>
          </a:xfrm>
        </p:spPr>
        <p:txBody>
          <a:bodyPr>
            <a:normAutofit lnSpcReduction="10000"/>
          </a:bodyPr>
          <a:lstStyle/>
          <a:p>
            <a:r>
              <a:rPr lang="en-US" altLang="ja-JP" dirty="0">
                <a:hlinkClick r:id="rId2"/>
              </a:rPr>
              <a:t>https://elms.u-aizu.ac.jp/course/view.php?id=4362</a:t>
            </a:r>
            <a:endParaRPr lang="en-US" altLang="ja-JP" dirty="0"/>
          </a:p>
          <a:p>
            <a:endParaRPr lang="en-US" altLang="ja-JP" dirty="0"/>
          </a:p>
          <a:p>
            <a:r>
              <a:rPr lang="en-US" altLang="ja-JP" dirty="0"/>
              <a:t>Yuichi </a:t>
            </a:r>
            <a:r>
              <a:rPr lang="en-US" altLang="ja-JP" dirty="0" err="1"/>
              <a:t>Yaguchi</a:t>
            </a:r>
            <a:r>
              <a:rPr lang="en-US" altLang="ja-JP" dirty="0"/>
              <a:t>, </a:t>
            </a:r>
            <a:r>
              <a:rPr lang="en-US" altLang="ja-JP" dirty="0" err="1"/>
              <a:t>Ph.D</a:t>
            </a:r>
            <a:r>
              <a:rPr lang="en-US" altLang="ja-JP" dirty="0"/>
              <a:t> (CSE)</a:t>
            </a:r>
          </a:p>
          <a:p>
            <a:r>
              <a:rPr lang="en-US" altLang="ja-JP" dirty="0"/>
              <a:t>Robot Engineering Lab., University of Aizu</a:t>
            </a:r>
          </a:p>
        </p:txBody>
      </p:sp>
    </p:spTree>
    <p:extLst>
      <p:ext uri="{BB962C8B-B14F-4D97-AF65-F5344CB8AC3E}">
        <p14:creationId xmlns:p14="http://schemas.microsoft.com/office/powerpoint/2010/main" val="2816017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Principle of Optimization</a:t>
            </a:r>
            <a:endParaRPr kumimoji="1" lang="ja-JP" altLang="en-US" dirty="0"/>
          </a:p>
        </p:txBody>
      </p:sp>
      <p:sp>
        <p:nvSpPr>
          <p:cNvPr id="3" name="コンテンツ プレースホルダー 2"/>
          <p:cNvSpPr>
            <a:spLocks noGrp="1"/>
          </p:cNvSpPr>
          <p:nvPr>
            <p:ph idx="1"/>
          </p:nvPr>
        </p:nvSpPr>
        <p:spPr/>
        <p:txBody>
          <a:bodyPr/>
          <a:lstStyle/>
          <a:p>
            <a:r>
              <a:rPr lang="en-US" altLang="ja-JP" dirty="0"/>
              <a:t>Let </a:t>
            </a:r>
            <a:r>
              <a:rPr lang="en-US" altLang="ja-JP" i="1" dirty="0">
                <a:latin typeface="Times New Roman" panose="02020603050405020304" pitchFamily="18" charset="0"/>
                <a:cs typeface="Times New Roman" panose="02020603050405020304" pitchFamily="18" charset="0"/>
              </a:rPr>
              <a:t>u</a:t>
            </a:r>
            <a:r>
              <a:rPr lang="en-US" altLang="ja-JP" i="1" dirty="0"/>
              <a:t> </a:t>
            </a:r>
            <a:r>
              <a:rPr lang="en-US" altLang="ja-JP" dirty="0">
                <a:sym typeface="symbol" panose="05050102010706020507" pitchFamily="18" charset="2"/>
              </a:rPr>
              <a:t> </a:t>
            </a:r>
            <a:r>
              <a:rPr lang="en-US" altLang="ja-JP" i="1" dirty="0">
                <a:latin typeface="Times New Roman" panose="02020603050405020304" pitchFamily="18" charset="0"/>
                <a:cs typeface="Times New Roman" panose="02020603050405020304" pitchFamily="18" charset="0"/>
              </a:rPr>
              <a:t>v</a:t>
            </a:r>
            <a:r>
              <a:rPr lang="en-US" altLang="ja-JP" i="1" dirty="0"/>
              <a:t> </a:t>
            </a:r>
            <a:r>
              <a:rPr lang="en-US" altLang="ja-JP" dirty="0">
                <a:sym typeface="symbol" panose="05050102010706020507" pitchFamily="18" charset="2"/>
              </a:rPr>
              <a:t> </a:t>
            </a:r>
            <a:r>
              <a:rPr lang="en-US" altLang="ja-JP" i="1" dirty="0">
                <a:latin typeface="Times New Roman" panose="02020603050405020304" pitchFamily="18" charset="0"/>
                <a:cs typeface="Times New Roman" panose="02020603050405020304" pitchFamily="18" charset="0"/>
              </a:rPr>
              <a:t>w</a:t>
            </a:r>
            <a:r>
              <a:rPr lang="en-US" altLang="ja-JP" dirty="0"/>
              <a:t> be a shortest path from </a:t>
            </a:r>
            <a:r>
              <a:rPr lang="en-US" altLang="ja-JP" i="1" dirty="0">
                <a:latin typeface="Times New Roman" panose="02020603050405020304" pitchFamily="18" charset="0"/>
                <a:cs typeface="Times New Roman" panose="02020603050405020304" pitchFamily="18" charset="0"/>
              </a:rPr>
              <a:t>u</a:t>
            </a:r>
            <a:r>
              <a:rPr lang="en-US" altLang="ja-JP" dirty="0"/>
              <a:t> to </a:t>
            </a:r>
            <a:r>
              <a:rPr lang="en-US" altLang="ja-JP" i="1" dirty="0">
                <a:latin typeface="Times New Roman" panose="02020603050405020304" pitchFamily="18" charset="0"/>
                <a:cs typeface="Times New Roman" panose="02020603050405020304" pitchFamily="18" charset="0"/>
              </a:rPr>
              <a:t>w</a:t>
            </a:r>
            <a:r>
              <a:rPr lang="en-US" altLang="ja-JP" dirty="0"/>
              <a:t>. </a:t>
            </a:r>
            <a:br>
              <a:rPr lang="en-US" altLang="ja-JP" dirty="0"/>
            </a:br>
            <a:r>
              <a:rPr lang="en-US" altLang="ja-JP" dirty="0"/>
              <a:t>Then </a:t>
            </a:r>
            <a:r>
              <a:rPr lang="en-US" altLang="ja-JP" i="1" dirty="0">
                <a:latin typeface="Times New Roman" panose="02020603050405020304" pitchFamily="18" charset="0"/>
                <a:cs typeface="Times New Roman" panose="02020603050405020304" pitchFamily="18" charset="0"/>
              </a:rPr>
              <a:t>u</a:t>
            </a:r>
            <a:r>
              <a:rPr lang="en-US" altLang="ja-JP" dirty="0"/>
              <a:t> </a:t>
            </a:r>
            <a:r>
              <a:rPr lang="en-US" altLang="ja-JP" dirty="0">
                <a:sym typeface="symbol" panose="05050102010706020507" pitchFamily="18" charset="2"/>
              </a:rPr>
              <a:t></a:t>
            </a:r>
            <a:r>
              <a:rPr lang="en-US" altLang="ja-JP" dirty="0"/>
              <a:t> </a:t>
            </a:r>
            <a:r>
              <a:rPr lang="en-US" altLang="ja-JP" i="1" dirty="0">
                <a:latin typeface="Times New Roman" panose="02020603050405020304" pitchFamily="18" charset="0"/>
                <a:cs typeface="Times New Roman" panose="02020603050405020304" pitchFamily="18" charset="0"/>
              </a:rPr>
              <a:t>v</a:t>
            </a:r>
            <a:r>
              <a:rPr lang="en-US" altLang="ja-JP" dirty="0"/>
              <a:t> is a shortest path from </a:t>
            </a:r>
            <a:r>
              <a:rPr lang="en-US" altLang="ja-JP" i="1" dirty="0">
                <a:latin typeface="Times New Roman" panose="02020603050405020304" pitchFamily="18" charset="0"/>
                <a:cs typeface="Times New Roman" panose="02020603050405020304" pitchFamily="18" charset="0"/>
              </a:rPr>
              <a:t>u</a:t>
            </a:r>
            <a:r>
              <a:rPr lang="en-US" altLang="ja-JP" dirty="0"/>
              <a:t> to </a:t>
            </a:r>
            <a:r>
              <a:rPr lang="en-US" altLang="ja-JP" i="1" dirty="0">
                <a:latin typeface="Times New Roman" panose="02020603050405020304" pitchFamily="18" charset="0"/>
                <a:cs typeface="Times New Roman" panose="02020603050405020304" pitchFamily="18" charset="0"/>
              </a:rPr>
              <a:t>v</a:t>
            </a:r>
            <a:r>
              <a:rPr lang="en-US" altLang="ja-JP" dirty="0"/>
              <a:t> and </a:t>
            </a:r>
            <a:r>
              <a:rPr lang="en-US" altLang="ja-JP" i="1" dirty="0">
                <a:latin typeface="Times New Roman" panose="02020603050405020304" pitchFamily="18" charset="0"/>
                <a:cs typeface="Times New Roman" panose="02020603050405020304" pitchFamily="18" charset="0"/>
              </a:rPr>
              <a:t>v</a:t>
            </a:r>
            <a:r>
              <a:rPr lang="en-US" altLang="ja-JP" dirty="0"/>
              <a:t> </a:t>
            </a:r>
            <a:r>
              <a:rPr lang="en-US" altLang="ja-JP" dirty="0">
                <a:sym typeface="symbol" panose="05050102010706020507" pitchFamily="18" charset="2"/>
              </a:rPr>
              <a:t></a:t>
            </a:r>
            <a:r>
              <a:rPr lang="en-US" altLang="ja-JP" dirty="0"/>
              <a:t> </a:t>
            </a:r>
            <a:r>
              <a:rPr lang="en-US" altLang="ja-JP" i="1" dirty="0">
                <a:latin typeface="Times New Roman" panose="02020603050405020304" pitchFamily="18" charset="0"/>
                <a:cs typeface="Times New Roman" panose="02020603050405020304" pitchFamily="18" charset="0"/>
              </a:rPr>
              <a:t>w</a:t>
            </a:r>
            <a:r>
              <a:rPr lang="en-US" altLang="ja-JP" dirty="0"/>
              <a:t> is a shortest path from </a:t>
            </a:r>
            <a:r>
              <a:rPr lang="en-US" altLang="ja-JP" i="1" dirty="0">
                <a:latin typeface="Times New Roman" panose="02020603050405020304" pitchFamily="18" charset="0"/>
                <a:cs typeface="Times New Roman" panose="02020603050405020304" pitchFamily="18" charset="0"/>
              </a:rPr>
              <a:t>v</a:t>
            </a:r>
            <a:r>
              <a:rPr lang="en-US" altLang="ja-JP" dirty="0"/>
              <a:t> to </a:t>
            </a:r>
            <a:r>
              <a:rPr lang="en-US" altLang="ja-JP" i="1" dirty="0">
                <a:latin typeface="Times New Roman" panose="02020603050405020304" pitchFamily="18" charset="0"/>
                <a:cs typeface="Times New Roman" panose="02020603050405020304" pitchFamily="18" charset="0"/>
              </a:rPr>
              <a:t>w</a:t>
            </a:r>
            <a:r>
              <a:rPr lang="en-US" altLang="ja-JP" dirty="0"/>
              <a:t>.</a:t>
            </a:r>
            <a:r>
              <a:rPr lang="en-US" altLang="ja-JP" dirty="0">
                <a:latin typeface="symbol" panose="05050102010706020507" pitchFamily="18" charset="2"/>
              </a:rPr>
              <a:t> </a:t>
            </a:r>
          </a:p>
          <a:p>
            <a:endParaRPr kumimoji="1" lang="ja-JP" altLang="en-US" dirty="0"/>
          </a:p>
        </p:txBody>
      </p:sp>
      <p:sp>
        <p:nvSpPr>
          <p:cNvPr id="4" name="楕円 3"/>
          <p:cNvSpPr/>
          <p:nvPr/>
        </p:nvSpPr>
        <p:spPr>
          <a:xfrm>
            <a:off x="2999874" y="3672431"/>
            <a:ext cx="657726" cy="65772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u</a:t>
            </a:r>
            <a:endParaRPr lang="ja-JP" altLang="en-US" sz="2800" dirty="0"/>
          </a:p>
        </p:txBody>
      </p:sp>
      <p:sp>
        <p:nvSpPr>
          <p:cNvPr id="5" name="楕円 4"/>
          <p:cNvSpPr/>
          <p:nvPr/>
        </p:nvSpPr>
        <p:spPr>
          <a:xfrm>
            <a:off x="5438274" y="3672431"/>
            <a:ext cx="657726" cy="65772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v</a:t>
            </a:r>
            <a:endParaRPr lang="ja-JP" altLang="en-US" sz="2800" dirty="0"/>
          </a:p>
        </p:txBody>
      </p:sp>
      <p:sp>
        <p:nvSpPr>
          <p:cNvPr id="6" name="楕円 5"/>
          <p:cNvSpPr/>
          <p:nvPr/>
        </p:nvSpPr>
        <p:spPr>
          <a:xfrm>
            <a:off x="7876674" y="3672431"/>
            <a:ext cx="657726" cy="65772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w</a:t>
            </a:r>
            <a:endParaRPr lang="ja-JP" altLang="en-US" sz="2800" dirty="0"/>
          </a:p>
        </p:txBody>
      </p:sp>
      <p:cxnSp>
        <p:nvCxnSpPr>
          <p:cNvPr id="8" name="直線矢印コネクタ 7"/>
          <p:cNvCxnSpPr>
            <a:stCxn id="4" idx="6"/>
            <a:endCxn id="5" idx="2"/>
          </p:cNvCxnSpPr>
          <p:nvPr/>
        </p:nvCxnSpPr>
        <p:spPr>
          <a:xfrm>
            <a:off x="3657600" y="4001294"/>
            <a:ext cx="1780674" cy="0"/>
          </a:xfrm>
          <a:prstGeom prst="straightConnector1">
            <a:avLst/>
          </a:prstGeom>
          <a:ln w="381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a:off x="6096000" y="4001294"/>
            <a:ext cx="1780674" cy="0"/>
          </a:xfrm>
          <a:prstGeom prst="straightConnector1">
            <a:avLst/>
          </a:prstGeom>
          <a:ln w="381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4" idx="5"/>
            <a:endCxn id="6" idx="3"/>
          </p:cNvCxnSpPr>
          <p:nvPr/>
        </p:nvCxnSpPr>
        <p:spPr>
          <a:xfrm rot="16200000" flipH="1">
            <a:off x="5767137" y="2027976"/>
            <a:ext cx="12700" cy="4411718"/>
          </a:xfrm>
          <a:prstGeom prst="curvedConnector3">
            <a:avLst>
              <a:gd name="adj1" fmla="val 4832126"/>
            </a:avLst>
          </a:prstGeom>
          <a:ln w="38100">
            <a:solidFill>
              <a:schemeClr val="bg2">
                <a:lumMod val="50000"/>
              </a:schemeClr>
            </a:solidFill>
            <a:prstDash val="dash"/>
            <a:tailEnd type="arrow" w="lg" len="lg"/>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4039047" y="3303099"/>
            <a:ext cx="1018227" cy="369332"/>
          </a:xfrm>
          <a:prstGeom prst="rect">
            <a:avLst/>
          </a:prstGeom>
          <a:noFill/>
        </p:spPr>
        <p:txBody>
          <a:bodyPr wrap="none" rtlCol="0">
            <a:spAutoFit/>
          </a:bodyPr>
          <a:lstStyle/>
          <a:p>
            <a:r>
              <a:rPr kumimoji="1" lang="en-US" altLang="ja-JP" dirty="0"/>
              <a:t>Optimal</a:t>
            </a:r>
          </a:p>
        </p:txBody>
      </p:sp>
      <p:sp>
        <p:nvSpPr>
          <p:cNvPr id="16" name="テキスト ボックス 15"/>
          <p:cNvSpPr txBox="1"/>
          <p:nvPr/>
        </p:nvSpPr>
        <p:spPr>
          <a:xfrm>
            <a:off x="6477223" y="3334202"/>
            <a:ext cx="1018227" cy="369332"/>
          </a:xfrm>
          <a:prstGeom prst="rect">
            <a:avLst/>
          </a:prstGeom>
          <a:noFill/>
        </p:spPr>
        <p:txBody>
          <a:bodyPr wrap="none" rtlCol="0">
            <a:spAutoFit/>
          </a:bodyPr>
          <a:lstStyle/>
          <a:p>
            <a:r>
              <a:rPr kumimoji="1" lang="en-US" altLang="ja-JP" dirty="0"/>
              <a:t>Optimal</a:t>
            </a:r>
          </a:p>
        </p:txBody>
      </p:sp>
      <p:sp>
        <p:nvSpPr>
          <p:cNvPr id="17" name="テキスト ボックス 16"/>
          <p:cNvSpPr txBox="1"/>
          <p:nvPr/>
        </p:nvSpPr>
        <p:spPr>
          <a:xfrm>
            <a:off x="4216988" y="5023908"/>
            <a:ext cx="3278462" cy="369332"/>
          </a:xfrm>
          <a:prstGeom prst="rect">
            <a:avLst/>
          </a:prstGeom>
          <a:noFill/>
        </p:spPr>
        <p:txBody>
          <a:bodyPr wrap="none" rtlCol="0">
            <a:spAutoFit/>
          </a:bodyPr>
          <a:lstStyle/>
          <a:p>
            <a:r>
              <a:rPr kumimoji="1" lang="en-US" altLang="ja-JP" dirty="0"/>
              <a:t>The other path is not optimal</a:t>
            </a:r>
          </a:p>
        </p:txBody>
      </p:sp>
    </p:spTree>
    <p:extLst>
      <p:ext uri="{BB962C8B-B14F-4D97-AF65-F5344CB8AC3E}">
        <p14:creationId xmlns:p14="http://schemas.microsoft.com/office/powerpoint/2010/main" val="2030533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Types of Shortest path problem</a:t>
            </a:r>
            <a:endParaRPr kumimoji="1" lang="ja-JP" altLang="en-US" dirty="0"/>
          </a:p>
        </p:txBody>
      </p:sp>
      <p:sp>
        <p:nvSpPr>
          <p:cNvPr id="3" name="コンテンツ プレースホルダー 2"/>
          <p:cNvSpPr>
            <a:spLocks noGrp="1"/>
          </p:cNvSpPr>
          <p:nvPr>
            <p:ph idx="1"/>
          </p:nvPr>
        </p:nvSpPr>
        <p:spPr/>
        <p:txBody>
          <a:bodyPr/>
          <a:lstStyle/>
          <a:p>
            <a:pPr>
              <a:spcBef>
                <a:spcPts val="500"/>
              </a:spcBef>
              <a:spcAft>
                <a:spcPts val="500"/>
              </a:spcAft>
            </a:pPr>
            <a:r>
              <a:rPr lang="en-US" altLang="ja-JP" u="sng" dirty="0">
                <a:solidFill>
                  <a:srgbClr val="FF0000"/>
                </a:solidFill>
              </a:rPr>
              <a:t>Single source shortest path problem </a:t>
            </a:r>
            <a:r>
              <a:rPr lang="en-US" altLang="ja-JP" dirty="0"/>
              <a:t>and </a:t>
            </a:r>
            <a:r>
              <a:rPr lang="en-US" altLang="ja-JP" u="sng" dirty="0">
                <a:solidFill>
                  <a:schemeClr val="accent1">
                    <a:lumMod val="75000"/>
                  </a:schemeClr>
                </a:solidFill>
              </a:rPr>
              <a:t>all pairs shortest path problem</a:t>
            </a:r>
            <a:r>
              <a:rPr lang="en-US" altLang="ja-JP" dirty="0"/>
              <a:t> are the most important shortest path problems. </a:t>
            </a:r>
          </a:p>
          <a:p>
            <a:pPr lvl="1">
              <a:spcAft>
                <a:spcPts val="500"/>
              </a:spcAft>
            </a:pPr>
            <a:r>
              <a:rPr lang="en-US" altLang="ja-JP" u="sng" dirty="0">
                <a:solidFill>
                  <a:srgbClr val="FF0000"/>
                </a:solidFill>
              </a:rPr>
              <a:t>Single source shortest path problem</a:t>
            </a:r>
            <a:r>
              <a:rPr lang="en-US" altLang="ja-JP" u="sng" dirty="0"/>
              <a:t> </a:t>
            </a:r>
            <a:r>
              <a:rPr lang="en-US" altLang="ja-JP" dirty="0"/>
              <a:t>is the problem of finding the shortest paths from a specific vertex </a:t>
            </a:r>
            <a:r>
              <a:rPr lang="en-US" altLang="ja-JP" i="1" dirty="0">
                <a:latin typeface="Times New Roman" panose="02020603050405020304" pitchFamily="18" charset="0"/>
                <a:cs typeface="Times New Roman" panose="02020603050405020304" pitchFamily="18" charset="0"/>
              </a:rPr>
              <a:t>s</a:t>
            </a:r>
            <a:r>
              <a:rPr lang="en-US" altLang="ja-JP" dirty="0"/>
              <a:t>, called </a:t>
            </a:r>
            <a:r>
              <a:rPr lang="en-US" altLang="ja-JP" dirty="0">
                <a:solidFill>
                  <a:srgbClr val="FF5050"/>
                </a:solidFill>
              </a:rPr>
              <a:t>source</a:t>
            </a:r>
            <a:r>
              <a:rPr lang="en-US" altLang="ja-JP" dirty="0"/>
              <a:t>, to all other vertices of </a:t>
            </a:r>
            <a:r>
              <a:rPr lang="en-US" altLang="ja-JP" i="1" dirty="0">
                <a:latin typeface="Times New Roman" panose="02020603050405020304" pitchFamily="18" charset="0"/>
                <a:cs typeface="Times New Roman" panose="02020603050405020304" pitchFamily="18" charset="0"/>
              </a:rPr>
              <a:t>G</a:t>
            </a:r>
            <a:r>
              <a:rPr lang="en-US" altLang="ja-JP" i="1" dirty="0"/>
              <a:t> </a:t>
            </a:r>
            <a:r>
              <a:rPr lang="en-US" altLang="ja-JP" dirty="0"/>
              <a:t>(connected graph). </a:t>
            </a:r>
          </a:p>
          <a:p>
            <a:pPr lvl="1">
              <a:spcAft>
                <a:spcPts val="500"/>
              </a:spcAft>
            </a:pPr>
            <a:r>
              <a:rPr lang="en-US" altLang="ja-JP" u="sng" dirty="0">
                <a:solidFill>
                  <a:schemeClr val="accent1">
                    <a:lumMod val="75000"/>
                  </a:schemeClr>
                </a:solidFill>
              </a:rPr>
              <a:t>All pairs shortest path problem </a:t>
            </a:r>
            <a:r>
              <a:rPr lang="en-US" altLang="ja-JP" dirty="0"/>
              <a:t>finds the shortest paths between every pair of vertices in </a:t>
            </a:r>
            <a:r>
              <a:rPr lang="en-US" altLang="ja-JP" i="1" dirty="0">
                <a:latin typeface="Times New Roman" panose="02020603050405020304" pitchFamily="18" charset="0"/>
                <a:cs typeface="Times New Roman" panose="02020603050405020304" pitchFamily="18" charset="0"/>
              </a:rPr>
              <a:t>G</a:t>
            </a:r>
            <a:r>
              <a:rPr lang="en-US" altLang="ja-JP" dirty="0"/>
              <a:t> (sources are all vertices </a:t>
            </a:r>
            <a:br>
              <a:rPr lang="en-US" altLang="ja-JP" dirty="0"/>
            </a:br>
            <a:r>
              <a:rPr lang="en-US" altLang="ja-JP" dirty="0"/>
              <a:t>in </a:t>
            </a:r>
            <a:r>
              <a:rPr lang="en-US" altLang="ja-JP" i="1" dirty="0">
                <a:latin typeface="Times New Roman" panose="02020603050405020304" pitchFamily="18" charset="0"/>
                <a:cs typeface="Times New Roman" panose="02020603050405020304" pitchFamily="18" charset="0"/>
              </a:rPr>
              <a:t>G</a:t>
            </a:r>
            <a:r>
              <a:rPr lang="en-US" altLang="ja-JP" dirty="0"/>
              <a:t>). </a:t>
            </a:r>
          </a:p>
          <a:p>
            <a:endParaRPr kumimoji="1" lang="ja-JP" altLang="en-US" dirty="0"/>
          </a:p>
        </p:txBody>
      </p:sp>
    </p:spTree>
    <p:extLst>
      <p:ext uri="{BB962C8B-B14F-4D97-AF65-F5344CB8AC3E}">
        <p14:creationId xmlns:p14="http://schemas.microsoft.com/office/powerpoint/2010/main" val="1301567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Single Path Shortest Path Problem</a:t>
            </a:r>
            <a:endParaRPr kumimoji="1" lang="ja-JP" altLang="en-US" dirty="0"/>
          </a:p>
        </p:txBody>
      </p:sp>
      <p:sp>
        <p:nvSpPr>
          <p:cNvPr id="3" name="コンテンツ プレースホルダー 2"/>
          <p:cNvSpPr>
            <a:spLocks noGrp="1"/>
          </p:cNvSpPr>
          <p:nvPr>
            <p:ph idx="1"/>
          </p:nvPr>
        </p:nvSpPr>
        <p:spPr/>
        <p:txBody>
          <a:bodyPr/>
          <a:lstStyle/>
          <a:p>
            <a:pPr>
              <a:spcBef>
                <a:spcPts val="500"/>
              </a:spcBef>
              <a:spcAft>
                <a:spcPts val="500"/>
              </a:spcAft>
            </a:pPr>
            <a:r>
              <a:rPr lang="en-US" altLang="ja-JP" u="sng" dirty="0">
                <a:solidFill>
                  <a:srgbClr val="FF0000"/>
                </a:solidFill>
              </a:rPr>
              <a:t>Shortest path spanning tree:</a:t>
            </a:r>
          </a:p>
          <a:p>
            <a:pPr lvl="1">
              <a:spcAft>
                <a:spcPts val="500"/>
              </a:spcAft>
            </a:pPr>
            <a:r>
              <a:rPr lang="en-US" altLang="ja-JP" dirty="0"/>
              <a:t>Let </a:t>
            </a:r>
            <a:r>
              <a:rPr lang="en-US" altLang="ja-JP" i="1" dirty="0">
                <a:latin typeface="Times New Roman" panose="02020603050405020304" pitchFamily="18" charset="0"/>
                <a:cs typeface="Times New Roman" panose="02020603050405020304" pitchFamily="18" charset="0"/>
              </a:rPr>
              <a:t>G</a:t>
            </a:r>
            <a:r>
              <a:rPr lang="en-US" altLang="ja-JP" dirty="0">
                <a:latin typeface="Times New Roman" panose="02020603050405020304" pitchFamily="18" charset="0"/>
                <a:cs typeface="Times New Roman" panose="02020603050405020304" pitchFamily="18" charset="0"/>
              </a:rPr>
              <a:t>(</a:t>
            </a:r>
            <a:r>
              <a:rPr lang="en-US" altLang="ja-JP" i="1" dirty="0">
                <a:latin typeface="Times New Roman" panose="02020603050405020304" pitchFamily="18" charset="0"/>
                <a:cs typeface="Times New Roman" panose="02020603050405020304" pitchFamily="18" charset="0"/>
              </a:rPr>
              <a:t>V</a:t>
            </a:r>
            <a:r>
              <a:rPr lang="en-US" altLang="ja-JP" dirty="0">
                <a:latin typeface="Times New Roman" panose="02020603050405020304" pitchFamily="18" charset="0"/>
                <a:cs typeface="Times New Roman" panose="02020603050405020304" pitchFamily="18" charset="0"/>
              </a:rPr>
              <a:t>,</a:t>
            </a:r>
            <a:r>
              <a:rPr lang="en-US" altLang="ja-JP" i="1" dirty="0">
                <a:latin typeface="Times New Roman" panose="02020603050405020304" pitchFamily="18" charset="0"/>
                <a:cs typeface="Times New Roman" panose="02020603050405020304" pitchFamily="18" charset="0"/>
              </a:rPr>
              <a:t>E</a:t>
            </a:r>
            <a:r>
              <a:rPr lang="en-US" altLang="ja-JP" dirty="0">
                <a:latin typeface="Times New Roman" panose="02020603050405020304" pitchFamily="18" charset="0"/>
                <a:cs typeface="Times New Roman" panose="02020603050405020304" pitchFamily="18" charset="0"/>
              </a:rPr>
              <a:t>)</a:t>
            </a:r>
            <a:r>
              <a:rPr lang="en-US" altLang="ja-JP" dirty="0"/>
              <a:t> be a weighted graph with </a:t>
            </a:r>
            <a:r>
              <a:rPr lang="en-US" altLang="ja-JP" dirty="0">
                <a:solidFill>
                  <a:schemeClr val="accent5">
                    <a:lumMod val="75000"/>
                  </a:schemeClr>
                </a:solidFill>
              </a:rPr>
              <a:t>non-negative</a:t>
            </a:r>
            <a:r>
              <a:rPr lang="en-US" altLang="ja-JP" dirty="0"/>
              <a:t> edge distances, and let </a:t>
            </a:r>
            <a:r>
              <a:rPr lang="en-US" altLang="ja-JP" i="1" dirty="0"/>
              <a:t>s</a:t>
            </a:r>
            <a:r>
              <a:rPr lang="en-US" altLang="ja-JP" dirty="0"/>
              <a:t> be a vertex of </a:t>
            </a:r>
            <a:r>
              <a:rPr lang="en-US" altLang="ja-JP" i="1" dirty="0">
                <a:latin typeface="Times New Roman" panose="02020603050405020304" pitchFamily="18" charset="0"/>
                <a:cs typeface="Times New Roman" panose="02020603050405020304" pitchFamily="18" charset="0"/>
              </a:rPr>
              <a:t>G</a:t>
            </a:r>
            <a:r>
              <a:rPr lang="en-US" altLang="ja-JP" dirty="0"/>
              <a:t> from which every vertex of </a:t>
            </a:r>
            <a:r>
              <a:rPr lang="en-US" altLang="ja-JP" i="1" dirty="0">
                <a:latin typeface="Times New Roman" panose="02020603050405020304" pitchFamily="18" charset="0"/>
                <a:cs typeface="Times New Roman" panose="02020603050405020304" pitchFamily="18" charset="0"/>
              </a:rPr>
              <a:t>G</a:t>
            </a:r>
            <a:r>
              <a:rPr lang="en-US" altLang="ja-JP" dirty="0"/>
              <a:t> can be reached. </a:t>
            </a:r>
          </a:p>
          <a:p>
            <a:pPr lvl="1">
              <a:spcAft>
                <a:spcPts val="500"/>
              </a:spcAft>
            </a:pPr>
            <a:r>
              <a:rPr lang="en-US" altLang="ja-JP" dirty="0"/>
              <a:t>Then there exists a spanning tree </a:t>
            </a:r>
            <a:r>
              <a:rPr lang="en-US" altLang="ja-JP" i="1" dirty="0">
                <a:latin typeface="Times New Roman" panose="02020603050405020304" pitchFamily="18" charset="0"/>
                <a:cs typeface="Times New Roman" panose="02020603050405020304" pitchFamily="18" charset="0"/>
              </a:rPr>
              <a:t>T</a:t>
            </a:r>
            <a:r>
              <a:rPr lang="en-US" altLang="ja-JP" dirty="0"/>
              <a:t> of </a:t>
            </a:r>
            <a:r>
              <a:rPr lang="en-US" altLang="ja-JP" i="1" dirty="0">
                <a:latin typeface="Times New Roman" panose="02020603050405020304" pitchFamily="18" charset="0"/>
                <a:cs typeface="Times New Roman" panose="02020603050405020304" pitchFamily="18" charset="0"/>
              </a:rPr>
              <a:t>G</a:t>
            </a:r>
            <a:r>
              <a:rPr lang="en-US" altLang="ja-JP" dirty="0"/>
              <a:t>, rooted as </a:t>
            </a:r>
            <a:r>
              <a:rPr lang="en-US" altLang="ja-JP" i="1" dirty="0">
                <a:latin typeface="Times New Roman" panose="02020603050405020304" pitchFamily="18" charset="0"/>
                <a:cs typeface="Times New Roman" panose="02020603050405020304" pitchFamily="18" charset="0"/>
              </a:rPr>
              <a:t>s</a:t>
            </a:r>
            <a:r>
              <a:rPr lang="en-US" altLang="ja-JP" dirty="0"/>
              <a:t>, which contains a </a:t>
            </a:r>
            <a:r>
              <a:rPr lang="en-US" altLang="ja-JP" dirty="0">
                <a:solidFill>
                  <a:srgbClr val="FF0000"/>
                </a:solidFill>
              </a:rPr>
              <a:t>shortest path</a:t>
            </a:r>
            <a:r>
              <a:rPr lang="en-US" altLang="ja-JP" dirty="0"/>
              <a:t> from </a:t>
            </a:r>
            <a:r>
              <a:rPr lang="en-US" altLang="ja-JP" i="1" dirty="0">
                <a:solidFill>
                  <a:srgbClr val="FF0000"/>
                </a:solidFill>
              </a:rPr>
              <a:t>s</a:t>
            </a:r>
            <a:r>
              <a:rPr lang="en-US" altLang="ja-JP" dirty="0"/>
              <a:t> to </a:t>
            </a:r>
            <a:r>
              <a:rPr lang="en-US" altLang="ja-JP" dirty="0">
                <a:solidFill>
                  <a:srgbClr val="FF0000"/>
                </a:solidFill>
              </a:rPr>
              <a:t>every vertex of </a:t>
            </a:r>
            <a:r>
              <a:rPr lang="en-US" altLang="ja-JP" i="1" dirty="0">
                <a:solidFill>
                  <a:srgbClr val="FF0000"/>
                </a:solidFill>
                <a:latin typeface="Times New Roman" panose="02020603050405020304" pitchFamily="18" charset="0"/>
                <a:cs typeface="Times New Roman" panose="02020603050405020304" pitchFamily="18" charset="0"/>
              </a:rPr>
              <a:t>G</a:t>
            </a:r>
            <a:r>
              <a:rPr lang="en-US" altLang="ja-JP" dirty="0"/>
              <a:t>. </a:t>
            </a:r>
            <a:endParaRPr kumimoji="1" lang="ja-JP" altLang="en-US" dirty="0"/>
          </a:p>
        </p:txBody>
      </p:sp>
      <p:grpSp>
        <p:nvGrpSpPr>
          <p:cNvPr id="4" name="グループ化 3"/>
          <p:cNvGrpSpPr/>
          <p:nvPr/>
        </p:nvGrpSpPr>
        <p:grpSpPr>
          <a:xfrm>
            <a:off x="1316687" y="4706406"/>
            <a:ext cx="4457973" cy="1830083"/>
            <a:chOff x="3277404" y="4172974"/>
            <a:chExt cx="5211131" cy="2139269"/>
          </a:xfrm>
        </p:grpSpPr>
        <p:sp>
          <p:nvSpPr>
            <p:cNvPr id="5" name="楕円 4"/>
            <p:cNvSpPr/>
            <p:nvPr/>
          </p:nvSpPr>
          <p:spPr>
            <a:xfrm>
              <a:off x="4607622" y="5815880"/>
              <a:ext cx="496363" cy="4963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dirty="0"/>
                <a:t>f</a:t>
              </a:r>
              <a:endParaRPr kumimoji="1" lang="ja-JP" altLang="en-US" sz="2000" dirty="0"/>
            </a:p>
          </p:txBody>
        </p:sp>
        <p:sp>
          <p:nvSpPr>
            <p:cNvPr id="6" name="楕円 5"/>
            <p:cNvSpPr/>
            <p:nvPr/>
          </p:nvSpPr>
          <p:spPr>
            <a:xfrm>
              <a:off x="4601201" y="4172975"/>
              <a:ext cx="496363" cy="4963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dirty="0"/>
                <a:t>b</a:t>
              </a:r>
              <a:endParaRPr kumimoji="1" lang="ja-JP" altLang="en-US" sz="2000" dirty="0"/>
            </a:p>
          </p:txBody>
        </p:sp>
        <p:sp>
          <p:nvSpPr>
            <p:cNvPr id="7" name="楕円 6"/>
            <p:cNvSpPr/>
            <p:nvPr/>
          </p:nvSpPr>
          <p:spPr>
            <a:xfrm>
              <a:off x="6591300" y="4172974"/>
              <a:ext cx="496363" cy="4963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dirty="0"/>
                <a:t>c</a:t>
              </a:r>
              <a:endParaRPr kumimoji="1" lang="ja-JP" altLang="en-US" sz="2000" dirty="0"/>
            </a:p>
          </p:txBody>
        </p:sp>
        <p:sp>
          <p:nvSpPr>
            <p:cNvPr id="8" name="楕円 7"/>
            <p:cNvSpPr/>
            <p:nvPr/>
          </p:nvSpPr>
          <p:spPr>
            <a:xfrm>
              <a:off x="6588352" y="5815880"/>
              <a:ext cx="496363" cy="4963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dirty="0"/>
                <a:t>e</a:t>
              </a:r>
              <a:endParaRPr kumimoji="1" lang="ja-JP" altLang="en-US" sz="2000" dirty="0"/>
            </a:p>
          </p:txBody>
        </p:sp>
        <p:sp>
          <p:nvSpPr>
            <p:cNvPr id="9" name="楕円 8"/>
            <p:cNvSpPr/>
            <p:nvPr/>
          </p:nvSpPr>
          <p:spPr>
            <a:xfrm>
              <a:off x="7992172" y="4994427"/>
              <a:ext cx="496363" cy="4963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a:t>d</a:t>
              </a:r>
              <a:endParaRPr kumimoji="1" lang="ja-JP" altLang="en-US" sz="2000" dirty="0"/>
            </a:p>
          </p:txBody>
        </p:sp>
        <p:sp>
          <p:nvSpPr>
            <p:cNvPr id="10" name="楕円 9"/>
            <p:cNvSpPr/>
            <p:nvPr/>
          </p:nvSpPr>
          <p:spPr>
            <a:xfrm>
              <a:off x="3277404" y="4994426"/>
              <a:ext cx="496363" cy="496363"/>
            </a:xfrm>
            <a:prstGeom prst="ellipse">
              <a:avLst/>
            </a:prstGeom>
            <a:solidFill>
              <a:srgbClr val="FFCCFF"/>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a:t>a</a:t>
              </a:r>
              <a:endParaRPr kumimoji="1" lang="ja-JP" altLang="en-US" sz="2000" dirty="0"/>
            </a:p>
          </p:txBody>
        </p:sp>
        <p:cxnSp>
          <p:nvCxnSpPr>
            <p:cNvPr id="11" name="直線矢印コネクタ 10"/>
            <p:cNvCxnSpPr>
              <a:stCxn id="7" idx="2"/>
              <a:endCxn id="6" idx="6"/>
            </p:cNvCxnSpPr>
            <p:nvPr/>
          </p:nvCxnSpPr>
          <p:spPr>
            <a:xfrm flipH="1">
              <a:off x="5097564" y="4421156"/>
              <a:ext cx="1493736" cy="1"/>
            </a:xfrm>
            <a:prstGeom prst="straightConnector1">
              <a:avLst/>
            </a:prstGeom>
            <a:ln w="254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7" idx="4"/>
              <a:endCxn id="8" idx="0"/>
            </p:cNvCxnSpPr>
            <p:nvPr/>
          </p:nvCxnSpPr>
          <p:spPr>
            <a:xfrm flipH="1">
              <a:off x="6836534" y="4669337"/>
              <a:ext cx="2948" cy="1146543"/>
            </a:xfrm>
            <a:prstGeom prst="straightConnector1">
              <a:avLst/>
            </a:prstGeom>
            <a:ln w="254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9" idx="1"/>
              <a:endCxn id="7" idx="6"/>
            </p:cNvCxnSpPr>
            <p:nvPr/>
          </p:nvCxnSpPr>
          <p:spPr>
            <a:xfrm flipH="1" flipV="1">
              <a:off x="7087663" y="4421156"/>
              <a:ext cx="977200" cy="645962"/>
            </a:xfrm>
            <a:prstGeom prst="straightConnector1">
              <a:avLst/>
            </a:prstGeom>
            <a:ln w="254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a:endCxn id="8" idx="2"/>
            </p:cNvCxnSpPr>
            <p:nvPr/>
          </p:nvCxnSpPr>
          <p:spPr>
            <a:xfrm>
              <a:off x="3773767" y="5242607"/>
              <a:ext cx="2814585" cy="821455"/>
            </a:xfrm>
            <a:prstGeom prst="straightConnector1">
              <a:avLst/>
            </a:prstGeom>
            <a:ln w="254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a:stCxn id="6" idx="4"/>
              <a:endCxn id="5" idx="0"/>
            </p:cNvCxnSpPr>
            <p:nvPr/>
          </p:nvCxnSpPr>
          <p:spPr>
            <a:xfrm>
              <a:off x="4849383" y="4669338"/>
              <a:ext cx="6421" cy="1146542"/>
            </a:xfrm>
            <a:prstGeom prst="straightConnector1">
              <a:avLst/>
            </a:prstGeom>
            <a:ln w="254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a:stCxn id="10" idx="7"/>
              <a:endCxn id="6" idx="2"/>
            </p:cNvCxnSpPr>
            <p:nvPr/>
          </p:nvCxnSpPr>
          <p:spPr>
            <a:xfrm flipV="1">
              <a:off x="3701076" y="4421157"/>
              <a:ext cx="900125" cy="645960"/>
            </a:xfrm>
            <a:prstGeom prst="straightConnector1">
              <a:avLst/>
            </a:prstGeom>
            <a:ln w="254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a:stCxn id="10" idx="5"/>
              <a:endCxn id="5" idx="2"/>
            </p:cNvCxnSpPr>
            <p:nvPr/>
          </p:nvCxnSpPr>
          <p:spPr>
            <a:xfrm>
              <a:off x="3701076" y="5418098"/>
              <a:ext cx="906546" cy="645964"/>
            </a:xfrm>
            <a:prstGeom prst="straightConnector1">
              <a:avLst/>
            </a:prstGeom>
            <a:ln w="254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a:stCxn id="10" idx="6"/>
              <a:endCxn id="7" idx="3"/>
            </p:cNvCxnSpPr>
            <p:nvPr/>
          </p:nvCxnSpPr>
          <p:spPr>
            <a:xfrm flipV="1">
              <a:off x="3773767" y="4596646"/>
              <a:ext cx="2890224" cy="645962"/>
            </a:xfrm>
            <a:prstGeom prst="straightConnector1">
              <a:avLst/>
            </a:prstGeom>
            <a:ln w="254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cxnSp>
        <p:nvCxnSpPr>
          <p:cNvPr id="19" name="直線矢印コネクタ 18"/>
          <p:cNvCxnSpPr>
            <a:stCxn id="7" idx="3"/>
            <a:endCxn id="5" idx="6"/>
          </p:cNvCxnSpPr>
          <p:nvPr/>
        </p:nvCxnSpPr>
        <p:spPr>
          <a:xfrm flipH="1">
            <a:off x="2879275" y="5068845"/>
            <a:ext cx="1334541" cy="1255333"/>
          </a:xfrm>
          <a:prstGeom prst="straightConnector1">
            <a:avLst/>
          </a:prstGeom>
          <a:ln w="254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a:stCxn id="9" idx="2"/>
          </p:cNvCxnSpPr>
          <p:nvPr/>
        </p:nvCxnSpPr>
        <p:spPr>
          <a:xfrm flipH="1">
            <a:off x="2879275" y="5621448"/>
            <a:ext cx="2470761" cy="702728"/>
          </a:xfrm>
          <a:prstGeom prst="straightConnector1">
            <a:avLst/>
          </a:prstGeom>
          <a:ln w="254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21" name="Text Box 23"/>
          <p:cNvSpPr txBox="1">
            <a:spLocks noChangeArrowheads="1"/>
          </p:cNvSpPr>
          <p:nvPr/>
        </p:nvSpPr>
        <p:spPr bwMode="auto">
          <a:xfrm>
            <a:off x="1698269" y="4815567"/>
            <a:ext cx="402072" cy="34228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2000" dirty="0"/>
              <a:t>12</a:t>
            </a:r>
            <a:endParaRPr lang="ja-JP" altLang="en-US" sz="2000" dirty="0">
              <a:solidFill>
                <a:schemeClr val="bg2"/>
              </a:solidFill>
            </a:endParaRPr>
          </a:p>
        </p:txBody>
      </p:sp>
      <p:sp>
        <p:nvSpPr>
          <p:cNvPr id="22" name="Text Box 24"/>
          <p:cNvSpPr txBox="1">
            <a:spLocks noChangeArrowheads="1"/>
          </p:cNvSpPr>
          <p:nvPr/>
        </p:nvSpPr>
        <p:spPr bwMode="auto">
          <a:xfrm>
            <a:off x="3339450" y="4539173"/>
            <a:ext cx="280025" cy="34228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2000" dirty="0"/>
              <a:t>2</a:t>
            </a:r>
          </a:p>
        </p:txBody>
      </p:sp>
      <p:sp>
        <p:nvSpPr>
          <p:cNvPr id="23" name="Text Box 25"/>
          <p:cNvSpPr txBox="1">
            <a:spLocks noChangeArrowheads="1"/>
          </p:cNvSpPr>
          <p:nvPr/>
        </p:nvSpPr>
        <p:spPr bwMode="auto">
          <a:xfrm>
            <a:off x="4888771" y="4870731"/>
            <a:ext cx="280025" cy="34228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2000" dirty="0"/>
              <a:t>5</a:t>
            </a:r>
          </a:p>
        </p:txBody>
      </p:sp>
      <p:sp>
        <p:nvSpPr>
          <p:cNvPr id="24" name="Text Box 26"/>
          <p:cNvSpPr txBox="1">
            <a:spLocks noChangeArrowheads="1"/>
          </p:cNvSpPr>
          <p:nvPr/>
        </p:nvSpPr>
        <p:spPr bwMode="auto">
          <a:xfrm>
            <a:off x="4350645" y="5298317"/>
            <a:ext cx="280025" cy="34228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2000" dirty="0"/>
              <a:t>7</a:t>
            </a:r>
          </a:p>
        </p:txBody>
      </p:sp>
      <p:sp>
        <p:nvSpPr>
          <p:cNvPr id="25" name="Text Box 27"/>
          <p:cNvSpPr txBox="1">
            <a:spLocks noChangeArrowheads="1"/>
          </p:cNvSpPr>
          <p:nvPr/>
        </p:nvSpPr>
        <p:spPr bwMode="auto">
          <a:xfrm>
            <a:off x="3767835" y="5690833"/>
            <a:ext cx="280025" cy="34228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2000" dirty="0"/>
              <a:t>4</a:t>
            </a:r>
          </a:p>
        </p:txBody>
      </p:sp>
      <p:sp>
        <p:nvSpPr>
          <p:cNvPr id="26" name="Text Box 28"/>
          <p:cNvSpPr txBox="1">
            <a:spLocks noChangeArrowheads="1"/>
          </p:cNvSpPr>
          <p:nvPr/>
        </p:nvSpPr>
        <p:spPr bwMode="auto">
          <a:xfrm>
            <a:off x="3484351" y="5230326"/>
            <a:ext cx="280025" cy="34228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2000" dirty="0"/>
              <a:t>8</a:t>
            </a:r>
          </a:p>
        </p:txBody>
      </p:sp>
      <p:sp>
        <p:nvSpPr>
          <p:cNvPr id="27" name="Text Box 29"/>
          <p:cNvSpPr txBox="1">
            <a:spLocks noChangeArrowheads="1"/>
          </p:cNvSpPr>
          <p:nvPr/>
        </p:nvSpPr>
        <p:spPr bwMode="auto">
          <a:xfrm>
            <a:off x="2628060" y="5452766"/>
            <a:ext cx="280025" cy="34228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2000" dirty="0"/>
              <a:t>7</a:t>
            </a:r>
          </a:p>
        </p:txBody>
      </p:sp>
      <p:sp>
        <p:nvSpPr>
          <p:cNvPr id="28" name="Text Box 30"/>
          <p:cNvSpPr txBox="1">
            <a:spLocks noChangeArrowheads="1"/>
          </p:cNvSpPr>
          <p:nvPr/>
        </p:nvSpPr>
        <p:spPr bwMode="auto">
          <a:xfrm>
            <a:off x="2119717" y="5748825"/>
            <a:ext cx="280025" cy="34228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2000" dirty="0"/>
              <a:t>6</a:t>
            </a:r>
          </a:p>
        </p:txBody>
      </p:sp>
      <p:sp>
        <p:nvSpPr>
          <p:cNvPr id="29" name="Text Box 31"/>
          <p:cNvSpPr txBox="1">
            <a:spLocks noChangeArrowheads="1"/>
          </p:cNvSpPr>
          <p:nvPr/>
        </p:nvSpPr>
        <p:spPr bwMode="auto">
          <a:xfrm>
            <a:off x="1843148" y="6026217"/>
            <a:ext cx="280025" cy="34228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2000" dirty="0"/>
              <a:t>9</a:t>
            </a:r>
          </a:p>
        </p:txBody>
      </p:sp>
      <p:sp>
        <p:nvSpPr>
          <p:cNvPr id="30" name="Text Box 33"/>
          <p:cNvSpPr txBox="1">
            <a:spLocks noChangeArrowheads="1"/>
          </p:cNvSpPr>
          <p:nvPr/>
        </p:nvSpPr>
        <p:spPr bwMode="auto">
          <a:xfrm>
            <a:off x="2901449" y="4999458"/>
            <a:ext cx="280025" cy="34228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2000" dirty="0"/>
              <a:t>3</a:t>
            </a:r>
          </a:p>
        </p:txBody>
      </p:sp>
      <p:grpSp>
        <p:nvGrpSpPr>
          <p:cNvPr id="31" name="グループ化 30"/>
          <p:cNvGrpSpPr/>
          <p:nvPr/>
        </p:nvGrpSpPr>
        <p:grpSpPr>
          <a:xfrm>
            <a:off x="6417339" y="4706404"/>
            <a:ext cx="4457973" cy="1830083"/>
            <a:chOff x="3277404" y="4172974"/>
            <a:chExt cx="5211131" cy="2139269"/>
          </a:xfrm>
        </p:grpSpPr>
        <p:sp>
          <p:nvSpPr>
            <p:cNvPr id="32" name="楕円 31"/>
            <p:cNvSpPr/>
            <p:nvPr/>
          </p:nvSpPr>
          <p:spPr>
            <a:xfrm>
              <a:off x="4607622" y="5815880"/>
              <a:ext cx="496363" cy="4963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dirty="0"/>
                <a:t>f</a:t>
              </a:r>
              <a:endParaRPr kumimoji="1" lang="ja-JP" altLang="en-US" sz="2000" dirty="0"/>
            </a:p>
          </p:txBody>
        </p:sp>
        <p:sp>
          <p:nvSpPr>
            <p:cNvPr id="33" name="楕円 32"/>
            <p:cNvSpPr/>
            <p:nvPr/>
          </p:nvSpPr>
          <p:spPr>
            <a:xfrm>
              <a:off x="4601201" y="4172975"/>
              <a:ext cx="496363" cy="4963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dirty="0"/>
                <a:t>b</a:t>
              </a:r>
              <a:endParaRPr kumimoji="1" lang="ja-JP" altLang="en-US" sz="2000" dirty="0"/>
            </a:p>
          </p:txBody>
        </p:sp>
        <p:sp>
          <p:nvSpPr>
            <p:cNvPr id="34" name="楕円 33"/>
            <p:cNvSpPr/>
            <p:nvPr/>
          </p:nvSpPr>
          <p:spPr>
            <a:xfrm>
              <a:off x="6591300" y="4172974"/>
              <a:ext cx="496363" cy="4963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dirty="0"/>
                <a:t>c</a:t>
              </a:r>
              <a:endParaRPr kumimoji="1" lang="ja-JP" altLang="en-US" sz="2000" dirty="0"/>
            </a:p>
          </p:txBody>
        </p:sp>
        <p:sp>
          <p:nvSpPr>
            <p:cNvPr id="35" name="楕円 34"/>
            <p:cNvSpPr/>
            <p:nvPr/>
          </p:nvSpPr>
          <p:spPr>
            <a:xfrm>
              <a:off x="6588352" y="5815880"/>
              <a:ext cx="496363" cy="4963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dirty="0"/>
                <a:t>e</a:t>
              </a:r>
              <a:endParaRPr kumimoji="1" lang="ja-JP" altLang="en-US" sz="2000" dirty="0"/>
            </a:p>
          </p:txBody>
        </p:sp>
        <p:sp>
          <p:nvSpPr>
            <p:cNvPr id="36" name="楕円 35"/>
            <p:cNvSpPr/>
            <p:nvPr/>
          </p:nvSpPr>
          <p:spPr>
            <a:xfrm>
              <a:off x="7992172" y="4994427"/>
              <a:ext cx="496363" cy="4963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a:t>d</a:t>
              </a:r>
              <a:endParaRPr kumimoji="1" lang="ja-JP" altLang="en-US" sz="2000" dirty="0"/>
            </a:p>
          </p:txBody>
        </p:sp>
        <p:sp>
          <p:nvSpPr>
            <p:cNvPr id="37" name="楕円 36"/>
            <p:cNvSpPr/>
            <p:nvPr/>
          </p:nvSpPr>
          <p:spPr>
            <a:xfrm>
              <a:off x="3277404" y="4994426"/>
              <a:ext cx="496363" cy="496363"/>
            </a:xfrm>
            <a:prstGeom prst="ellipse">
              <a:avLst/>
            </a:prstGeom>
            <a:solidFill>
              <a:srgbClr val="FFCCFF"/>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a:t>a</a:t>
              </a:r>
              <a:endParaRPr kumimoji="1" lang="ja-JP" altLang="en-US" sz="2000" dirty="0"/>
            </a:p>
          </p:txBody>
        </p:sp>
        <p:cxnSp>
          <p:nvCxnSpPr>
            <p:cNvPr id="38" name="直線矢印コネクタ 37"/>
            <p:cNvCxnSpPr>
              <a:stCxn id="34" idx="2"/>
              <a:endCxn id="33" idx="6"/>
            </p:cNvCxnSpPr>
            <p:nvPr/>
          </p:nvCxnSpPr>
          <p:spPr>
            <a:xfrm flipH="1">
              <a:off x="5097564" y="4421156"/>
              <a:ext cx="1493736" cy="1"/>
            </a:xfrm>
            <a:prstGeom prst="straightConnector1">
              <a:avLst/>
            </a:prstGeom>
            <a:ln w="254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a:stCxn id="36" idx="1"/>
              <a:endCxn id="34" idx="6"/>
            </p:cNvCxnSpPr>
            <p:nvPr/>
          </p:nvCxnSpPr>
          <p:spPr>
            <a:xfrm flipH="1" flipV="1">
              <a:off x="7087663" y="4421156"/>
              <a:ext cx="977200" cy="645962"/>
            </a:xfrm>
            <a:prstGeom prst="straightConnector1">
              <a:avLst/>
            </a:prstGeom>
            <a:ln w="254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a:endCxn id="35" idx="2"/>
            </p:cNvCxnSpPr>
            <p:nvPr/>
          </p:nvCxnSpPr>
          <p:spPr>
            <a:xfrm>
              <a:off x="3773767" y="5242607"/>
              <a:ext cx="2814585" cy="821455"/>
            </a:xfrm>
            <a:prstGeom prst="straightConnector1">
              <a:avLst/>
            </a:prstGeom>
            <a:ln w="254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37" idx="6"/>
              <a:endCxn id="34" idx="3"/>
            </p:cNvCxnSpPr>
            <p:nvPr/>
          </p:nvCxnSpPr>
          <p:spPr>
            <a:xfrm flipV="1">
              <a:off x="3773767" y="4596646"/>
              <a:ext cx="2890224" cy="645962"/>
            </a:xfrm>
            <a:prstGeom prst="straightConnector1">
              <a:avLst/>
            </a:prstGeom>
            <a:ln w="254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cxnSp>
        <p:nvCxnSpPr>
          <p:cNvPr id="42" name="直線矢印コネクタ 41"/>
          <p:cNvCxnSpPr>
            <a:stCxn id="37" idx="5"/>
            <a:endCxn id="32" idx="2"/>
          </p:cNvCxnSpPr>
          <p:nvPr/>
        </p:nvCxnSpPr>
        <p:spPr>
          <a:xfrm>
            <a:off x="6779778" y="5771572"/>
            <a:ext cx="775524" cy="552603"/>
          </a:xfrm>
          <a:prstGeom prst="straightConnector1">
            <a:avLst/>
          </a:prstGeom>
          <a:ln w="254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43" name="Text Box 24"/>
          <p:cNvSpPr txBox="1">
            <a:spLocks noChangeArrowheads="1"/>
          </p:cNvSpPr>
          <p:nvPr/>
        </p:nvSpPr>
        <p:spPr bwMode="auto">
          <a:xfrm>
            <a:off x="8440101" y="4539171"/>
            <a:ext cx="280025" cy="34228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2000" dirty="0"/>
              <a:t>2</a:t>
            </a:r>
          </a:p>
        </p:txBody>
      </p:sp>
      <p:sp>
        <p:nvSpPr>
          <p:cNvPr id="44" name="Text Box 25"/>
          <p:cNvSpPr txBox="1">
            <a:spLocks noChangeArrowheads="1"/>
          </p:cNvSpPr>
          <p:nvPr/>
        </p:nvSpPr>
        <p:spPr bwMode="auto">
          <a:xfrm>
            <a:off x="9989423" y="4870729"/>
            <a:ext cx="280025" cy="34228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2000" dirty="0"/>
              <a:t>5</a:t>
            </a:r>
          </a:p>
        </p:txBody>
      </p:sp>
      <p:sp>
        <p:nvSpPr>
          <p:cNvPr id="46" name="Text Box 30"/>
          <p:cNvSpPr txBox="1">
            <a:spLocks noChangeArrowheads="1"/>
          </p:cNvSpPr>
          <p:nvPr/>
        </p:nvSpPr>
        <p:spPr bwMode="auto">
          <a:xfrm>
            <a:off x="7220369" y="5748823"/>
            <a:ext cx="280025" cy="34228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2000" dirty="0"/>
              <a:t>6</a:t>
            </a:r>
          </a:p>
        </p:txBody>
      </p:sp>
      <p:sp>
        <p:nvSpPr>
          <p:cNvPr id="47" name="Text Box 33"/>
          <p:cNvSpPr txBox="1">
            <a:spLocks noChangeArrowheads="1"/>
          </p:cNvSpPr>
          <p:nvPr/>
        </p:nvSpPr>
        <p:spPr bwMode="auto">
          <a:xfrm>
            <a:off x="8002099" y="4999458"/>
            <a:ext cx="280025" cy="34228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2000" dirty="0"/>
              <a:t>3</a:t>
            </a:r>
          </a:p>
        </p:txBody>
      </p:sp>
      <p:sp>
        <p:nvSpPr>
          <p:cNvPr id="48" name="正方形/長方形 47"/>
          <p:cNvSpPr/>
          <p:nvPr/>
        </p:nvSpPr>
        <p:spPr>
          <a:xfrm>
            <a:off x="2297063" y="4236643"/>
            <a:ext cx="2355132" cy="369332"/>
          </a:xfrm>
          <a:prstGeom prst="rect">
            <a:avLst/>
          </a:prstGeom>
        </p:spPr>
        <p:txBody>
          <a:bodyPr wrap="none">
            <a:spAutoFit/>
          </a:bodyPr>
          <a:lstStyle/>
          <a:p>
            <a:r>
              <a:rPr lang="en-US" altLang="ja-JP" dirty="0">
                <a:latin typeface="+mn-ea"/>
                <a:cs typeface="Times New Roman" panose="02020603050405020304" pitchFamily="18" charset="0"/>
              </a:rPr>
              <a:t>A Weighted Graph </a:t>
            </a:r>
            <a:r>
              <a:rPr lang="en-US" altLang="ja-JP" i="1" dirty="0">
                <a:latin typeface="Times New Roman" panose="02020603050405020304" pitchFamily="18" charset="0"/>
                <a:cs typeface="Times New Roman" panose="02020603050405020304" pitchFamily="18" charset="0"/>
              </a:rPr>
              <a:t>G</a:t>
            </a:r>
            <a:endParaRPr lang="ja-JP" altLang="en-US" dirty="0"/>
          </a:p>
        </p:txBody>
      </p:sp>
      <p:sp>
        <p:nvSpPr>
          <p:cNvPr id="49" name="正方形/長方形 48"/>
          <p:cNvSpPr/>
          <p:nvPr/>
        </p:nvSpPr>
        <p:spPr>
          <a:xfrm>
            <a:off x="6417340" y="4246732"/>
            <a:ext cx="4457972" cy="369332"/>
          </a:xfrm>
          <a:prstGeom prst="rect">
            <a:avLst/>
          </a:prstGeom>
        </p:spPr>
        <p:txBody>
          <a:bodyPr wrap="square">
            <a:spAutoFit/>
          </a:bodyPr>
          <a:lstStyle/>
          <a:p>
            <a:r>
              <a:rPr lang="en-US" altLang="ja-JP" dirty="0">
                <a:latin typeface="+mn-ea"/>
                <a:cs typeface="Times New Roman" panose="02020603050405020304" pitchFamily="18" charset="0"/>
              </a:rPr>
              <a:t>A Shortest Path Spanning Tree </a:t>
            </a:r>
            <a:r>
              <a:rPr lang="en-US" altLang="ja-JP" i="1" dirty="0">
                <a:latin typeface="Times New Roman" panose="02020603050405020304" pitchFamily="18" charset="0"/>
                <a:cs typeface="Times New Roman" panose="02020603050405020304" pitchFamily="18" charset="0"/>
              </a:rPr>
              <a:t>T’ </a:t>
            </a:r>
            <a:r>
              <a:rPr lang="en-US" altLang="ja-JP" dirty="0">
                <a:latin typeface="+mn-ea"/>
                <a:cs typeface="Times New Roman" panose="02020603050405020304" pitchFamily="18" charset="0"/>
              </a:rPr>
              <a:t>of </a:t>
            </a:r>
            <a:r>
              <a:rPr lang="en-US" altLang="ja-JP" i="1" dirty="0">
                <a:latin typeface="Times New Roman" panose="02020603050405020304" pitchFamily="18" charset="0"/>
                <a:cs typeface="Times New Roman" panose="02020603050405020304" pitchFamily="18" charset="0"/>
              </a:rPr>
              <a:t>G</a:t>
            </a:r>
            <a:endParaRPr lang="ja-JP" altLang="en-US" dirty="0"/>
          </a:p>
        </p:txBody>
      </p:sp>
      <p:sp>
        <p:nvSpPr>
          <p:cNvPr id="53" name="Text Box 31"/>
          <p:cNvSpPr txBox="1">
            <a:spLocks noChangeArrowheads="1"/>
          </p:cNvSpPr>
          <p:nvPr/>
        </p:nvSpPr>
        <p:spPr bwMode="auto">
          <a:xfrm>
            <a:off x="6874462" y="6004641"/>
            <a:ext cx="280025" cy="34228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2000" dirty="0"/>
              <a:t>9</a:t>
            </a:r>
          </a:p>
        </p:txBody>
      </p:sp>
    </p:spTree>
    <p:extLst>
      <p:ext uri="{BB962C8B-B14F-4D97-AF65-F5344CB8AC3E}">
        <p14:creationId xmlns:p14="http://schemas.microsoft.com/office/powerpoint/2010/main" val="1054401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2A2D21-A232-43B2-B1D1-31400AFF92AC}"/>
              </a:ext>
            </a:extLst>
          </p:cNvPr>
          <p:cNvSpPr>
            <a:spLocks noGrp="1"/>
          </p:cNvSpPr>
          <p:nvPr>
            <p:ph type="title"/>
          </p:nvPr>
        </p:nvSpPr>
        <p:spPr/>
        <p:txBody>
          <a:bodyPr/>
          <a:lstStyle/>
          <a:p>
            <a:r>
              <a:rPr lang="en-US" altLang="ja-JP" dirty="0"/>
              <a:t>Chapter 1. Quiz</a:t>
            </a:r>
            <a:endParaRPr kumimoji="1" lang="ja-JP" altLang="en-US" dirty="0"/>
          </a:p>
        </p:txBody>
      </p:sp>
      <p:sp>
        <p:nvSpPr>
          <p:cNvPr id="3" name="コンテンツ プレースホルダー 2">
            <a:extLst>
              <a:ext uri="{FF2B5EF4-FFF2-40B4-BE49-F238E27FC236}">
                <a16:creationId xmlns:a16="http://schemas.microsoft.com/office/drawing/2014/main" id="{EC363EC9-E701-40FD-B9CD-5C8FA53A08E7}"/>
              </a:ext>
            </a:extLst>
          </p:cNvPr>
          <p:cNvSpPr>
            <a:spLocks noGrp="1"/>
          </p:cNvSpPr>
          <p:nvPr>
            <p:ph idx="1"/>
          </p:nvPr>
        </p:nvSpPr>
        <p:spPr/>
        <p:txBody>
          <a:bodyPr/>
          <a:lstStyle/>
          <a:p>
            <a:pPr marL="514350" indent="-514350">
              <a:buFont typeface="+mj-lt"/>
              <a:buAutoNum type="arabicPeriod"/>
            </a:pPr>
            <a:r>
              <a:rPr kumimoji="1" lang="en-US" altLang="ja-JP" dirty="0"/>
              <a:t>Please</a:t>
            </a:r>
            <a:r>
              <a:rPr kumimoji="1" lang="ja-JP" altLang="en-US" dirty="0"/>
              <a:t> </a:t>
            </a:r>
            <a:r>
              <a:rPr kumimoji="1" lang="en-US" altLang="ja-JP" dirty="0"/>
              <a:t>find</a:t>
            </a:r>
            <a:r>
              <a:rPr kumimoji="1" lang="ja-JP" altLang="en-US" dirty="0"/>
              <a:t> </a:t>
            </a:r>
            <a:r>
              <a:rPr kumimoji="1" lang="en-US" altLang="ja-JP" dirty="0"/>
              <a:t>a</a:t>
            </a:r>
            <a:r>
              <a:rPr kumimoji="1" lang="ja-JP" altLang="en-US" dirty="0"/>
              <a:t> </a:t>
            </a:r>
            <a:r>
              <a:rPr kumimoji="1" lang="en-US" altLang="ja-JP" dirty="0"/>
              <a:t>shortest</a:t>
            </a:r>
            <a:r>
              <a:rPr kumimoji="1" lang="ja-JP" altLang="en-US" dirty="0"/>
              <a:t> </a:t>
            </a:r>
            <a:r>
              <a:rPr kumimoji="1" lang="en-US" altLang="ja-JP" dirty="0"/>
              <a:t>path</a:t>
            </a:r>
            <a:r>
              <a:rPr kumimoji="1" lang="ja-JP" altLang="en-US" dirty="0"/>
              <a:t> </a:t>
            </a:r>
            <a:r>
              <a:rPr kumimoji="1" lang="en-US" altLang="ja-JP" dirty="0"/>
              <a:t>from</a:t>
            </a:r>
            <a:r>
              <a:rPr kumimoji="1" lang="ja-JP" altLang="en-US" dirty="0"/>
              <a:t> </a:t>
            </a:r>
            <a:r>
              <a:rPr kumimoji="1" lang="en-US" altLang="ja-JP" dirty="0"/>
              <a:t>node</a:t>
            </a:r>
            <a:r>
              <a:rPr kumimoji="1" lang="ja-JP" altLang="en-US" dirty="0"/>
              <a:t> </a:t>
            </a:r>
            <a:r>
              <a:rPr kumimoji="1" lang="en-US" altLang="ja-JP" dirty="0"/>
              <a:t>(f) to node (d)</a:t>
            </a:r>
          </a:p>
          <a:p>
            <a:pPr marL="514350" indent="-514350">
              <a:buFont typeface="+mj-lt"/>
              <a:buAutoNum type="arabicPeriod"/>
            </a:pPr>
            <a:r>
              <a:rPr lang="en-US" altLang="ja-JP" dirty="0"/>
              <a:t>Please find a shortest path from (e) to (c)</a:t>
            </a:r>
            <a:endParaRPr kumimoji="1" lang="en-US" altLang="ja-JP" dirty="0"/>
          </a:p>
          <a:p>
            <a:pPr marL="514350" indent="-514350">
              <a:buFont typeface="+mj-lt"/>
              <a:buAutoNum type="arabicPeriod"/>
            </a:pPr>
            <a:endParaRPr lang="en-US" altLang="ja-JP" dirty="0"/>
          </a:p>
          <a:p>
            <a:pPr marL="514350" indent="-514350">
              <a:buFont typeface="+mj-lt"/>
              <a:buAutoNum type="arabicPeriod"/>
            </a:pPr>
            <a:endParaRPr kumimoji="1" lang="en-US" altLang="ja-JP" dirty="0"/>
          </a:p>
          <a:p>
            <a:pPr marL="514350" indent="-514350">
              <a:buFont typeface="+mj-lt"/>
              <a:buAutoNum type="arabicPeriod"/>
            </a:pPr>
            <a:endParaRPr lang="en-US" altLang="ja-JP" dirty="0"/>
          </a:p>
          <a:p>
            <a:pPr marL="514350" indent="-514350">
              <a:buFont typeface="+mj-lt"/>
              <a:buAutoNum type="arabicPeriod"/>
            </a:pPr>
            <a:endParaRPr kumimoji="1" lang="en-US" altLang="ja-JP" dirty="0"/>
          </a:p>
          <a:p>
            <a:pPr marL="514350" indent="-514350">
              <a:buFont typeface="+mj-lt"/>
              <a:buAutoNum type="arabicPeriod"/>
            </a:pPr>
            <a:endParaRPr lang="en-US" altLang="ja-JP" dirty="0"/>
          </a:p>
        </p:txBody>
      </p:sp>
      <p:pic>
        <p:nvPicPr>
          <p:cNvPr id="5" name="図 4">
            <a:extLst>
              <a:ext uri="{FF2B5EF4-FFF2-40B4-BE49-F238E27FC236}">
                <a16:creationId xmlns:a16="http://schemas.microsoft.com/office/drawing/2014/main" id="{A3DDB1F0-7C9F-4977-B6D9-8BB6FA3B205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36847" y="2831335"/>
            <a:ext cx="3554395" cy="3480565"/>
          </a:xfrm>
          <a:prstGeom prst="rect">
            <a:avLst/>
          </a:prstGeom>
          <a:noFill/>
          <a:ln>
            <a:noFill/>
          </a:ln>
        </p:spPr>
      </p:pic>
    </p:spTree>
    <p:extLst>
      <p:ext uri="{BB962C8B-B14F-4D97-AF65-F5344CB8AC3E}">
        <p14:creationId xmlns:p14="http://schemas.microsoft.com/office/powerpoint/2010/main" val="3934966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ctrTitle"/>
          </p:nvPr>
        </p:nvSpPr>
        <p:spPr>
          <a:xfrm>
            <a:off x="1524000" y="1122363"/>
            <a:ext cx="9144000" cy="2387600"/>
          </a:xfrm>
        </p:spPr>
        <p:txBody>
          <a:bodyPr>
            <a:normAutofit/>
          </a:bodyPr>
          <a:lstStyle/>
          <a:p>
            <a:r>
              <a:rPr lang="en-US" altLang="ja-JP" sz="4000" dirty="0"/>
              <a:t>Algorithms</a:t>
            </a:r>
            <a:r>
              <a:rPr lang="ja-JP" altLang="en-US" sz="4000" dirty="0"/>
              <a:t> </a:t>
            </a:r>
            <a:r>
              <a:rPr lang="en-US" altLang="ja-JP" sz="4000" dirty="0"/>
              <a:t>and</a:t>
            </a:r>
            <a:r>
              <a:rPr lang="ja-JP" altLang="en-US" sz="4000" dirty="0"/>
              <a:t> </a:t>
            </a:r>
            <a:r>
              <a:rPr lang="en-US" altLang="ja-JP" sz="4000" dirty="0"/>
              <a:t>Data</a:t>
            </a:r>
            <a:r>
              <a:rPr lang="ja-JP" altLang="en-US" sz="4000" dirty="0"/>
              <a:t> </a:t>
            </a:r>
            <a:r>
              <a:rPr lang="en-US" altLang="ja-JP" sz="4000" dirty="0"/>
              <a:t>Structure</a:t>
            </a:r>
            <a:r>
              <a:rPr lang="ja-JP" altLang="en-US" sz="4000" dirty="0"/>
              <a:t> </a:t>
            </a:r>
            <a:r>
              <a:rPr lang="en-US" altLang="ja-JP" sz="4000" dirty="0"/>
              <a:t>II</a:t>
            </a:r>
            <a:br>
              <a:rPr lang="en-US" altLang="ja-JP" dirty="0"/>
            </a:br>
            <a:r>
              <a:rPr lang="en-US" altLang="ja-JP" dirty="0"/>
              <a:t>§5 Shortest Path Problems</a:t>
            </a:r>
          </a:p>
        </p:txBody>
      </p:sp>
      <p:sp>
        <p:nvSpPr>
          <p:cNvPr id="5" name="Rectangle 3"/>
          <p:cNvSpPr>
            <a:spLocks noGrp="1" noChangeArrowheads="1"/>
          </p:cNvSpPr>
          <p:nvPr>
            <p:ph type="subTitle" idx="1"/>
          </p:nvPr>
        </p:nvSpPr>
        <p:spPr>
          <a:xfrm>
            <a:off x="1524000" y="3602038"/>
            <a:ext cx="9144000" cy="1655762"/>
          </a:xfrm>
        </p:spPr>
        <p:txBody>
          <a:bodyPr>
            <a:normAutofit lnSpcReduction="10000"/>
          </a:bodyPr>
          <a:lstStyle/>
          <a:p>
            <a:r>
              <a:rPr lang="en-US" altLang="ja-JP" dirty="0">
                <a:hlinkClick r:id="rId2"/>
              </a:rPr>
              <a:t>https://elms.u-aizu.ac.jp/course/view.php?id=4362</a:t>
            </a:r>
            <a:endParaRPr lang="en-US" altLang="ja-JP" dirty="0"/>
          </a:p>
          <a:p>
            <a:endParaRPr lang="en-US" altLang="ja-JP" dirty="0"/>
          </a:p>
          <a:p>
            <a:r>
              <a:rPr lang="en-US" altLang="ja-JP" dirty="0"/>
              <a:t>Yuichi </a:t>
            </a:r>
            <a:r>
              <a:rPr lang="en-US" altLang="ja-JP" dirty="0" err="1"/>
              <a:t>Yaguchi</a:t>
            </a:r>
            <a:r>
              <a:rPr lang="en-US" altLang="ja-JP" dirty="0"/>
              <a:t>, </a:t>
            </a:r>
            <a:r>
              <a:rPr lang="en-US" altLang="ja-JP" dirty="0" err="1"/>
              <a:t>Ph.D</a:t>
            </a:r>
            <a:r>
              <a:rPr lang="en-US" altLang="ja-JP" dirty="0"/>
              <a:t> (CSE)</a:t>
            </a:r>
          </a:p>
          <a:p>
            <a:r>
              <a:rPr lang="en-US" altLang="ja-JP" dirty="0"/>
              <a:t>Robot Engineering Lab., University of Aizu</a:t>
            </a:r>
          </a:p>
        </p:txBody>
      </p:sp>
    </p:spTree>
    <p:extLst>
      <p:ext uri="{BB962C8B-B14F-4D97-AF65-F5344CB8AC3E}">
        <p14:creationId xmlns:p14="http://schemas.microsoft.com/office/powerpoint/2010/main" val="575354853"/>
      </p:ext>
    </p:extLst>
  </p:cSld>
  <p:clrMapOvr>
    <a:masterClrMapping/>
  </p:clrMapOvr>
</p:sld>
</file>

<file path=ppt/theme/theme1.xml><?xml version="1.0" encoding="utf-8"?>
<a:theme xmlns:a="http://schemas.openxmlformats.org/drawingml/2006/main" name="lec01_yag2019">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lec01_yag2019</Template>
  <TotalTime>2536</TotalTime>
  <Words>4330</Words>
  <Application>Microsoft Office PowerPoint</Application>
  <PresentationFormat>ワイド画面</PresentationFormat>
  <Paragraphs>977</Paragraphs>
  <Slides>40</Slides>
  <Notes>16</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40</vt:i4>
      </vt:variant>
    </vt:vector>
  </HeadingPairs>
  <TitlesOfParts>
    <vt:vector size="48" baseType="lpstr">
      <vt:lpstr>游ゴシック</vt:lpstr>
      <vt:lpstr>游ゴシック Light</vt:lpstr>
      <vt:lpstr>Arial</vt:lpstr>
      <vt:lpstr>Cambria Math</vt:lpstr>
      <vt:lpstr>symbol</vt:lpstr>
      <vt:lpstr>Times New Roman</vt:lpstr>
      <vt:lpstr>Wingdings</vt:lpstr>
      <vt:lpstr>lec01_yag2019</vt:lpstr>
      <vt:lpstr>Algorithms and Data Structure II §5 Shortest Path Problems</vt:lpstr>
      <vt:lpstr>Chap. 1 Shortest Path Problem</vt:lpstr>
      <vt:lpstr>(Review) Path and Cycle</vt:lpstr>
      <vt:lpstr>Shortest Path</vt:lpstr>
      <vt:lpstr>Principle of Optimization</vt:lpstr>
      <vt:lpstr>Types of Shortest path problem</vt:lpstr>
      <vt:lpstr>Single Path Shortest Path Problem</vt:lpstr>
      <vt:lpstr>Chapter 1. Quiz</vt:lpstr>
      <vt:lpstr>Algorithms and Data Structure II §5 Shortest Path Problems</vt:lpstr>
      <vt:lpstr>Chap. 2 Dijkstra’s Algorithm</vt:lpstr>
      <vt:lpstr>Single Path Shortest Path Problem</vt:lpstr>
      <vt:lpstr>Dijkstra’s Algorithm</vt:lpstr>
      <vt:lpstr>Dijkstra’s Algorithm - Example</vt:lpstr>
      <vt:lpstr>Dijkstra’s Algorithm - Example</vt:lpstr>
      <vt:lpstr>Dijkstra’s Algorithm - Example</vt:lpstr>
      <vt:lpstr>Dijkstra’s Algorithm - Example</vt:lpstr>
      <vt:lpstr>Dijkstra’s Algorithm - Example</vt:lpstr>
      <vt:lpstr>Dijkstra’s Algorithm - Example</vt:lpstr>
      <vt:lpstr>Chapter 2. Quiz</vt:lpstr>
      <vt:lpstr>Algorithms and Data Structure II §5 Shortest Path Problems</vt:lpstr>
      <vt:lpstr>Chap. 3 Proof of Dijkstra’s Algorithm</vt:lpstr>
      <vt:lpstr>Dijkstra’s Algorithm - Proof</vt:lpstr>
      <vt:lpstr>Dijkstra’s Algorithm - Proof</vt:lpstr>
      <vt:lpstr>Dijkstra’s Algorithm - Proof</vt:lpstr>
      <vt:lpstr>An Efficient Implementation of Dijkstra's Algorithm </vt:lpstr>
      <vt:lpstr>Difference between MST and SPST</vt:lpstr>
      <vt:lpstr>Shortest Paths in the Graph with Unit Edge Length </vt:lpstr>
      <vt:lpstr>Chapter 3. Quiz</vt:lpstr>
      <vt:lpstr>        Wrap up today’s class</vt:lpstr>
      <vt:lpstr>Algorithms and Data Structure II §5 Shortest Path Problems</vt:lpstr>
      <vt:lpstr>Extra Chap. Longest Path and Flow</vt:lpstr>
      <vt:lpstr>Longest Path ?</vt:lpstr>
      <vt:lpstr>How many pattern of “Flow” are there?</vt:lpstr>
      <vt:lpstr>Definition of Network Flow</vt:lpstr>
      <vt:lpstr>How to find Maximum Flow?</vt:lpstr>
      <vt:lpstr>Ford-Fulkerson</vt:lpstr>
      <vt:lpstr>Ford-Fulkerson</vt:lpstr>
      <vt:lpstr>Example of Ford-Fulkerson</vt:lpstr>
      <vt:lpstr>Example of Ford-Fulkerson</vt:lpstr>
      <vt:lpstr>Algorithms and Data Structure II §5 Shortest Path Problems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Algorithms and Data Structure II §5 Shortest Path Problems</dc:title>
  <dc:creator>矢口 勇一</dc:creator>
  <cp:lastModifiedBy>矢口 勇一</cp:lastModifiedBy>
  <cp:revision>31</cp:revision>
  <dcterms:created xsi:type="dcterms:W3CDTF">2019-06-06T06:30:19Z</dcterms:created>
  <dcterms:modified xsi:type="dcterms:W3CDTF">2020-07-08T14:19:10Z</dcterms:modified>
</cp:coreProperties>
</file>