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925" autoAdjust="0"/>
  </p:normalViewPr>
  <p:slideViewPr>
    <p:cSldViewPr snapToGrid="0">
      <p:cViewPr varScale="1">
        <p:scale>
          <a:sx n="69" d="100"/>
          <a:sy n="69" d="100"/>
        </p:scale>
        <p:origin x="11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ABC40-BCFA-4193-BCA2-BE40A02AEA13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38EB0-522D-462E-AA95-89A8EA0816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01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Puntualizzare che la </a:t>
            </a:r>
            <a:r>
              <a:rPr lang="it-IT" dirty="0" err="1"/>
              <a:t>probability</a:t>
            </a:r>
            <a:r>
              <a:rPr lang="it-IT" dirty="0"/>
              <a:t> of </a:t>
            </a:r>
            <a:r>
              <a:rPr lang="it-IT" dirty="0" err="1"/>
              <a:t>actually</a:t>
            </a:r>
            <a:r>
              <a:rPr lang="it-IT" dirty="0"/>
              <a:t> </a:t>
            </a:r>
            <a:r>
              <a:rPr lang="it-IT" dirty="0" err="1"/>
              <a:t>recovering</a:t>
            </a:r>
            <a:r>
              <a:rPr lang="it-IT" dirty="0"/>
              <a:t> è perché un individuo è effettivamente guarito solo dopo che, al termine del recovery time, un numero </a:t>
            </a:r>
            <a:r>
              <a:rPr lang="it-IT" dirty="0" err="1"/>
              <a:t>randomicamente</a:t>
            </a:r>
            <a:r>
              <a:rPr lang="it-IT" dirty="0"/>
              <a:t> estratto soddisfa quella probabilità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38EB0-522D-462E-AA95-89A8EA08161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611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Dire che anche </a:t>
            </a:r>
            <a:r>
              <a:rPr lang="it-IT" dirty="0" err="1"/>
              <a:t>infect</a:t>
            </a:r>
            <a:r>
              <a:rPr lang="it-IT" dirty="0"/>
              <a:t>-</a:t>
            </a:r>
            <a:r>
              <a:rPr lang="it-IT" dirty="0" err="1"/>
              <a:t>each</a:t>
            </a:r>
            <a:r>
              <a:rPr lang="it-IT" dirty="0"/>
              <a:t>-n-</a:t>
            </a:r>
            <a:r>
              <a:rPr lang="it-IT" dirty="0" err="1"/>
              <a:t>ticks</a:t>
            </a:r>
            <a:r>
              <a:rPr lang="it-IT" dirty="0"/>
              <a:t> richiede tuning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38EB0-522D-462E-AA95-89A8EA08161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8762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Introdurre la configurazione usata specificando che limita solo l'</a:t>
            </a:r>
            <a:r>
              <a:rPr lang="it-IT" dirty="0" err="1"/>
              <a:t>illegal</a:t>
            </a:r>
            <a:r>
              <a:rPr lang="it-IT" dirty="0"/>
              <a:t> </a:t>
            </a:r>
            <a:r>
              <a:rPr lang="it-IT" dirty="0" err="1"/>
              <a:t>behaviours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non lo risolve perché come detto prima per far ciò serve del fine tuning, ma </a:t>
            </a:r>
            <a:r>
              <a:rPr lang="it-IT" dirty="0" err="1"/>
              <a:t>comunqune</a:t>
            </a:r>
            <a:r>
              <a:rPr lang="it-IT" dirty="0"/>
              <a:t> con questa configurazione si ottengono buoni risultati in tempi accettabili. Non molto da dire sui risultati del livello 0, molto più utile confrontarli coi livelli successivi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38EB0-522D-462E-AA95-89A8EA08161E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970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Spiegare come mai il maggior numero di infetti nelle </a:t>
            </a:r>
            <a:r>
              <a:rPr lang="it-IT" dirty="0" err="1"/>
              <a:t>leisure</a:t>
            </a:r>
            <a:r>
              <a:rPr lang="it-IT" dirty="0"/>
              <a:t> e </a:t>
            </a:r>
            <a:r>
              <a:rPr lang="it-IT" dirty="0" err="1"/>
              <a:t>at</a:t>
            </a:r>
            <a:r>
              <a:rPr lang="it-IT" dirty="0"/>
              <a:t> home è dovuto a </a:t>
            </a:r>
            <a:r>
              <a:rPr lang="it-IT" dirty="0" err="1"/>
              <a:t>students</a:t>
            </a:r>
            <a:r>
              <a:rPr lang="it-IT" dirty="0"/>
              <a:t> e </a:t>
            </a:r>
            <a:r>
              <a:rPr lang="it-IT" dirty="0" err="1"/>
              <a:t>teachers</a:t>
            </a:r>
            <a:r>
              <a:rPr lang="it-IT" dirty="0"/>
              <a:t> -&gt; non essendo stati infettati a scuola, lo sono stati o a casa o mentre erano alle </a:t>
            </a:r>
            <a:r>
              <a:rPr lang="it-IT" dirty="0" err="1"/>
              <a:t>leisure</a:t>
            </a:r>
            <a:r>
              <a:rPr lang="it-IT" dirty="0"/>
              <a:t> (anche a causa dei comportamenti illegali), inoltre il maggior tempo passato a casa aumenta il rischio di contagiare altri familiari se malati o di essere contagiati da essi se loro sono malati. Ripetere che la quarantena chiudendo attività influenza la produttività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38EB0-522D-462E-AA95-89A8EA08161E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3283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Ripetere la differenza tra i livelli di quarantena 1 e 2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38EB0-522D-462E-AA95-89A8EA08161E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053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Ripetere la differenza tra i livelli 2 e 3, sottolineare che le </a:t>
            </a:r>
            <a:r>
              <a:rPr lang="it-IT" dirty="0" err="1"/>
              <a:t>factories</a:t>
            </a:r>
            <a:r>
              <a:rPr lang="it-IT" dirty="0"/>
              <a:t> sono le attività con la </a:t>
            </a:r>
            <a:r>
              <a:rPr lang="it-IT" dirty="0" err="1"/>
              <a:t>productivity</a:t>
            </a:r>
            <a:r>
              <a:rPr lang="it-IT" dirty="0"/>
              <a:t> più alta e quindi nonostante siano poche, chiuderle fa abbassare molto la produttività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38EB0-522D-462E-AA95-89A8EA08161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3915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Ripetere che anche l'</a:t>
            </a:r>
            <a:r>
              <a:rPr lang="it-IT" dirty="0" err="1"/>
              <a:t>environmental</a:t>
            </a:r>
            <a:r>
              <a:rPr lang="it-IT" dirty="0"/>
              <a:t> </a:t>
            </a:r>
            <a:r>
              <a:rPr lang="it-IT" dirty="0" err="1"/>
              <a:t>infection</a:t>
            </a:r>
            <a:r>
              <a:rPr lang="it-IT" dirty="0"/>
              <a:t> è </a:t>
            </a:r>
            <a:r>
              <a:rPr lang="it-IT" dirty="0" err="1"/>
              <a:t>affected</a:t>
            </a:r>
            <a:r>
              <a:rPr lang="it-IT" dirty="0"/>
              <a:t> da </a:t>
            </a:r>
            <a:r>
              <a:rPr lang="it-IT" dirty="0" err="1"/>
              <a:t>infect</a:t>
            </a:r>
            <a:r>
              <a:rPr lang="it-IT" dirty="0"/>
              <a:t>-</a:t>
            </a:r>
            <a:r>
              <a:rPr lang="it-IT" dirty="0" err="1"/>
              <a:t>each</a:t>
            </a:r>
            <a:r>
              <a:rPr lang="it-IT" dirty="0"/>
              <a:t>-n-</a:t>
            </a:r>
            <a:r>
              <a:rPr lang="it-IT" dirty="0" err="1"/>
              <a:t>ticks</a:t>
            </a:r>
            <a:r>
              <a:rPr lang="it-IT" dirty="0"/>
              <a:t>, dire che comunque c'è un generale aumento del numero di infetti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38EB0-522D-462E-AA95-89A8EA08161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75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38EB0-522D-462E-AA95-89A8EA08161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279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Dire che si procede a spiegare meglio tutti questi elementi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38EB0-522D-462E-AA95-89A8EA08161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7633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Pretty </a:t>
            </a:r>
            <a:r>
              <a:rPr lang="it-IT" dirty="0" err="1"/>
              <a:t>much</a:t>
            </a:r>
            <a:r>
              <a:rPr lang="it-IT" dirty="0"/>
              <a:t> tutto già qui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38EB0-522D-462E-AA95-89A8EA08161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977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Spiegare meglio come funziona l'output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productivity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38EB0-522D-462E-AA95-89A8EA08161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0134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Dire che l'attività scritta di fianco ad ogni </a:t>
            </a:r>
            <a:r>
              <a:rPr lang="it-IT" dirty="0" err="1"/>
              <a:t>age</a:t>
            </a:r>
            <a:r>
              <a:rPr lang="it-IT" dirty="0"/>
              <a:t>-class è solo la principale per quell'età e che i cicli sono composti da diverse attività, spiegare meglio cosa siano le </a:t>
            </a:r>
            <a:r>
              <a:rPr lang="it-IT" dirty="0" err="1"/>
              <a:t>susceptibilities</a:t>
            </a:r>
            <a:r>
              <a:rPr lang="it-IT" dirty="0"/>
              <a:t> (probabilità di essere infettati)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38EB0-522D-462E-AA95-89A8EA08161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46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Dire che i parametri modificabili dall'utente definiscono pool da cui estrarre individui per creare le famiglie, spiegare come mai le ultime due regole potrebbero non essere sempre seguite (esempio di un </a:t>
            </a:r>
            <a:r>
              <a:rPr lang="it-IT" dirty="0" err="1"/>
              <a:t>child</a:t>
            </a:r>
            <a:r>
              <a:rPr lang="it-IT" dirty="0"/>
              <a:t> che non trova entrambi i genitori quindi assegnato ad una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exixsting</a:t>
            </a:r>
            <a:r>
              <a:rPr lang="it-IT" dirty="0"/>
              <a:t> family è rapido e comprensibile)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38EB0-522D-462E-AA95-89A8EA08161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797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Dire che l'allungamento durata attività ha impatto anche su altri time-</a:t>
            </a:r>
            <a:r>
              <a:rPr lang="it-IT" dirty="0" err="1"/>
              <a:t>related</a:t>
            </a:r>
            <a:r>
              <a:rPr lang="it-IT" dirty="0"/>
              <a:t> </a:t>
            </a:r>
            <a:r>
              <a:rPr lang="it-IT" dirty="0" err="1"/>
              <a:t>elements</a:t>
            </a:r>
            <a:r>
              <a:rPr lang="it-IT" dirty="0"/>
              <a:t> per mantenere tutto allineato e perché non vogliamo attività così corte (poco realistico e poi problema </a:t>
            </a:r>
            <a:r>
              <a:rPr lang="it-IT" dirty="0" err="1"/>
              <a:t>illegal</a:t>
            </a:r>
            <a:r>
              <a:rPr lang="it-IT" dirty="0"/>
              <a:t> </a:t>
            </a:r>
            <a:r>
              <a:rPr lang="it-IT" dirty="0" err="1"/>
              <a:t>behaviours</a:t>
            </a:r>
            <a:r>
              <a:rPr lang="it-IT" dirty="0"/>
              <a:t> ma solo accennato che ne parlo la slide dopo)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38EB0-522D-462E-AA95-89A8EA08161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970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Spiegare direttamente commentando l'immagine e sottolineare che sia necessario un approfondito fine tuning del fattore per cui moltiplicare la durata delle attività evitando il problema descritto ma anche che le simulazioni durino un'infinità e che tale tuning fa parte degli sviluppi futuri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38EB0-522D-462E-AA95-89A8EA08161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3941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Riformulare più brevemente, i concetti sono già detti nella slide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38EB0-522D-462E-AA95-89A8EA08161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477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082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674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591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359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8104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764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2753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9684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832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23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655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987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62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589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28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855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58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449AE4-0954-4AED-8FAD-52771551FA77}" type="datetimeFigureOut">
              <a:rPr lang="it-IT" smtClean="0"/>
              <a:t>17/07/2020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746940-6300-43C2-A38F-46BDC51A06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637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otidianosanita.it/allegati/allegato1389403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FDE44-8995-4779-91F4-14F0E886D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EpiDEMExtended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3D186C-FF2B-483C-8E42-6DD024C72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03407" y="3996267"/>
            <a:ext cx="7599616" cy="1388534"/>
          </a:xfrm>
        </p:spPr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disease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spreading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simulation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epiDEMBasic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61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266E-88F6-4F5B-9CA5-A155999F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311"/>
            <a:ext cx="10018713" cy="853756"/>
          </a:xfrm>
        </p:spPr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Infection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7BB6A-B87B-4A10-948E-E1F2ECFD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05067"/>
            <a:ext cx="10018713" cy="5467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People can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Direct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disease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transmission, due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closeness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disease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transmission,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activated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by the user</a:t>
            </a:r>
          </a:p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transmission can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happen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susceptible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individual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neighbourhood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an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are on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patch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doing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activity.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appropriately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chosen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on the situation (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activity) and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class of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susceptible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person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disease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transmission,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behind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 "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trail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".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Susceptible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passing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through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 chance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getting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on user-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on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long the patch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passing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for: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particles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evaporate with time, making the patch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infectious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passes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137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266E-88F6-4F5B-9CA5-A155999F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311"/>
            <a:ext cx="10018713" cy="853756"/>
          </a:xfrm>
        </p:spPr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Infection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7BB6A-B87B-4A10-948E-E1F2ECFD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05067"/>
            <a:ext cx="10018713" cy="5467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With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susceptibilities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spreading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speed of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extremely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high,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even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component, to the point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quarantine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hardly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visible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better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appreciate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quarantine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user can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variable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-n-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ticks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normally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set to 1.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Varying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affect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transmission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transmission, so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be spread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-n-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ticks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ticks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outputs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regarding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Counters for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(and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percentage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 of 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situation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Counters of the cumulative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people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people</a:t>
            </a:r>
          </a:p>
        </p:txBody>
      </p:sp>
    </p:spTree>
    <p:extLst>
      <p:ext uri="{BB962C8B-B14F-4D97-AF65-F5344CB8AC3E}">
        <p14:creationId xmlns:p14="http://schemas.microsoft.com/office/powerpoint/2010/main" val="2852325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266E-88F6-4F5B-9CA5-A155999F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311"/>
            <a:ext cx="10018713" cy="853756"/>
          </a:xfrm>
        </p:spPr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7BB6A-B87B-4A10-948E-E1F2ECFD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546" y="905066"/>
            <a:ext cx="5229922" cy="5752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(the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shown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runs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able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limit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illegal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behaviours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up the time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importantly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 durations, by 15. </a:t>
            </a:r>
          </a:p>
          <a:p>
            <a:pPr marL="0" indent="0">
              <a:buNone/>
            </a:pP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quarantine: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Nearly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got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the 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got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doing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dutiful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activity</a:t>
            </a:r>
          </a:p>
        </p:txBody>
      </p:sp>
      <p:pic>
        <p:nvPicPr>
          <p:cNvPr id="9" name="Immagine 8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3C2DB7E-5C51-48AE-9C6B-8AE19838D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2" y="905067"/>
            <a:ext cx="6146516" cy="57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3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266E-88F6-4F5B-9CA5-A155999F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311"/>
            <a:ext cx="10018713" cy="853756"/>
          </a:xfrm>
        </p:spPr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7BB6A-B87B-4A10-948E-E1F2ECFD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546" y="905066"/>
            <a:ext cx="5229922" cy="5752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a quarantine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Still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considerable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got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understandable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though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difference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0 and 1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big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No 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school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work -&gt; thanks to schools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being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closed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teachers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being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infections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leisure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 and home -&gt; due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students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teachers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Slight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productivity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5CDC867-15DB-4AB0-9A9B-12A5F4A21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2" y="905066"/>
            <a:ext cx="6146516" cy="575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41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266E-88F6-4F5B-9CA5-A155999F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311"/>
            <a:ext cx="10018713" cy="853756"/>
          </a:xfrm>
        </p:spPr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7BB6A-B87B-4A10-948E-E1F2ECFD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546" y="905066"/>
            <a:ext cx="5229922" cy="5752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a quarantine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Significant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infections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limits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movements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more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really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Relatively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high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infections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home -&gt; due to the limited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movements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Some 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leisure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-&gt; due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illegal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behaviours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R0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low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productivity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resented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the quarantine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10C237BC-D283-4989-91FE-730D296CB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8" y="905066"/>
            <a:ext cx="6159130" cy="574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8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266E-88F6-4F5B-9CA5-A155999F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311"/>
            <a:ext cx="10018713" cy="853756"/>
          </a:xfrm>
        </p:spPr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7BB6A-B87B-4A10-948E-E1F2ECFD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546" y="905066"/>
            <a:ext cx="5229922" cy="5752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a quarantine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2 -&gt;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effects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movements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similarly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limited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moving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Still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leisure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due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illegal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behaviours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work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factories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got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closed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Overall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infections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R0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down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productivity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low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0D3B8EB-AA4B-4EFA-9066-B699631C6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6" y="905066"/>
            <a:ext cx="6159131" cy="57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54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266E-88F6-4F5B-9CA5-A155999F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311"/>
            <a:ext cx="10018713" cy="853756"/>
          </a:xfrm>
        </p:spPr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7BB6A-B87B-4A10-948E-E1F2ECFD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4546" y="905066"/>
            <a:ext cx="5229922" cy="5752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a quarantine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-&gt; due to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being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affected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-n-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ticks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vary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noticed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-&gt; due to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infection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83383BB7-F354-4D5D-B192-2C45F7FD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88" y="905066"/>
            <a:ext cx="6147979" cy="577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6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266E-88F6-4F5B-9CA5-A155999F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002122"/>
            <a:ext cx="10018713" cy="853756"/>
          </a:xfrm>
        </p:spPr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Thanks for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your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time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5783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266E-88F6-4F5B-9CA5-A155999F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311"/>
            <a:ext cx="10018713" cy="853756"/>
          </a:xfrm>
        </p:spPr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7BB6A-B87B-4A10-948E-E1F2ECFD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05067"/>
            <a:ext cx="10018713" cy="5243806"/>
          </a:xfrm>
        </p:spPr>
        <p:txBody>
          <a:bodyPr/>
          <a:lstStyle/>
          <a:p>
            <a:pPr marL="0" indent="0">
              <a:buNone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EpiDEMEXtended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NetLogo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simulator</a:t>
            </a:r>
            <a:r>
              <a:rPr lang="it-IT">
                <a:latin typeface="Calibri" panose="020F0502020204030204" pitchFamily="34" charset="0"/>
                <a:cs typeface="Calibri" panose="020F0502020204030204" pitchFamily="34" charset="0"/>
              </a:rPr>
              <a:t>, extension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epiDEMBasic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epiDEMBasic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simulates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 SIR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epidemiologic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individuals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randomly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due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closeness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allows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modify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following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Population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transmission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time for recovery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actually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recovering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after the recovery time</a:t>
            </a:r>
          </a:p>
          <a:p>
            <a:pPr marL="0" indent="0">
              <a:buNone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epiDEmBasic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shows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outputs to check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infection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spreading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EpiDEMExtended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starts from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here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adding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simulation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400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266E-88F6-4F5B-9CA5-A155999F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311"/>
            <a:ext cx="10018713" cy="853756"/>
          </a:xfrm>
        </p:spPr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7BB6A-B87B-4A10-948E-E1F2ECFD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05067"/>
            <a:ext cx="10018713" cy="5243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enhancements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epiDEMExtended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apports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epiDEMBasic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divided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classes with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susceptibilities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disease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divided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families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Addition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a house (immobile agent) per family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following user-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Addition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the just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mentioned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 (immobile agents)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Addition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possibility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enforce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quarantine, closing activities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thus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modifying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movements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Addition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possibility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activate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environmental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disease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transmission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outputs to check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new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7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266E-88F6-4F5B-9CA5-A155999F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311"/>
            <a:ext cx="10018713" cy="853756"/>
          </a:xfrm>
        </p:spPr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7BB6A-B87B-4A10-948E-E1F2ECFD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05067"/>
            <a:ext cx="10018713" cy="54671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Immobile agents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reached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by 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during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movement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divided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categories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Leisure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kinds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recreational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 (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restaurants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bars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parks,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cinemas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 -&gt; schools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universities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Health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 -&gt; hospitals, clinics,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chemists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’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Professional activities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work-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 (banks, offices,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factories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etc.)</a:t>
            </a:r>
            <a:b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Activities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suffer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establishment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quarantine: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Level 0 -&gt; no quarantine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declared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 open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Level 1 -&gt;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closed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Level 2 -&gt;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factories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hospitals and clinics stay open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Level 3 -&gt;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hospitals and clinics stay open</a:t>
            </a:r>
          </a:p>
        </p:txBody>
      </p:sp>
    </p:spTree>
    <p:extLst>
      <p:ext uri="{BB962C8B-B14F-4D97-AF65-F5344CB8AC3E}">
        <p14:creationId xmlns:p14="http://schemas.microsoft.com/office/powerpoint/2010/main" val="313543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266E-88F6-4F5B-9CA5-A155999F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311"/>
            <a:ext cx="10018713" cy="853756"/>
          </a:xfrm>
        </p:spPr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Activities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7BB6A-B87B-4A10-948E-E1F2ECFD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05067"/>
            <a:ext cx="10018713" cy="5467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Activities can be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added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by the user by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specifying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proper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files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kind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-&gt;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describing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activity ("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restaurant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"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production-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-&gt;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0 to 1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indicating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economical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importance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smart-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-capability -&gt;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0 to 1 telling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be to work from home</a:t>
            </a:r>
          </a:p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The production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the smart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capability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used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create a new output,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showing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overall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productivity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the area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quarantine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varies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328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266E-88F6-4F5B-9CA5-A155999F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311"/>
            <a:ext cx="10018713" cy="853756"/>
          </a:xfrm>
        </p:spPr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People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7BB6A-B87B-4A10-948E-E1F2ECFD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05067"/>
            <a:ext cx="10018713" cy="54671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agents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divided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classes (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percentage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class can be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edited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proper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file):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0-4 -&gt; stay home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5-14 -&gt;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attend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activity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primary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school"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15-19 -&gt;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attend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activity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secondary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school"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20-24 -&gt;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attend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activity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university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25-39 -&gt;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young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workers,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40-64 -&gt;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old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workers,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various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65 and over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elders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frequent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recreational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</a:t>
            </a:r>
          </a:p>
          <a:p>
            <a:pPr marL="0" indent="0">
              <a:buNone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-class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disease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susceptibility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depending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on the activity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currently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performed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data from an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Italian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Covid-19-related 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study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284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266E-88F6-4F5B-9CA5-A155999F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311"/>
            <a:ext cx="10018713" cy="853756"/>
          </a:xfrm>
        </p:spPr>
        <p:txBody>
          <a:bodyPr/>
          <a:lstStyle/>
          <a:p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Families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7BB6A-B87B-4A10-948E-E1F2ECFD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05067"/>
            <a:ext cx="10018713" cy="54671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People are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furtherly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divided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families and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assigned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 house.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division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 families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operated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depending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on user-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by file (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parents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siblings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people live alone etc.) and a set of rules: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People 0-4, 5-14, 15-19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parents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People 20-24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live with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parents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or alone or with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roommate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People 25-39, 40-64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live alone or in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couple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(with or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People 40-64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live alone or in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couple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Families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members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Families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children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The last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rules,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though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hold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731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266E-88F6-4F5B-9CA5-A155999F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311"/>
            <a:ext cx="10018713" cy="853756"/>
          </a:xfrm>
        </p:spPr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Movement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7BB6A-B87B-4A10-948E-E1F2ECFD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05067"/>
            <a:ext cx="10018713" cy="54671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following user-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 The user must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specify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in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proper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txt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file an activities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per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-class, by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defining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 are in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durations are.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possible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activities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"home"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going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the home of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individual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remaining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"school"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going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the appropriate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education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activity for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class of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individual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remaining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"work"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going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the work-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activity of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current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individual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remaining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recreation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" -&gt;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going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randomly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determined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leisure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activity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remaining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above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separated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by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hyphen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make so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time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time slice one of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randomly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chosen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Durations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be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considering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 single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be 24 hours (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ticks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) long.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would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lead activities to be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shorter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travelling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time.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avoid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user can turn on the switch more-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realistic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-activities-durations?.</a:t>
            </a:r>
          </a:p>
        </p:txBody>
      </p:sp>
    </p:spTree>
    <p:extLst>
      <p:ext uri="{BB962C8B-B14F-4D97-AF65-F5344CB8AC3E}">
        <p14:creationId xmlns:p14="http://schemas.microsoft.com/office/powerpoint/2010/main" val="91120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46266E-88F6-4F5B-9CA5-A155999F3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1311"/>
            <a:ext cx="10018713" cy="853756"/>
          </a:xfrm>
        </p:spPr>
        <p:txBody>
          <a:bodyPr/>
          <a:lstStyle/>
          <a:p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Movement</a:t>
            </a:r>
            <a:endParaRPr lang="it-IT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47BB6A-B87B-4A10-948E-E1F2ECFD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05067"/>
            <a:ext cx="10018713" cy="31138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movements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modified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by the establishment of quarantine: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time an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individual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done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certain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activity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closed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due to the quarantine,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substitute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activity with "home".</a:t>
            </a:r>
            <a:b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hold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user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enabled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switch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possible-illegal-behaviours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?: in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case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determining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activity 5% of the people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follow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law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move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a random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leisure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activity.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Enabling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switch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will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automatically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turn on more-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realistic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-activities-durations?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avoid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 "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indirect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increment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of the 5%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probability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behave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illegally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higher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quarantine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levels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caused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by a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more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frequent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activity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determination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factor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multiply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the activities durations,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to be fine-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tuned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falls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 under the future </a:t>
            </a:r>
            <a:r>
              <a:rPr lang="it-IT" dirty="0" err="1">
                <a:latin typeface="Calibri" panose="020F0502020204030204" pitchFamily="34" charset="0"/>
                <a:cs typeface="Calibri" panose="020F0502020204030204" pitchFamily="34" charset="0"/>
              </a:rPr>
              <a:t>developments</a:t>
            </a:r>
            <a:r>
              <a:rPr lang="it-IT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0E66314-2588-4F16-A590-95292A21072A}"/>
              </a:ext>
            </a:extLst>
          </p:cNvPr>
          <p:cNvCxnSpPr>
            <a:cxnSpLocks/>
          </p:cNvCxnSpPr>
          <p:nvPr/>
        </p:nvCxnSpPr>
        <p:spPr>
          <a:xfrm flipV="1">
            <a:off x="3144608" y="4850300"/>
            <a:ext cx="1109803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8CE66A2B-613D-4984-9DA3-7DF5362F8ADD}"/>
              </a:ext>
            </a:extLst>
          </p:cNvPr>
          <p:cNvCxnSpPr>
            <a:cxnSpLocks/>
          </p:cNvCxnSpPr>
          <p:nvPr/>
        </p:nvCxnSpPr>
        <p:spPr>
          <a:xfrm>
            <a:off x="4254411" y="4850300"/>
            <a:ext cx="477078" cy="1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84942CB4-2BCA-494C-A4E9-3F10F3247F43}"/>
              </a:ext>
            </a:extLst>
          </p:cNvPr>
          <p:cNvSpPr/>
          <p:nvPr/>
        </p:nvSpPr>
        <p:spPr>
          <a:xfrm>
            <a:off x="4999845" y="4745942"/>
            <a:ext cx="1068657" cy="208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AC79F9B6-5357-4592-AF65-AFCC4D540611}"/>
              </a:ext>
            </a:extLst>
          </p:cNvPr>
          <p:cNvCxnSpPr>
            <a:cxnSpLocks/>
          </p:cNvCxnSpPr>
          <p:nvPr/>
        </p:nvCxnSpPr>
        <p:spPr>
          <a:xfrm flipV="1">
            <a:off x="6433003" y="4850300"/>
            <a:ext cx="1109803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6579F6E1-88EE-42A0-A724-B0D606C78E6D}"/>
              </a:ext>
            </a:extLst>
          </p:cNvPr>
          <p:cNvCxnSpPr>
            <a:cxnSpLocks/>
          </p:cNvCxnSpPr>
          <p:nvPr/>
        </p:nvCxnSpPr>
        <p:spPr>
          <a:xfrm>
            <a:off x="7542806" y="4850300"/>
            <a:ext cx="477078" cy="1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o di moltiplicazione 20">
            <a:extLst>
              <a:ext uri="{FF2B5EF4-FFF2-40B4-BE49-F238E27FC236}">
                <a16:creationId xmlns:a16="http://schemas.microsoft.com/office/drawing/2014/main" id="{AF062A83-5FDF-4F5D-B98A-41F6F0484897}"/>
              </a:ext>
            </a:extLst>
          </p:cNvPr>
          <p:cNvSpPr/>
          <p:nvPr/>
        </p:nvSpPr>
        <p:spPr>
          <a:xfrm>
            <a:off x="6751055" y="4639094"/>
            <a:ext cx="473699" cy="42241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E43EA1EC-E1C9-423D-8F9D-245183541DAD}"/>
              </a:ext>
            </a:extLst>
          </p:cNvPr>
          <p:cNvCxnSpPr>
            <a:cxnSpLocks/>
          </p:cNvCxnSpPr>
          <p:nvPr/>
        </p:nvCxnSpPr>
        <p:spPr>
          <a:xfrm>
            <a:off x="1723310" y="4217921"/>
            <a:ext cx="47707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56364BF-9556-48DF-BF94-4020FAF042CD}"/>
              </a:ext>
            </a:extLst>
          </p:cNvPr>
          <p:cNvSpPr txBox="1"/>
          <p:nvPr/>
        </p:nvSpPr>
        <p:spPr>
          <a:xfrm>
            <a:off x="2200388" y="4050666"/>
            <a:ext cx="1755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= travel duration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849ACDDE-52D5-4524-8ED2-84A00B21BC8E}"/>
              </a:ext>
            </a:extLst>
          </p:cNvPr>
          <p:cNvCxnSpPr>
            <a:cxnSpLocks/>
          </p:cNvCxnSpPr>
          <p:nvPr/>
        </p:nvCxnSpPr>
        <p:spPr>
          <a:xfrm>
            <a:off x="4609072" y="4219157"/>
            <a:ext cx="477078" cy="1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EB32C921-2044-4EFF-B8DB-1F56FCE7B5AB}"/>
              </a:ext>
            </a:extLst>
          </p:cNvPr>
          <p:cNvSpPr txBox="1"/>
          <p:nvPr/>
        </p:nvSpPr>
        <p:spPr>
          <a:xfrm>
            <a:off x="5086150" y="4052684"/>
            <a:ext cx="190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= activity duration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8A935DA8-8EA8-4CB3-B9A5-33F67ACAE4DC}"/>
              </a:ext>
            </a:extLst>
          </p:cNvPr>
          <p:cNvCxnSpPr>
            <a:cxnSpLocks/>
          </p:cNvCxnSpPr>
          <p:nvPr/>
        </p:nvCxnSpPr>
        <p:spPr>
          <a:xfrm>
            <a:off x="7941826" y="4217921"/>
            <a:ext cx="477078" cy="1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38FE971-6CF8-469E-B2EE-F096383B7A17}"/>
              </a:ext>
            </a:extLst>
          </p:cNvPr>
          <p:cNvSpPr txBox="1"/>
          <p:nvPr/>
        </p:nvSpPr>
        <p:spPr>
          <a:xfrm>
            <a:off x="8418904" y="4050666"/>
            <a:ext cx="30513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= time slice (sum of durations)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98A83BE2-FFFB-49E0-A5DA-79D49481288A}"/>
              </a:ext>
            </a:extLst>
          </p:cNvPr>
          <p:cNvCxnSpPr>
            <a:cxnSpLocks/>
          </p:cNvCxnSpPr>
          <p:nvPr/>
        </p:nvCxnSpPr>
        <p:spPr>
          <a:xfrm>
            <a:off x="7464748" y="4214979"/>
            <a:ext cx="47707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ccia a destra 39">
            <a:extLst>
              <a:ext uri="{FF2B5EF4-FFF2-40B4-BE49-F238E27FC236}">
                <a16:creationId xmlns:a16="http://schemas.microsoft.com/office/drawing/2014/main" id="{45E4C2BF-6A69-4682-B42D-9C4D50495D90}"/>
              </a:ext>
            </a:extLst>
          </p:cNvPr>
          <p:cNvSpPr/>
          <p:nvPr/>
        </p:nvSpPr>
        <p:spPr>
          <a:xfrm>
            <a:off x="8288240" y="4745942"/>
            <a:ext cx="596348" cy="208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AEE7501-B843-47B7-AA8A-47E242BA1756}"/>
              </a:ext>
            </a:extLst>
          </p:cNvPr>
          <p:cNvSpPr txBox="1"/>
          <p:nvPr/>
        </p:nvSpPr>
        <p:spPr>
          <a:xfrm>
            <a:off x="1357622" y="4542522"/>
            <a:ext cx="16162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 err="1"/>
              <a:t>Without</a:t>
            </a:r>
            <a:r>
              <a:rPr lang="it-IT" sz="1700" dirty="0"/>
              <a:t> </a:t>
            </a:r>
            <a:r>
              <a:rPr lang="it-IT" sz="1700" dirty="0" err="1"/>
              <a:t>longer</a:t>
            </a:r>
            <a:r>
              <a:rPr lang="it-IT" sz="1700" dirty="0"/>
              <a:t> activities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739F1953-4740-480A-BDEE-C8E238D632E0}"/>
              </a:ext>
            </a:extLst>
          </p:cNvPr>
          <p:cNvSpPr txBox="1"/>
          <p:nvPr/>
        </p:nvSpPr>
        <p:spPr>
          <a:xfrm>
            <a:off x="4896285" y="4893527"/>
            <a:ext cx="1268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Quarantine </a:t>
            </a:r>
            <a:r>
              <a:rPr lang="it-IT" sz="1600" dirty="0" err="1"/>
              <a:t>level</a:t>
            </a:r>
            <a:r>
              <a:rPr lang="it-IT" sz="1600" dirty="0"/>
              <a:t> ↑↑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178E0CBF-8BDD-4AC3-A0B1-1E78A17AEA98}"/>
              </a:ext>
            </a:extLst>
          </p:cNvPr>
          <p:cNvCxnSpPr>
            <a:cxnSpLocks/>
          </p:cNvCxnSpPr>
          <p:nvPr/>
        </p:nvCxnSpPr>
        <p:spPr>
          <a:xfrm>
            <a:off x="9152944" y="4850300"/>
            <a:ext cx="477078" cy="1"/>
          </a:xfrm>
          <a:prstGeom prst="straightConnector1">
            <a:avLst/>
          </a:prstGeom>
          <a:ln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44BE4CB-80F9-437F-A06C-7E2C2E19B75C}"/>
              </a:ext>
            </a:extLst>
          </p:cNvPr>
          <p:cNvSpPr txBox="1"/>
          <p:nvPr/>
        </p:nvSpPr>
        <p:spPr>
          <a:xfrm>
            <a:off x="6335402" y="5012598"/>
            <a:ext cx="17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Mostly</a:t>
            </a:r>
            <a:r>
              <a:rPr lang="it-IT" sz="1600" dirty="0"/>
              <a:t> </a:t>
            </a:r>
            <a:r>
              <a:rPr lang="it-IT" sz="1600" dirty="0" err="1"/>
              <a:t>remaining</a:t>
            </a:r>
            <a:r>
              <a:rPr lang="it-IT" sz="1600" dirty="0"/>
              <a:t> home -&gt; no travels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968E7C63-BE93-4872-B6D8-8F5935758ECC}"/>
              </a:ext>
            </a:extLst>
          </p:cNvPr>
          <p:cNvSpPr txBox="1"/>
          <p:nvPr/>
        </p:nvSpPr>
        <p:spPr>
          <a:xfrm>
            <a:off x="9848221" y="4434801"/>
            <a:ext cx="2095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Shorter</a:t>
            </a:r>
            <a:r>
              <a:rPr lang="it-IT" sz="1600" dirty="0"/>
              <a:t> time slices: more </a:t>
            </a:r>
            <a:r>
              <a:rPr lang="it-IT" sz="1600" dirty="0" err="1"/>
              <a:t>frequent</a:t>
            </a:r>
            <a:r>
              <a:rPr lang="it-IT" sz="1600" dirty="0"/>
              <a:t> </a:t>
            </a:r>
            <a:r>
              <a:rPr lang="it-IT" sz="1600" dirty="0" err="1"/>
              <a:t>next</a:t>
            </a:r>
            <a:r>
              <a:rPr lang="it-IT" sz="1600" dirty="0"/>
              <a:t> activity </a:t>
            </a:r>
            <a:r>
              <a:rPr lang="it-IT" sz="1600" dirty="0" err="1"/>
              <a:t>determination</a:t>
            </a:r>
            <a:endParaRPr lang="it-IT" sz="1600" dirty="0"/>
          </a:p>
        </p:txBody>
      </p: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78C7D45C-0A67-4448-94F7-F1C8F0637502}"/>
              </a:ext>
            </a:extLst>
          </p:cNvPr>
          <p:cNvCxnSpPr>
            <a:cxnSpLocks/>
          </p:cNvCxnSpPr>
          <p:nvPr/>
        </p:nvCxnSpPr>
        <p:spPr>
          <a:xfrm flipV="1">
            <a:off x="3621686" y="5937361"/>
            <a:ext cx="1109803" cy="1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5F61E5DC-40B0-4057-9BB9-4E9F18A7DABE}"/>
              </a:ext>
            </a:extLst>
          </p:cNvPr>
          <p:cNvCxnSpPr>
            <a:cxnSpLocks/>
          </p:cNvCxnSpPr>
          <p:nvPr/>
        </p:nvCxnSpPr>
        <p:spPr>
          <a:xfrm>
            <a:off x="3147454" y="5937360"/>
            <a:ext cx="47707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ccia a destra 53">
            <a:extLst>
              <a:ext uri="{FF2B5EF4-FFF2-40B4-BE49-F238E27FC236}">
                <a16:creationId xmlns:a16="http://schemas.microsoft.com/office/drawing/2014/main" id="{4009DFB3-C529-4B99-9EAC-843D5A7A4EA2}"/>
              </a:ext>
            </a:extLst>
          </p:cNvPr>
          <p:cNvSpPr/>
          <p:nvPr/>
        </p:nvSpPr>
        <p:spPr>
          <a:xfrm>
            <a:off x="4999845" y="5833005"/>
            <a:ext cx="1068657" cy="208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Freccia a destra 57">
            <a:extLst>
              <a:ext uri="{FF2B5EF4-FFF2-40B4-BE49-F238E27FC236}">
                <a16:creationId xmlns:a16="http://schemas.microsoft.com/office/drawing/2014/main" id="{CE6FCA08-5AD6-4585-8643-45CFBCA30619}"/>
              </a:ext>
            </a:extLst>
          </p:cNvPr>
          <p:cNvSpPr/>
          <p:nvPr/>
        </p:nvSpPr>
        <p:spPr>
          <a:xfrm>
            <a:off x="8288240" y="5833005"/>
            <a:ext cx="596348" cy="208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43BD7C9F-A02F-4AF4-AB47-55AB51785E29}"/>
              </a:ext>
            </a:extLst>
          </p:cNvPr>
          <p:cNvSpPr txBox="1"/>
          <p:nvPr/>
        </p:nvSpPr>
        <p:spPr>
          <a:xfrm>
            <a:off x="1616501" y="5629585"/>
            <a:ext cx="13099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700" dirty="0"/>
              <a:t>With </a:t>
            </a:r>
            <a:r>
              <a:rPr lang="it-IT" sz="1700" dirty="0" err="1"/>
              <a:t>longer</a:t>
            </a:r>
            <a:r>
              <a:rPr lang="it-IT" sz="1700" dirty="0"/>
              <a:t> activities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B477AE63-7589-445F-B686-9580B2B97148}"/>
              </a:ext>
            </a:extLst>
          </p:cNvPr>
          <p:cNvSpPr txBox="1"/>
          <p:nvPr/>
        </p:nvSpPr>
        <p:spPr>
          <a:xfrm>
            <a:off x="4896285" y="5980590"/>
            <a:ext cx="12683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Quarantine </a:t>
            </a:r>
            <a:r>
              <a:rPr lang="it-IT" sz="1600" dirty="0" err="1"/>
              <a:t>level</a:t>
            </a:r>
            <a:r>
              <a:rPr lang="it-IT" sz="1600" dirty="0"/>
              <a:t> ↑↑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917A65D9-2050-4F02-8C24-6897FA742934}"/>
              </a:ext>
            </a:extLst>
          </p:cNvPr>
          <p:cNvSpPr txBox="1"/>
          <p:nvPr/>
        </p:nvSpPr>
        <p:spPr>
          <a:xfrm>
            <a:off x="6335402" y="6099661"/>
            <a:ext cx="177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Mostly</a:t>
            </a:r>
            <a:r>
              <a:rPr lang="it-IT" sz="1600" dirty="0"/>
              <a:t> </a:t>
            </a:r>
            <a:r>
              <a:rPr lang="it-IT" sz="1600" dirty="0" err="1"/>
              <a:t>remaining</a:t>
            </a:r>
            <a:r>
              <a:rPr lang="it-IT" sz="1600" dirty="0"/>
              <a:t> home -&gt; no travels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591C0304-A0EA-4CAF-AC7D-51FDB2154A6C}"/>
              </a:ext>
            </a:extLst>
          </p:cNvPr>
          <p:cNvSpPr txBox="1"/>
          <p:nvPr/>
        </p:nvSpPr>
        <p:spPr>
          <a:xfrm>
            <a:off x="10413296" y="5380003"/>
            <a:ext cx="17787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Travel times are </a:t>
            </a:r>
            <a:r>
              <a:rPr lang="it-IT" sz="1600" dirty="0" err="1"/>
              <a:t>insignificant</a:t>
            </a:r>
            <a:r>
              <a:rPr lang="it-IT" sz="1600" dirty="0"/>
              <a:t>: time slices </a:t>
            </a:r>
            <a:r>
              <a:rPr lang="it-IT" sz="1600" dirty="0" err="1"/>
              <a:t>remain</a:t>
            </a:r>
            <a:r>
              <a:rPr lang="it-IT" sz="1600" dirty="0"/>
              <a:t> </a:t>
            </a:r>
            <a:r>
              <a:rPr lang="it-IT" sz="1600" dirty="0" err="1"/>
              <a:t>uniform</a:t>
            </a:r>
            <a:r>
              <a:rPr lang="it-IT" sz="1600" dirty="0"/>
              <a:t> </a:t>
            </a:r>
            <a:r>
              <a:rPr lang="it-IT" sz="1600" dirty="0" err="1"/>
              <a:t>at</a:t>
            </a:r>
            <a:r>
              <a:rPr lang="it-IT" sz="1600" dirty="0"/>
              <a:t> </a:t>
            </a:r>
            <a:r>
              <a:rPr lang="it-IT" sz="1600" dirty="0" err="1"/>
              <a:t>all</a:t>
            </a:r>
            <a:r>
              <a:rPr lang="it-IT" sz="1600" dirty="0"/>
              <a:t> quarantine </a:t>
            </a:r>
            <a:r>
              <a:rPr lang="it-IT" sz="1600" dirty="0" err="1"/>
              <a:t>levels</a:t>
            </a:r>
            <a:endParaRPr lang="it-IT" sz="1600" dirty="0"/>
          </a:p>
        </p:txBody>
      </p:sp>
      <p:cxnSp>
        <p:nvCxnSpPr>
          <p:cNvPr id="64" name="Connettore 2 63">
            <a:extLst>
              <a:ext uri="{FF2B5EF4-FFF2-40B4-BE49-F238E27FC236}">
                <a16:creationId xmlns:a16="http://schemas.microsoft.com/office/drawing/2014/main" id="{A8D30AFC-C618-46D0-8BDC-3FABB6DC023C}"/>
              </a:ext>
            </a:extLst>
          </p:cNvPr>
          <p:cNvCxnSpPr>
            <a:cxnSpLocks/>
          </p:cNvCxnSpPr>
          <p:nvPr/>
        </p:nvCxnSpPr>
        <p:spPr>
          <a:xfrm flipV="1">
            <a:off x="6910081" y="5937359"/>
            <a:ext cx="1109803" cy="1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72085789-F123-4C09-9C36-28C6EC475EDE}"/>
              </a:ext>
            </a:extLst>
          </p:cNvPr>
          <p:cNvCxnSpPr>
            <a:cxnSpLocks/>
          </p:cNvCxnSpPr>
          <p:nvPr/>
        </p:nvCxnSpPr>
        <p:spPr>
          <a:xfrm>
            <a:off x="6435849" y="5937358"/>
            <a:ext cx="477078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egno di moltiplicazione 56">
            <a:extLst>
              <a:ext uri="{FF2B5EF4-FFF2-40B4-BE49-F238E27FC236}">
                <a16:creationId xmlns:a16="http://schemas.microsoft.com/office/drawing/2014/main" id="{202C239C-7625-4D55-B780-C0290538D6E3}"/>
              </a:ext>
            </a:extLst>
          </p:cNvPr>
          <p:cNvSpPr/>
          <p:nvPr/>
        </p:nvSpPr>
        <p:spPr>
          <a:xfrm>
            <a:off x="6433003" y="5726152"/>
            <a:ext cx="473699" cy="422412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76D00652-A0EA-4D3C-A873-2A035B44F494}"/>
              </a:ext>
            </a:extLst>
          </p:cNvPr>
          <p:cNvCxnSpPr>
            <a:cxnSpLocks/>
          </p:cNvCxnSpPr>
          <p:nvPr/>
        </p:nvCxnSpPr>
        <p:spPr>
          <a:xfrm flipV="1">
            <a:off x="9150098" y="5937358"/>
            <a:ext cx="1109803" cy="1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474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sse">
  <a:themeElements>
    <a:clrScheme name="Parallass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ss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ss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TM03457496[[fn=Parallasse]]</Template>
  <TotalTime>908</TotalTime>
  <Words>2080</Words>
  <Application>Microsoft Office PowerPoint</Application>
  <PresentationFormat>Widescreen</PresentationFormat>
  <Paragraphs>149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Calibri</vt:lpstr>
      <vt:lpstr>Corbel</vt:lpstr>
      <vt:lpstr>Parallasse</vt:lpstr>
      <vt:lpstr>EpiDEMExtended</vt:lpstr>
      <vt:lpstr>What is it?</vt:lpstr>
      <vt:lpstr>Added elements</vt:lpstr>
      <vt:lpstr>Activities</vt:lpstr>
      <vt:lpstr>Activities</vt:lpstr>
      <vt:lpstr>People</vt:lpstr>
      <vt:lpstr>Families</vt:lpstr>
      <vt:lpstr>Movement</vt:lpstr>
      <vt:lpstr>Movement</vt:lpstr>
      <vt:lpstr>Infection</vt:lpstr>
      <vt:lpstr>Infection</vt:lpstr>
      <vt:lpstr>Results</vt:lpstr>
      <vt:lpstr>Results</vt:lpstr>
      <vt:lpstr>Results</vt:lpstr>
      <vt:lpstr>Results</vt:lpstr>
      <vt:lpstr>Results</vt:lpstr>
      <vt:lpstr>Thanks for your time and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EpiDEMExtended</dc:title>
  <dc:creator>Gioele Pisanelli - gioele.pisanelli@studio.unibo.it</dc:creator>
  <cp:lastModifiedBy>Gioele Pisanelli - gioele.pisanelli@studio.unibo.it</cp:lastModifiedBy>
  <cp:revision>68</cp:revision>
  <dcterms:created xsi:type="dcterms:W3CDTF">2020-07-14T19:52:03Z</dcterms:created>
  <dcterms:modified xsi:type="dcterms:W3CDTF">2020-07-17T09:59:49Z</dcterms:modified>
</cp:coreProperties>
</file>