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8"/>
  </p:notesMasterIdLst>
  <p:sldIdLst>
    <p:sldId id="256" r:id="rId2"/>
    <p:sldId id="257" r:id="rId3"/>
    <p:sldId id="259" r:id="rId4"/>
    <p:sldId id="260" r:id="rId5"/>
    <p:sldId id="261" r:id="rId6"/>
    <p:sldId id="262" r:id="rId7"/>
    <p:sldId id="263" r:id="rId8"/>
    <p:sldId id="264" r:id="rId9"/>
    <p:sldId id="265" r:id="rId10"/>
    <p:sldId id="266" r:id="rId11"/>
    <p:sldId id="268" r:id="rId12"/>
    <p:sldId id="270" r:id="rId13"/>
    <p:sldId id="271" r:id="rId14"/>
    <p:sldId id="272" r:id="rId15"/>
    <p:sldId id="273"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085" autoAdjust="0"/>
  </p:normalViewPr>
  <p:slideViewPr>
    <p:cSldViewPr snapToGrid="0">
      <p:cViewPr varScale="1">
        <p:scale>
          <a:sx n="75" d="100"/>
          <a:sy n="75" d="100"/>
        </p:scale>
        <p:origin x="90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3ABC40-BCFA-4193-BCA2-BE40A02AEA13}" type="datetimeFigureOut">
              <a:rPr lang="it-IT" smtClean="0"/>
              <a:t>22/07/2020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638EB0-522D-462E-AA95-89A8EA08161E}" type="slidenum">
              <a:rPr lang="it-IT" smtClean="0"/>
              <a:t>‹N›</a:t>
            </a:fld>
            <a:endParaRPr lang="it-IT"/>
          </a:p>
        </p:txBody>
      </p:sp>
    </p:spTree>
    <p:extLst>
      <p:ext uri="{BB962C8B-B14F-4D97-AF65-F5344CB8AC3E}">
        <p14:creationId xmlns:p14="http://schemas.microsoft.com/office/powerpoint/2010/main" val="248014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Descrivere SIR</a:t>
            </a:r>
          </a:p>
        </p:txBody>
      </p:sp>
      <p:sp>
        <p:nvSpPr>
          <p:cNvPr id="4" name="Segnaposto numero diapositiva 3"/>
          <p:cNvSpPr>
            <a:spLocks noGrp="1"/>
          </p:cNvSpPr>
          <p:nvPr>
            <p:ph type="sldNum" sz="quarter" idx="5"/>
          </p:nvPr>
        </p:nvSpPr>
        <p:spPr/>
        <p:txBody>
          <a:bodyPr/>
          <a:lstStyle/>
          <a:p>
            <a:fld id="{3F638EB0-522D-462E-AA95-89A8EA08161E}" type="slidenum">
              <a:rPr lang="it-IT" smtClean="0"/>
              <a:t>2</a:t>
            </a:fld>
            <a:endParaRPr lang="it-IT"/>
          </a:p>
        </p:txBody>
      </p:sp>
    </p:spTree>
    <p:extLst>
      <p:ext uri="{BB962C8B-B14F-4D97-AF65-F5344CB8AC3E}">
        <p14:creationId xmlns:p14="http://schemas.microsoft.com/office/powerpoint/2010/main" val="583611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Introdurre la configurazione usata specificando che limita solo l'</a:t>
            </a:r>
            <a:r>
              <a:rPr lang="it-IT" dirty="0" err="1"/>
              <a:t>illegal</a:t>
            </a:r>
            <a:r>
              <a:rPr lang="it-IT" dirty="0"/>
              <a:t> </a:t>
            </a:r>
            <a:r>
              <a:rPr lang="it-IT" dirty="0" err="1"/>
              <a:t>behaviours</a:t>
            </a:r>
            <a:r>
              <a:rPr lang="it-IT" dirty="0"/>
              <a:t> </a:t>
            </a:r>
            <a:r>
              <a:rPr lang="it-IT" dirty="0" err="1"/>
              <a:t>problem</a:t>
            </a:r>
            <a:r>
              <a:rPr lang="it-IT" dirty="0"/>
              <a:t>, non lo risolve perché come detto prima per far ciò serve del fine tuning, ma comunque con questa configurazione si ottengono buoni risultati in tempi accettabili. Non molto da dire sui risultati del livello 0, molto più utile confrontarli coi livelli successivi</a:t>
            </a:r>
          </a:p>
        </p:txBody>
      </p:sp>
      <p:sp>
        <p:nvSpPr>
          <p:cNvPr id="4" name="Segnaposto numero diapositiva 3"/>
          <p:cNvSpPr>
            <a:spLocks noGrp="1"/>
          </p:cNvSpPr>
          <p:nvPr>
            <p:ph type="sldNum" sz="quarter" idx="5"/>
          </p:nvPr>
        </p:nvSpPr>
        <p:spPr/>
        <p:txBody>
          <a:bodyPr/>
          <a:lstStyle/>
          <a:p>
            <a:fld id="{3F638EB0-522D-462E-AA95-89A8EA08161E}" type="slidenum">
              <a:rPr lang="it-IT" smtClean="0"/>
              <a:t>11</a:t>
            </a:fld>
            <a:endParaRPr lang="it-IT"/>
          </a:p>
        </p:txBody>
      </p:sp>
    </p:spTree>
    <p:extLst>
      <p:ext uri="{BB962C8B-B14F-4D97-AF65-F5344CB8AC3E}">
        <p14:creationId xmlns:p14="http://schemas.microsoft.com/office/powerpoint/2010/main" val="2142970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Spiegare come mai il maggior numero di infetti nelle </a:t>
            </a:r>
            <a:r>
              <a:rPr lang="it-IT" dirty="0" err="1"/>
              <a:t>leisure</a:t>
            </a:r>
            <a:r>
              <a:rPr lang="it-IT" dirty="0"/>
              <a:t> e </a:t>
            </a:r>
            <a:r>
              <a:rPr lang="it-IT" dirty="0" err="1"/>
              <a:t>at</a:t>
            </a:r>
            <a:r>
              <a:rPr lang="it-IT" dirty="0"/>
              <a:t> home è dovuto a </a:t>
            </a:r>
            <a:r>
              <a:rPr lang="it-IT" dirty="0" err="1"/>
              <a:t>students</a:t>
            </a:r>
            <a:r>
              <a:rPr lang="it-IT" dirty="0"/>
              <a:t> e </a:t>
            </a:r>
            <a:r>
              <a:rPr lang="it-IT" dirty="0" err="1"/>
              <a:t>teachers</a:t>
            </a:r>
            <a:r>
              <a:rPr lang="it-IT" dirty="0"/>
              <a:t> -&gt; non essendo stati infettati a scuola, lo sono stati o a casa o mentre erano alle </a:t>
            </a:r>
            <a:r>
              <a:rPr lang="it-IT" dirty="0" err="1"/>
              <a:t>leisure</a:t>
            </a:r>
            <a:r>
              <a:rPr lang="it-IT" dirty="0"/>
              <a:t> (anche a causa dei comportamenti illegali), inoltre il maggior tempo passato a casa aumenta il rischio di contagiare altri familiari se malati o di essere contagiati da essi se loro sono malati. Ripetere che la quarantena chiudendo attività influenza la produttività</a:t>
            </a:r>
          </a:p>
        </p:txBody>
      </p:sp>
      <p:sp>
        <p:nvSpPr>
          <p:cNvPr id="4" name="Segnaposto numero diapositiva 3"/>
          <p:cNvSpPr>
            <a:spLocks noGrp="1"/>
          </p:cNvSpPr>
          <p:nvPr>
            <p:ph type="sldNum" sz="quarter" idx="5"/>
          </p:nvPr>
        </p:nvSpPr>
        <p:spPr/>
        <p:txBody>
          <a:bodyPr/>
          <a:lstStyle/>
          <a:p>
            <a:fld id="{3F638EB0-522D-462E-AA95-89A8EA08161E}" type="slidenum">
              <a:rPr lang="it-IT" smtClean="0"/>
              <a:t>12</a:t>
            </a:fld>
            <a:endParaRPr lang="it-IT"/>
          </a:p>
        </p:txBody>
      </p:sp>
    </p:spTree>
    <p:extLst>
      <p:ext uri="{BB962C8B-B14F-4D97-AF65-F5344CB8AC3E}">
        <p14:creationId xmlns:p14="http://schemas.microsoft.com/office/powerpoint/2010/main" val="2683283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Ripetere la differenza tra i livelli di quarantena 1 e 2</a:t>
            </a:r>
          </a:p>
          <a:p>
            <a:endParaRPr lang="it-IT" dirty="0"/>
          </a:p>
        </p:txBody>
      </p:sp>
      <p:sp>
        <p:nvSpPr>
          <p:cNvPr id="4" name="Segnaposto numero diapositiva 3"/>
          <p:cNvSpPr>
            <a:spLocks noGrp="1"/>
          </p:cNvSpPr>
          <p:nvPr>
            <p:ph type="sldNum" sz="quarter" idx="5"/>
          </p:nvPr>
        </p:nvSpPr>
        <p:spPr/>
        <p:txBody>
          <a:bodyPr/>
          <a:lstStyle/>
          <a:p>
            <a:fld id="{3F638EB0-522D-462E-AA95-89A8EA08161E}" type="slidenum">
              <a:rPr lang="it-IT" smtClean="0"/>
              <a:t>13</a:t>
            </a:fld>
            <a:endParaRPr lang="it-IT"/>
          </a:p>
        </p:txBody>
      </p:sp>
    </p:spTree>
    <p:extLst>
      <p:ext uri="{BB962C8B-B14F-4D97-AF65-F5344CB8AC3E}">
        <p14:creationId xmlns:p14="http://schemas.microsoft.com/office/powerpoint/2010/main" val="2297053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Ripetere la differenza tra i livelli 2 e 3, sottolineare che le </a:t>
            </a:r>
            <a:r>
              <a:rPr lang="it-IT" dirty="0" err="1"/>
              <a:t>factories</a:t>
            </a:r>
            <a:r>
              <a:rPr lang="it-IT" dirty="0"/>
              <a:t> sono le attività con la </a:t>
            </a:r>
            <a:r>
              <a:rPr lang="it-IT" dirty="0" err="1"/>
              <a:t>productivity</a:t>
            </a:r>
            <a:r>
              <a:rPr lang="it-IT" dirty="0"/>
              <a:t> più alta e quindi nonostante siano poche, chiuderle fa abbassare molto la produttività</a:t>
            </a:r>
          </a:p>
        </p:txBody>
      </p:sp>
      <p:sp>
        <p:nvSpPr>
          <p:cNvPr id="4" name="Segnaposto numero diapositiva 3"/>
          <p:cNvSpPr>
            <a:spLocks noGrp="1"/>
          </p:cNvSpPr>
          <p:nvPr>
            <p:ph type="sldNum" sz="quarter" idx="5"/>
          </p:nvPr>
        </p:nvSpPr>
        <p:spPr/>
        <p:txBody>
          <a:bodyPr/>
          <a:lstStyle/>
          <a:p>
            <a:fld id="{3F638EB0-522D-462E-AA95-89A8EA08161E}" type="slidenum">
              <a:rPr lang="it-IT" smtClean="0"/>
              <a:t>14</a:t>
            </a:fld>
            <a:endParaRPr lang="it-IT"/>
          </a:p>
        </p:txBody>
      </p:sp>
    </p:spTree>
    <p:extLst>
      <p:ext uri="{BB962C8B-B14F-4D97-AF65-F5344CB8AC3E}">
        <p14:creationId xmlns:p14="http://schemas.microsoft.com/office/powerpoint/2010/main" val="2893915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Ripetere che anche l'</a:t>
            </a:r>
            <a:r>
              <a:rPr lang="it-IT" dirty="0" err="1"/>
              <a:t>environmental</a:t>
            </a:r>
            <a:r>
              <a:rPr lang="it-IT" dirty="0"/>
              <a:t> </a:t>
            </a:r>
            <a:r>
              <a:rPr lang="it-IT" dirty="0" err="1"/>
              <a:t>infection</a:t>
            </a:r>
            <a:r>
              <a:rPr lang="it-IT" dirty="0"/>
              <a:t> è </a:t>
            </a:r>
            <a:r>
              <a:rPr lang="it-IT" dirty="0" err="1"/>
              <a:t>affected</a:t>
            </a:r>
            <a:r>
              <a:rPr lang="it-IT" dirty="0"/>
              <a:t> da </a:t>
            </a:r>
            <a:r>
              <a:rPr lang="it-IT" dirty="0" err="1"/>
              <a:t>infect</a:t>
            </a:r>
            <a:r>
              <a:rPr lang="it-IT" dirty="0"/>
              <a:t>-</a:t>
            </a:r>
            <a:r>
              <a:rPr lang="it-IT" dirty="0" err="1"/>
              <a:t>each</a:t>
            </a:r>
            <a:r>
              <a:rPr lang="it-IT" dirty="0"/>
              <a:t>-n-</a:t>
            </a:r>
            <a:r>
              <a:rPr lang="it-IT" dirty="0" err="1"/>
              <a:t>ticks</a:t>
            </a:r>
            <a:r>
              <a:rPr lang="it-IT" dirty="0"/>
              <a:t>, dire che comunque c'è un generale aumento del numero di infetti</a:t>
            </a:r>
          </a:p>
        </p:txBody>
      </p:sp>
      <p:sp>
        <p:nvSpPr>
          <p:cNvPr id="4" name="Segnaposto numero diapositiva 3"/>
          <p:cNvSpPr>
            <a:spLocks noGrp="1"/>
          </p:cNvSpPr>
          <p:nvPr>
            <p:ph type="sldNum" sz="quarter" idx="5"/>
          </p:nvPr>
        </p:nvSpPr>
        <p:spPr/>
        <p:txBody>
          <a:bodyPr/>
          <a:lstStyle/>
          <a:p>
            <a:fld id="{3F638EB0-522D-462E-AA95-89A8EA08161E}" type="slidenum">
              <a:rPr lang="it-IT" smtClean="0"/>
              <a:t>15</a:t>
            </a:fld>
            <a:endParaRPr lang="it-IT"/>
          </a:p>
        </p:txBody>
      </p:sp>
    </p:spTree>
    <p:extLst>
      <p:ext uri="{BB962C8B-B14F-4D97-AF65-F5344CB8AC3E}">
        <p14:creationId xmlns:p14="http://schemas.microsoft.com/office/powerpoint/2010/main" val="4158753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F638EB0-522D-462E-AA95-89A8EA08161E}" type="slidenum">
              <a:rPr lang="it-IT" smtClean="0"/>
              <a:t>16</a:t>
            </a:fld>
            <a:endParaRPr lang="it-IT"/>
          </a:p>
        </p:txBody>
      </p:sp>
    </p:spTree>
    <p:extLst>
      <p:ext uri="{BB962C8B-B14F-4D97-AF65-F5344CB8AC3E}">
        <p14:creationId xmlns:p14="http://schemas.microsoft.com/office/powerpoint/2010/main" val="3486279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Riformulare i vari punti</a:t>
            </a:r>
          </a:p>
        </p:txBody>
      </p:sp>
      <p:sp>
        <p:nvSpPr>
          <p:cNvPr id="4" name="Segnaposto numero diapositiva 3"/>
          <p:cNvSpPr>
            <a:spLocks noGrp="1"/>
          </p:cNvSpPr>
          <p:nvPr>
            <p:ph type="sldNum" sz="quarter" idx="5"/>
          </p:nvPr>
        </p:nvSpPr>
        <p:spPr/>
        <p:txBody>
          <a:bodyPr/>
          <a:lstStyle/>
          <a:p>
            <a:fld id="{3F638EB0-522D-462E-AA95-89A8EA08161E}" type="slidenum">
              <a:rPr lang="it-IT" smtClean="0"/>
              <a:t>3</a:t>
            </a:fld>
            <a:endParaRPr lang="it-IT"/>
          </a:p>
        </p:txBody>
      </p:sp>
    </p:spTree>
    <p:extLst>
      <p:ext uri="{BB962C8B-B14F-4D97-AF65-F5344CB8AC3E}">
        <p14:creationId xmlns:p14="http://schemas.microsoft.com/office/powerpoint/2010/main" val="1567633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Fare esempi per le categorie delle attività</a:t>
            </a:r>
          </a:p>
        </p:txBody>
      </p:sp>
      <p:sp>
        <p:nvSpPr>
          <p:cNvPr id="4" name="Segnaposto numero diapositiva 3"/>
          <p:cNvSpPr>
            <a:spLocks noGrp="1"/>
          </p:cNvSpPr>
          <p:nvPr>
            <p:ph type="sldNum" sz="quarter" idx="5"/>
          </p:nvPr>
        </p:nvSpPr>
        <p:spPr/>
        <p:txBody>
          <a:bodyPr/>
          <a:lstStyle/>
          <a:p>
            <a:fld id="{3F638EB0-522D-462E-AA95-89A8EA08161E}" type="slidenum">
              <a:rPr lang="it-IT" smtClean="0"/>
              <a:t>4</a:t>
            </a:fld>
            <a:endParaRPr lang="it-IT"/>
          </a:p>
        </p:txBody>
      </p:sp>
    </p:spTree>
    <p:extLst>
      <p:ext uri="{BB962C8B-B14F-4D97-AF65-F5344CB8AC3E}">
        <p14:creationId xmlns:p14="http://schemas.microsoft.com/office/powerpoint/2010/main" val="943977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Calibri" panose="020F0502020204030204" pitchFamily="34" charset="0"/>
                <a:cs typeface="Calibri" panose="020F0502020204030204" pitchFamily="34" charset="0"/>
              </a:rPr>
              <a:t>Descrivere meglio l'output </a:t>
            </a:r>
            <a:r>
              <a:rPr lang="it-IT" dirty="0" err="1">
                <a:latin typeface="Calibri" panose="020F0502020204030204" pitchFamily="34" charset="0"/>
                <a:cs typeface="Calibri" panose="020F0502020204030204" pitchFamily="34" charset="0"/>
              </a:rPr>
              <a:t>productivity</a:t>
            </a:r>
            <a:endParaRPr lang="it-IT" dirty="0">
              <a:latin typeface="Calibri" panose="020F0502020204030204" pitchFamily="34" charset="0"/>
              <a:cs typeface="Calibri" panose="020F0502020204030204" pitchFamily="34" charset="0"/>
            </a:endParaRPr>
          </a:p>
        </p:txBody>
      </p:sp>
      <p:sp>
        <p:nvSpPr>
          <p:cNvPr id="4" name="Segnaposto numero diapositiva 3"/>
          <p:cNvSpPr>
            <a:spLocks noGrp="1"/>
          </p:cNvSpPr>
          <p:nvPr>
            <p:ph type="sldNum" sz="quarter" idx="5"/>
          </p:nvPr>
        </p:nvSpPr>
        <p:spPr/>
        <p:txBody>
          <a:bodyPr/>
          <a:lstStyle/>
          <a:p>
            <a:fld id="{3F638EB0-522D-462E-AA95-89A8EA08161E}" type="slidenum">
              <a:rPr lang="it-IT" smtClean="0"/>
              <a:t>5</a:t>
            </a:fld>
            <a:endParaRPr lang="it-IT"/>
          </a:p>
        </p:txBody>
      </p:sp>
    </p:spTree>
    <p:extLst>
      <p:ext uri="{BB962C8B-B14F-4D97-AF65-F5344CB8AC3E}">
        <p14:creationId xmlns:p14="http://schemas.microsoft.com/office/powerpoint/2010/main" val="980134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Dire che ogni </a:t>
            </a:r>
            <a:r>
              <a:rPr lang="it-IT" dirty="0" err="1"/>
              <a:t>age</a:t>
            </a:r>
            <a:r>
              <a:rPr lang="it-IT" dirty="0"/>
              <a:t> class ha il suo set di </a:t>
            </a:r>
            <a:r>
              <a:rPr lang="it-IT" dirty="0" err="1"/>
              <a:t>susceptibilities</a:t>
            </a:r>
            <a:r>
              <a:rPr lang="it-IT" dirty="0"/>
              <a:t>, ognuna dipendente dall'attività </a:t>
            </a:r>
            <a:r>
              <a:rPr lang="it-IT" dirty="0" err="1"/>
              <a:t>currently</a:t>
            </a:r>
            <a:r>
              <a:rPr lang="it-IT" dirty="0"/>
              <a:t> </a:t>
            </a:r>
            <a:r>
              <a:rPr lang="it-IT" dirty="0" err="1"/>
              <a:t>performed</a:t>
            </a:r>
            <a:r>
              <a:rPr lang="it-IT" dirty="0"/>
              <a:t>, dire che lo study ci ha dato info sui contatti medi da cui abbiamo ottenuto le </a:t>
            </a:r>
            <a:r>
              <a:rPr lang="it-IT" dirty="0" err="1"/>
              <a:t>susceptibilities</a:t>
            </a:r>
            <a:endParaRPr lang="it-IT" dirty="0"/>
          </a:p>
        </p:txBody>
      </p:sp>
      <p:sp>
        <p:nvSpPr>
          <p:cNvPr id="4" name="Segnaposto numero diapositiva 3"/>
          <p:cNvSpPr>
            <a:spLocks noGrp="1"/>
          </p:cNvSpPr>
          <p:nvPr>
            <p:ph type="sldNum" sz="quarter" idx="5"/>
          </p:nvPr>
        </p:nvSpPr>
        <p:spPr/>
        <p:txBody>
          <a:bodyPr/>
          <a:lstStyle/>
          <a:p>
            <a:fld id="{3F638EB0-522D-462E-AA95-89A8EA08161E}" type="slidenum">
              <a:rPr lang="it-IT" smtClean="0"/>
              <a:t>6</a:t>
            </a:fld>
            <a:endParaRPr lang="it-IT"/>
          </a:p>
        </p:txBody>
      </p:sp>
    </p:spTree>
    <p:extLst>
      <p:ext uri="{BB962C8B-B14F-4D97-AF65-F5344CB8AC3E}">
        <p14:creationId xmlns:p14="http://schemas.microsoft.com/office/powerpoint/2010/main" val="2923464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Fare qualche esempio delle </a:t>
            </a:r>
            <a:r>
              <a:rPr lang="it-IT" dirty="0" err="1"/>
              <a:t>probabilities</a:t>
            </a:r>
            <a:r>
              <a:rPr lang="it-IT" dirty="0"/>
              <a:t> user-</a:t>
            </a:r>
            <a:r>
              <a:rPr lang="it-IT" dirty="0" err="1"/>
              <a:t>defined</a:t>
            </a:r>
            <a:r>
              <a:rPr lang="it-IT" dirty="0"/>
              <a:t> e dire che definiscono pool di individui da cui estrarre per creare le famiglie, spiegare come mai le ultime due regole non sono sempre rispettate (esempio di un </a:t>
            </a:r>
            <a:r>
              <a:rPr lang="it-IT" dirty="0" err="1"/>
              <a:t>child</a:t>
            </a:r>
            <a:r>
              <a:rPr lang="it-IT" dirty="0"/>
              <a:t> che non trova entrambi i </a:t>
            </a:r>
            <a:r>
              <a:rPr lang="it-IT" dirty="0" err="1"/>
              <a:t>parents</a:t>
            </a:r>
            <a:r>
              <a:rPr lang="it-IT" dirty="0"/>
              <a:t> ed è </a:t>
            </a:r>
            <a:r>
              <a:rPr lang="it-IT" dirty="0" err="1"/>
              <a:t>assigned</a:t>
            </a:r>
            <a:r>
              <a:rPr lang="it-IT" dirty="0"/>
              <a:t> to an </a:t>
            </a:r>
            <a:r>
              <a:rPr lang="it-IT" dirty="0" err="1"/>
              <a:t>already</a:t>
            </a:r>
            <a:r>
              <a:rPr lang="it-IT" dirty="0"/>
              <a:t> </a:t>
            </a:r>
            <a:r>
              <a:rPr lang="it-IT" dirty="0" err="1"/>
              <a:t>existing</a:t>
            </a:r>
            <a:r>
              <a:rPr lang="it-IT" dirty="0"/>
              <a:t> family)</a:t>
            </a:r>
          </a:p>
        </p:txBody>
      </p:sp>
      <p:sp>
        <p:nvSpPr>
          <p:cNvPr id="4" name="Segnaposto numero diapositiva 3"/>
          <p:cNvSpPr>
            <a:spLocks noGrp="1"/>
          </p:cNvSpPr>
          <p:nvPr>
            <p:ph type="sldNum" sz="quarter" idx="5"/>
          </p:nvPr>
        </p:nvSpPr>
        <p:spPr/>
        <p:txBody>
          <a:bodyPr/>
          <a:lstStyle/>
          <a:p>
            <a:fld id="{3F638EB0-522D-462E-AA95-89A8EA08161E}" type="slidenum">
              <a:rPr lang="it-IT" smtClean="0"/>
              <a:t>7</a:t>
            </a:fld>
            <a:endParaRPr lang="it-IT"/>
          </a:p>
        </p:txBody>
      </p:sp>
    </p:spTree>
    <p:extLst>
      <p:ext uri="{BB962C8B-B14F-4D97-AF65-F5344CB8AC3E}">
        <p14:creationId xmlns:p14="http://schemas.microsoft.com/office/powerpoint/2010/main" val="837976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Sottolineare che c'è un diverso </a:t>
            </a:r>
            <a:r>
              <a:rPr lang="it-IT" dirty="0" err="1"/>
              <a:t>cycle</a:t>
            </a:r>
            <a:r>
              <a:rPr lang="it-IT" dirty="0"/>
              <a:t> per </a:t>
            </a:r>
            <a:r>
              <a:rPr lang="it-IT" dirty="0" err="1"/>
              <a:t>age</a:t>
            </a:r>
            <a:r>
              <a:rPr lang="it-IT" dirty="0"/>
              <a:t> class, descrivere i cicli anche usando l'immagine (specialmente per la </a:t>
            </a:r>
            <a:r>
              <a:rPr lang="it-IT" dirty="0" err="1"/>
              <a:t>variability</a:t>
            </a:r>
            <a:r>
              <a:rPr lang="it-IT" dirty="0"/>
              <a:t>)</a:t>
            </a:r>
          </a:p>
        </p:txBody>
      </p:sp>
      <p:sp>
        <p:nvSpPr>
          <p:cNvPr id="4" name="Segnaposto numero diapositiva 3"/>
          <p:cNvSpPr>
            <a:spLocks noGrp="1"/>
          </p:cNvSpPr>
          <p:nvPr>
            <p:ph type="sldNum" sz="quarter" idx="5"/>
          </p:nvPr>
        </p:nvSpPr>
        <p:spPr/>
        <p:txBody>
          <a:bodyPr/>
          <a:lstStyle/>
          <a:p>
            <a:fld id="{3F638EB0-522D-462E-AA95-89A8EA08161E}" type="slidenum">
              <a:rPr lang="it-IT" smtClean="0"/>
              <a:t>8</a:t>
            </a:fld>
            <a:endParaRPr lang="it-IT"/>
          </a:p>
        </p:txBody>
      </p:sp>
    </p:spTree>
    <p:extLst>
      <p:ext uri="{BB962C8B-B14F-4D97-AF65-F5344CB8AC3E}">
        <p14:creationId xmlns:p14="http://schemas.microsoft.com/office/powerpoint/2010/main" val="3155970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Spiegare direttamente commentando l'immagine e sottolineare che sia necessario un approfondito fine tuning del fattore per cui moltiplicare la durata delle attività evitando il problema descritto ma anche che le simulazioni durino un'infinità e che tale tuning fa parte degli sviluppi futuri</a:t>
            </a:r>
          </a:p>
        </p:txBody>
      </p:sp>
      <p:sp>
        <p:nvSpPr>
          <p:cNvPr id="4" name="Segnaposto numero diapositiva 3"/>
          <p:cNvSpPr>
            <a:spLocks noGrp="1"/>
          </p:cNvSpPr>
          <p:nvPr>
            <p:ph type="sldNum" sz="quarter" idx="5"/>
          </p:nvPr>
        </p:nvSpPr>
        <p:spPr/>
        <p:txBody>
          <a:bodyPr/>
          <a:lstStyle/>
          <a:p>
            <a:fld id="{3F638EB0-522D-462E-AA95-89A8EA08161E}" type="slidenum">
              <a:rPr lang="it-IT" smtClean="0"/>
              <a:t>9</a:t>
            </a:fld>
            <a:endParaRPr lang="it-IT"/>
          </a:p>
        </p:txBody>
      </p:sp>
    </p:spTree>
    <p:extLst>
      <p:ext uri="{BB962C8B-B14F-4D97-AF65-F5344CB8AC3E}">
        <p14:creationId xmlns:p14="http://schemas.microsoft.com/office/powerpoint/2010/main" val="3963941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Riformulare i vari punti</a:t>
            </a:r>
          </a:p>
        </p:txBody>
      </p:sp>
      <p:sp>
        <p:nvSpPr>
          <p:cNvPr id="4" name="Segnaposto numero diapositiva 3"/>
          <p:cNvSpPr>
            <a:spLocks noGrp="1"/>
          </p:cNvSpPr>
          <p:nvPr>
            <p:ph type="sldNum" sz="quarter" idx="5"/>
          </p:nvPr>
        </p:nvSpPr>
        <p:spPr/>
        <p:txBody>
          <a:bodyPr/>
          <a:lstStyle/>
          <a:p>
            <a:fld id="{3F638EB0-522D-462E-AA95-89A8EA08161E}" type="slidenum">
              <a:rPr lang="it-IT" smtClean="0"/>
              <a:t>10</a:t>
            </a:fld>
            <a:endParaRPr lang="it-IT"/>
          </a:p>
        </p:txBody>
      </p:sp>
    </p:spTree>
    <p:extLst>
      <p:ext uri="{BB962C8B-B14F-4D97-AF65-F5344CB8AC3E}">
        <p14:creationId xmlns:p14="http://schemas.microsoft.com/office/powerpoint/2010/main" val="644477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4A449AE4-0954-4AED-8FAD-52771551FA77}" type="datetimeFigureOut">
              <a:rPr lang="it-IT" smtClean="0"/>
              <a:t>22/07/2020</a:t>
            </a:fld>
            <a:endParaRPr lang="it-IT"/>
          </a:p>
        </p:txBody>
      </p:sp>
      <p:sp>
        <p:nvSpPr>
          <p:cNvPr id="5" name="Footer Placeholder 4"/>
          <p:cNvSpPr>
            <a:spLocks noGrp="1"/>
          </p:cNvSpPr>
          <p:nvPr>
            <p:ph type="ftr" sz="quarter" idx="11"/>
          </p:nvPr>
        </p:nvSpPr>
        <p:spPr>
          <a:xfrm>
            <a:off x="5332412" y="5883275"/>
            <a:ext cx="4324044" cy="365125"/>
          </a:xfrm>
        </p:spPr>
        <p:txBody>
          <a:bodyPr/>
          <a:lstStyle/>
          <a:p>
            <a:endParaRPr lang="it-IT"/>
          </a:p>
        </p:txBody>
      </p:sp>
      <p:sp>
        <p:nvSpPr>
          <p:cNvPr id="6" name="Slide Number Placeholder 5"/>
          <p:cNvSpPr>
            <a:spLocks noGrp="1"/>
          </p:cNvSpPr>
          <p:nvPr>
            <p:ph type="sldNum" sz="quarter" idx="12"/>
          </p:nvPr>
        </p:nvSpPr>
        <p:spPr/>
        <p:txBody>
          <a:bodyPr/>
          <a:lstStyle/>
          <a:p>
            <a:fld id="{38746940-6300-43C2-A38F-46BDC51A0677}" type="slidenum">
              <a:rPr lang="it-IT" smtClean="0"/>
              <a:t>‹N›</a:t>
            </a:fld>
            <a:endParaRPr lang="it-IT"/>
          </a:p>
        </p:txBody>
      </p:sp>
    </p:spTree>
    <p:extLst>
      <p:ext uri="{BB962C8B-B14F-4D97-AF65-F5344CB8AC3E}">
        <p14:creationId xmlns:p14="http://schemas.microsoft.com/office/powerpoint/2010/main" val="1020827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A449AE4-0954-4AED-8FAD-52771551FA77}" type="datetimeFigureOut">
              <a:rPr lang="it-IT" smtClean="0"/>
              <a:t>22/07/2020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8746940-6300-43C2-A38F-46BDC51A0677}" type="slidenum">
              <a:rPr lang="it-IT" smtClean="0"/>
              <a:t>‹N›</a:t>
            </a:fld>
            <a:endParaRPr lang="it-IT"/>
          </a:p>
        </p:txBody>
      </p:sp>
    </p:spTree>
    <p:extLst>
      <p:ext uri="{BB962C8B-B14F-4D97-AF65-F5344CB8AC3E}">
        <p14:creationId xmlns:p14="http://schemas.microsoft.com/office/powerpoint/2010/main" val="666745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A449AE4-0954-4AED-8FAD-52771551FA77}" type="datetimeFigureOut">
              <a:rPr lang="it-IT" smtClean="0"/>
              <a:t>22/07/2020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8746940-6300-43C2-A38F-46BDC51A0677}" type="slidenum">
              <a:rPr lang="it-IT" smtClean="0"/>
              <a:t>‹N›</a:t>
            </a:fld>
            <a:endParaRPr lang="it-IT"/>
          </a:p>
        </p:txBody>
      </p:sp>
    </p:spTree>
    <p:extLst>
      <p:ext uri="{BB962C8B-B14F-4D97-AF65-F5344CB8AC3E}">
        <p14:creationId xmlns:p14="http://schemas.microsoft.com/office/powerpoint/2010/main" val="582591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A449AE4-0954-4AED-8FAD-52771551FA77}" type="datetimeFigureOut">
              <a:rPr lang="it-IT" smtClean="0"/>
              <a:t>22/07/2020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8746940-6300-43C2-A38F-46BDC51A0677}" type="slidenum">
              <a:rPr lang="it-IT" smtClean="0"/>
              <a:t>‹N›</a:t>
            </a:fld>
            <a:endParaRPr lang="it-IT"/>
          </a:p>
        </p:txBody>
      </p:sp>
    </p:spTree>
    <p:extLst>
      <p:ext uri="{BB962C8B-B14F-4D97-AF65-F5344CB8AC3E}">
        <p14:creationId xmlns:p14="http://schemas.microsoft.com/office/powerpoint/2010/main" val="381359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A449AE4-0954-4AED-8FAD-52771551FA77}" type="datetimeFigureOut">
              <a:rPr lang="it-IT" smtClean="0"/>
              <a:t>22/07/2020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8746940-6300-43C2-A38F-46BDC51A0677}" type="slidenum">
              <a:rPr lang="it-IT" smtClean="0"/>
              <a:t>‹N›</a:t>
            </a:fld>
            <a:endParaRPr lang="it-IT"/>
          </a:p>
        </p:txBody>
      </p:sp>
    </p:spTree>
    <p:extLst>
      <p:ext uri="{BB962C8B-B14F-4D97-AF65-F5344CB8AC3E}">
        <p14:creationId xmlns:p14="http://schemas.microsoft.com/office/powerpoint/2010/main" val="1328104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it-IT"/>
              <a:t>Fare clic per modificare gli stili del testo dello schema</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A449AE4-0954-4AED-8FAD-52771551FA77}" type="datetimeFigureOut">
              <a:rPr lang="it-IT" smtClean="0"/>
              <a:t>22/07/2020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8746940-6300-43C2-A38F-46BDC51A0677}" type="slidenum">
              <a:rPr lang="it-IT" smtClean="0"/>
              <a:t>‹N›</a:t>
            </a:fld>
            <a:endParaRPr lang="it-IT"/>
          </a:p>
        </p:txBody>
      </p:sp>
    </p:spTree>
    <p:extLst>
      <p:ext uri="{BB962C8B-B14F-4D97-AF65-F5344CB8AC3E}">
        <p14:creationId xmlns:p14="http://schemas.microsoft.com/office/powerpoint/2010/main" val="1244764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it-IT"/>
              <a:t>Fare clic per modificare lo stile del titolo dello schema</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it-IT"/>
              <a:t>Fare clic per modificare gli stili del testo dello schema</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A449AE4-0954-4AED-8FAD-52771551FA77}" type="datetimeFigureOut">
              <a:rPr lang="it-IT" smtClean="0"/>
              <a:t>22/07/2020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8746940-6300-43C2-A38F-46BDC51A0677}" type="slidenum">
              <a:rPr lang="it-IT" smtClean="0"/>
              <a:t>‹N›</a:t>
            </a:fld>
            <a:endParaRPr lang="it-IT"/>
          </a:p>
        </p:txBody>
      </p:sp>
    </p:spTree>
    <p:extLst>
      <p:ext uri="{BB962C8B-B14F-4D97-AF65-F5344CB8AC3E}">
        <p14:creationId xmlns:p14="http://schemas.microsoft.com/office/powerpoint/2010/main" val="692753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A449AE4-0954-4AED-8FAD-52771551FA77}" type="datetimeFigureOut">
              <a:rPr lang="it-IT" smtClean="0"/>
              <a:t>22/07/2020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8746940-6300-43C2-A38F-46BDC51A0677}" type="slidenum">
              <a:rPr lang="it-IT" smtClean="0"/>
              <a:t>‹N›</a:t>
            </a:fld>
            <a:endParaRPr lang="it-IT"/>
          </a:p>
        </p:txBody>
      </p:sp>
    </p:spTree>
    <p:extLst>
      <p:ext uri="{BB962C8B-B14F-4D97-AF65-F5344CB8AC3E}">
        <p14:creationId xmlns:p14="http://schemas.microsoft.com/office/powerpoint/2010/main" val="2307968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A449AE4-0954-4AED-8FAD-52771551FA77}" type="datetimeFigureOut">
              <a:rPr lang="it-IT" smtClean="0"/>
              <a:t>22/07/2020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8746940-6300-43C2-A38F-46BDC51A0677}" type="slidenum">
              <a:rPr lang="it-IT" smtClean="0"/>
              <a:t>‹N›</a:t>
            </a:fld>
            <a:endParaRPr lang="it-IT"/>
          </a:p>
        </p:txBody>
      </p:sp>
    </p:spTree>
    <p:extLst>
      <p:ext uri="{BB962C8B-B14F-4D97-AF65-F5344CB8AC3E}">
        <p14:creationId xmlns:p14="http://schemas.microsoft.com/office/powerpoint/2010/main" val="1058325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A449AE4-0954-4AED-8FAD-52771551FA77}" type="datetimeFigureOut">
              <a:rPr lang="it-IT" smtClean="0"/>
              <a:t>22/07/2020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a:xfrm>
            <a:off x="10951856" y="5867131"/>
            <a:ext cx="551167" cy="365125"/>
          </a:xfrm>
        </p:spPr>
        <p:txBody>
          <a:bodyPr/>
          <a:lstStyle/>
          <a:p>
            <a:fld id="{38746940-6300-43C2-A38F-46BDC51A0677}" type="slidenum">
              <a:rPr lang="it-IT" smtClean="0"/>
              <a:t>‹N›</a:t>
            </a:fld>
            <a:endParaRPr lang="it-IT"/>
          </a:p>
        </p:txBody>
      </p:sp>
    </p:spTree>
    <p:extLst>
      <p:ext uri="{BB962C8B-B14F-4D97-AF65-F5344CB8AC3E}">
        <p14:creationId xmlns:p14="http://schemas.microsoft.com/office/powerpoint/2010/main" val="2487237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A449AE4-0954-4AED-8FAD-52771551FA77}" type="datetimeFigureOut">
              <a:rPr lang="it-IT" smtClean="0"/>
              <a:t>22/07/2020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8746940-6300-43C2-A38F-46BDC51A0677}" type="slidenum">
              <a:rPr lang="it-IT" smtClean="0"/>
              <a:t>‹N›</a:t>
            </a:fld>
            <a:endParaRPr lang="it-IT"/>
          </a:p>
        </p:txBody>
      </p:sp>
    </p:spTree>
    <p:extLst>
      <p:ext uri="{BB962C8B-B14F-4D97-AF65-F5344CB8AC3E}">
        <p14:creationId xmlns:p14="http://schemas.microsoft.com/office/powerpoint/2010/main" val="666553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A449AE4-0954-4AED-8FAD-52771551FA77}" type="datetimeFigureOut">
              <a:rPr lang="it-IT" smtClean="0"/>
              <a:t>22/07/2020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8746940-6300-43C2-A38F-46BDC51A0677}" type="slidenum">
              <a:rPr lang="it-IT" smtClean="0"/>
              <a:t>‹N›</a:t>
            </a:fld>
            <a:endParaRPr lang="it-IT"/>
          </a:p>
        </p:txBody>
      </p:sp>
    </p:spTree>
    <p:extLst>
      <p:ext uri="{BB962C8B-B14F-4D97-AF65-F5344CB8AC3E}">
        <p14:creationId xmlns:p14="http://schemas.microsoft.com/office/powerpoint/2010/main" val="3519870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A449AE4-0954-4AED-8FAD-52771551FA77}" type="datetimeFigureOut">
              <a:rPr lang="it-IT" smtClean="0"/>
              <a:t>22/07/2020</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38746940-6300-43C2-A38F-46BDC51A0677}" type="slidenum">
              <a:rPr lang="it-IT" smtClean="0"/>
              <a:t>‹N›</a:t>
            </a:fld>
            <a:endParaRPr lang="it-IT"/>
          </a:p>
        </p:txBody>
      </p:sp>
    </p:spTree>
    <p:extLst>
      <p:ext uri="{BB962C8B-B14F-4D97-AF65-F5344CB8AC3E}">
        <p14:creationId xmlns:p14="http://schemas.microsoft.com/office/powerpoint/2010/main" val="3319622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A449AE4-0954-4AED-8FAD-52771551FA77}" type="datetimeFigureOut">
              <a:rPr lang="it-IT" smtClean="0"/>
              <a:t>22/07/2020</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38746940-6300-43C2-A38F-46BDC51A0677}" type="slidenum">
              <a:rPr lang="it-IT" smtClean="0"/>
              <a:t>‹N›</a:t>
            </a:fld>
            <a:endParaRPr lang="it-IT"/>
          </a:p>
        </p:txBody>
      </p:sp>
    </p:spTree>
    <p:extLst>
      <p:ext uri="{BB962C8B-B14F-4D97-AF65-F5344CB8AC3E}">
        <p14:creationId xmlns:p14="http://schemas.microsoft.com/office/powerpoint/2010/main" val="298589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449AE4-0954-4AED-8FAD-52771551FA77}" type="datetimeFigureOut">
              <a:rPr lang="it-IT" smtClean="0"/>
              <a:t>22/07/2020</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38746940-6300-43C2-A38F-46BDC51A0677}" type="slidenum">
              <a:rPr lang="it-IT" smtClean="0"/>
              <a:t>‹N›</a:t>
            </a:fld>
            <a:endParaRPr lang="it-IT"/>
          </a:p>
        </p:txBody>
      </p:sp>
    </p:spTree>
    <p:extLst>
      <p:ext uri="{BB962C8B-B14F-4D97-AF65-F5344CB8AC3E}">
        <p14:creationId xmlns:p14="http://schemas.microsoft.com/office/powerpoint/2010/main" val="2531284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A449AE4-0954-4AED-8FAD-52771551FA77}" type="datetimeFigureOut">
              <a:rPr lang="it-IT" smtClean="0"/>
              <a:t>22/07/2020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8746940-6300-43C2-A38F-46BDC51A0677}" type="slidenum">
              <a:rPr lang="it-IT" smtClean="0"/>
              <a:t>‹N›</a:t>
            </a:fld>
            <a:endParaRPr lang="it-IT"/>
          </a:p>
        </p:txBody>
      </p:sp>
    </p:spTree>
    <p:extLst>
      <p:ext uri="{BB962C8B-B14F-4D97-AF65-F5344CB8AC3E}">
        <p14:creationId xmlns:p14="http://schemas.microsoft.com/office/powerpoint/2010/main" val="2588558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it-IT"/>
              <a:t>Fare clic per modificare lo stile del titolo dello schema</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A449AE4-0954-4AED-8FAD-52771551FA77}" type="datetimeFigureOut">
              <a:rPr lang="it-IT" smtClean="0"/>
              <a:t>22/07/2020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8746940-6300-43C2-A38F-46BDC51A0677}" type="slidenum">
              <a:rPr lang="it-IT" smtClean="0"/>
              <a:t>‹N›</a:t>
            </a:fld>
            <a:endParaRPr lang="it-IT"/>
          </a:p>
        </p:txBody>
      </p:sp>
    </p:spTree>
    <p:extLst>
      <p:ext uri="{BB962C8B-B14F-4D97-AF65-F5344CB8AC3E}">
        <p14:creationId xmlns:p14="http://schemas.microsoft.com/office/powerpoint/2010/main" val="1096589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A449AE4-0954-4AED-8FAD-52771551FA77}" type="datetimeFigureOut">
              <a:rPr lang="it-IT" smtClean="0"/>
              <a:t>22/07/2020</a:t>
            </a:fld>
            <a:endParaRPr lang="it-IT"/>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t-IT"/>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8746940-6300-43C2-A38F-46BDC51A0677}" type="slidenum">
              <a:rPr lang="it-IT" smtClean="0"/>
              <a:t>‹N›</a:t>
            </a:fld>
            <a:endParaRPr lang="it-IT"/>
          </a:p>
        </p:txBody>
      </p:sp>
    </p:spTree>
    <p:extLst>
      <p:ext uri="{BB962C8B-B14F-4D97-AF65-F5344CB8AC3E}">
        <p14:creationId xmlns:p14="http://schemas.microsoft.com/office/powerpoint/2010/main" val="412637746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www.quotidianosanita.it/allegati/allegato1389403.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FFDE44-8995-4779-91F4-14F0E886D5CF}"/>
              </a:ext>
            </a:extLst>
          </p:cNvPr>
          <p:cNvSpPr>
            <a:spLocks noGrp="1"/>
          </p:cNvSpPr>
          <p:nvPr>
            <p:ph type="ctrTitle"/>
          </p:nvPr>
        </p:nvSpPr>
        <p:spPr/>
        <p:txBody>
          <a:bodyPr/>
          <a:lstStyle/>
          <a:p>
            <a:r>
              <a:rPr lang="it-IT" dirty="0" err="1">
                <a:latin typeface="Calibri" panose="020F0502020204030204" pitchFamily="34" charset="0"/>
                <a:cs typeface="Calibri" panose="020F0502020204030204" pitchFamily="34" charset="0"/>
              </a:rPr>
              <a:t>EpiDEMExtended</a:t>
            </a:r>
            <a:endParaRPr lang="it-IT" dirty="0">
              <a:latin typeface="Calibri" panose="020F0502020204030204" pitchFamily="34" charset="0"/>
              <a:cs typeface="Calibri" panose="020F0502020204030204" pitchFamily="34" charset="0"/>
            </a:endParaRPr>
          </a:p>
        </p:txBody>
      </p:sp>
      <p:sp>
        <p:nvSpPr>
          <p:cNvPr id="3" name="Sottotitolo 2">
            <a:extLst>
              <a:ext uri="{FF2B5EF4-FFF2-40B4-BE49-F238E27FC236}">
                <a16:creationId xmlns:a16="http://schemas.microsoft.com/office/drawing/2014/main" id="{3E3D186C-FF2B-483C-8E42-6DD024C72242}"/>
              </a:ext>
            </a:extLst>
          </p:cNvPr>
          <p:cNvSpPr>
            <a:spLocks noGrp="1"/>
          </p:cNvSpPr>
          <p:nvPr>
            <p:ph type="subTitle" idx="1"/>
          </p:nvPr>
        </p:nvSpPr>
        <p:spPr>
          <a:xfrm>
            <a:off x="3903407" y="3996267"/>
            <a:ext cx="7599616" cy="1388534"/>
          </a:xfrm>
        </p:spPr>
        <p:txBody>
          <a:bodyPr/>
          <a:lstStyle/>
          <a:p>
            <a:r>
              <a:rPr lang="it-IT" dirty="0">
                <a:latin typeface="Calibri" panose="020F0502020204030204" pitchFamily="34" charset="0"/>
                <a:cs typeface="Calibri" panose="020F0502020204030204" pitchFamily="34" charset="0"/>
              </a:rPr>
              <a:t>A </a:t>
            </a:r>
            <a:r>
              <a:rPr lang="it-IT" dirty="0" err="1">
                <a:latin typeface="Calibri" panose="020F0502020204030204" pitchFamily="34" charset="0"/>
                <a:cs typeface="Calibri" panose="020F0502020204030204" pitchFamily="34" charset="0"/>
              </a:rPr>
              <a:t>NetLogo</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disease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spreading</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simulation</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based</a:t>
            </a:r>
            <a:r>
              <a:rPr lang="it-IT" dirty="0">
                <a:latin typeface="Calibri" panose="020F0502020204030204" pitchFamily="34" charset="0"/>
                <a:cs typeface="Calibri" panose="020F0502020204030204" pitchFamily="34" charset="0"/>
              </a:rPr>
              <a:t> on </a:t>
            </a:r>
            <a:r>
              <a:rPr lang="it-IT" dirty="0" err="1">
                <a:latin typeface="Calibri" panose="020F0502020204030204" pitchFamily="34" charset="0"/>
                <a:cs typeface="Calibri" panose="020F0502020204030204" pitchFamily="34" charset="0"/>
              </a:rPr>
              <a:t>epiDEMBasic</a:t>
            </a:r>
            <a:endParaRPr lang="it-IT"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7661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Rettangolo 245">
            <a:extLst>
              <a:ext uri="{FF2B5EF4-FFF2-40B4-BE49-F238E27FC236}">
                <a16:creationId xmlns:a16="http://schemas.microsoft.com/office/drawing/2014/main" id="{BBAA5C53-C94C-41FD-914A-FFFAF1E133F9}"/>
              </a:ext>
            </a:extLst>
          </p:cNvPr>
          <p:cNvSpPr/>
          <p:nvPr/>
        </p:nvSpPr>
        <p:spPr>
          <a:xfrm>
            <a:off x="9363990" y="3883415"/>
            <a:ext cx="367592" cy="34946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4" name="Rettangolo 243">
            <a:extLst>
              <a:ext uri="{FF2B5EF4-FFF2-40B4-BE49-F238E27FC236}">
                <a16:creationId xmlns:a16="http://schemas.microsoft.com/office/drawing/2014/main" id="{0998DE42-ED20-40C2-99F0-265C1255426B}"/>
              </a:ext>
            </a:extLst>
          </p:cNvPr>
          <p:cNvSpPr/>
          <p:nvPr/>
        </p:nvSpPr>
        <p:spPr>
          <a:xfrm>
            <a:off x="9366157" y="3506260"/>
            <a:ext cx="367592" cy="36160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2" name="Rettangolo 241">
            <a:extLst>
              <a:ext uri="{FF2B5EF4-FFF2-40B4-BE49-F238E27FC236}">
                <a16:creationId xmlns:a16="http://schemas.microsoft.com/office/drawing/2014/main" id="{C53FFF13-9D36-4B01-9CE4-B2CEFAAA5B21}"/>
              </a:ext>
            </a:extLst>
          </p:cNvPr>
          <p:cNvSpPr/>
          <p:nvPr/>
        </p:nvSpPr>
        <p:spPr>
          <a:xfrm>
            <a:off x="9367004" y="3146633"/>
            <a:ext cx="367592" cy="361607"/>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4" name="Rettangolo 233">
            <a:extLst>
              <a:ext uri="{FF2B5EF4-FFF2-40B4-BE49-F238E27FC236}">
                <a16:creationId xmlns:a16="http://schemas.microsoft.com/office/drawing/2014/main" id="{59715614-0FB0-47C3-99E9-7852382FB99A}"/>
              </a:ext>
            </a:extLst>
          </p:cNvPr>
          <p:cNvSpPr/>
          <p:nvPr/>
        </p:nvSpPr>
        <p:spPr>
          <a:xfrm>
            <a:off x="7191369" y="3512632"/>
            <a:ext cx="367592" cy="361607"/>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8" name="Rettangolo 237">
            <a:extLst>
              <a:ext uri="{FF2B5EF4-FFF2-40B4-BE49-F238E27FC236}">
                <a16:creationId xmlns:a16="http://schemas.microsoft.com/office/drawing/2014/main" id="{EF38D84C-B0B6-4E27-89DE-C5C2D77F0531}"/>
              </a:ext>
            </a:extLst>
          </p:cNvPr>
          <p:cNvSpPr/>
          <p:nvPr/>
        </p:nvSpPr>
        <p:spPr>
          <a:xfrm>
            <a:off x="7189508" y="3883415"/>
            <a:ext cx="367592" cy="35404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0" name="Rettangolo 239">
            <a:extLst>
              <a:ext uri="{FF2B5EF4-FFF2-40B4-BE49-F238E27FC236}">
                <a16:creationId xmlns:a16="http://schemas.microsoft.com/office/drawing/2014/main" id="{CD433CEB-71F8-4BD7-82D6-80C5ED3FC241}"/>
              </a:ext>
            </a:extLst>
          </p:cNvPr>
          <p:cNvSpPr/>
          <p:nvPr/>
        </p:nvSpPr>
        <p:spPr>
          <a:xfrm>
            <a:off x="7189933" y="4237464"/>
            <a:ext cx="367592" cy="35522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7D46266E-88F6-4F5B-9CA5-A155999F3C9A}"/>
              </a:ext>
            </a:extLst>
          </p:cNvPr>
          <p:cNvSpPr>
            <a:spLocks noGrp="1"/>
          </p:cNvSpPr>
          <p:nvPr>
            <p:ph type="title"/>
          </p:nvPr>
        </p:nvSpPr>
        <p:spPr>
          <a:xfrm>
            <a:off x="1484311" y="51311"/>
            <a:ext cx="10018713" cy="853756"/>
          </a:xfrm>
        </p:spPr>
        <p:txBody>
          <a:bodyPr/>
          <a:lstStyle/>
          <a:p>
            <a:r>
              <a:rPr lang="it-IT" dirty="0" err="1">
                <a:latin typeface="Calibri" panose="020F0502020204030204" pitchFamily="34" charset="0"/>
                <a:cs typeface="Calibri" panose="020F0502020204030204" pitchFamily="34" charset="0"/>
              </a:rPr>
              <a:t>Infection</a:t>
            </a:r>
            <a:endParaRPr lang="it-IT" dirty="0">
              <a:latin typeface="Calibri" panose="020F0502020204030204" pitchFamily="34" charset="0"/>
              <a:cs typeface="Calibri" panose="020F0502020204030204" pitchFamily="34" charset="0"/>
            </a:endParaRPr>
          </a:p>
        </p:txBody>
      </p:sp>
      <p:sp>
        <p:nvSpPr>
          <p:cNvPr id="3" name="Segnaposto contenuto 2">
            <a:extLst>
              <a:ext uri="{FF2B5EF4-FFF2-40B4-BE49-F238E27FC236}">
                <a16:creationId xmlns:a16="http://schemas.microsoft.com/office/drawing/2014/main" id="{4347BB6A-B87B-4A10-948E-E1F2ECFDA3FD}"/>
              </a:ext>
            </a:extLst>
          </p:cNvPr>
          <p:cNvSpPr>
            <a:spLocks noGrp="1"/>
          </p:cNvSpPr>
          <p:nvPr>
            <p:ph idx="1"/>
          </p:nvPr>
        </p:nvSpPr>
        <p:spPr>
          <a:xfrm>
            <a:off x="1484310" y="905068"/>
            <a:ext cx="10018713" cy="1458992"/>
          </a:xfrm>
        </p:spPr>
        <p:txBody>
          <a:bodyPr>
            <a:normAutofit lnSpcReduction="10000"/>
          </a:bodyPr>
          <a:lstStyle/>
          <a:p>
            <a:pPr marL="0" indent="0">
              <a:buNone/>
            </a:pPr>
            <a:r>
              <a:rPr lang="it-IT" dirty="0">
                <a:latin typeface="Calibri" panose="020F0502020204030204" pitchFamily="34" charset="0"/>
                <a:cs typeface="Calibri" panose="020F0502020204030204" pitchFamily="34" charset="0"/>
              </a:rPr>
              <a:t>People can </a:t>
            </a:r>
            <a:r>
              <a:rPr lang="it-IT" dirty="0" err="1">
                <a:latin typeface="Calibri" panose="020F0502020204030204" pitchFamily="34" charset="0"/>
                <a:cs typeface="Calibri" panose="020F0502020204030204" pitchFamily="34" charset="0"/>
              </a:rPr>
              <a:t>get</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infected</a:t>
            </a:r>
            <a:r>
              <a:rPr lang="it-IT" dirty="0">
                <a:latin typeface="Calibri" panose="020F0502020204030204" pitchFamily="34" charset="0"/>
                <a:cs typeface="Calibri" panose="020F0502020204030204" pitchFamily="34" charset="0"/>
              </a:rPr>
              <a:t> in </a:t>
            </a:r>
            <a:r>
              <a:rPr lang="it-IT" dirty="0" err="1">
                <a:latin typeface="Calibri" panose="020F0502020204030204" pitchFamily="34" charset="0"/>
                <a:cs typeface="Calibri" panose="020F0502020204030204" pitchFamily="34" charset="0"/>
              </a:rPr>
              <a:t>two</a:t>
            </a:r>
            <a:r>
              <a:rPr lang="it-IT" dirty="0">
                <a:latin typeface="Calibri" panose="020F0502020204030204" pitchFamily="34" charset="0"/>
                <a:cs typeface="Calibri" panose="020F0502020204030204" pitchFamily="34" charset="0"/>
              </a:rPr>
              <a:t> ways:</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Direct </a:t>
            </a:r>
            <a:r>
              <a:rPr lang="it-IT" dirty="0" err="1">
                <a:latin typeface="Calibri" panose="020F0502020204030204" pitchFamily="34" charset="0"/>
                <a:cs typeface="Calibri" panose="020F0502020204030204" pitchFamily="34" charset="0"/>
              </a:rPr>
              <a:t>disease</a:t>
            </a:r>
            <a:r>
              <a:rPr lang="it-IT" dirty="0">
                <a:latin typeface="Calibri" panose="020F0502020204030204" pitchFamily="34" charset="0"/>
                <a:cs typeface="Calibri" panose="020F0502020204030204" pitchFamily="34" charset="0"/>
              </a:rPr>
              <a:t> transmission -&gt; due to </a:t>
            </a:r>
            <a:r>
              <a:rPr lang="it-IT" dirty="0" err="1">
                <a:latin typeface="Calibri" panose="020F0502020204030204" pitchFamily="34" charset="0"/>
                <a:cs typeface="Calibri" panose="020F0502020204030204" pitchFamily="34" charset="0"/>
              </a:rPr>
              <a:t>closeness</a:t>
            </a:r>
            <a:endParaRPr lang="it-IT" dirty="0">
              <a:latin typeface="Calibri" panose="020F0502020204030204" pitchFamily="34" charset="0"/>
              <a:cs typeface="Calibri" panose="020F0502020204030204" pitchFamily="34" charset="0"/>
            </a:endParaRP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Environmental</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disease</a:t>
            </a:r>
            <a:r>
              <a:rPr lang="it-IT" dirty="0">
                <a:latin typeface="Calibri" panose="020F0502020204030204" pitchFamily="34" charset="0"/>
                <a:cs typeface="Calibri" panose="020F0502020204030204" pitchFamily="34" charset="0"/>
              </a:rPr>
              <a:t> transmission -&gt; due to </a:t>
            </a:r>
            <a:r>
              <a:rPr lang="it-IT" dirty="0" err="1">
                <a:latin typeface="Calibri" panose="020F0502020204030204" pitchFamily="34" charset="0"/>
                <a:cs typeface="Calibri" panose="020F0502020204030204" pitchFamily="34" charset="0"/>
              </a:rPr>
              <a:t>infected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floating</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particles</a:t>
            </a:r>
            <a:endParaRPr lang="it-IT" dirty="0">
              <a:latin typeface="Calibri" panose="020F0502020204030204" pitchFamily="34" charset="0"/>
              <a:cs typeface="Calibri" panose="020F0502020204030204" pitchFamily="34" charset="0"/>
            </a:endParaRPr>
          </a:p>
        </p:txBody>
      </p:sp>
      <p:sp>
        <p:nvSpPr>
          <p:cNvPr id="6" name="Segnaposto contenuto 2">
            <a:extLst>
              <a:ext uri="{FF2B5EF4-FFF2-40B4-BE49-F238E27FC236}">
                <a16:creationId xmlns:a16="http://schemas.microsoft.com/office/drawing/2014/main" id="{A3661504-1A50-46F8-B0C8-A5328897C008}"/>
              </a:ext>
            </a:extLst>
          </p:cNvPr>
          <p:cNvSpPr txBox="1">
            <a:spLocks/>
          </p:cNvSpPr>
          <p:nvPr/>
        </p:nvSpPr>
        <p:spPr>
          <a:xfrm>
            <a:off x="1484310" y="5016442"/>
            <a:ext cx="10018713" cy="108794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it-IT" dirty="0" err="1">
                <a:latin typeface="Calibri" panose="020F0502020204030204" pitchFamily="34" charset="0"/>
                <a:cs typeface="Calibri" panose="020F0502020204030204" pitchFamily="34" charset="0"/>
              </a:rPr>
              <a:t>Spreading</a:t>
            </a:r>
            <a:r>
              <a:rPr lang="it-IT" dirty="0">
                <a:latin typeface="Calibri" panose="020F0502020204030204" pitchFamily="34" charset="0"/>
                <a:cs typeface="Calibri" panose="020F0502020204030204" pitchFamily="34" charset="0"/>
              </a:rPr>
              <a:t> speed </a:t>
            </a:r>
            <a:r>
              <a:rPr lang="it-IT" dirty="0" err="1">
                <a:latin typeface="Calibri" panose="020F0502020204030204" pitchFamily="34" charset="0"/>
                <a:cs typeface="Calibri" panose="020F0502020204030204" pitchFamily="34" charset="0"/>
              </a:rPr>
              <a:t>may</a:t>
            </a:r>
            <a:r>
              <a:rPr lang="it-IT" dirty="0">
                <a:latin typeface="Calibri" panose="020F0502020204030204" pitchFamily="34" charset="0"/>
                <a:cs typeface="Calibri" panose="020F0502020204030204" pitchFamily="34" charset="0"/>
              </a:rPr>
              <a:t> be </a:t>
            </a:r>
            <a:r>
              <a:rPr lang="it-IT" dirty="0" err="1">
                <a:latin typeface="Calibri" panose="020F0502020204030204" pitchFamily="34" charset="0"/>
                <a:cs typeface="Calibri" panose="020F0502020204030204" pitchFamily="34" charset="0"/>
              </a:rPr>
              <a:t>too</a:t>
            </a:r>
            <a:r>
              <a:rPr lang="it-IT" dirty="0">
                <a:latin typeface="Calibri" panose="020F0502020204030204" pitchFamily="34" charset="0"/>
                <a:cs typeface="Calibri" panose="020F0502020204030204" pitchFamily="34" charset="0"/>
              </a:rPr>
              <a:t> high -&gt; </a:t>
            </a:r>
            <a:r>
              <a:rPr lang="it-IT" dirty="0" err="1">
                <a:latin typeface="Calibri" panose="020F0502020204030204" pitchFamily="34" charset="0"/>
                <a:cs typeface="Calibri" panose="020F0502020204030204" pitchFamily="34" charset="0"/>
              </a:rPr>
              <a:t>infect</a:t>
            </a:r>
            <a:r>
              <a:rPr lang="it-IT" dirty="0">
                <a:latin typeface="Calibri" panose="020F0502020204030204" pitchFamily="34" charset="0"/>
                <a:cs typeface="Calibri" panose="020F0502020204030204" pitchFamily="34" charset="0"/>
              </a:rPr>
              <a:t>-</a:t>
            </a:r>
            <a:r>
              <a:rPr lang="it-IT" dirty="0" err="1">
                <a:latin typeface="Calibri" panose="020F0502020204030204" pitchFamily="34" charset="0"/>
                <a:cs typeface="Calibri" panose="020F0502020204030204" pitchFamily="34" charset="0"/>
              </a:rPr>
              <a:t>each</a:t>
            </a:r>
            <a:r>
              <a:rPr lang="it-IT" dirty="0">
                <a:latin typeface="Calibri" panose="020F0502020204030204" pitchFamily="34" charset="0"/>
                <a:cs typeface="Calibri" panose="020F0502020204030204" pitchFamily="34" charset="0"/>
              </a:rPr>
              <a:t>-n-</a:t>
            </a:r>
            <a:r>
              <a:rPr lang="it-IT" dirty="0" err="1">
                <a:latin typeface="Calibri" panose="020F0502020204030204" pitchFamily="34" charset="0"/>
                <a:cs typeface="Calibri" panose="020F0502020204030204" pitchFamily="34" charset="0"/>
              </a:rPr>
              <a:t>ticks</a:t>
            </a:r>
            <a:r>
              <a:rPr lang="it-IT" dirty="0">
                <a:latin typeface="Calibri" panose="020F0502020204030204" pitchFamily="34" charset="0"/>
                <a:cs typeface="Calibri" panose="020F0502020204030204" pitchFamily="34" charset="0"/>
              </a:rPr>
              <a:t>.</a:t>
            </a:r>
          </a:p>
          <a:p>
            <a:pPr marL="0" indent="0">
              <a:buFont typeface="Arial"/>
              <a:buNone/>
            </a:pPr>
            <a:r>
              <a:rPr lang="it-IT" dirty="0" err="1">
                <a:latin typeface="Calibri" panose="020F0502020204030204" pitchFamily="34" charset="0"/>
                <a:cs typeface="Calibri" panose="020F0502020204030204" pitchFamily="34" charset="0"/>
              </a:rPr>
              <a:t>Various</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infection</a:t>
            </a:r>
            <a:r>
              <a:rPr lang="it-IT" dirty="0">
                <a:latin typeface="Calibri" panose="020F0502020204030204" pitchFamily="34" charset="0"/>
                <a:cs typeface="Calibri" panose="020F0502020204030204" pitchFamily="34" charset="0"/>
              </a:rPr>
              <a:t> counters </a:t>
            </a:r>
            <a:r>
              <a:rPr lang="it-IT" dirty="0" err="1">
                <a:latin typeface="Calibri" panose="020F0502020204030204" pitchFamily="34" charset="0"/>
                <a:cs typeface="Calibri" panose="020F0502020204030204" pitchFamily="34" charset="0"/>
              </a:rPr>
              <a:t>have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been</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added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as</a:t>
            </a:r>
            <a:r>
              <a:rPr lang="it-IT" dirty="0">
                <a:latin typeface="Calibri" panose="020F0502020204030204" pitchFamily="34" charset="0"/>
                <a:cs typeface="Calibri" panose="020F0502020204030204" pitchFamily="34" charset="0"/>
              </a:rPr>
              <a:t> outputs.</a:t>
            </a:r>
          </a:p>
        </p:txBody>
      </p:sp>
      <p:sp>
        <p:nvSpPr>
          <p:cNvPr id="9" name="Rettangolo 8">
            <a:extLst>
              <a:ext uri="{FF2B5EF4-FFF2-40B4-BE49-F238E27FC236}">
                <a16:creationId xmlns:a16="http://schemas.microsoft.com/office/drawing/2014/main" id="{370B1372-0DDF-45B1-ABD8-646D009247D9}"/>
              </a:ext>
            </a:extLst>
          </p:cNvPr>
          <p:cNvSpPr/>
          <p:nvPr/>
        </p:nvSpPr>
        <p:spPr>
          <a:xfrm>
            <a:off x="1756314" y="3877839"/>
            <a:ext cx="724829" cy="719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47CAD5BC-1A78-4F6E-8D97-D2643DE8D2E6}"/>
              </a:ext>
            </a:extLst>
          </p:cNvPr>
          <p:cNvSpPr/>
          <p:nvPr/>
        </p:nvSpPr>
        <p:spPr>
          <a:xfrm>
            <a:off x="2481143" y="3877839"/>
            <a:ext cx="724829" cy="719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12">
            <a:extLst>
              <a:ext uri="{FF2B5EF4-FFF2-40B4-BE49-F238E27FC236}">
                <a16:creationId xmlns:a16="http://schemas.microsoft.com/office/drawing/2014/main" id="{B5759A64-8E62-4F92-BFC0-5F011600EC05}"/>
              </a:ext>
            </a:extLst>
          </p:cNvPr>
          <p:cNvSpPr/>
          <p:nvPr/>
        </p:nvSpPr>
        <p:spPr>
          <a:xfrm>
            <a:off x="2481142" y="3158583"/>
            <a:ext cx="724829" cy="719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14">
            <a:extLst>
              <a:ext uri="{FF2B5EF4-FFF2-40B4-BE49-F238E27FC236}">
                <a16:creationId xmlns:a16="http://schemas.microsoft.com/office/drawing/2014/main" id="{15E4AF9C-0CE7-473C-A7A2-930A418FADEA}"/>
              </a:ext>
            </a:extLst>
          </p:cNvPr>
          <p:cNvSpPr/>
          <p:nvPr/>
        </p:nvSpPr>
        <p:spPr>
          <a:xfrm>
            <a:off x="1756314" y="3158583"/>
            <a:ext cx="724829" cy="719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7" name="Connettore diritto 16">
            <a:extLst>
              <a:ext uri="{FF2B5EF4-FFF2-40B4-BE49-F238E27FC236}">
                <a16:creationId xmlns:a16="http://schemas.microsoft.com/office/drawing/2014/main" id="{CAD632AB-7EB6-42C1-B060-6A82D679728A}"/>
              </a:ext>
            </a:extLst>
          </p:cNvPr>
          <p:cNvCxnSpPr>
            <a:cxnSpLocks/>
            <a:stCxn id="15" idx="0"/>
            <a:endCxn id="9" idx="2"/>
          </p:cNvCxnSpPr>
          <p:nvPr/>
        </p:nvCxnSpPr>
        <p:spPr>
          <a:xfrm>
            <a:off x="2118729" y="3158583"/>
            <a:ext cx="0" cy="14385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5818A183-A4AA-4E79-873E-84019ACF3D0D}"/>
              </a:ext>
            </a:extLst>
          </p:cNvPr>
          <p:cNvCxnSpPr/>
          <p:nvPr/>
        </p:nvCxnSpPr>
        <p:spPr>
          <a:xfrm>
            <a:off x="2843556" y="3158582"/>
            <a:ext cx="0" cy="14385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FE13CF88-D4C5-45F6-A65D-7E2B363C292A}"/>
              </a:ext>
            </a:extLst>
          </p:cNvPr>
          <p:cNvCxnSpPr>
            <a:cxnSpLocks/>
            <a:stCxn id="15" idx="1"/>
            <a:endCxn id="13" idx="3"/>
          </p:cNvCxnSpPr>
          <p:nvPr/>
        </p:nvCxnSpPr>
        <p:spPr>
          <a:xfrm>
            <a:off x="1756314" y="3518210"/>
            <a:ext cx="14496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nettore diritto 21">
            <a:extLst>
              <a:ext uri="{FF2B5EF4-FFF2-40B4-BE49-F238E27FC236}">
                <a16:creationId xmlns:a16="http://schemas.microsoft.com/office/drawing/2014/main" id="{E5D43BB7-FA3C-4E11-A785-FB540AE2ACAD}"/>
              </a:ext>
            </a:extLst>
          </p:cNvPr>
          <p:cNvCxnSpPr>
            <a:cxnSpLocks/>
            <a:stCxn id="9" idx="1"/>
            <a:endCxn id="11" idx="3"/>
          </p:cNvCxnSpPr>
          <p:nvPr/>
        </p:nvCxnSpPr>
        <p:spPr>
          <a:xfrm>
            <a:off x="1756314" y="4237466"/>
            <a:ext cx="14496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ttangolo 24">
            <a:extLst>
              <a:ext uri="{FF2B5EF4-FFF2-40B4-BE49-F238E27FC236}">
                <a16:creationId xmlns:a16="http://schemas.microsoft.com/office/drawing/2014/main" id="{0C5EAEEE-0D49-46C8-9E3A-CF18421A05EB}"/>
              </a:ext>
            </a:extLst>
          </p:cNvPr>
          <p:cNvSpPr/>
          <p:nvPr/>
        </p:nvSpPr>
        <p:spPr>
          <a:xfrm>
            <a:off x="3930797" y="3872262"/>
            <a:ext cx="724829" cy="719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Rettangolo 25">
            <a:extLst>
              <a:ext uri="{FF2B5EF4-FFF2-40B4-BE49-F238E27FC236}">
                <a16:creationId xmlns:a16="http://schemas.microsoft.com/office/drawing/2014/main" id="{E9B95D35-E4F2-4583-97F7-E771FBF1C257}"/>
              </a:ext>
            </a:extLst>
          </p:cNvPr>
          <p:cNvSpPr/>
          <p:nvPr/>
        </p:nvSpPr>
        <p:spPr>
          <a:xfrm>
            <a:off x="4655626" y="3872262"/>
            <a:ext cx="724829" cy="719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Rettangolo 26">
            <a:extLst>
              <a:ext uri="{FF2B5EF4-FFF2-40B4-BE49-F238E27FC236}">
                <a16:creationId xmlns:a16="http://schemas.microsoft.com/office/drawing/2014/main" id="{0F2780A6-275A-4580-BC15-A60A96907FB8}"/>
              </a:ext>
            </a:extLst>
          </p:cNvPr>
          <p:cNvSpPr/>
          <p:nvPr/>
        </p:nvSpPr>
        <p:spPr>
          <a:xfrm>
            <a:off x="4655625" y="3153006"/>
            <a:ext cx="724829" cy="719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Rettangolo 27">
            <a:extLst>
              <a:ext uri="{FF2B5EF4-FFF2-40B4-BE49-F238E27FC236}">
                <a16:creationId xmlns:a16="http://schemas.microsoft.com/office/drawing/2014/main" id="{092524A6-9D98-4EFE-910D-47B2BD8D4D64}"/>
              </a:ext>
            </a:extLst>
          </p:cNvPr>
          <p:cNvSpPr/>
          <p:nvPr/>
        </p:nvSpPr>
        <p:spPr>
          <a:xfrm>
            <a:off x="3930797" y="3153006"/>
            <a:ext cx="724829" cy="719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9" name="Connettore diritto 28">
            <a:extLst>
              <a:ext uri="{FF2B5EF4-FFF2-40B4-BE49-F238E27FC236}">
                <a16:creationId xmlns:a16="http://schemas.microsoft.com/office/drawing/2014/main" id="{4E35FFB3-A9C4-4EFC-B870-6DF4EDD8E6C5}"/>
              </a:ext>
            </a:extLst>
          </p:cNvPr>
          <p:cNvCxnSpPr>
            <a:cxnSpLocks/>
            <a:stCxn id="28" idx="0"/>
            <a:endCxn id="25" idx="2"/>
          </p:cNvCxnSpPr>
          <p:nvPr/>
        </p:nvCxnSpPr>
        <p:spPr>
          <a:xfrm>
            <a:off x="4293212" y="3153006"/>
            <a:ext cx="0" cy="14385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Connettore diritto 29">
            <a:extLst>
              <a:ext uri="{FF2B5EF4-FFF2-40B4-BE49-F238E27FC236}">
                <a16:creationId xmlns:a16="http://schemas.microsoft.com/office/drawing/2014/main" id="{AD7F3C75-D838-4989-B2BB-9C8797F065D2}"/>
              </a:ext>
            </a:extLst>
          </p:cNvPr>
          <p:cNvCxnSpPr/>
          <p:nvPr/>
        </p:nvCxnSpPr>
        <p:spPr>
          <a:xfrm>
            <a:off x="5018039" y="3153005"/>
            <a:ext cx="0" cy="14385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onnettore diritto 30">
            <a:extLst>
              <a:ext uri="{FF2B5EF4-FFF2-40B4-BE49-F238E27FC236}">
                <a16:creationId xmlns:a16="http://schemas.microsoft.com/office/drawing/2014/main" id="{CA2D7757-2367-444B-9D43-9D1CD5C0714A}"/>
              </a:ext>
            </a:extLst>
          </p:cNvPr>
          <p:cNvCxnSpPr>
            <a:cxnSpLocks/>
            <a:stCxn id="28" idx="1"/>
            <a:endCxn id="27" idx="3"/>
          </p:cNvCxnSpPr>
          <p:nvPr/>
        </p:nvCxnSpPr>
        <p:spPr>
          <a:xfrm>
            <a:off x="3930797" y="3512633"/>
            <a:ext cx="14496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nettore diritto 31">
            <a:extLst>
              <a:ext uri="{FF2B5EF4-FFF2-40B4-BE49-F238E27FC236}">
                <a16:creationId xmlns:a16="http://schemas.microsoft.com/office/drawing/2014/main" id="{678E4B71-AE08-4C13-926B-01911F424CC4}"/>
              </a:ext>
            </a:extLst>
          </p:cNvPr>
          <p:cNvCxnSpPr>
            <a:cxnSpLocks/>
            <a:stCxn id="25" idx="1"/>
            <a:endCxn id="26" idx="3"/>
          </p:cNvCxnSpPr>
          <p:nvPr/>
        </p:nvCxnSpPr>
        <p:spPr>
          <a:xfrm>
            <a:off x="3930797" y="4231889"/>
            <a:ext cx="14496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Smile 33">
            <a:extLst>
              <a:ext uri="{FF2B5EF4-FFF2-40B4-BE49-F238E27FC236}">
                <a16:creationId xmlns:a16="http://schemas.microsoft.com/office/drawing/2014/main" id="{9E967EBA-267A-442D-AE0F-F8584EB5F8FB}"/>
              </a:ext>
            </a:extLst>
          </p:cNvPr>
          <p:cNvSpPr/>
          <p:nvPr/>
        </p:nvSpPr>
        <p:spPr>
          <a:xfrm>
            <a:off x="1785795" y="3560727"/>
            <a:ext cx="298294" cy="274593"/>
          </a:xfrm>
          <a:prstGeom prst="smileyFac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Smile 35">
            <a:extLst>
              <a:ext uri="{FF2B5EF4-FFF2-40B4-BE49-F238E27FC236}">
                <a16:creationId xmlns:a16="http://schemas.microsoft.com/office/drawing/2014/main" id="{C5A03348-182C-4CD3-9255-DFCDF81EC9B9}"/>
              </a:ext>
            </a:extLst>
          </p:cNvPr>
          <p:cNvSpPr/>
          <p:nvPr/>
        </p:nvSpPr>
        <p:spPr>
          <a:xfrm>
            <a:off x="2875616" y="3918958"/>
            <a:ext cx="298294" cy="274593"/>
          </a:xfrm>
          <a:prstGeom prst="smileyFac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Freccia a destra 36">
            <a:extLst>
              <a:ext uri="{FF2B5EF4-FFF2-40B4-BE49-F238E27FC236}">
                <a16:creationId xmlns:a16="http://schemas.microsoft.com/office/drawing/2014/main" id="{542D4648-5536-4192-8333-C50F3C42CF53}"/>
              </a:ext>
            </a:extLst>
          </p:cNvPr>
          <p:cNvSpPr/>
          <p:nvPr/>
        </p:nvSpPr>
        <p:spPr>
          <a:xfrm>
            <a:off x="3362090" y="3767511"/>
            <a:ext cx="457188" cy="2318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Smile 38">
            <a:extLst>
              <a:ext uri="{FF2B5EF4-FFF2-40B4-BE49-F238E27FC236}">
                <a16:creationId xmlns:a16="http://schemas.microsoft.com/office/drawing/2014/main" id="{37334C10-39E0-4D71-94BB-E4C3BF576275}"/>
              </a:ext>
            </a:extLst>
          </p:cNvPr>
          <p:cNvSpPr/>
          <p:nvPr/>
        </p:nvSpPr>
        <p:spPr>
          <a:xfrm>
            <a:off x="4323866" y="3558640"/>
            <a:ext cx="298294" cy="274593"/>
          </a:xfrm>
          <a:prstGeom prst="smileyFac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Smile 40">
            <a:extLst>
              <a:ext uri="{FF2B5EF4-FFF2-40B4-BE49-F238E27FC236}">
                <a16:creationId xmlns:a16="http://schemas.microsoft.com/office/drawing/2014/main" id="{F5D464D7-45BA-4ACF-A8B6-619A4AFD0179}"/>
              </a:ext>
            </a:extLst>
          </p:cNvPr>
          <p:cNvSpPr/>
          <p:nvPr/>
        </p:nvSpPr>
        <p:spPr>
          <a:xfrm>
            <a:off x="4687685" y="3914776"/>
            <a:ext cx="298294" cy="274593"/>
          </a:xfrm>
          <a:prstGeom prst="smileyFac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1" name="Rettangolo 210">
            <a:extLst>
              <a:ext uri="{FF2B5EF4-FFF2-40B4-BE49-F238E27FC236}">
                <a16:creationId xmlns:a16="http://schemas.microsoft.com/office/drawing/2014/main" id="{7CA7E052-A7CC-48AE-B2A0-8E8B8B0E2381}"/>
              </a:ext>
            </a:extLst>
          </p:cNvPr>
          <p:cNvSpPr/>
          <p:nvPr/>
        </p:nvSpPr>
        <p:spPr>
          <a:xfrm>
            <a:off x="6830108" y="3877839"/>
            <a:ext cx="724829" cy="719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2" name="Rettangolo 211">
            <a:extLst>
              <a:ext uri="{FF2B5EF4-FFF2-40B4-BE49-F238E27FC236}">
                <a16:creationId xmlns:a16="http://schemas.microsoft.com/office/drawing/2014/main" id="{C6AF1952-2A41-49AC-88F6-408A61E31F38}"/>
              </a:ext>
            </a:extLst>
          </p:cNvPr>
          <p:cNvSpPr/>
          <p:nvPr/>
        </p:nvSpPr>
        <p:spPr>
          <a:xfrm>
            <a:off x="7554937" y="3877839"/>
            <a:ext cx="724829" cy="719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3" name="Rettangolo 212">
            <a:extLst>
              <a:ext uri="{FF2B5EF4-FFF2-40B4-BE49-F238E27FC236}">
                <a16:creationId xmlns:a16="http://schemas.microsoft.com/office/drawing/2014/main" id="{0684AEE2-E886-469D-81BD-80A1D219382A}"/>
              </a:ext>
            </a:extLst>
          </p:cNvPr>
          <p:cNvSpPr/>
          <p:nvPr/>
        </p:nvSpPr>
        <p:spPr>
          <a:xfrm>
            <a:off x="7554936" y="3158583"/>
            <a:ext cx="724829" cy="719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4" name="Rettangolo 213">
            <a:extLst>
              <a:ext uri="{FF2B5EF4-FFF2-40B4-BE49-F238E27FC236}">
                <a16:creationId xmlns:a16="http://schemas.microsoft.com/office/drawing/2014/main" id="{EFEED8ED-FC3D-4E7E-881A-303368EBF996}"/>
              </a:ext>
            </a:extLst>
          </p:cNvPr>
          <p:cNvSpPr/>
          <p:nvPr/>
        </p:nvSpPr>
        <p:spPr>
          <a:xfrm>
            <a:off x="6830108" y="3158583"/>
            <a:ext cx="724829" cy="719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15" name="Connettore diritto 214">
            <a:extLst>
              <a:ext uri="{FF2B5EF4-FFF2-40B4-BE49-F238E27FC236}">
                <a16:creationId xmlns:a16="http://schemas.microsoft.com/office/drawing/2014/main" id="{EFCB5BB8-1F93-4560-8550-4246E1F86AD9}"/>
              </a:ext>
            </a:extLst>
          </p:cNvPr>
          <p:cNvCxnSpPr>
            <a:cxnSpLocks/>
            <a:stCxn id="214" idx="0"/>
            <a:endCxn id="211" idx="2"/>
          </p:cNvCxnSpPr>
          <p:nvPr/>
        </p:nvCxnSpPr>
        <p:spPr>
          <a:xfrm>
            <a:off x="7192523" y="3158583"/>
            <a:ext cx="0" cy="14385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Connettore diritto 215">
            <a:extLst>
              <a:ext uri="{FF2B5EF4-FFF2-40B4-BE49-F238E27FC236}">
                <a16:creationId xmlns:a16="http://schemas.microsoft.com/office/drawing/2014/main" id="{91487985-EE41-4760-872A-C0076DBAFED8}"/>
              </a:ext>
            </a:extLst>
          </p:cNvPr>
          <p:cNvCxnSpPr/>
          <p:nvPr/>
        </p:nvCxnSpPr>
        <p:spPr>
          <a:xfrm>
            <a:off x="7917350" y="3158582"/>
            <a:ext cx="0" cy="14385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Connettore diritto 216">
            <a:extLst>
              <a:ext uri="{FF2B5EF4-FFF2-40B4-BE49-F238E27FC236}">
                <a16:creationId xmlns:a16="http://schemas.microsoft.com/office/drawing/2014/main" id="{929AC6B4-F292-466B-9FAD-48082AA7112D}"/>
              </a:ext>
            </a:extLst>
          </p:cNvPr>
          <p:cNvCxnSpPr>
            <a:cxnSpLocks/>
            <a:stCxn id="214" idx="1"/>
            <a:endCxn id="213" idx="3"/>
          </p:cNvCxnSpPr>
          <p:nvPr/>
        </p:nvCxnSpPr>
        <p:spPr>
          <a:xfrm>
            <a:off x="6830108" y="3518210"/>
            <a:ext cx="14496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Connettore diritto 217">
            <a:extLst>
              <a:ext uri="{FF2B5EF4-FFF2-40B4-BE49-F238E27FC236}">
                <a16:creationId xmlns:a16="http://schemas.microsoft.com/office/drawing/2014/main" id="{51F344D5-6158-419B-B8E2-1667096B312B}"/>
              </a:ext>
            </a:extLst>
          </p:cNvPr>
          <p:cNvCxnSpPr>
            <a:cxnSpLocks/>
            <a:stCxn id="211" idx="1"/>
            <a:endCxn id="212" idx="3"/>
          </p:cNvCxnSpPr>
          <p:nvPr/>
        </p:nvCxnSpPr>
        <p:spPr>
          <a:xfrm>
            <a:off x="6830108" y="4237466"/>
            <a:ext cx="14496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9" name="Rettangolo 218">
            <a:extLst>
              <a:ext uri="{FF2B5EF4-FFF2-40B4-BE49-F238E27FC236}">
                <a16:creationId xmlns:a16="http://schemas.microsoft.com/office/drawing/2014/main" id="{93AAEA24-7156-4181-A9B6-1E41DC419EF4}"/>
              </a:ext>
            </a:extLst>
          </p:cNvPr>
          <p:cNvSpPr/>
          <p:nvPr/>
        </p:nvSpPr>
        <p:spPr>
          <a:xfrm>
            <a:off x="9004591" y="3872262"/>
            <a:ext cx="724829" cy="719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0" name="Rettangolo 219">
            <a:extLst>
              <a:ext uri="{FF2B5EF4-FFF2-40B4-BE49-F238E27FC236}">
                <a16:creationId xmlns:a16="http://schemas.microsoft.com/office/drawing/2014/main" id="{FEDF13C0-471F-4C18-A433-3D663FF71AB3}"/>
              </a:ext>
            </a:extLst>
          </p:cNvPr>
          <p:cNvSpPr/>
          <p:nvPr/>
        </p:nvSpPr>
        <p:spPr>
          <a:xfrm>
            <a:off x="9729420" y="3872262"/>
            <a:ext cx="724829" cy="719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1" name="Rettangolo 220">
            <a:extLst>
              <a:ext uri="{FF2B5EF4-FFF2-40B4-BE49-F238E27FC236}">
                <a16:creationId xmlns:a16="http://schemas.microsoft.com/office/drawing/2014/main" id="{B9400DB5-CCD8-49F2-8E59-EF6A61B98FE3}"/>
              </a:ext>
            </a:extLst>
          </p:cNvPr>
          <p:cNvSpPr/>
          <p:nvPr/>
        </p:nvSpPr>
        <p:spPr>
          <a:xfrm>
            <a:off x="9729419" y="3153006"/>
            <a:ext cx="724829" cy="719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2" name="Rettangolo 221">
            <a:extLst>
              <a:ext uri="{FF2B5EF4-FFF2-40B4-BE49-F238E27FC236}">
                <a16:creationId xmlns:a16="http://schemas.microsoft.com/office/drawing/2014/main" id="{C8D150B9-6A07-49E2-8C4C-74897F0D0893}"/>
              </a:ext>
            </a:extLst>
          </p:cNvPr>
          <p:cNvSpPr/>
          <p:nvPr/>
        </p:nvSpPr>
        <p:spPr>
          <a:xfrm>
            <a:off x="9004591" y="3153006"/>
            <a:ext cx="724829" cy="719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23" name="Connettore diritto 222">
            <a:extLst>
              <a:ext uri="{FF2B5EF4-FFF2-40B4-BE49-F238E27FC236}">
                <a16:creationId xmlns:a16="http://schemas.microsoft.com/office/drawing/2014/main" id="{77DEAF2C-DD71-4F2A-BA35-E547AC3C857D}"/>
              </a:ext>
            </a:extLst>
          </p:cNvPr>
          <p:cNvCxnSpPr>
            <a:cxnSpLocks/>
            <a:stCxn id="222" idx="0"/>
            <a:endCxn id="219" idx="2"/>
          </p:cNvCxnSpPr>
          <p:nvPr/>
        </p:nvCxnSpPr>
        <p:spPr>
          <a:xfrm>
            <a:off x="9367006" y="3153006"/>
            <a:ext cx="0" cy="14385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Connettore diritto 223">
            <a:extLst>
              <a:ext uri="{FF2B5EF4-FFF2-40B4-BE49-F238E27FC236}">
                <a16:creationId xmlns:a16="http://schemas.microsoft.com/office/drawing/2014/main" id="{232BDC41-4B2C-47A3-96DA-85F5FD2D0BE0}"/>
              </a:ext>
            </a:extLst>
          </p:cNvPr>
          <p:cNvCxnSpPr/>
          <p:nvPr/>
        </p:nvCxnSpPr>
        <p:spPr>
          <a:xfrm>
            <a:off x="10091833" y="3153005"/>
            <a:ext cx="0" cy="14385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Connettore diritto 224">
            <a:extLst>
              <a:ext uri="{FF2B5EF4-FFF2-40B4-BE49-F238E27FC236}">
                <a16:creationId xmlns:a16="http://schemas.microsoft.com/office/drawing/2014/main" id="{E1E1958F-E250-4151-88F7-0A4A0553E9FC}"/>
              </a:ext>
            </a:extLst>
          </p:cNvPr>
          <p:cNvCxnSpPr>
            <a:cxnSpLocks/>
            <a:stCxn id="222" idx="1"/>
            <a:endCxn id="221" idx="3"/>
          </p:cNvCxnSpPr>
          <p:nvPr/>
        </p:nvCxnSpPr>
        <p:spPr>
          <a:xfrm>
            <a:off x="9004591" y="3512633"/>
            <a:ext cx="14496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Connettore diritto 225">
            <a:extLst>
              <a:ext uri="{FF2B5EF4-FFF2-40B4-BE49-F238E27FC236}">
                <a16:creationId xmlns:a16="http://schemas.microsoft.com/office/drawing/2014/main" id="{F4DFD888-A5AB-4A94-B920-A67468819717}"/>
              </a:ext>
            </a:extLst>
          </p:cNvPr>
          <p:cNvCxnSpPr>
            <a:cxnSpLocks/>
            <a:stCxn id="219" idx="1"/>
            <a:endCxn id="220" idx="3"/>
          </p:cNvCxnSpPr>
          <p:nvPr/>
        </p:nvCxnSpPr>
        <p:spPr>
          <a:xfrm>
            <a:off x="9004591" y="4231889"/>
            <a:ext cx="14496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7" name="Smile 226">
            <a:extLst>
              <a:ext uri="{FF2B5EF4-FFF2-40B4-BE49-F238E27FC236}">
                <a16:creationId xmlns:a16="http://schemas.microsoft.com/office/drawing/2014/main" id="{2ACAB26E-0AE8-4BCF-A79A-A3C99FD56296}"/>
              </a:ext>
            </a:extLst>
          </p:cNvPr>
          <p:cNvSpPr/>
          <p:nvPr/>
        </p:nvSpPr>
        <p:spPr>
          <a:xfrm>
            <a:off x="7224582" y="3560727"/>
            <a:ext cx="298294" cy="274593"/>
          </a:xfrm>
          <a:prstGeom prst="smileyFac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8" name="Smile 227">
            <a:extLst>
              <a:ext uri="{FF2B5EF4-FFF2-40B4-BE49-F238E27FC236}">
                <a16:creationId xmlns:a16="http://schemas.microsoft.com/office/drawing/2014/main" id="{76F4C457-58F3-4E93-AAA1-5E4F74340DD4}"/>
              </a:ext>
            </a:extLst>
          </p:cNvPr>
          <p:cNvSpPr/>
          <p:nvPr/>
        </p:nvSpPr>
        <p:spPr>
          <a:xfrm>
            <a:off x="7586996" y="3919042"/>
            <a:ext cx="298294" cy="274593"/>
          </a:xfrm>
          <a:prstGeom prst="smileyFac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9" name="Freccia a destra 228">
            <a:extLst>
              <a:ext uri="{FF2B5EF4-FFF2-40B4-BE49-F238E27FC236}">
                <a16:creationId xmlns:a16="http://schemas.microsoft.com/office/drawing/2014/main" id="{2F4174BA-5D2C-40CF-81FE-5033D764F40D}"/>
              </a:ext>
            </a:extLst>
          </p:cNvPr>
          <p:cNvSpPr/>
          <p:nvPr/>
        </p:nvSpPr>
        <p:spPr>
          <a:xfrm>
            <a:off x="8435884" y="3767511"/>
            <a:ext cx="457188" cy="2318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0" name="Smile 229">
            <a:extLst>
              <a:ext uri="{FF2B5EF4-FFF2-40B4-BE49-F238E27FC236}">
                <a16:creationId xmlns:a16="http://schemas.microsoft.com/office/drawing/2014/main" id="{5F4DC4D7-E626-4F3E-8B67-28D16795B0B4}"/>
              </a:ext>
            </a:extLst>
          </p:cNvPr>
          <p:cNvSpPr/>
          <p:nvPr/>
        </p:nvSpPr>
        <p:spPr>
          <a:xfrm>
            <a:off x="9403149" y="3192313"/>
            <a:ext cx="298294" cy="274593"/>
          </a:xfrm>
          <a:prstGeom prst="smileyFac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1" name="Smile 230">
            <a:extLst>
              <a:ext uri="{FF2B5EF4-FFF2-40B4-BE49-F238E27FC236}">
                <a16:creationId xmlns:a16="http://schemas.microsoft.com/office/drawing/2014/main" id="{4F127351-2D82-42EF-AB93-03B64CFF31CD}"/>
              </a:ext>
            </a:extLst>
          </p:cNvPr>
          <p:cNvSpPr/>
          <p:nvPr/>
        </p:nvSpPr>
        <p:spPr>
          <a:xfrm>
            <a:off x="9395455" y="3914776"/>
            <a:ext cx="298294" cy="274593"/>
          </a:xfrm>
          <a:prstGeom prst="smileyFac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9" name="CasellaDiTesto 248">
            <a:extLst>
              <a:ext uri="{FF2B5EF4-FFF2-40B4-BE49-F238E27FC236}">
                <a16:creationId xmlns:a16="http://schemas.microsoft.com/office/drawing/2014/main" id="{1226FF34-EC3B-415D-9FE9-811BA79407E4}"/>
              </a:ext>
            </a:extLst>
          </p:cNvPr>
          <p:cNvSpPr txBox="1"/>
          <p:nvPr/>
        </p:nvSpPr>
        <p:spPr>
          <a:xfrm>
            <a:off x="2465033" y="2567960"/>
            <a:ext cx="2245488" cy="400110"/>
          </a:xfrm>
          <a:prstGeom prst="rect">
            <a:avLst/>
          </a:prstGeom>
          <a:noFill/>
        </p:spPr>
        <p:txBody>
          <a:bodyPr wrap="square" rtlCol="0">
            <a:spAutoFit/>
          </a:bodyPr>
          <a:lstStyle/>
          <a:p>
            <a:r>
              <a:rPr lang="it-IT" sz="2000" dirty="0">
                <a:latin typeface="Calibri" panose="020F0502020204030204" pitchFamily="34" charset="0"/>
                <a:cs typeface="Calibri" panose="020F0502020204030204" pitchFamily="34" charset="0"/>
              </a:rPr>
              <a:t>Direct transmission</a:t>
            </a:r>
          </a:p>
        </p:txBody>
      </p:sp>
      <p:sp>
        <p:nvSpPr>
          <p:cNvPr id="251" name="CasellaDiTesto 250">
            <a:extLst>
              <a:ext uri="{FF2B5EF4-FFF2-40B4-BE49-F238E27FC236}">
                <a16:creationId xmlns:a16="http://schemas.microsoft.com/office/drawing/2014/main" id="{ADC2D4AB-9785-4931-8CC5-BA6470E6F3CE}"/>
              </a:ext>
            </a:extLst>
          </p:cNvPr>
          <p:cNvSpPr txBox="1"/>
          <p:nvPr/>
        </p:nvSpPr>
        <p:spPr>
          <a:xfrm>
            <a:off x="7122572" y="2566149"/>
            <a:ext cx="3083811" cy="400110"/>
          </a:xfrm>
          <a:prstGeom prst="rect">
            <a:avLst/>
          </a:prstGeom>
          <a:noFill/>
        </p:spPr>
        <p:txBody>
          <a:bodyPr wrap="square" rtlCol="0">
            <a:spAutoFit/>
          </a:bodyPr>
          <a:lstStyle/>
          <a:p>
            <a:r>
              <a:rPr lang="it-IT" sz="2000" dirty="0" err="1">
                <a:latin typeface="Calibri" panose="020F0502020204030204" pitchFamily="34" charset="0"/>
                <a:cs typeface="Calibri" panose="020F0502020204030204" pitchFamily="34" charset="0"/>
              </a:rPr>
              <a:t>Environmental</a:t>
            </a:r>
            <a:r>
              <a:rPr lang="it-IT" sz="2000" dirty="0">
                <a:latin typeface="Calibri" panose="020F0502020204030204" pitchFamily="34" charset="0"/>
                <a:cs typeface="Calibri" panose="020F0502020204030204" pitchFamily="34" charset="0"/>
              </a:rPr>
              <a:t> transmission</a:t>
            </a:r>
          </a:p>
        </p:txBody>
      </p:sp>
      <p:cxnSp>
        <p:nvCxnSpPr>
          <p:cNvPr id="60" name="Connettore 2 59">
            <a:extLst>
              <a:ext uri="{FF2B5EF4-FFF2-40B4-BE49-F238E27FC236}">
                <a16:creationId xmlns:a16="http://schemas.microsoft.com/office/drawing/2014/main" id="{D72D1EE4-11C7-484D-BA0F-21D5763C0AC1}"/>
              </a:ext>
            </a:extLst>
          </p:cNvPr>
          <p:cNvCxnSpPr>
            <a:cxnSpLocks/>
            <a:stCxn id="36" idx="2"/>
          </p:cNvCxnSpPr>
          <p:nvPr/>
        </p:nvCxnSpPr>
        <p:spPr>
          <a:xfrm flipH="1">
            <a:off x="2712720" y="4056255"/>
            <a:ext cx="1628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ttore 2 67">
            <a:extLst>
              <a:ext uri="{FF2B5EF4-FFF2-40B4-BE49-F238E27FC236}">
                <a16:creationId xmlns:a16="http://schemas.microsoft.com/office/drawing/2014/main" id="{02F8F52D-BD00-4594-B8AD-892C417031A2}"/>
              </a:ext>
            </a:extLst>
          </p:cNvPr>
          <p:cNvCxnSpPr>
            <a:cxnSpLocks/>
            <a:stCxn id="228" idx="2"/>
          </p:cNvCxnSpPr>
          <p:nvPr/>
        </p:nvCxnSpPr>
        <p:spPr>
          <a:xfrm flipH="1">
            <a:off x="7421536" y="4056339"/>
            <a:ext cx="1654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onnettore 2 73">
            <a:extLst>
              <a:ext uri="{FF2B5EF4-FFF2-40B4-BE49-F238E27FC236}">
                <a16:creationId xmlns:a16="http://schemas.microsoft.com/office/drawing/2014/main" id="{202F4871-B82C-491A-8EAE-1BDF269093D7}"/>
              </a:ext>
            </a:extLst>
          </p:cNvPr>
          <p:cNvCxnSpPr>
            <a:cxnSpLocks/>
            <a:stCxn id="227" idx="0"/>
          </p:cNvCxnSpPr>
          <p:nvPr/>
        </p:nvCxnSpPr>
        <p:spPr>
          <a:xfrm flipV="1">
            <a:off x="7373729" y="3391185"/>
            <a:ext cx="0" cy="1695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ttore 2 80">
            <a:extLst>
              <a:ext uri="{FF2B5EF4-FFF2-40B4-BE49-F238E27FC236}">
                <a16:creationId xmlns:a16="http://schemas.microsoft.com/office/drawing/2014/main" id="{2F70F491-0BB3-4E31-B5E8-87314F23A86A}"/>
              </a:ext>
            </a:extLst>
          </p:cNvPr>
          <p:cNvCxnSpPr>
            <a:cxnSpLocks/>
            <a:stCxn id="34" idx="6"/>
          </p:cNvCxnSpPr>
          <p:nvPr/>
        </p:nvCxnSpPr>
        <p:spPr>
          <a:xfrm>
            <a:off x="2084089" y="3698024"/>
            <a:ext cx="1596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ttore 2 83">
            <a:extLst>
              <a:ext uri="{FF2B5EF4-FFF2-40B4-BE49-F238E27FC236}">
                <a16:creationId xmlns:a16="http://schemas.microsoft.com/office/drawing/2014/main" id="{E252497B-5B8C-4711-90D5-6D6C95630606}"/>
              </a:ext>
            </a:extLst>
          </p:cNvPr>
          <p:cNvCxnSpPr>
            <a:cxnSpLocks/>
            <a:stCxn id="39" idx="6"/>
          </p:cNvCxnSpPr>
          <p:nvPr/>
        </p:nvCxnSpPr>
        <p:spPr>
          <a:xfrm flipV="1">
            <a:off x="4622160" y="3693435"/>
            <a:ext cx="158473" cy="25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nettore 2 86">
            <a:extLst>
              <a:ext uri="{FF2B5EF4-FFF2-40B4-BE49-F238E27FC236}">
                <a16:creationId xmlns:a16="http://schemas.microsoft.com/office/drawing/2014/main" id="{A5D24EB6-2A3B-4FC6-908B-45045077F438}"/>
              </a:ext>
            </a:extLst>
          </p:cNvPr>
          <p:cNvCxnSpPr>
            <a:cxnSpLocks/>
            <a:stCxn id="41" idx="2"/>
          </p:cNvCxnSpPr>
          <p:nvPr/>
        </p:nvCxnSpPr>
        <p:spPr>
          <a:xfrm flipH="1">
            <a:off x="4530619" y="4052073"/>
            <a:ext cx="1570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Connettore 2 91">
            <a:extLst>
              <a:ext uri="{FF2B5EF4-FFF2-40B4-BE49-F238E27FC236}">
                <a16:creationId xmlns:a16="http://schemas.microsoft.com/office/drawing/2014/main" id="{483864FF-BCD6-4D13-85F4-308D7D1FE44E}"/>
              </a:ext>
            </a:extLst>
          </p:cNvPr>
          <p:cNvCxnSpPr>
            <a:cxnSpLocks/>
            <a:stCxn id="230" idx="0"/>
          </p:cNvCxnSpPr>
          <p:nvPr/>
        </p:nvCxnSpPr>
        <p:spPr>
          <a:xfrm flipH="1" flipV="1">
            <a:off x="9549953" y="3029213"/>
            <a:ext cx="2343" cy="1631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Connettore 2 94">
            <a:extLst>
              <a:ext uri="{FF2B5EF4-FFF2-40B4-BE49-F238E27FC236}">
                <a16:creationId xmlns:a16="http://schemas.microsoft.com/office/drawing/2014/main" id="{9DA544D9-B68B-4115-A367-56511F755371}"/>
              </a:ext>
            </a:extLst>
          </p:cNvPr>
          <p:cNvCxnSpPr>
            <a:cxnSpLocks/>
            <a:stCxn id="231" idx="2"/>
          </p:cNvCxnSpPr>
          <p:nvPr/>
        </p:nvCxnSpPr>
        <p:spPr>
          <a:xfrm flipH="1">
            <a:off x="9235440" y="4052073"/>
            <a:ext cx="160015" cy="17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1374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46266E-88F6-4F5B-9CA5-A155999F3C9A}"/>
              </a:ext>
            </a:extLst>
          </p:cNvPr>
          <p:cNvSpPr>
            <a:spLocks noGrp="1"/>
          </p:cNvSpPr>
          <p:nvPr>
            <p:ph type="title"/>
          </p:nvPr>
        </p:nvSpPr>
        <p:spPr>
          <a:xfrm>
            <a:off x="1484311" y="51311"/>
            <a:ext cx="10018713" cy="853756"/>
          </a:xfrm>
        </p:spPr>
        <p:txBody>
          <a:bodyPr/>
          <a:lstStyle/>
          <a:p>
            <a:r>
              <a:rPr lang="it-IT" dirty="0" err="1">
                <a:latin typeface="Calibri" panose="020F0502020204030204" pitchFamily="34" charset="0"/>
                <a:cs typeface="Calibri" panose="020F0502020204030204" pitchFamily="34" charset="0"/>
              </a:rPr>
              <a:t>Results</a:t>
            </a:r>
            <a:r>
              <a:rPr lang="it-IT" dirty="0">
                <a:latin typeface="Calibri" panose="020F0502020204030204" pitchFamily="34" charset="0"/>
                <a:cs typeface="Calibri" panose="020F0502020204030204" pitchFamily="34" charset="0"/>
              </a:rPr>
              <a:t> – no quarantine </a:t>
            </a:r>
            <a:r>
              <a:rPr lang="it-IT" dirty="0" err="1">
                <a:latin typeface="Calibri" panose="020F0502020204030204" pitchFamily="34" charset="0"/>
                <a:cs typeface="Calibri" panose="020F0502020204030204" pitchFamily="34" charset="0"/>
              </a:rPr>
              <a:t>run</a:t>
            </a:r>
            <a:endParaRPr lang="it-IT" dirty="0">
              <a:latin typeface="Calibri" panose="020F0502020204030204" pitchFamily="34" charset="0"/>
              <a:cs typeface="Calibri" panose="020F0502020204030204" pitchFamily="34" charset="0"/>
            </a:endParaRPr>
          </a:p>
        </p:txBody>
      </p:sp>
      <p:sp>
        <p:nvSpPr>
          <p:cNvPr id="3" name="Segnaposto contenuto 2">
            <a:extLst>
              <a:ext uri="{FF2B5EF4-FFF2-40B4-BE49-F238E27FC236}">
                <a16:creationId xmlns:a16="http://schemas.microsoft.com/office/drawing/2014/main" id="{4347BB6A-B87B-4A10-948E-E1F2ECFDA3FD}"/>
              </a:ext>
            </a:extLst>
          </p:cNvPr>
          <p:cNvSpPr>
            <a:spLocks noGrp="1"/>
          </p:cNvSpPr>
          <p:nvPr>
            <p:ph idx="1"/>
          </p:nvPr>
        </p:nvSpPr>
        <p:spPr>
          <a:xfrm>
            <a:off x="6824546" y="905066"/>
            <a:ext cx="5229922" cy="5752211"/>
          </a:xfrm>
        </p:spPr>
        <p:txBody>
          <a:bodyPr>
            <a:normAutofit/>
          </a:bodyPr>
          <a:lstStyle/>
          <a:p>
            <a:pPr marL="0" indent="0">
              <a:buNone/>
            </a:pPr>
            <a:r>
              <a:rPr lang="it-IT" dirty="0">
                <a:latin typeface="Calibri" panose="020F0502020204030204" pitchFamily="34" charset="0"/>
                <a:cs typeface="Calibri" panose="020F0502020204030204" pitchFamily="34" charset="0"/>
              </a:rPr>
              <a:t>The </a:t>
            </a:r>
            <a:r>
              <a:rPr lang="it-IT" dirty="0" err="1">
                <a:latin typeface="Calibri" panose="020F0502020204030204" pitchFamily="34" charset="0"/>
                <a:cs typeface="Calibri" panose="020F0502020204030204" pitchFamily="34" charset="0"/>
              </a:rPr>
              <a:t>used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parameter</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configuration</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scales</a:t>
            </a:r>
            <a:r>
              <a:rPr lang="it-IT" dirty="0">
                <a:latin typeface="Calibri" panose="020F0502020204030204" pitchFamily="34" charset="0"/>
                <a:cs typeface="Calibri" panose="020F0502020204030204" pitchFamily="34" charset="0"/>
              </a:rPr>
              <a:t> up the time </a:t>
            </a:r>
            <a:r>
              <a:rPr lang="it-IT" dirty="0" err="1">
                <a:latin typeface="Calibri" panose="020F0502020204030204" pitchFamily="34" charset="0"/>
                <a:cs typeface="Calibri" panose="020F0502020204030204" pitchFamily="34" charset="0"/>
              </a:rPr>
              <a:t>related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elements</a:t>
            </a:r>
            <a:r>
              <a:rPr lang="it-IT" dirty="0">
                <a:latin typeface="Calibri" panose="020F0502020204030204" pitchFamily="34" charset="0"/>
                <a:cs typeface="Calibri" panose="020F0502020204030204" pitchFamily="34" charset="0"/>
              </a:rPr>
              <a:t> by 15. </a:t>
            </a:r>
          </a:p>
          <a:p>
            <a:pPr marL="0" indent="0">
              <a:buNone/>
            </a:pPr>
            <a:endParaRPr lang="it-IT" dirty="0">
              <a:latin typeface="Calibri" panose="020F0502020204030204" pitchFamily="34" charset="0"/>
              <a:cs typeface="Calibri" panose="020F0502020204030204" pitchFamily="34" charset="0"/>
            </a:endParaRPr>
          </a:p>
          <a:p>
            <a:pPr marL="0" indent="0">
              <a:buNone/>
            </a:pPr>
            <a:endParaRPr lang="it-IT" dirty="0">
              <a:latin typeface="Calibri" panose="020F0502020204030204" pitchFamily="34" charset="0"/>
              <a:cs typeface="Calibri" panose="020F0502020204030204" pitchFamily="34" charset="0"/>
            </a:endParaRP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Nearly</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all</a:t>
            </a:r>
            <a:r>
              <a:rPr lang="it-IT" dirty="0">
                <a:latin typeface="Calibri" panose="020F0502020204030204" pitchFamily="34" charset="0"/>
                <a:cs typeface="Calibri" panose="020F0502020204030204" pitchFamily="34" charset="0"/>
              </a:rPr>
              <a:t> people </a:t>
            </a:r>
            <a:r>
              <a:rPr lang="it-IT" dirty="0" err="1">
                <a:latin typeface="Calibri" panose="020F0502020204030204" pitchFamily="34" charset="0"/>
                <a:cs typeface="Calibri" panose="020F0502020204030204" pitchFamily="34" charset="0"/>
              </a:rPr>
              <a:t>got</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infected</a:t>
            </a:r>
            <a:endParaRPr lang="it-IT" dirty="0">
              <a:latin typeface="Calibri" panose="020F0502020204030204" pitchFamily="34" charset="0"/>
              <a:cs typeface="Calibri" panose="020F0502020204030204" pitchFamily="34" charset="0"/>
            </a:endParaRP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Most</a:t>
            </a:r>
            <a:r>
              <a:rPr lang="it-IT" dirty="0">
                <a:latin typeface="Calibri" panose="020F0502020204030204" pitchFamily="34" charset="0"/>
                <a:cs typeface="Calibri" panose="020F0502020204030204" pitchFamily="34" charset="0"/>
              </a:rPr>
              <a:t> of the people </a:t>
            </a:r>
            <a:r>
              <a:rPr lang="it-IT" dirty="0" err="1">
                <a:latin typeface="Calibri" panose="020F0502020204030204" pitchFamily="34" charset="0"/>
                <a:cs typeface="Calibri" panose="020F0502020204030204" pitchFamily="34" charset="0"/>
              </a:rPr>
              <a:t>got</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infected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while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doing</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their</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main</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dutiful</a:t>
            </a:r>
            <a:r>
              <a:rPr lang="it-IT" dirty="0">
                <a:latin typeface="Calibri" panose="020F0502020204030204" pitchFamily="34" charset="0"/>
                <a:cs typeface="Calibri" panose="020F0502020204030204" pitchFamily="34" charset="0"/>
              </a:rPr>
              <a:t> activity</a:t>
            </a:r>
          </a:p>
        </p:txBody>
      </p:sp>
      <p:pic>
        <p:nvPicPr>
          <p:cNvPr id="9" name="Immagine 8" descr="Immagine che contiene screenshot&#10;&#10;Descrizione generata automaticamente">
            <a:extLst>
              <a:ext uri="{FF2B5EF4-FFF2-40B4-BE49-F238E27FC236}">
                <a16:creationId xmlns:a16="http://schemas.microsoft.com/office/drawing/2014/main" id="{13C2DB7E-5C51-48AE-9C6B-8AE19838DF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152" y="905067"/>
            <a:ext cx="6146516" cy="5752211"/>
          </a:xfrm>
          <a:prstGeom prst="rect">
            <a:avLst/>
          </a:prstGeom>
        </p:spPr>
      </p:pic>
    </p:spTree>
    <p:extLst>
      <p:ext uri="{BB962C8B-B14F-4D97-AF65-F5344CB8AC3E}">
        <p14:creationId xmlns:p14="http://schemas.microsoft.com/office/powerpoint/2010/main" val="2220033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46266E-88F6-4F5B-9CA5-A155999F3C9A}"/>
              </a:ext>
            </a:extLst>
          </p:cNvPr>
          <p:cNvSpPr>
            <a:spLocks noGrp="1"/>
          </p:cNvSpPr>
          <p:nvPr>
            <p:ph type="title"/>
          </p:nvPr>
        </p:nvSpPr>
        <p:spPr>
          <a:xfrm>
            <a:off x="1484311" y="51311"/>
            <a:ext cx="10018713" cy="853756"/>
          </a:xfrm>
        </p:spPr>
        <p:txBody>
          <a:bodyPr/>
          <a:lstStyle/>
          <a:p>
            <a:r>
              <a:rPr lang="it-IT" dirty="0" err="1">
                <a:latin typeface="Calibri" panose="020F0502020204030204" pitchFamily="34" charset="0"/>
                <a:cs typeface="Calibri" panose="020F0502020204030204" pitchFamily="34" charset="0"/>
              </a:rPr>
              <a:t>Results</a:t>
            </a:r>
            <a:r>
              <a:rPr lang="it-IT" dirty="0">
                <a:latin typeface="Calibri" panose="020F0502020204030204" pitchFamily="34" charset="0"/>
                <a:cs typeface="Calibri" panose="020F0502020204030204" pitchFamily="34" charset="0"/>
              </a:rPr>
              <a:t> – quarantine </a:t>
            </a:r>
            <a:r>
              <a:rPr lang="it-IT" dirty="0" err="1">
                <a:latin typeface="Calibri" panose="020F0502020204030204" pitchFamily="34" charset="0"/>
                <a:cs typeface="Calibri" panose="020F0502020204030204" pitchFamily="34" charset="0"/>
              </a:rPr>
              <a:t>level</a:t>
            </a:r>
            <a:r>
              <a:rPr lang="it-IT" dirty="0">
                <a:latin typeface="Calibri" panose="020F0502020204030204" pitchFamily="34" charset="0"/>
                <a:cs typeface="Calibri" panose="020F0502020204030204" pitchFamily="34" charset="0"/>
              </a:rPr>
              <a:t> 1 </a:t>
            </a:r>
            <a:r>
              <a:rPr lang="it-IT" dirty="0" err="1">
                <a:latin typeface="Calibri" panose="020F0502020204030204" pitchFamily="34" charset="0"/>
                <a:cs typeface="Calibri" panose="020F0502020204030204" pitchFamily="34" charset="0"/>
              </a:rPr>
              <a:t>run</a:t>
            </a:r>
            <a:endParaRPr lang="it-IT" dirty="0">
              <a:latin typeface="Calibri" panose="020F0502020204030204" pitchFamily="34" charset="0"/>
              <a:cs typeface="Calibri" panose="020F0502020204030204" pitchFamily="34" charset="0"/>
            </a:endParaRPr>
          </a:p>
        </p:txBody>
      </p:sp>
      <p:sp>
        <p:nvSpPr>
          <p:cNvPr id="3" name="Segnaposto contenuto 2">
            <a:extLst>
              <a:ext uri="{FF2B5EF4-FFF2-40B4-BE49-F238E27FC236}">
                <a16:creationId xmlns:a16="http://schemas.microsoft.com/office/drawing/2014/main" id="{4347BB6A-B87B-4A10-948E-E1F2ECFDA3FD}"/>
              </a:ext>
            </a:extLst>
          </p:cNvPr>
          <p:cNvSpPr>
            <a:spLocks noGrp="1"/>
          </p:cNvSpPr>
          <p:nvPr>
            <p:ph idx="1"/>
          </p:nvPr>
        </p:nvSpPr>
        <p:spPr>
          <a:xfrm>
            <a:off x="6824546" y="905066"/>
            <a:ext cx="5229922" cy="5752211"/>
          </a:xfrm>
        </p:spPr>
        <p:txBody>
          <a:bodyPr>
            <a:normAutofit/>
          </a:bodyPr>
          <a:lstStyle/>
          <a:p>
            <a:pPr>
              <a:buFont typeface="Arial" panose="020B0604020202020204" pitchFamily="34" charset="0"/>
              <a:buChar char="•"/>
            </a:pPr>
            <a:r>
              <a:rPr lang="it-IT" dirty="0">
                <a:latin typeface="Calibri" panose="020F0502020204030204" pitchFamily="34" charset="0"/>
                <a:cs typeface="Calibri" panose="020F0502020204030204" pitchFamily="34" charset="0"/>
              </a:rPr>
              <a:t>Still high </a:t>
            </a:r>
            <a:r>
              <a:rPr lang="it-IT" dirty="0" err="1">
                <a:latin typeface="Calibri" panose="020F0502020204030204" pitchFamily="34" charset="0"/>
                <a:cs typeface="Calibri" panose="020F0502020204030204" pitchFamily="34" charset="0"/>
              </a:rPr>
              <a:t>number</a:t>
            </a:r>
            <a:r>
              <a:rPr lang="it-IT" dirty="0">
                <a:latin typeface="Calibri" panose="020F0502020204030204" pitchFamily="34" charset="0"/>
                <a:cs typeface="Calibri" panose="020F0502020204030204" pitchFamily="34" charset="0"/>
              </a:rPr>
              <a:t> of </a:t>
            </a:r>
            <a:r>
              <a:rPr lang="it-IT" dirty="0" err="1">
                <a:latin typeface="Calibri" panose="020F0502020204030204" pitchFamily="34" charset="0"/>
                <a:cs typeface="Calibri" panose="020F0502020204030204" pitchFamily="34" charset="0"/>
              </a:rPr>
              <a:t>infections</a:t>
            </a:r>
            <a:endParaRPr lang="it-IT" dirty="0">
              <a:latin typeface="Calibri" panose="020F0502020204030204" pitchFamily="34" charset="0"/>
              <a:cs typeface="Calibri" panose="020F0502020204030204" pitchFamily="34" charset="0"/>
            </a:endParaRPr>
          </a:p>
          <a:p>
            <a:pPr>
              <a:buFont typeface="Arial" panose="020B0604020202020204" pitchFamily="34" charset="0"/>
              <a:buChar char="•"/>
            </a:pPr>
            <a:r>
              <a:rPr lang="it-IT" dirty="0">
                <a:latin typeface="Calibri" panose="020F0502020204030204" pitchFamily="34" charset="0"/>
                <a:cs typeface="Calibri" panose="020F0502020204030204" pitchFamily="34" charset="0"/>
              </a:rPr>
              <a:t>No people </a:t>
            </a:r>
            <a:r>
              <a:rPr lang="it-IT" dirty="0" err="1">
                <a:latin typeface="Calibri" panose="020F0502020204030204" pitchFamily="34" charset="0"/>
                <a:cs typeface="Calibri" panose="020F0502020204030204" pitchFamily="34" charset="0"/>
              </a:rPr>
              <a:t>infected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at</a:t>
            </a:r>
            <a:r>
              <a:rPr lang="it-IT" dirty="0">
                <a:latin typeface="Calibri" panose="020F0502020204030204" pitchFamily="34" charset="0"/>
                <a:cs typeface="Calibri" panose="020F0502020204030204" pitchFamily="34" charset="0"/>
              </a:rPr>
              <a:t> school and </a:t>
            </a:r>
            <a:r>
              <a:rPr lang="it-IT" dirty="0" err="1">
                <a:latin typeface="Calibri" panose="020F0502020204030204" pitchFamily="34" charset="0"/>
                <a:cs typeface="Calibri" panose="020F0502020204030204" pitchFamily="34" charset="0"/>
              </a:rPr>
              <a:t>less</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at</a:t>
            </a:r>
            <a:r>
              <a:rPr lang="it-IT" dirty="0">
                <a:latin typeface="Calibri" panose="020F0502020204030204" pitchFamily="34" charset="0"/>
                <a:cs typeface="Calibri" panose="020F0502020204030204" pitchFamily="34" charset="0"/>
              </a:rPr>
              <a:t> work</a:t>
            </a: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Higher</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infections</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at</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leisure</a:t>
            </a:r>
            <a:r>
              <a:rPr lang="it-IT" dirty="0">
                <a:latin typeface="Calibri" panose="020F0502020204030204" pitchFamily="34" charset="0"/>
                <a:cs typeface="Calibri" panose="020F0502020204030204" pitchFamily="34" charset="0"/>
              </a:rPr>
              <a:t> activities and home</a:t>
            </a: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Slight</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productivity</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loss</a:t>
            </a:r>
            <a:endParaRPr lang="it-IT" dirty="0">
              <a:latin typeface="Calibri" panose="020F0502020204030204" pitchFamily="34" charset="0"/>
              <a:cs typeface="Calibri" panose="020F0502020204030204" pitchFamily="34" charset="0"/>
            </a:endParaRPr>
          </a:p>
        </p:txBody>
      </p:sp>
      <p:pic>
        <p:nvPicPr>
          <p:cNvPr id="5" name="Immagine 4" descr="Immagine che contiene screenshot&#10;&#10;Descrizione generata automaticamente">
            <a:extLst>
              <a:ext uri="{FF2B5EF4-FFF2-40B4-BE49-F238E27FC236}">
                <a16:creationId xmlns:a16="http://schemas.microsoft.com/office/drawing/2014/main" id="{85CDC867-15DB-4AB0-9A9B-12A5F4A21D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152" y="905066"/>
            <a:ext cx="6146516" cy="5752211"/>
          </a:xfrm>
          <a:prstGeom prst="rect">
            <a:avLst/>
          </a:prstGeom>
        </p:spPr>
      </p:pic>
    </p:spTree>
    <p:extLst>
      <p:ext uri="{BB962C8B-B14F-4D97-AF65-F5344CB8AC3E}">
        <p14:creationId xmlns:p14="http://schemas.microsoft.com/office/powerpoint/2010/main" val="2265441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46266E-88F6-4F5B-9CA5-A155999F3C9A}"/>
              </a:ext>
            </a:extLst>
          </p:cNvPr>
          <p:cNvSpPr>
            <a:spLocks noGrp="1"/>
          </p:cNvSpPr>
          <p:nvPr>
            <p:ph type="title"/>
          </p:nvPr>
        </p:nvSpPr>
        <p:spPr>
          <a:xfrm>
            <a:off x="1484311" y="51311"/>
            <a:ext cx="10018713" cy="853756"/>
          </a:xfrm>
        </p:spPr>
        <p:txBody>
          <a:bodyPr/>
          <a:lstStyle/>
          <a:p>
            <a:r>
              <a:rPr lang="it-IT" dirty="0" err="1">
                <a:latin typeface="Calibri" panose="020F0502020204030204" pitchFamily="34" charset="0"/>
                <a:cs typeface="Calibri" panose="020F0502020204030204" pitchFamily="34" charset="0"/>
              </a:rPr>
              <a:t>Results</a:t>
            </a:r>
            <a:r>
              <a:rPr lang="it-IT" dirty="0">
                <a:latin typeface="Calibri" panose="020F0502020204030204" pitchFamily="34" charset="0"/>
                <a:cs typeface="Calibri" panose="020F0502020204030204" pitchFamily="34" charset="0"/>
              </a:rPr>
              <a:t> – quarantine </a:t>
            </a:r>
            <a:r>
              <a:rPr lang="it-IT" dirty="0" err="1">
                <a:latin typeface="Calibri" panose="020F0502020204030204" pitchFamily="34" charset="0"/>
                <a:cs typeface="Calibri" panose="020F0502020204030204" pitchFamily="34" charset="0"/>
              </a:rPr>
              <a:t>level</a:t>
            </a:r>
            <a:r>
              <a:rPr lang="it-IT" dirty="0">
                <a:latin typeface="Calibri" panose="020F0502020204030204" pitchFamily="34" charset="0"/>
                <a:cs typeface="Calibri" panose="020F0502020204030204" pitchFamily="34" charset="0"/>
              </a:rPr>
              <a:t> 2 </a:t>
            </a:r>
            <a:r>
              <a:rPr lang="it-IT" dirty="0" err="1">
                <a:latin typeface="Calibri" panose="020F0502020204030204" pitchFamily="34" charset="0"/>
                <a:cs typeface="Calibri" panose="020F0502020204030204" pitchFamily="34" charset="0"/>
              </a:rPr>
              <a:t>run</a:t>
            </a:r>
            <a:endParaRPr lang="it-IT" dirty="0">
              <a:latin typeface="Calibri" panose="020F0502020204030204" pitchFamily="34" charset="0"/>
              <a:cs typeface="Calibri" panose="020F0502020204030204" pitchFamily="34" charset="0"/>
            </a:endParaRPr>
          </a:p>
        </p:txBody>
      </p:sp>
      <p:sp>
        <p:nvSpPr>
          <p:cNvPr id="3" name="Segnaposto contenuto 2">
            <a:extLst>
              <a:ext uri="{FF2B5EF4-FFF2-40B4-BE49-F238E27FC236}">
                <a16:creationId xmlns:a16="http://schemas.microsoft.com/office/drawing/2014/main" id="{4347BB6A-B87B-4A10-948E-E1F2ECFDA3FD}"/>
              </a:ext>
            </a:extLst>
          </p:cNvPr>
          <p:cNvSpPr>
            <a:spLocks noGrp="1"/>
          </p:cNvSpPr>
          <p:nvPr>
            <p:ph idx="1"/>
          </p:nvPr>
        </p:nvSpPr>
        <p:spPr>
          <a:xfrm>
            <a:off x="6824546" y="905066"/>
            <a:ext cx="5229922" cy="5752211"/>
          </a:xfrm>
        </p:spPr>
        <p:txBody>
          <a:bodyPr>
            <a:normAutofit/>
          </a:bodyPr>
          <a:lstStyle/>
          <a:p>
            <a:pPr marL="0" indent="0">
              <a:buNone/>
            </a:pPr>
            <a:r>
              <a:rPr lang="it-IT" dirty="0" err="1">
                <a:latin typeface="Calibri" panose="020F0502020204030204" pitchFamily="34" charset="0"/>
                <a:cs typeface="Calibri" panose="020F0502020204030204" pitchFamily="34" charset="0"/>
              </a:rPr>
              <a:t>Results</a:t>
            </a:r>
            <a:r>
              <a:rPr lang="it-IT" dirty="0">
                <a:latin typeface="Calibri" panose="020F0502020204030204" pitchFamily="34" charset="0"/>
                <a:cs typeface="Calibri" panose="020F0502020204030204" pitchFamily="34" charset="0"/>
              </a:rPr>
              <a:t> of a quarantine </a:t>
            </a:r>
            <a:r>
              <a:rPr lang="it-IT" dirty="0" err="1">
                <a:latin typeface="Calibri" panose="020F0502020204030204" pitchFamily="34" charset="0"/>
                <a:cs typeface="Calibri" panose="020F0502020204030204" pitchFamily="34" charset="0"/>
              </a:rPr>
              <a:t>level</a:t>
            </a:r>
            <a:r>
              <a:rPr lang="it-IT" dirty="0">
                <a:latin typeface="Calibri" panose="020F0502020204030204" pitchFamily="34" charset="0"/>
                <a:cs typeface="Calibri" panose="020F0502020204030204" pitchFamily="34" charset="0"/>
              </a:rPr>
              <a:t> 2 </a:t>
            </a:r>
            <a:r>
              <a:rPr lang="it-IT" dirty="0" err="1">
                <a:latin typeface="Calibri" panose="020F0502020204030204" pitchFamily="34" charset="0"/>
                <a:cs typeface="Calibri" panose="020F0502020204030204" pitchFamily="34" charset="0"/>
              </a:rPr>
              <a:t>run</a:t>
            </a:r>
            <a:r>
              <a:rPr lang="it-IT" dirty="0">
                <a:latin typeface="Calibri" panose="020F0502020204030204" pitchFamily="34" charset="0"/>
                <a:cs typeface="Calibri" panose="020F0502020204030204" pitchFamily="34" charset="0"/>
              </a:rPr>
              <a:t>:</a:t>
            </a: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Significant</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improvement</a:t>
            </a:r>
            <a:r>
              <a:rPr lang="it-IT" dirty="0">
                <a:latin typeface="Calibri" panose="020F0502020204030204" pitchFamily="34" charset="0"/>
                <a:cs typeface="Calibri" panose="020F0502020204030204" pitchFamily="34" charset="0"/>
              </a:rPr>
              <a:t> in the </a:t>
            </a:r>
            <a:r>
              <a:rPr lang="it-IT" dirty="0" err="1">
                <a:latin typeface="Calibri" panose="020F0502020204030204" pitchFamily="34" charset="0"/>
                <a:cs typeface="Calibri" panose="020F0502020204030204" pitchFamily="34" charset="0"/>
              </a:rPr>
              <a:t>number</a:t>
            </a:r>
            <a:r>
              <a:rPr lang="it-IT" dirty="0">
                <a:latin typeface="Calibri" panose="020F0502020204030204" pitchFamily="34" charset="0"/>
                <a:cs typeface="Calibri" panose="020F0502020204030204" pitchFamily="34" charset="0"/>
              </a:rPr>
              <a:t> of </a:t>
            </a:r>
            <a:r>
              <a:rPr lang="it-IT" dirty="0" err="1">
                <a:latin typeface="Calibri" panose="020F0502020204030204" pitchFamily="34" charset="0"/>
                <a:cs typeface="Calibri" panose="020F0502020204030204" pitchFamily="34" charset="0"/>
              </a:rPr>
              <a:t>infections</a:t>
            </a:r>
            <a:r>
              <a:rPr lang="it-IT" dirty="0">
                <a:latin typeface="Calibri" panose="020F0502020204030204" pitchFamily="34" charset="0"/>
                <a:cs typeface="Calibri" panose="020F0502020204030204" pitchFamily="34" charset="0"/>
              </a:rPr>
              <a:t> </a:t>
            </a: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Relatively</a:t>
            </a:r>
            <a:r>
              <a:rPr lang="it-IT" dirty="0">
                <a:latin typeface="Calibri" panose="020F0502020204030204" pitchFamily="34" charset="0"/>
                <a:cs typeface="Calibri" panose="020F0502020204030204" pitchFamily="34" charset="0"/>
              </a:rPr>
              <a:t> high </a:t>
            </a:r>
            <a:r>
              <a:rPr lang="it-IT" dirty="0" err="1">
                <a:latin typeface="Calibri" panose="020F0502020204030204" pitchFamily="34" charset="0"/>
                <a:cs typeface="Calibri" panose="020F0502020204030204" pitchFamily="34" charset="0"/>
              </a:rPr>
              <a:t>number</a:t>
            </a:r>
            <a:r>
              <a:rPr lang="it-IT" dirty="0">
                <a:latin typeface="Calibri" panose="020F0502020204030204" pitchFamily="34" charset="0"/>
                <a:cs typeface="Calibri" panose="020F0502020204030204" pitchFamily="34" charset="0"/>
              </a:rPr>
              <a:t> of </a:t>
            </a:r>
            <a:r>
              <a:rPr lang="it-IT" dirty="0" err="1">
                <a:latin typeface="Calibri" panose="020F0502020204030204" pitchFamily="34" charset="0"/>
                <a:cs typeface="Calibri" panose="020F0502020204030204" pitchFamily="34" charset="0"/>
              </a:rPr>
              <a:t>infections</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at</a:t>
            </a:r>
            <a:r>
              <a:rPr lang="it-IT" dirty="0">
                <a:latin typeface="Calibri" panose="020F0502020204030204" pitchFamily="34" charset="0"/>
                <a:cs typeface="Calibri" panose="020F0502020204030204" pitchFamily="34" charset="0"/>
              </a:rPr>
              <a:t> home</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Some people </a:t>
            </a:r>
            <a:r>
              <a:rPr lang="it-IT" dirty="0" err="1">
                <a:latin typeface="Calibri" panose="020F0502020204030204" pitchFamily="34" charset="0"/>
                <a:cs typeface="Calibri" panose="020F0502020204030204" pitchFamily="34" charset="0"/>
              </a:rPr>
              <a:t>infected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while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at</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leisure</a:t>
            </a:r>
            <a:endParaRPr lang="it-IT" dirty="0">
              <a:latin typeface="Calibri" panose="020F0502020204030204" pitchFamily="34" charset="0"/>
              <a:cs typeface="Calibri" panose="020F0502020204030204" pitchFamily="34" charset="0"/>
            </a:endParaRPr>
          </a:p>
          <a:p>
            <a:pPr>
              <a:buFont typeface="Arial" panose="020B0604020202020204" pitchFamily="34" charset="0"/>
              <a:buChar char="•"/>
            </a:pPr>
            <a:r>
              <a:rPr lang="it-IT" dirty="0">
                <a:latin typeface="Calibri" panose="020F0502020204030204" pitchFamily="34" charset="0"/>
                <a:cs typeface="Calibri" panose="020F0502020204030204" pitchFamily="34" charset="0"/>
              </a:rPr>
              <a:t>R0 </a:t>
            </a:r>
            <a:r>
              <a:rPr lang="it-IT" dirty="0" err="1">
                <a:latin typeface="Calibri" panose="020F0502020204030204" pitchFamily="34" charset="0"/>
                <a:cs typeface="Calibri" panose="020F0502020204030204" pitchFamily="34" charset="0"/>
              </a:rPr>
              <a:t>very</a:t>
            </a:r>
            <a:r>
              <a:rPr lang="it-IT" dirty="0">
                <a:latin typeface="Calibri" panose="020F0502020204030204" pitchFamily="34" charset="0"/>
                <a:cs typeface="Calibri" panose="020F0502020204030204" pitchFamily="34" charset="0"/>
              </a:rPr>
              <a:t> low</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Productivity </a:t>
            </a:r>
            <a:r>
              <a:rPr lang="it-IT" dirty="0" err="1">
                <a:latin typeface="Calibri" panose="020F0502020204030204" pitchFamily="34" charset="0"/>
                <a:cs typeface="Calibri" panose="020F0502020204030204" pitchFamily="34" charset="0"/>
              </a:rPr>
              <a:t>dropped</a:t>
            </a:r>
            <a:endParaRPr lang="it-IT" dirty="0">
              <a:latin typeface="Calibri" panose="020F0502020204030204" pitchFamily="34" charset="0"/>
              <a:cs typeface="Calibri" panose="020F0502020204030204" pitchFamily="34" charset="0"/>
            </a:endParaRPr>
          </a:p>
        </p:txBody>
      </p:sp>
      <p:pic>
        <p:nvPicPr>
          <p:cNvPr id="5" name="Immagine 4" descr="Immagine che contiene screenshot&#10;&#10;Descrizione generata automaticamente">
            <a:extLst>
              <a:ext uri="{FF2B5EF4-FFF2-40B4-BE49-F238E27FC236}">
                <a16:creationId xmlns:a16="http://schemas.microsoft.com/office/drawing/2014/main" id="{10C237BC-D283-4989-91FE-730D296CBB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538" y="905066"/>
            <a:ext cx="6159130" cy="5740774"/>
          </a:xfrm>
          <a:prstGeom prst="rect">
            <a:avLst/>
          </a:prstGeom>
        </p:spPr>
      </p:pic>
    </p:spTree>
    <p:extLst>
      <p:ext uri="{BB962C8B-B14F-4D97-AF65-F5344CB8AC3E}">
        <p14:creationId xmlns:p14="http://schemas.microsoft.com/office/powerpoint/2010/main" val="603587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46266E-88F6-4F5B-9CA5-A155999F3C9A}"/>
              </a:ext>
            </a:extLst>
          </p:cNvPr>
          <p:cNvSpPr>
            <a:spLocks noGrp="1"/>
          </p:cNvSpPr>
          <p:nvPr>
            <p:ph type="title"/>
          </p:nvPr>
        </p:nvSpPr>
        <p:spPr>
          <a:xfrm>
            <a:off x="1484311" y="51311"/>
            <a:ext cx="10018713" cy="853756"/>
          </a:xfrm>
        </p:spPr>
        <p:txBody>
          <a:bodyPr/>
          <a:lstStyle/>
          <a:p>
            <a:r>
              <a:rPr lang="it-IT" dirty="0" err="1">
                <a:latin typeface="Calibri" panose="020F0502020204030204" pitchFamily="34" charset="0"/>
                <a:cs typeface="Calibri" panose="020F0502020204030204" pitchFamily="34" charset="0"/>
              </a:rPr>
              <a:t>Results</a:t>
            </a:r>
            <a:r>
              <a:rPr lang="it-IT" dirty="0">
                <a:latin typeface="Calibri" panose="020F0502020204030204" pitchFamily="34" charset="0"/>
                <a:cs typeface="Calibri" panose="020F0502020204030204" pitchFamily="34" charset="0"/>
              </a:rPr>
              <a:t> – quarantine </a:t>
            </a:r>
            <a:r>
              <a:rPr lang="it-IT" dirty="0" err="1">
                <a:latin typeface="Calibri" panose="020F0502020204030204" pitchFamily="34" charset="0"/>
                <a:cs typeface="Calibri" panose="020F0502020204030204" pitchFamily="34" charset="0"/>
              </a:rPr>
              <a:t>level</a:t>
            </a:r>
            <a:r>
              <a:rPr lang="it-IT" dirty="0">
                <a:latin typeface="Calibri" panose="020F0502020204030204" pitchFamily="34" charset="0"/>
                <a:cs typeface="Calibri" panose="020F0502020204030204" pitchFamily="34" charset="0"/>
              </a:rPr>
              <a:t> 3 </a:t>
            </a:r>
            <a:r>
              <a:rPr lang="it-IT" dirty="0" err="1">
                <a:latin typeface="Calibri" panose="020F0502020204030204" pitchFamily="34" charset="0"/>
                <a:cs typeface="Calibri" panose="020F0502020204030204" pitchFamily="34" charset="0"/>
              </a:rPr>
              <a:t>run</a:t>
            </a:r>
            <a:endParaRPr lang="it-IT" dirty="0">
              <a:latin typeface="Calibri" panose="020F0502020204030204" pitchFamily="34" charset="0"/>
              <a:cs typeface="Calibri" panose="020F0502020204030204" pitchFamily="34" charset="0"/>
            </a:endParaRPr>
          </a:p>
        </p:txBody>
      </p:sp>
      <p:sp>
        <p:nvSpPr>
          <p:cNvPr id="3" name="Segnaposto contenuto 2">
            <a:extLst>
              <a:ext uri="{FF2B5EF4-FFF2-40B4-BE49-F238E27FC236}">
                <a16:creationId xmlns:a16="http://schemas.microsoft.com/office/drawing/2014/main" id="{4347BB6A-B87B-4A10-948E-E1F2ECFDA3FD}"/>
              </a:ext>
            </a:extLst>
          </p:cNvPr>
          <p:cNvSpPr>
            <a:spLocks noGrp="1"/>
          </p:cNvSpPr>
          <p:nvPr>
            <p:ph idx="1"/>
          </p:nvPr>
        </p:nvSpPr>
        <p:spPr>
          <a:xfrm>
            <a:off x="6824546" y="905066"/>
            <a:ext cx="5229922" cy="5752211"/>
          </a:xfrm>
        </p:spPr>
        <p:txBody>
          <a:bodyPr>
            <a:normAutofit/>
          </a:bodyPr>
          <a:lstStyle/>
          <a:p>
            <a:pPr marL="0" indent="0">
              <a:buNone/>
            </a:pPr>
            <a:r>
              <a:rPr lang="it-IT" dirty="0" err="1">
                <a:latin typeface="Calibri" panose="020F0502020204030204" pitchFamily="34" charset="0"/>
                <a:cs typeface="Calibri" panose="020F0502020204030204" pitchFamily="34" charset="0"/>
              </a:rPr>
              <a:t>Results</a:t>
            </a:r>
            <a:r>
              <a:rPr lang="it-IT" dirty="0">
                <a:latin typeface="Calibri" panose="020F0502020204030204" pitchFamily="34" charset="0"/>
                <a:cs typeface="Calibri" panose="020F0502020204030204" pitchFamily="34" charset="0"/>
              </a:rPr>
              <a:t> of a quarantine </a:t>
            </a:r>
            <a:r>
              <a:rPr lang="it-IT" dirty="0" err="1">
                <a:latin typeface="Calibri" panose="020F0502020204030204" pitchFamily="34" charset="0"/>
                <a:cs typeface="Calibri" panose="020F0502020204030204" pitchFamily="34" charset="0"/>
              </a:rPr>
              <a:t>level</a:t>
            </a:r>
            <a:r>
              <a:rPr lang="it-IT" dirty="0">
                <a:latin typeface="Calibri" panose="020F0502020204030204" pitchFamily="34" charset="0"/>
                <a:cs typeface="Calibri" panose="020F0502020204030204" pitchFamily="34" charset="0"/>
              </a:rPr>
              <a:t> 3 </a:t>
            </a:r>
            <a:r>
              <a:rPr lang="it-IT" dirty="0" err="1">
                <a:latin typeface="Calibri" panose="020F0502020204030204" pitchFamily="34" charset="0"/>
                <a:cs typeface="Calibri" panose="020F0502020204030204" pitchFamily="34" charset="0"/>
              </a:rPr>
              <a:t>run</a:t>
            </a:r>
            <a:r>
              <a:rPr lang="it-IT" dirty="0">
                <a:latin typeface="Calibri" panose="020F0502020204030204" pitchFamily="34" charset="0"/>
                <a:cs typeface="Calibri" panose="020F0502020204030204" pitchFamily="34" charset="0"/>
              </a:rPr>
              <a:t>:</a:t>
            </a: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Similar</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results</a:t>
            </a:r>
            <a:r>
              <a:rPr lang="it-IT" dirty="0">
                <a:latin typeface="Calibri" panose="020F0502020204030204" pitchFamily="34" charset="0"/>
                <a:cs typeface="Calibri" panose="020F0502020204030204" pitchFamily="34" charset="0"/>
              </a:rPr>
              <a:t> to </a:t>
            </a:r>
            <a:r>
              <a:rPr lang="it-IT" dirty="0" err="1">
                <a:latin typeface="Calibri" panose="020F0502020204030204" pitchFamily="34" charset="0"/>
                <a:cs typeface="Calibri" panose="020F0502020204030204" pitchFamily="34" charset="0"/>
              </a:rPr>
              <a:t>level</a:t>
            </a:r>
            <a:r>
              <a:rPr lang="it-IT" dirty="0">
                <a:latin typeface="Calibri" panose="020F0502020204030204" pitchFamily="34" charset="0"/>
                <a:cs typeface="Calibri" panose="020F0502020204030204" pitchFamily="34" charset="0"/>
              </a:rPr>
              <a:t> 2</a:t>
            </a: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Less</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infected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while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at</a:t>
            </a:r>
            <a:r>
              <a:rPr lang="it-IT" dirty="0">
                <a:latin typeface="Calibri" panose="020F0502020204030204" pitchFamily="34" charset="0"/>
                <a:cs typeface="Calibri" panose="020F0502020204030204" pitchFamily="34" charset="0"/>
              </a:rPr>
              <a:t> work</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R0 </a:t>
            </a:r>
            <a:r>
              <a:rPr lang="it-IT" dirty="0" err="1">
                <a:latin typeface="Calibri" panose="020F0502020204030204" pitchFamily="34" charset="0"/>
                <a:cs typeface="Calibri" panose="020F0502020204030204" pitchFamily="34" charset="0"/>
              </a:rPr>
              <a:t>went</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slightly</a:t>
            </a:r>
            <a:r>
              <a:rPr lang="it-IT" dirty="0">
                <a:latin typeface="Calibri" panose="020F0502020204030204" pitchFamily="34" charset="0"/>
                <a:cs typeface="Calibri" panose="020F0502020204030204" pitchFamily="34" charset="0"/>
              </a:rPr>
              <a:t> down</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Productivity </a:t>
            </a:r>
            <a:r>
              <a:rPr lang="it-IT" dirty="0" err="1">
                <a:latin typeface="Calibri" panose="020F0502020204030204" pitchFamily="34" charset="0"/>
                <a:cs typeface="Calibri" panose="020F0502020204030204" pitchFamily="34" charset="0"/>
              </a:rPr>
              <a:t>is</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extremely</a:t>
            </a:r>
            <a:r>
              <a:rPr lang="it-IT" dirty="0">
                <a:latin typeface="Calibri" panose="020F0502020204030204" pitchFamily="34" charset="0"/>
                <a:cs typeface="Calibri" panose="020F0502020204030204" pitchFamily="34" charset="0"/>
              </a:rPr>
              <a:t> low</a:t>
            </a:r>
          </a:p>
        </p:txBody>
      </p:sp>
      <p:pic>
        <p:nvPicPr>
          <p:cNvPr id="7" name="Immagine 6" descr="Immagine che contiene screenshot&#10;&#10;Descrizione generata automaticamente">
            <a:extLst>
              <a:ext uri="{FF2B5EF4-FFF2-40B4-BE49-F238E27FC236}">
                <a16:creationId xmlns:a16="http://schemas.microsoft.com/office/drawing/2014/main" id="{F0D3B8EB-AA4B-4EFA-9066-B699631C6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536" y="905066"/>
            <a:ext cx="6159131" cy="5752210"/>
          </a:xfrm>
          <a:prstGeom prst="rect">
            <a:avLst/>
          </a:prstGeom>
        </p:spPr>
      </p:pic>
    </p:spTree>
    <p:extLst>
      <p:ext uri="{BB962C8B-B14F-4D97-AF65-F5344CB8AC3E}">
        <p14:creationId xmlns:p14="http://schemas.microsoft.com/office/powerpoint/2010/main" val="1719543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46266E-88F6-4F5B-9CA5-A155999F3C9A}"/>
              </a:ext>
            </a:extLst>
          </p:cNvPr>
          <p:cNvSpPr>
            <a:spLocks noGrp="1"/>
          </p:cNvSpPr>
          <p:nvPr>
            <p:ph type="title"/>
          </p:nvPr>
        </p:nvSpPr>
        <p:spPr>
          <a:xfrm>
            <a:off x="1484311" y="51311"/>
            <a:ext cx="10018713" cy="853756"/>
          </a:xfrm>
        </p:spPr>
        <p:txBody>
          <a:bodyPr>
            <a:normAutofit/>
          </a:bodyPr>
          <a:lstStyle/>
          <a:p>
            <a:r>
              <a:rPr lang="it-IT" dirty="0" err="1">
                <a:latin typeface="Calibri" panose="020F0502020204030204" pitchFamily="34" charset="0"/>
                <a:cs typeface="Calibri" panose="020F0502020204030204" pitchFamily="34" charset="0"/>
              </a:rPr>
              <a:t>Results</a:t>
            </a:r>
            <a:r>
              <a:rPr lang="it-IT" dirty="0">
                <a:latin typeface="Calibri" panose="020F0502020204030204" pitchFamily="34" charset="0"/>
                <a:cs typeface="Calibri" panose="020F0502020204030204" pitchFamily="34" charset="0"/>
              </a:rPr>
              <a:t> – </a:t>
            </a:r>
            <a:r>
              <a:rPr lang="it-IT" dirty="0" err="1">
                <a:latin typeface="Calibri" panose="020F0502020204030204" pitchFamily="34" charset="0"/>
                <a:cs typeface="Calibri" panose="020F0502020204030204" pitchFamily="34" charset="0"/>
              </a:rPr>
              <a:t>environmental</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infection</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run</a:t>
            </a:r>
            <a:endParaRPr lang="it-IT" dirty="0">
              <a:latin typeface="Calibri" panose="020F0502020204030204" pitchFamily="34" charset="0"/>
              <a:cs typeface="Calibri" panose="020F0502020204030204" pitchFamily="34" charset="0"/>
            </a:endParaRPr>
          </a:p>
        </p:txBody>
      </p:sp>
      <p:sp>
        <p:nvSpPr>
          <p:cNvPr id="3" name="Segnaposto contenuto 2">
            <a:extLst>
              <a:ext uri="{FF2B5EF4-FFF2-40B4-BE49-F238E27FC236}">
                <a16:creationId xmlns:a16="http://schemas.microsoft.com/office/drawing/2014/main" id="{4347BB6A-B87B-4A10-948E-E1F2ECFDA3FD}"/>
              </a:ext>
            </a:extLst>
          </p:cNvPr>
          <p:cNvSpPr>
            <a:spLocks noGrp="1"/>
          </p:cNvSpPr>
          <p:nvPr>
            <p:ph idx="1"/>
          </p:nvPr>
        </p:nvSpPr>
        <p:spPr>
          <a:xfrm>
            <a:off x="6824546" y="905066"/>
            <a:ext cx="5229922" cy="5752211"/>
          </a:xfrm>
        </p:spPr>
        <p:txBody>
          <a:bodyPr>
            <a:normAutofit/>
          </a:bodyPr>
          <a:lstStyle/>
          <a:p>
            <a:pPr>
              <a:buFont typeface="Arial" panose="020B0604020202020204" pitchFamily="34" charset="0"/>
              <a:buChar char="•"/>
            </a:pPr>
            <a:r>
              <a:rPr lang="it-IT" dirty="0" err="1">
                <a:latin typeface="Calibri" panose="020F0502020204030204" pitchFamily="34" charset="0"/>
                <a:cs typeface="Calibri" panose="020F0502020204030204" pitchFamily="34" charset="0"/>
              </a:rPr>
              <a:t>Similar</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results</a:t>
            </a:r>
            <a:r>
              <a:rPr lang="it-IT" dirty="0">
                <a:latin typeface="Calibri" panose="020F0502020204030204" pitchFamily="34" charset="0"/>
                <a:cs typeface="Calibri" panose="020F0502020204030204" pitchFamily="34" charset="0"/>
              </a:rPr>
              <a:t> to the </a:t>
            </a:r>
            <a:r>
              <a:rPr lang="it-IT" dirty="0" err="1">
                <a:latin typeface="Calibri" panose="020F0502020204030204" pitchFamily="34" charset="0"/>
                <a:cs typeface="Calibri" panose="020F0502020204030204" pitchFamily="34" charset="0"/>
              </a:rPr>
              <a:t>normal</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level</a:t>
            </a:r>
            <a:r>
              <a:rPr lang="it-IT" dirty="0">
                <a:latin typeface="Calibri" panose="020F0502020204030204" pitchFamily="34" charset="0"/>
                <a:cs typeface="Calibri" panose="020F0502020204030204" pitchFamily="34" charset="0"/>
              </a:rPr>
              <a:t> 2 </a:t>
            </a:r>
            <a:r>
              <a:rPr lang="it-IT" dirty="0" err="1">
                <a:latin typeface="Calibri" panose="020F0502020204030204" pitchFamily="34" charset="0"/>
                <a:cs typeface="Calibri" panose="020F0502020204030204" pitchFamily="34" charset="0"/>
              </a:rPr>
              <a:t>run</a:t>
            </a:r>
            <a:r>
              <a:rPr lang="it-IT" dirty="0">
                <a:latin typeface="Calibri" panose="020F0502020204030204" pitchFamily="34" charset="0"/>
                <a:cs typeface="Calibri" panose="020F0502020204030204" pitchFamily="34" charset="0"/>
              </a:rPr>
              <a:t> </a:t>
            </a: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Higher</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number</a:t>
            </a:r>
            <a:r>
              <a:rPr lang="it-IT" dirty="0">
                <a:latin typeface="Calibri" panose="020F0502020204030204" pitchFamily="34" charset="0"/>
                <a:cs typeface="Calibri" panose="020F0502020204030204" pitchFamily="34" charset="0"/>
              </a:rPr>
              <a:t> of people </a:t>
            </a:r>
            <a:r>
              <a:rPr lang="it-IT" dirty="0" err="1">
                <a:latin typeface="Calibri" panose="020F0502020204030204" pitchFamily="34" charset="0"/>
                <a:cs typeface="Calibri" panose="020F0502020204030204" pitchFamily="34" charset="0"/>
              </a:rPr>
              <a:t>infected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while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moving</a:t>
            </a:r>
            <a:endParaRPr lang="it-IT" dirty="0">
              <a:latin typeface="Calibri" panose="020F0502020204030204" pitchFamily="34" charset="0"/>
              <a:cs typeface="Calibri" panose="020F0502020204030204" pitchFamily="34" charset="0"/>
            </a:endParaRPr>
          </a:p>
        </p:txBody>
      </p:sp>
      <p:pic>
        <p:nvPicPr>
          <p:cNvPr id="5" name="Immagine 4" descr="Immagine che contiene screenshot&#10;&#10;Descrizione generata automaticamente">
            <a:extLst>
              <a:ext uri="{FF2B5EF4-FFF2-40B4-BE49-F238E27FC236}">
                <a16:creationId xmlns:a16="http://schemas.microsoft.com/office/drawing/2014/main" id="{83383BB7-F354-4D5D-B192-2C45F7FDEE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688" y="905066"/>
            <a:ext cx="6147979" cy="5775374"/>
          </a:xfrm>
          <a:prstGeom prst="rect">
            <a:avLst/>
          </a:prstGeom>
        </p:spPr>
      </p:pic>
    </p:spTree>
    <p:extLst>
      <p:ext uri="{BB962C8B-B14F-4D97-AF65-F5344CB8AC3E}">
        <p14:creationId xmlns:p14="http://schemas.microsoft.com/office/powerpoint/2010/main" val="1269966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46266E-88F6-4F5B-9CA5-A155999F3C9A}"/>
              </a:ext>
            </a:extLst>
          </p:cNvPr>
          <p:cNvSpPr>
            <a:spLocks noGrp="1"/>
          </p:cNvSpPr>
          <p:nvPr>
            <p:ph type="title"/>
          </p:nvPr>
        </p:nvSpPr>
        <p:spPr>
          <a:xfrm>
            <a:off x="1086643" y="3002122"/>
            <a:ext cx="10018713" cy="853756"/>
          </a:xfrm>
        </p:spPr>
        <p:txBody>
          <a:bodyPr/>
          <a:lstStyle/>
          <a:p>
            <a:r>
              <a:rPr lang="it-IT" dirty="0">
                <a:latin typeface="Calibri" panose="020F0502020204030204" pitchFamily="34" charset="0"/>
                <a:cs typeface="Calibri" panose="020F0502020204030204" pitchFamily="34" charset="0"/>
              </a:rPr>
              <a:t>Thanks for </a:t>
            </a:r>
            <a:r>
              <a:rPr lang="it-IT" dirty="0" err="1">
                <a:latin typeface="Calibri" panose="020F0502020204030204" pitchFamily="34" charset="0"/>
                <a:cs typeface="Calibri" panose="020F0502020204030204" pitchFamily="34" charset="0"/>
              </a:rPr>
              <a:t>your</a:t>
            </a:r>
            <a:r>
              <a:rPr lang="it-IT" dirty="0">
                <a:latin typeface="Calibri" panose="020F0502020204030204" pitchFamily="34" charset="0"/>
                <a:cs typeface="Calibri" panose="020F0502020204030204" pitchFamily="34" charset="0"/>
              </a:rPr>
              <a:t> time and </a:t>
            </a:r>
            <a:r>
              <a:rPr lang="it-IT" dirty="0" err="1">
                <a:latin typeface="Calibri" panose="020F0502020204030204" pitchFamily="34" charset="0"/>
                <a:cs typeface="Calibri" panose="020F0502020204030204" pitchFamily="34" charset="0"/>
              </a:rPr>
              <a:t>attention</a:t>
            </a:r>
            <a:r>
              <a:rPr lang="it-IT"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257833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46266E-88F6-4F5B-9CA5-A155999F3C9A}"/>
              </a:ext>
            </a:extLst>
          </p:cNvPr>
          <p:cNvSpPr>
            <a:spLocks noGrp="1"/>
          </p:cNvSpPr>
          <p:nvPr>
            <p:ph type="title"/>
          </p:nvPr>
        </p:nvSpPr>
        <p:spPr>
          <a:xfrm>
            <a:off x="1484311" y="51311"/>
            <a:ext cx="10018713" cy="853756"/>
          </a:xfrm>
        </p:spPr>
        <p:txBody>
          <a:bodyPr/>
          <a:lstStyle/>
          <a:p>
            <a:r>
              <a:rPr lang="it-IT" dirty="0" err="1">
                <a:latin typeface="Calibri" panose="020F0502020204030204" pitchFamily="34" charset="0"/>
                <a:cs typeface="Calibri" panose="020F0502020204030204" pitchFamily="34" charset="0"/>
              </a:rPr>
              <a:t>What</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is</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it</a:t>
            </a:r>
            <a:r>
              <a:rPr lang="it-IT" dirty="0">
                <a:latin typeface="Calibri" panose="020F0502020204030204" pitchFamily="34" charset="0"/>
                <a:cs typeface="Calibri" panose="020F0502020204030204" pitchFamily="34" charset="0"/>
              </a:rPr>
              <a:t>?</a:t>
            </a:r>
          </a:p>
        </p:txBody>
      </p:sp>
      <p:sp>
        <p:nvSpPr>
          <p:cNvPr id="3" name="Segnaposto contenuto 2">
            <a:extLst>
              <a:ext uri="{FF2B5EF4-FFF2-40B4-BE49-F238E27FC236}">
                <a16:creationId xmlns:a16="http://schemas.microsoft.com/office/drawing/2014/main" id="{4347BB6A-B87B-4A10-948E-E1F2ECFDA3FD}"/>
              </a:ext>
            </a:extLst>
          </p:cNvPr>
          <p:cNvSpPr>
            <a:spLocks noGrp="1"/>
          </p:cNvSpPr>
          <p:nvPr>
            <p:ph idx="1"/>
          </p:nvPr>
        </p:nvSpPr>
        <p:spPr>
          <a:xfrm>
            <a:off x="1484310" y="905067"/>
            <a:ext cx="10018713" cy="5243806"/>
          </a:xfrm>
        </p:spPr>
        <p:txBody>
          <a:bodyPr>
            <a:normAutofit lnSpcReduction="10000"/>
          </a:bodyPr>
          <a:lstStyle/>
          <a:p>
            <a:pPr marL="0" indent="0">
              <a:buNone/>
            </a:pPr>
            <a:r>
              <a:rPr lang="it-IT" dirty="0" err="1">
                <a:latin typeface="Calibri" panose="020F0502020204030204" pitchFamily="34" charset="0"/>
                <a:cs typeface="Calibri" panose="020F0502020204030204" pitchFamily="34" charset="0"/>
              </a:rPr>
              <a:t>EpiDEMEXtended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is</a:t>
            </a:r>
            <a:r>
              <a:rPr lang="it-IT" dirty="0">
                <a:latin typeface="Calibri" panose="020F0502020204030204" pitchFamily="34" charset="0"/>
                <a:cs typeface="Calibri" panose="020F0502020204030204" pitchFamily="34" charset="0"/>
              </a:rPr>
              <a:t> a </a:t>
            </a:r>
            <a:r>
              <a:rPr lang="it-IT" dirty="0" err="1">
                <a:latin typeface="Calibri" panose="020F0502020204030204" pitchFamily="34" charset="0"/>
                <a:cs typeface="Calibri" panose="020F0502020204030204" pitchFamily="34" charset="0"/>
              </a:rPr>
              <a:t>NetLogo</a:t>
            </a:r>
            <a:r>
              <a:rPr lang="it-IT" dirty="0">
                <a:latin typeface="Calibri" panose="020F0502020204030204" pitchFamily="34" charset="0"/>
                <a:cs typeface="Calibri" panose="020F0502020204030204" pitchFamily="34" charset="0"/>
              </a:rPr>
              <a:t> simulator, extension of </a:t>
            </a:r>
            <a:r>
              <a:rPr lang="it-IT" dirty="0" err="1">
                <a:latin typeface="Calibri" panose="020F0502020204030204" pitchFamily="34" charset="0"/>
                <a:cs typeface="Calibri" panose="020F0502020204030204" pitchFamily="34" charset="0"/>
              </a:rPr>
              <a:t>epiDEMBasic</a:t>
            </a:r>
            <a:r>
              <a:rPr lang="it-IT" dirty="0">
                <a:latin typeface="Calibri" panose="020F0502020204030204" pitchFamily="34" charset="0"/>
                <a:cs typeface="Calibri" panose="020F0502020204030204" pitchFamily="34" charset="0"/>
              </a:rPr>
              <a:t>.</a:t>
            </a:r>
          </a:p>
          <a:p>
            <a:pPr marL="0" indent="0">
              <a:buNone/>
            </a:pPr>
            <a:r>
              <a:rPr lang="it-IT" dirty="0" err="1">
                <a:latin typeface="Calibri" panose="020F0502020204030204" pitchFamily="34" charset="0"/>
                <a:cs typeface="Calibri" panose="020F0502020204030204" pitchFamily="34" charset="0"/>
              </a:rPr>
              <a:t>epiDEMBasic</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is</a:t>
            </a:r>
            <a:r>
              <a:rPr lang="it-IT" dirty="0">
                <a:latin typeface="Calibri" panose="020F0502020204030204" pitchFamily="34" charset="0"/>
                <a:cs typeface="Calibri" panose="020F0502020204030204" pitchFamily="34" charset="0"/>
              </a:rPr>
              <a:t> a </a:t>
            </a:r>
            <a:r>
              <a:rPr lang="it-IT" dirty="0" err="1">
                <a:latin typeface="Calibri" panose="020F0502020204030204" pitchFamily="34" charset="0"/>
                <a:cs typeface="Calibri" panose="020F0502020204030204" pitchFamily="34" charset="0"/>
              </a:rPr>
              <a:t>simple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disease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spreading</a:t>
            </a:r>
            <a:r>
              <a:rPr lang="it-IT" dirty="0">
                <a:latin typeface="Calibri" panose="020F0502020204030204" pitchFamily="34" charset="0"/>
                <a:cs typeface="Calibri" panose="020F0502020204030204" pitchFamily="34" charset="0"/>
              </a:rPr>
              <a:t> simulator:</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SIR model</a:t>
            </a: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Individuals</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move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randomly</a:t>
            </a:r>
            <a:endParaRPr lang="it-IT" dirty="0">
              <a:latin typeface="Calibri" panose="020F0502020204030204" pitchFamily="34" charset="0"/>
              <a:cs typeface="Calibri" panose="020F0502020204030204" pitchFamily="34" charset="0"/>
            </a:endParaRP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Infection</a:t>
            </a:r>
            <a:r>
              <a:rPr lang="it-IT" dirty="0">
                <a:latin typeface="Calibri" panose="020F0502020204030204" pitchFamily="34" charset="0"/>
                <a:cs typeface="Calibri" panose="020F0502020204030204" pitchFamily="34" charset="0"/>
              </a:rPr>
              <a:t> due to </a:t>
            </a:r>
            <a:r>
              <a:rPr lang="it-IT" dirty="0" err="1">
                <a:latin typeface="Calibri" panose="020F0502020204030204" pitchFamily="34" charset="0"/>
                <a:cs typeface="Calibri" panose="020F0502020204030204" pitchFamily="34" charset="0"/>
              </a:rPr>
              <a:t>closeness</a:t>
            </a:r>
            <a:endParaRPr lang="it-IT" dirty="0">
              <a:latin typeface="Calibri" panose="020F0502020204030204" pitchFamily="34" charset="0"/>
              <a:cs typeface="Calibri" panose="020F0502020204030204" pitchFamily="34" charset="0"/>
            </a:endParaRP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Allows</a:t>
            </a:r>
            <a:r>
              <a:rPr lang="it-IT" dirty="0">
                <a:latin typeface="Calibri" panose="020F0502020204030204" pitchFamily="34" charset="0"/>
                <a:cs typeface="Calibri" panose="020F0502020204030204" pitchFamily="34" charset="0"/>
              </a:rPr>
              <a:t> to </a:t>
            </a:r>
            <a:r>
              <a:rPr lang="it-IT" dirty="0" err="1">
                <a:latin typeface="Calibri" panose="020F0502020204030204" pitchFamily="34" charset="0"/>
                <a:cs typeface="Calibri" panose="020F0502020204030204" pitchFamily="34" charset="0"/>
              </a:rPr>
              <a:t>modify</a:t>
            </a:r>
            <a:r>
              <a:rPr lang="it-IT" dirty="0">
                <a:latin typeface="Calibri" panose="020F0502020204030204" pitchFamily="34" charset="0"/>
                <a:cs typeface="Calibri" panose="020F0502020204030204" pitchFamily="34" charset="0"/>
              </a:rPr>
              <a:t>:</a:t>
            </a:r>
          </a:p>
          <a:p>
            <a:pPr marL="457200" lvl="1" indent="0">
              <a:buNone/>
            </a:pP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Population</a:t>
            </a:r>
            <a:r>
              <a:rPr lang="it-IT" dirty="0">
                <a:latin typeface="Calibri" panose="020F0502020204030204" pitchFamily="34" charset="0"/>
                <a:cs typeface="Calibri" panose="020F0502020204030204" pitchFamily="34" charset="0"/>
              </a:rPr>
              <a:t> size</a:t>
            </a:r>
          </a:p>
          <a:p>
            <a:pPr marL="457200" lvl="1" indent="0">
              <a:buNone/>
            </a:pP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Infection</a:t>
            </a:r>
            <a:r>
              <a:rPr lang="it-IT" dirty="0">
                <a:latin typeface="Calibri" panose="020F0502020204030204" pitchFamily="34" charset="0"/>
                <a:cs typeface="Calibri" panose="020F0502020204030204" pitchFamily="34" charset="0"/>
              </a:rPr>
              <a:t> transmission </a:t>
            </a:r>
            <a:r>
              <a:rPr lang="it-IT" dirty="0" err="1">
                <a:latin typeface="Calibri" panose="020F0502020204030204" pitchFamily="34" charset="0"/>
                <a:cs typeface="Calibri" panose="020F0502020204030204" pitchFamily="34" charset="0"/>
              </a:rPr>
              <a:t>probability</a:t>
            </a:r>
            <a:endParaRPr lang="it-IT" dirty="0">
              <a:latin typeface="Calibri" panose="020F0502020204030204" pitchFamily="34" charset="0"/>
              <a:cs typeface="Calibri" panose="020F0502020204030204" pitchFamily="34" charset="0"/>
            </a:endParaRPr>
          </a:p>
          <a:p>
            <a:pPr marL="457200" lvl="1" indent="0">
              <a:buNone/>
            </a:pP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Average</a:t>
            </a:r>
            <a:r>
              <a:rPr lang="it-IT" dirty="0">
                <a:latin typeface="Calibri" panose="020F0502020204030204" pitchFamily="34" charset="0"/>
                <a:cs typeface="Calibri" panose="020F0502020204030204" pitchFamily="34" charset="0"/>
              </a:rPr>
              <a:t> recovery time </a:t>
            </a:r>
          </a:p>
          <a:p>
            <a:pPr marL="457200" lvl="1" indent="0">
              <a:buNone/>
            </a:pP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Probability</a:t>
            </a:r>
            <a:r>
              <a:rPr lang="it-IT" dirty="0">
                <a:latin typeface="Calibri" panose="020F0502020204030204" pitchFamily="34" charset="0"/>
                <a:cs typeface="Calibri" panose="020F0502020204030204" pitchFamily="34" charset="0"/>
              </a:rPr>
              <a:t> of </a:t>
            </a:r>
            <a:r>
              <a:rPr lang="it-IT" dirty="0" err="1">
                <a:latin typeface="Calibri" panose="020F0502020204030204" pitchFamily="34" charset="0"/>
                <a:cs typeface="Calibri" panose="020F0502020204030204" pitchFamily="34" charset="0"/>
              </a:rPr>
              <a:t>recovering</a:t>
            </a:r>
            <a:endParaRPr lang="it-IT" dirty="0">
              <a:latin typeface="Calibri" panose="020F0502020204030204" pitchFamily="34" charset="0"/>
              <a:cs typeface="Calibri" panose="020F0502020204030204" pitchFamily="34" charset="0"/>
            </a:endParaRPr>
          </a:p>
          <a:p>
            <a:pPr>
              <a:buFont typeface="Arial" panose="020B0604020202020204" pitchFamily="34" charset="0"/>
              <a:buChar char="•"/>
            </a:pPr>
            <a:r>
              <a:rPr lang="it-IT" dirty="0">
                <a:latin typeface="Calibri" panose="020F0502020204030204" pitchFamily="34" charset="0"/>
                <a:cs typeface="Calibri" panose="020F0502020204030204" pitchFamily="34" charset="0"/>
              </a:rPr>
              <a:t>Shows </a:t>
            </a:r>
            <a:r>
              <a:rPr lang="it-IT" dirty="0" err="1">
                <a:latin typeface="Calibri" panose="020F0502020204030204" pitchFamily="34" charset="0"/>
                <a:cs typeface="Calibri" panose="020F0502020204030204" pitchFamily="34" charset="0"/>
              </a:rPr>
              <a:t>various</a:t>
            </a:r>
            <a:r>
              <a:rPr lang="it-IT" dirty="0">
                <a:latin typeface="Calibri" panose="020F0502020204030204" pitchFamily="34" charset="0"/>
                <a:cs typeface="Calibri" panose="020F0502020204030204" pitchFamily="34" charset="0"/>
              </a:rPr>
              <a:t> outputs</a:t>
            </a:r>
          </a:p>
        </p:txBody>
      </p:sp>
    </p:spTree>
    <p:extLst>
      <p:ext uri="{BB962C8B-B14F-4D97-AF65-F5344CB8AC3E}">
        <p14:creationId xmlns:p14="http://schemas.microsoft.com/office/powerpoint/2010/main" val="3334003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46266E-88F6-4F5B-9CA5-A155999F3C9A}"/>
              </a:ext>
            </a:extLst>
          </p:cNvPr>
          <p:cNvSpPr>
            <a:spLocks noGrp="1"/>
          </p:cNvSpPr>
          <p:nvPr>
            <p:ph type="title"/>
          </p:nvPr>
        </p:nvSpPr>
        <p:spPr>
          <a:xfrm>
            <a:off x="1484311" y="51311"/>
            <a:ext cx="10018713" cy="853756"/>
          </a:xfrm>
        </p:spPr>
        <p:txBody>
          <a:bodyPr/>
          <a:lstStyle/>
          <a:p>
            <a:r>
              <a:rPr lang="it-IT" dirty="0" err="1">
                <a:latin typeface="Calibri" panose="020F0502020204030204" pitchFamily="34" charset="0"/>
                <a:cs typeface="Calibri" panose="020F0502020204030204" pitchFamily="34" charset="0"/>
              </a:rPr>
              <a:t>Added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elements</a:t>
            </a:r>
            <a:endParaRPr lang="it-IT" dirty="0">
              <a:latin typeface="Calibri" panose="020F0502020204030204" pitchFamily="34" charset="0"/>
              <a:cs typeface="Calibri" panose="020F0502020204030204" pitchFamily="34" charset="0"/>
            </a:endParaRPr>
          </a:p>
        </p:txBody>
      </p:sp>
      <p:sp>
        <p:nvSpPr>
          <p:cNvPr id="3" name="Segnaposto contenuto 2">
            <a:extLst>
              <a:ext uri="{FF2B5EF4-FFF2-40B4-BE49-F238E27FC236}">
                <a16:creationId xmlns:a16="http://schemas.microsoft.com/office/drawing/2014/main" id="{4347BB6A-B87B-4A10-948E-E1F2ECFDA3FD}"/>
              </a:ext>
            </a:extLst>
          </p:cNvPr>
          <p:cNvSpPr>
            <a:spLocks noGrp="1"/>
          </p:cNvSpPr>
          <p:nvPr>
            <p:ph idx="1"/>
          </p:nvPr>
        </p:nvSpPr>
        <p:spPr>
          <a:xfrm>
            <a:off x="1484310" y="905067"/>
            <a:ext cx="10018713" cy="5243806"/>
          </a:xfrm>
        </p:spPr>
        <p:txBody>
          <a:bodyPr>
            <a:normAutofit/>
          </a:bodyPr>
          <a:lstStyle/>
          <a:p>
            <a:pPr marL="0" indent="0">
              <a:buNone/>
            </a:pPr>
            <a:r>
              <a:rPr lang="it-IT" dirty="0">
                <a:latin typeface="Calibri" panose="020F0502020204030204" pitchFamily="34" charset="0"/>
                <a:cs typeface="Calibri" panose="020F0502020204030204" pitchFamily="34" charset="0"/>
              </a:rPr>
              <a:t>The </a:t>
            </a:r>
            <a:r>
              <a:rPr lang="it-IT" dirty="0" err="1">
                <a:latin typeface="Calibri" panose="020F0502020204030204" pitchFamily="34" charset="0"/>
                <a:cs typeface="Calibri" panose="020F0502020204030204" pitchFamily="34" charset="0"/>
              </a:rPr>
              <a:t>enhancements</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that</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epiDEMExtended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apports</a:t>
            </a:r>
            <a:r>
              <a:rPr lang="it-IT" dirty="0">
                <a:latin typeface="Calibri" panose="020F0502020204030204" pitchFamily="34" charset="0"/>
                <a:cs typeface="Calibri" panose="020F0502020204030204" pitchFamily="34" charset="0"/>
              </a:rPr>
              <a:t> to </a:t>
            </a:r>
            <a:r>
              <a:rPr lang="it-IT" dirty="0" err="1">
                <a:latin typeface="Calibri" panose="020F0502020204030204" pitchFamily="34" charset="0"/>
                <a:cs typeface="Calibri" panose="020F0502020204030204" pitchFamily="34" charset="0"/>
              </a:rPr>
              <a:t>epiDEMBasic</a:t>
            </a:r>
            <a:r>
              <a:rPr lang="it-IT" dirty="0">
                <a:latin typeface="Calibri" panose="020F0502020204030204" pitchFamily="34" charset="0"/>
                <a:cs typeface="Calibri" panose="020F0502020204030204" pitchFamily="34" charset="0"/>
              </a:rPr>
              <a:t> are:</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People </a:t>
            </a:r>
            <a:r>
              <a:rPr lang="it-IT" dirty="0" err="1">
                <a:latin typeface="Calibri" panose="020F0502020204030204" pitchFamily="34" charset="0"/>
                <a:cs typeface="Calibri" panose="020F0502020204030204" pitchFamily="34" charset="0"/>
              </a:rPr>
              <a:t>divided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into</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age</a:t>
            </a:r>
            <a:r>
              <a:rPr lang="it-IT" dirty="0">
                <a:latin typeface="Calibri" panose="020F0502020204030204" pitchFamily="34" charset="0"/>
                <a:cs typeface="Calibri" panose="020F0502020204030204" pitchFamily="34" charset="0"/>
              </a:rPr>
              <a:t> classes</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People </a:t>
            </a:r>
            <a:r>
              <a:rPr lang="it-IT" dirty="0" err="1">
                <a:latin typeface="Calibri" panose="020F0502020204030204" pitchFamily="34" charset="0"/>
                <a:cs typeface="Calibri" panose="020F0502020204030204" pitchFamily="34" charset="0"/>
              </a:rPr>
              <a:t>divided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into</a:t>
            </a:r>
            <a:r>
              <a:rPr lang="it-IT" dirty="0">
                <a:latin typeface="Calibri" panose="020F0502020204030204" pitchFamily="34" charset="0"/>
                <a:cs typeface="Calibri" panose="020F0502020204030204" pitchFamily="34" charset="0"/>
              </a:rPr>
              <a:t> families</a:t>
            </a: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Houses</a:t>
            </a:r>
            <a:endParaRPr lang="it-IT" dirty="0">
              <a:latin typeface="Calibri" panose="020F0502020204030204" pitchFamily="34" charset="0"/>
              <a:cs typeface="Calibri" panose="020F0502020204030204" pitchFamily="34" charset="0"/>
            </a:endParaRPr>
          </a:p>
          <a:p>
            <a:pPr>
              <a:buFont typeface="Arial" panose="020B0604020202020204" pitchFamily="34" charset="0"/>
              <a:buChar char="•"/>
            </a:pPr>
            <a:r>
              <a:rPr lang="it-IT" dirty="0">
                <a:latin typeface="Calibri" panose="020F0502020204030204" pitchFamily="34" charset="0"/>
                <a:cs typeface="Calibri" panose="020F0502020204030204" pitchFamily="34" charset="0"/>
              </a:rPr>
              <a:t>Activities</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People </a:t>
            </a:r>
            <a:r>
              <a:rPr lang="it-IT" dirty="0" err="1">
                <a:latin typeface="Calibri" panose="020F0502020204030204" pitchFamily="34" charset="0"/>
                <a:cs typeface="Calibri" panose="020F0502020204030204" pitchFamily="34" charset="0"/>
              </a:rPr>
              <a:t>now</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move</a:t>
            </a:r>
            <a:r>
              <a:rPr lang="it-IT" dirty="0">
                <a:latin typeface="Calibri" panose="020F0502020204030204" pitchFamily="34" charset="0"/>
                <a:cs typeface="Calibri" panose="020F0502020204030204" pitchFamily="34" charset="0"/>
              </a:rPr>
              <a:t> following </a:t>
            </a:r>
            <a:r>
              <a:rPr lang="it-IT" dirty="0" err="1">
                <a:latin typeface="Calibri" panose="020F0502020204030204" pitchFamily="34" charset="0"/>
                <a:cs typeface="Calibri" panose="020F0502020204030204" pitchFamily="34" charset="0"/>
              </a:rPr>
              <a:t>cycles</a:t>
            </a:r>
            <a:r>
              <a:rPr lang="it-IT" dirty="0">
                <a:latin typeface="Calibri" panose="020F0502020204030204" pitchFamily="34" charset="0"/>
                <a:cs typeface="Calibri" panose="020F0502020204030204" pitchFamily="34" charset="0"/>
              </a:rPr>
              <a:t> of activities</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Quarantine</a:t>
            </a: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Environmental</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disease</a:t>
            </a:r>
            <a:r>
              <a:rPr lang="it-IT" dirty="0">
                <a:latin typeface="Calibri" panose="020F0502020204030204" pitchFamily="34" charset="0"/>
                <a:cs typeface="Calibri" panose="020F0502020204030204" pitchFamily="34" charset="0"/>
              </a:rPr>
              <a:t> transmission</a:t>
            </a: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Various</a:t>
            </a:r>
            <a:r>
              <a:rPr lang="it-IT" dirty="0">
                <a:latin typeface="Calibri" panose="020F0502020204030204" pitchFamily="34" charset="0"/>
                <a:cs typeface="Calibri" panose="020F0502020204030204" pitchFamily="34" charset="0"/>
              </a:rPr>
              <a:t> outputs</a:t>
            </a:r>
          </a:p>
        </p:txBody>
      </p:sp>
    </p:spTree>
    <p:extLst>
      <p:ext uri="{BB962C8B-B14F-4D97-AF65-F5344CB8AC3E}">
        <p14:creationId xmlns:p14="http://schemas.microsoft.com/office/powerpoint/2010/main" val="787178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46266E-88F6-4F5B-9CA5-A155999F3C9A}"/>
              </a:ext>
            </a:extLst>
          </p:cNvPr>
          <p:cNvSpPr>
            <a:spLocks noGrp="1"/>
          </p:cNvSpPr>
          <p:nvPr>
            <p:ph type="title"/>
          </p:nvPr>
        </p:nvSpPr>
        <p:spPr>
          <a:xfrm>
            <a:off x="1484311" y="51311"/>
            <a:ext cx="10018713" cy="853756"/>
          </a:xfrm>
        </p:spPr>
        <p:txBody>
          <a:bodyPr/>
          <a:lstStyle/>
          <a:p>
            <a:r>
              <a:rPr lang="it-IT" dirty="0">
                <a:latin typeface="Calibri" panose="020F0502020204030204" pitchFamily="34" charset="0"/>
                <a:cs typeface="Calibri" panose="020F0502020204030204" pitchFamily="34" charset="0"/>
              </a:rPr>
              <a:t>Activities</a:t>
            </a:r>
          </a:p>
        </p:txBody>
      </p:sp>
      <p:sp>
        <p:nvSpPr>
          <p:cNvPr id="3" name="Segnaposto contenuto 2">
            <a:extLst>
              <a:ext uri="{FF2B5EF4-FFF2-40B4-BE49-F238E27FC236}">
                <a16:creationId xmlns:a16="http://schemas.microsoft.com/office/drawing/2014/main" id="{4347BB6A-B87B-4A10-948E-E1F2ECFDA3FD}"/>
              </a:ext>
            </a:extLst>
          </p:cNvPr>
          <p:cNvSpPr>
            <a:spLocks noGrp="1"/>
          </p:cNvSpPr>
          <p:nvPr>
            <p:ph idx="1"/>
          </p:nvPr>
        </p:nvSpPr>
        <p:spPr>
          <a:xfrm>
            <a:off x="1484310" y="905067"/>
            <a:ext cx="10018713" cy="5467158"/>
          </a:xfrm>
        </p:spPr>
        <p:txBody>
          <a:bodyPr>
            <a:normAutofit lnSpcReduction="10000"/>
          </a:bodyPr>
          <a:lstStyle/>
          <a:p>
            <a:pPr marL="0" indent="0">
              <a:buNone/>
            </a:pPr>
            <a:r>
              <a:rPr lang="it-IT" dirty="0">
                <a:latin typeface="Calibri" panose="020F0502020204030204" pitchFamily="34" charset="0"/>
                <a:cs typeface="Calibri" panose="020F0502020204030204" pitchFamily="34" charset="0"/>
              </a:rPr>
              <a:t>Immobile agents </a:t>
            </a:r>
            <a:r>
              <a:rPr lang="it-IT" dirty="0" err="1">
                <a:latin typeface="Calibri" panose="020F0502020204030204" pitchFamily="34" charset="0"/>
                <a:cs typeface="Calibri" panose="020F0502020204030204" pitchFamily="34" charset="0"/>
              </a:rPr>
              <a:t>reached</a:t>
            </a:r>
            <a:r>
              <a:rPr lang="it-IT" dirty="0">
                <a:latin typeface="Calibri" panose="020F0502020204030204" pitchFamily="34" charset="0"/>
                <a:cs typeface="Calibri" panose="020F0502020204030204" pitchFamily="34" charset="0"/>
              </a:rPr>
              <a:t> by people </a:t>
            </a:r>
            <a:r>
              <a:rPr lang="it-IT" dirty="0" err="1">
                <a:latin typeface="Calibri" panose="020F0502020204030204" pitchFamily="34" charset="0"/>
                <a:cs typeface="Calibri" panose="020F0502020204030204" pitchFamily="34" charset="0"/>
              </a:rPr>
              <a:t>during</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their</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movement</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cycle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They</a:t>
            </a:r>
            <a:r>
              <a:rPr lang="it-IT" dirty="0">
                <a:latin typeface="Calibri" panose="020F0502020204030204" pitchFamily="34" charset="0"/>
                <a:cs typeface="Calibri" panose="020F0502020204030204" pitchFamily="34" charset="0"/>
              </a:rPr>
              <a:t> are </a:t>
            </a:r>
            <a:r>
              <a:rPr lang="it-IT" dirty="0" err="1">
                <a:latin typeface="Calibri" panose="020F0502020204030204" pitchFamily="34" charset="0"/>
                <a:cs typeface="Calibri" panose="020F0502020204030204" pitchFamily="34" charset="0"/>
              </a:rPr>
              <a:t>divided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into</a:t>
            </a:r>
            <a:r>
              <a:rPr lang="it-IT" dirty="0">
                <a:latin typeface="Calibri" panose="020F0502020204030204" pitchFamily="34" charset="0"/>
                <a:cs typeface="Calibri" panose="020F0502020204030204" pitchFamily="34" charset="0"/>
              </a:rPr>
              <a:t> 4 </a:t>
            </a:r>
            <a:r>
              <a:rPr lang="it-IT" dirty="0" err="1">
                <a:latin typeface="Calibri" panose="020F0502020204030204" pitchFamily="34" charset="0"/>
                <a:cs typeface="Calibri" panose="020F0502020204030204" pitchFamily="34" charset="0"/>
              </a:rPr>
              <a:t>categories</a:t>
            </a:r>
            <a:r>
              <a:rPr lang="it-IT" dirty="0">
                <a:latin typeface="Calibri" panose="020F0502020204030204" pitchFamily="34" charset="0"/>
                <a:cs typeface="Calibri" panose="020F0502020204030204" pitchFamily="34" charset="0"/>
              </a:rPr>
              <a:t>:</a:t>
            </a: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Leisure</a:t>
            </a:r>
            <a:r>
              <a:rPr lang="it-IT" dirty="0">
                <a:latin typeface="Calibri" panose="020F0502020204030204" pitchFamily="34" charset="0"/>
                <a:cs typeface="Calibri" panose="020F0502020204030204" pitchFamily="34" charset="0"/>
              </a:rPr>
              <a:t> activities</a:t>
            </a: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Education</a:t>
            </a:r>
            <a:r>
              <a:rPr lang="it-IT" dirty="0">
                <a:latin typeface="Calibri" panose="020F0502020204030204" pitchFamily="34" charset="0"/>
                <a:cs typeface="Calibri" panose="020F0502020204030204" pitchFamily="34" charset="0"/>
              </a:rPr>
              <a:t> activities</a:t>
            </a: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Health</a:t>
            </a:r>
            <a:r>
              <a:rPr lang="it-IT" dirty="0">
                <a:latin typeface="Calibri" panose="020F0502020204030204" pitchFamily="34" charset="0"/>
                <a:cs typeface="Calibri" panose="020F0502020204030204" pitchFamily="34" charset="0"/>
              </a:rPr>
              <a:t> activities</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Professional activities</a:t>
            </a:r>
            <a:br>
              <a:rPr lang="it-IT" dirty="0">
                <a:latin typeface="Calibri" panose="020F0502020204030204" pitchFamily="34" charset="0"/>
                <a:cs typeface="Calibri" panose="020F0502020204030204" pitchFamily="34" charset="0"/>
              </a:rPr>
            </a:br>
            <a:endParaRPr lang="it-IT" dirty="0">
              <a:latin typeface="Calibri" panose="020F0502020204030204" pitchFamily="34" charset="0"/>
              <a:cs typeface="Calibri" panose="020F0502020204030204" pitchFamily="34" charset="0"/>
            </a:endParaRPr>
          </a:p>
          <a:p>
            <a:pPr marL="0" indent="0">
              <a:buNone/>
            </a:pPr>
            <a:r>
              <a:rPr lang="it-IT" dirty="0">
                <a:latin typeface="Calibri" panose="020F0502020204030204" pitchFamily="34" charset="0"/>
                <a:cs typeface="Calibri" panose="020F0502020204030204" pitchFamily="34" charset="0"/>
              </a:rPr>
              <a:t>Activities </a:t>
            </a:r>
            <a:r>
              <a:rPr lang="it-IT" dirty="0" err="1">
                <a:latin typeface="Calibri" panose="020F0502020204030204" pitchFamily="34" charset="0"/>
                <a:cs typeface="Calibri" panose="020F0502020204030204" pitchFamily="34" charset="0"/>
              </a:rPr>
              <a:t>may</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suffer</a:t>
            </a:r>
            <a:r>
              <a:rPr lang="it-IT" dirty="0">
                <a:latin typeface="Calibri" panose="020F0502020204030204" pitchFamily="34" charset="0"/>
                <a:cs typeface="Calibri" panose="020F0502020204030204" pitchFamily="34" charset="0"/>
              </a:rPr>
              <a:t> the establishment of </a:t>
            </a:r>
            <a:r>
              <a:rPr lang="it-IT" dirty="0" err="1">
                <a:latin typeface="Calibri" panose="020F0502020204030204" pitchFamily="34" charset="0"/>
                <a:cs typeface="Calibri" panose="020F0502020204030204" pitchFamily="34" charset="0"/>
              </a:rPr>
              <a:t>different</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levels</a:t>
            </a:r>
            <a:r>
              <a:rPr lang="it-IT" dirty="0">
                <a:latin typeface="Calibri" panose="020F0502020204030204" pitchFamily="34" charset="0"/>
                <a:cs typeface="Calibri" panose="020F0502020204030204" pitchFamily="34" charset="0"/>
              </a:rPr>
              <a:t> of quarantine:</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Level 0 -&gt; no quarantine </a:t>
            </a:r>
            <a:r>
              <a:rPr lang="it-IT" dirty="0" err="1">
                <a:latin typeface="Calibri" panose="020F0502020204030204" pitchFamily="34" charset="0"/>
                <a:cs typeface="Calibri" panose="020F0502020204030204" pitchFamily="34" charset="0"/>
              </a:rPr>
              <a:t>declared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all</a:t>
            </a:r>
            <a:r>
              <a:rPr lang="it-IT" dirty="0">
                <a:latin typeface="Calibri" panose="020F0502020204030204" pitchFamily="34" charset="0"/>
                <a:cs typeface="Calibri" panose="020F0502020204030204" pitchFamily="34" charset="0"/>
              </a:rPr>
              <a:t> activities open</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Level 1 -&gt; </a:t>
            </a:r>
            <a:r>
              <a:rPr lang="it-IT" dirty="0" err="1">
                <a:latin typeface="Calibri" panose="020F0502020204030204" pitchFamily="34" charset="0"/>
                <a:cs typeface="Calibri" panose="020F0502020204030204" pitchFamily="34" charset="0"/>
              </a:rPr>
              <a:t>education</a:t>
            </a:r>
            <a:r>
              <a:rPr lang="it-IT" dirty="0">
                <a:latin typeface="Calibri" panose="020F0502020204030204" pitchFamily="34" charset="0"/>
                <a:cs typeface="Calibri" panose="020F0502020204030204" pitchFamily="34" charset="0"/>
              </a:rPr>
              <a:t> activities </a:t>
            </a:r>
            <a:r>
              <a:rPr lang="it-IT" dirty="0" err="1">
                <a:latin typeface="Calibri" panose="020F0502020204030204" pitchFamily="34" charset="0"/>
                <a:cs typeface="Calibri" panose="020F0502020204030204" pitchFamily="34" charset="0"/>
              </a:rPr>
              <a:t>closed</a:t>
            </a:r>
            <a:endParaRPr lang="it-IT" dirty="0">
              <a:latin typeface="Calibri" panose="020F0502020204030204" pitchFamily="34" charset="0"/>
              <a:cs typeface="Calibri" panose="020F0502020204030204" pitchFamily="34" charset="0"/>
            </a:endParaRPr>
          </a:p>
          <a:p>
            <a:pPr>
              <a:buFont typeface="Arial" panose="020B0604020202020204" pitchFamily="34" charset="0"/>
              <a:buChar char="•"/>
            </a:pPr>
            <a:r>
              <a:rPr lang="it-IT" dirty="0">
                <a:latin typeface="Calibri" panose="020F0502020204030204" pitchFamily="34" charset="0"/>
                <a:cs typeface="Calibri" panose="020F0502020204030204" pitchFamily="34" charset="0"/>
              </a:rPr>
              <a:t>Level 2 -&gt; </a:t>
            </a:r>
            <a:r>
              <a:rPr lang="it-IT" dirty="0" err="1">
                <a:latin typeface="Calibri" panose="020F0502020204030204" pitchFamily="34" charset="0"/>
                <a:cs typeface="Calibri" panose="020F0502020204030204" pitchFamily="34" charset="0"/>
              </a:rPr>
              <a:t>only</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factories</a:t>
            </a:r>
            <a:r>
              <a:rPr lang="it-IT" dirty="0">
                <a:latin typeface="Calibri" panose="020F0502020204030204" pitchFamily="34" charset="0"/>
                <a:cs typeface="Calibri" panose="020F0502020204030204" pitchFamily="34" charset="0"/>
              </a:rPr>
              <a:t>, hospitals and clinics stay open</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Level 3 -&gt; </a:t>
            </a:r>
            <a:r>
              <a:rPr lang="it-IT" dirty="0" err="1">
                <a:latin typeface="Calibri" panose="020F0502020204030204" pitchFamily="34" charset="0"/>
                <a:cs typeface="Calibri" panose="020F0502020204030204" pitchFamily="34" charset="0"/>
              </a:rPr>
              <a:t>only</a:t>
            </a:r>
            <a:r>
              <a:rPr lang="it-IT" dirty="0">
                <a:latin typeface="Calibri" panose="020F0502020204030204" pitchFamily="34" charset="0"/>
                <a:cs typeface="Calibri" panose="020F0502020204030204" pitchFamily="34" charset="0"/>
              </a:rPr>
              <a:t> hospitals and clinics stay open</a:t>
            </a:r>
          </a:p>
        </p:txBody>
      </p:sp>
    </p:spTree>
    <p:extLst>
      <p:ext uri="{BB962C8B-B14F-4D97-AF65-F5344CB8AC3E}">
        <p14:creationId xmlns:p14="http://schemas.microsoft.com/office/powerpoint/2010/main" val="3135434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46266E-88F6-4F5B-9CA5-A155999F3C9A}"/>
              </a:ext>
            </a:extLst>
          </p:cNvPr>
          <p:cNvSpPr>
            <a:spLocks noGrp="1"/>
          </p:cNvSpPr>
          <p:nvPr>
            <p:ph type="title"/>
          </p:nvPr>
        </p:nvSpPr>
        <p:spPr>
          <a:xfrm>
            <a:off x="1484311" y="51311"/>
            <a:ext cx="10018713" cy="853756"/>
          </a:xfrm>
        </p:spPr>
        <p:txBody>
          <a:bodyPr/>
          <a:lstStyle/>
          <a:p>
            <a:r>
              <a:rPr lang="it-IT" dirty="0">
                <a:latin typeface="Calibri" panose="020F0502020204030204" pitchFamily="34" charset="0"/>
                <a:cs typeface="Calibri" panose="020F0502020204030204" pitchFamily="34" charset="0"/>
              </a:rPr>
              <a:t>Activities</a:t>
            </a:r>
          </a:p>
        </p:txBody>
      </p:sp>
      <p:sp>
        <p:nvSpPr>
          <p:cNvPr id="3" name="Segnaposto contenuto 2">
            <a:extLst>
              <a:ext uri="{FF2B5EF4-FFF2-40B4-BE49-F238E27FC236}">
                <a16:creationId xmlns:a16="http://schemas.microsoft.com/office/drawing/2014/main" id="{4347BB6A-B87B-4A10-948E-E1F2ECFDA3FD}"/>
              </a:ext>
            </a:extLst>
          </p:cNvPr>
          <p:cNvSpPr>
            <a:spLocks noGrp="1"/>
          </p:cNvSpPr>
          <p:nvPr>
            <p:ph idx="1"/>
          </p:nvPr>
        </p:nvSpPr>
        <p:spPr>
          <a:xfrm>
            <a:off x="1484310" y="905067"/>
            <a:ext cx="10018713" cy="2523933"/>
          </a:xfrm>
        </p:spPr>
        <p:txBody>
          <a:bodyPr>
            <a:normAutofit/>
          </a:bodyPr>
          <a:lstStyle/>
          <a:p>
            <a:pPr marL="0" indent="0">
              <a:buNone/>
            </a:pPr>
            <a:r>
              <a:rPr lang="it-IT" dirty="0">
                <a:latin typeface="Calibri" panose="020F0502020204030204" pitchFamily="34" charset="0"/>
                <a:cs typeface="Calibri" panose="020F0502020204030204" pitchFamily="34" charset="0"/>
              </a:rPr>
              <a:t>Activities can be </a:t>
            </a:r>
            <a:r>
              <a:rPr lang="it-IT" dirty="0" err="1">
                <a:latin typeface="Calibri" panose="020F0502020204030204" pitchFamily="34" charset="0"/>
                <a:cs typeface="Calibri" panose="020F0502020204030204" pitchFamily="34" charset="0"/>
              </a:rPr>
              <a:t>added</a:t>
            </a:r>
            <a:r>
              <a:rPr lang="it-IT" dirty="0">
                <a:latin typeface="Calibri" panose="020F0502020204030204" pitchFamily="34" charset="0"/>
                <a:cs typeface="Calibri" panose="020F0502020204030204" pitchFamily="34" charset="0"/>
              </a:rPr>
              <a:t> by the </a:t>
            </a:r>
            <a:r>
              <a:rPr lang="it-IT" dirty="0" err="1">
                <a:latin typeface="Calibri" panose="020F0502020204030204" pitchFamily="34" charset="0"/>
                <a:cs typeface="Calibri" panose="020F0502020204030204" pitchFamily="34" charset="0"/>
              </a:rPr>
              <a:t>defining</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their</a:t>
            </a:r>
            <a:r>
              <a:rPr lang="it-IT" dirty="0">
                <a:latin typeface="Calibri" panose="020F0502020204030204" pitchFamily="34" charset="0"/>
                <a:cs typeface="Calibri" panose="020F0502020204030204" pitchFamily="34" charset="0"/>
              </a:rPr>
              <a:t>:</a:t>
            </a: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kind</a:t>
            </a:r>
            <a:endParaRPr lang="it-IT" dirty="0">
              <a:latin typeface="Calibri" panose="020F0502020204030204" pitchFamily="34" charset="0"/>
              <a:cs typeface="Calibri" panose="020F0502020204030204" pitchFamily="34" charset="0"/>
            </a:endParaRPr>
          </a:p>
          <a:p>
            <a:pPr>
              <a:buFont typeface="Arial" panose="020B0604020202020204" pitchFamily="34" charset="0"/>
              <a:buChar char="•"/>
            </a:pPr>
            <a:r>
              <a:rPr lang="it-IT" dirty="0">
                <a:latin typeface="Calibri" panose="020F0502020204030204" pitchFamily="34" charset="0"/>
                <a:cs typeface="Calibri" panose="020F0502020204030204" pitchFamily="34" charset="0"/>
              </a:rPr>
              <a:t>production-</a:t>
            </a:r>
            <a:r>
              <a:rPr lang="it-IT" dirty="0" err="1">
                <a:latin typeface="Calibri" panose="020F0502020204030204" pitchFamily="34" charset="0"/>
                <a:cs typeface="Calibri" panose="020F0502020204030204" pitchFamily="34" charset="0"/>
              </a:rPr>
              <a:t>value</a:t>
            </a:r>
            <a:endParaRPr lang="it-IT" dirty="0">
              <a:latin typeface="Calibri" panose="020F0502020204030204" pitchFamily="34" charset="0"/>
              <a:cs typeface="Calibri" panose="020F0502020204030204" pitchFamily="34" charset="0"/>
            </a:endParaRPr>
          </a:p>
          <a:p>
            <a:pPr>
              <a:buFont typeface="Arial" panose="020B0604020202020204" pitchFamily="34" charset="0"/>
              <a:buChar char="•"/>
            </a:pPr>
            <a:r>
              <a:rPr lang="it-IT" dirty="0">
                <a:latin typeface="Calibri" panose="020F0502020204030204" pitchFamily="34" charset="0"/>
                <a:cs typeface="Calibri" panose="020F0502020204030204" pitchFamily="34" charset="0"/>
              </a:rPr>
              <a:t>smart-</a:t>
            </a:r>
            <a:r>
              <a:rPr lang="it-IT" dirty="0" err="1">
                <a:latin typeface="Calibri" panose="020F0502020204030204" pitchFamily="34" charset="0"/>
                <a:cs typeface="Calibri" panose="020F0502020204030204" pitchFamily="34" charset="0"/>
              </a:rPr>
              <a:t>working</a:t>
            </a:r>
            <a:r>
              <a:rPr lang="it-IT" dirty="0">
                <a:latin typeface="Calibri" panose="020F0502020204030204" pitchFamily="34" charset="0"/>
                <a:cs typeface="Calibri" panose="020F0502020204030204" pitchFamily="34" charset="0"/>
              </a:rPr>
              <a:t>-capability</a:t>
            </a:r>
          </a:p>
        </p:txBody>
      </p:sp>
      <p:cxnSp>
        <p:nvCxnSpPr>
          <p:cNvPr id="10" name="Connettore diritto 9">
            <a:extLst>
              <a:ext uri="{FF2B5EF4-FFF2-40B4-BE49-F238E27FC236}">
                <a16:creationId xmlns:a16="http://schemas.microsoft.com/office/drawing/2014/main" id="{75D8AD4F-B31E-4358-A9DC-565F19D666E8}"/>
              </a:ext>
            </a:extLst>
          </p:cNvPr>
          <p:cNvCxnSpPr>
            <a:cxnSpLocks/>
            <a:endCxn id="21" idx="0"/>
          </p:cNvCxnSpPr>
          <p:nvPr/>
        </p:nvCxnSpPr>
        <p:spPr>
          <a:xfrm>
            <a:off x="3479181" y="2245092"/>
            <a:ext cx="157789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nettore diritto 10">
            <a:extLst>
              <a:ext uri="{FF2B5EF4-FFF2-40B4-BE49-F238E27FC236}">
                <a16:creationId xmlns:a16="http://schemas.microsoft.com/office/drawing/2014/main" id="{0BBAD3A5-1206-4644-AD59-A8B95B0BF5DC}"/>
              </a:ext>
            </a:extLst>
          </p:cNvPr>
          <p:cNvCxnSpPr>
            <a:cxnSpLocks/>
            <a:endCxn id="21" idx="2"/>
          </p:cNvCxnSpPr>
          <p:nvPr/>
        </p:nvCxnSpPr>
        <p:spPr>
          <a:xfrm flipV="1">
            <a:off x="3479181" y="3233847"/>
            <a:ext cx="1577897" cy="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Parentesi graffa chiusa 20">
            <a:extLst>
              <a:ext uri="{FF2B5EF4-FFF2-40B4-BE49-F238E27FC236}">
                <a16:creationId xmlns:a16="http://schemas.microsoft.com/office/drawing/2014/main" id="{5AAF5AF7-D581-4FF5-8242-5FD8FEE057D0}"/>
              </a:ext>
            </a:extLst>
          </p:cNvPr>
          <p:cNvSpPr/>
          <p:nvPr/>
        </p:nvSpPr>
        <p:spPr>
          <a:xfrm>
            <a:off x="5057078" y="2245092"/>
            <a:ext cx="256478" cy="98875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24" name="CasellaDiTesto 23">
            <a:extLst>
              <a:ext uri="{FF2B5EF4-FFF2-40B4-BE49-F238E27FC236}">
                <a16:creationId xmlns:a16="http://schemas.microsoft.com/office/drawing/2014/main" id="{B93B4F23-E213-456B-8ECA-053974F51AB0}"/>
              </a:ext>
            </a:extLst>
          </p:cNvPr>
          <p:cNvSpPr txBox="1"/>
          <p:nvPr/>
        </p:nvSpPr>
        <p:spPr>
          <a:xfrm>
            <a:off x="5313556" y="2508636"/>
            <a:ext cx="3311913" cy="461665"/>
          </a:xfrm>
          <a:prstGeom prst="rect">
            <a:avLst/>
          </a:prstGeom>
          <a:noFill/>
        </p:spPr>
        <p:txBody>
          <a:bodyPr wrap="square" rtlCol="0">
            <a:spAutoFit/>
          </a:bodyPr>
          <a:lstStyle/>
          <a:p>
            <a:r>
              <a:rPr lang="it-IT" sz="2400" dirty="0">
                <a:latin typeface="Calibri" panose="020F0502020204030204" pitchFamily="34" charset="0"/>
                <a:cs typeface="Calibri" panose="020F0502020204030204" pitchFamily="34" charset="0"/>
              </a:rPr>
              <a:t>Productivity of the area</a:t>
            </a:r>
          </a:p>
        </p:txBody>
      </p:sp>
      <p:pic>
        <p:nvPicPr>
          <p:cNvPr id="26" name="Immagine 25" descr="Immagine che contiene giocatore, palla, tenendo, donna&#10;&#10;Descrizione generata automaticamente">
            <a:extLst>
              <a:ext uri="{FF2B5EF4-FFF2-40B4-BE49-F238E27FC236}">
                <a16:creationId xmlns:a16="http://schemas.microsoft.com/office/drawing/2014/main" id="{A31B4C34-0D1A-4C9A-8BEC-D43F2F453E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5501" y="4209237"/>
            <a:ext cx="3637975" cy="967738"/>
          </a:xfrm>
          <a:prstGeom prst="rect">
            <a:avLst/>
          </a:prstGeom>
        </p:spPr>
      </p:pic>
      <p:pic>
        <p:nvPicPr>
          <p:cNvPr id="28" name="Immagine 27" descr="Immagine che contiene screenshot&#10;&#10;Descrizione generata automaticamente">
            <a:extLst>
              <a:ext uri="{FF2B5EF4-FFF2-40B4-BE49-F238E27FC236}">
                <a16:creationId xmlns:a16="http://schemas.microsoft.com/office/drawing/2014/main" id="{B50EE32A-2BFE-43F4-A702-1AB2F04A7C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3476" y="4209238"/>
            <a:ext cx="3826956" cy="967737"/>
          </a:xfrm>
          <a:prstGeom prst="rect">
            <a:avLst/>
          </a:prstGeom>
        </p:spPr>
      </p:pic>
    </p:spTree>
    <p:extLst>
      <p:ext uri="{BB962C8B-B14F-4D97-AF65-F5344CB8AC3E}">
        <p14:creationId xmlns:p14="http://schemas.microsoft.com/office/powerpoint/2010/main" val="2573287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46266E-88F6-4F5B-9CA5-A155999F3C9A}"/>
              </a:ext>
            </a:extLst>
          </p:cNvPr>
          <p:cNvSpPr>
            <a:spLocks noGrp="1"/>
          </p:cNvSpPr>
          <p:nvPr>
            <p:ph type="title"/>
          </p:nvPr>
        </p:nvSpPr>
        <p:spPr>
          <a:xfrm>
            <a:off x="1484311" y="51311"/>
            <a:ext cx="10018713" cy="853756"/>
          </a:xfrm>
        </p:spPr>
        <p:txBody>
          <a:bodyPr/>
          <a:lstStyle/>
          <a:p>
            <a:r>
              <a:rPr lang="it-IT" dirty="0">
                <a:latin typeface="Calibri" panose="020F0502020204030204" pitchFamily="34" charset="0"/>
                <a:cs typeface="Calibri" panose="020F0502020204030204" pitchFamily="34" charset="0"/>
              </a:rPr>
              <a:t>People</a:t>
            </a:r>
          </a:p>
        </p:txBody>
      </p:sp>
      <p:sp>
        <p:nvSpPr>
          <p:cNvPr id="3" name="Segnaposto contenuto 2">
            <a:extLst>
              <a:ext uri="{FF2B5EF4-FFF2-40B4-BE49-F238E27FC236}">
                <a16:creationId xmlns:a16="http://schemas.microsoft.com/office/drawing/2014/main" id="{4347BB6A-B87B-4A10-948E-E1F2ECFDA3FD}"/>
              </a:ext>
            </a:extLst>
          </p:cNvPr>
          <p:cNvSpPr>
            <a:spLocks noGrp="1"/>
          </p:cNvSpPr>
          <p:nvPr>
            <p:ph idx="1"/>
          </p:nvPr>
        </p:nvSpPr>
        <p:spPr>
          <a:xfrm>
            <a:off x="1484310" y="5261888"/>
            <a:ext cx="10018713" cy="941580"/>
          </a:xfrm>
        </p:spPr>
        <p:txBody>
          <a:bodyPr>
            <a:normAutofit/>
          </a:bodyPr>
          <a:lstStyle/>
          <a:p>
            <a:pPr marL="0" indent="0">
              <a:buNone/>
            </a:pPr>
            <a:r>
              <a:rPr lang="it-IT" dirty="0" err="1">
                <a:latin typeface="Calibri" panose="020F0502020204030204" pitchFamily="34" charset="0"/>
                <a:cs typeface="Calibri" panose="020F0502020204030204" pitchFamily="34" charset="0"/>
              </a:rPr>
              <a:t>Each</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age</a:t>
            </a:r>
            <a:r>
              <a:rPr lang="it-IT" dirty="0">
                <a:latin typeface="Calibri" panose="020F0502020204030204" pitchFamily="34" charset="0"/>
                <a:cs typeface="Calibri" panose="020F0502020204030204" pitchFamily="34" charset="0"/>
              </a:rPr>
              <a:t>-class </a:t>
            </a:r>
            <a:r>
              <a:rPr lang="it-IT" dirty="0" err="1">
                <a:latin typeface="Calibri" panose="020F0502020204030204" pitchFamily="34" charset="0"/>
                <a:cs typeface="Calibri" panose="020F0502020204030204" pitchFamily="34" charset="0"/>
              </a:rPr>
              <a:t>has</a:t>
            </a:r>
            <a:r>
              <a:rPr lang="it-IT" dirty="0">
                <a:latin typeface="Calibri" panose="020F0502020204030204" pitchFamily="34" charset="0"/>
                <a:cs typeface="Calibri" panose="020F0502020204030204" pitchFamily="34" charset="0"/>
              </a:rPr>
              <a:t> a </a:t>
            </a:r>
            <a:r>
              <a:rPr lang="it-IT" dirty="0" err="1">
                <a:latin typeface="Calibri" panose="020F0502020204030204" pitchFamily="34" charset="0"/>
                <a:cs typeface="Calibri" panose="020F0502020204030204" pitchFamily="34" charset="0"/>
              </a:rPr>
              <a:t>different</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disease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susceptibility</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based</a:t>
            </a:r>
            <a:r>
              <a:rPr lang="it-IT" dirty="0">
                <a:latin typeface="Calibri" panose="020F0502020204030204" pitchFamily="34" charset="0"/>
                <a:cs typeface="Calibri" panose="020F0502020204030204" pitchFamily="34" charset="0"/>
              </a:rPr>
              <a:t> on </a:t>
            </a:r>
            <a:r>
              <a:rPr lang="it-IT" dirty="0" err="1">
                <a:latin typeface="Calibri" panose="020F0502020204030204" pitchFamily="34" charset="0"/>
                <a:cs typeface="Calibri" panose="020F0502020204030204" pitchFamily="34" charset="0"/>
              </a:rPr>
              <a:t>real</a:t>
            </a:r>
            <a:r>
              <a:rPr lang="it-IT" dirty="0">
                <a:latin typeface="Calibri" panose="020F0502020204030204" pitchFamily="34" charset="0"/>
                <a:cs typeface="Calibri" panose="020F0502020204030204" pitchFamily="34" charset="0"/>
              </a:rPr>
              <a:t> data from an </a:t>
            </a:r>
            <a:r>
              <a:rPr lang="it-IT" dirty="0" err="1">
                <a:latin typeface="Calibri" panose="020F0502020204030204" pitchFamily="34" charset="0"/>
                <a:cs typeface="Calibri" panose="020F0502020204030204" pitchFamily="34" charset="0"/>
              </a:rPr>
              <a:t>Italian</a:t>
            </a:r>
            <a:r>
              <a:rPr lang="it-IT" dirty="0">
                <a:latin typeface="Calibri" panose="020F0502020204030204" pitchFamily="34" charset="0"/>
                <a:cs typeface="Calibri" panose="020F0502020204030204" pitchFamily="34" charset="0"/>
              </a:rPr>
              <a:t> Covid-19-related </a:t>
            </a:r>
            <a:r>
              <a:rPr lang="it-IT" dirty="0">
                <a:latin typeface="Calibri" panose="020F0502020204030204" pitchFamily="34" charset="0"/>
                <a:cs typeface="Calibri" panose="020F0502020204030204" pitchFamily="34" charset="0"/>
                <a:hlinkClick r:id="rId3"/>
              </a:rPr>
              <a:t>study</a:t>
            </a:r>
            <a:r>
              <a:rPr lang="it-IT" dirty="0">
                <a:latin typeface="Calibri" panose="020F0502020204030204" pitchFamily="34" charset="0"/>
                <a:cs typeface="Calibri" panose="020F0502020204030204" pitchFamily="34" charset="0"/>
              </a:rPr>
              <a:t>).</a:t>
            </a:r>
          </a:p>
        </p:txBody>
      </p:sp>
      <p:graphicFrame>
        <p:nvGraphicFramePr>
          <p:cNvPr id="4" name="Tabella 4">
            <a:extLst>
              <a:ext uri="{FF2B5EF4-FFF2-40B4-BE49-F238E27FC236}">
                <a16:creationId xmlns:a16="http://schemas.microsoft.com/office/drawing/2014/main" id="{F514D488-B493-470B-949F-802B1EA37F7D}"/>
              </a:ext>
            </a:extLst>
          </p:cNvPr>
          <p:cNvGraphicFramePr>
            <a:graphicFrameLocks noGrp="1"/>
          </p:cNvGraphicFramePr>
          <p:nvPr>
            <p:extLst>
              <p:ext uri="{D42A27DB-BD31-4B8C-83A1-F6EECF244321}">
                <p14:modId xmlns:p14="http://schemas.microsoft.com/office/powerpoint/2010/main" val="3396356880"/>
              </p:ext>
            </p:extLst>
          </p:nvPr>
        </p:nvGraphicFramePr>
        <p:xfrm>
          <a:off x="2032000" y="2006950"/>
          <a:ext cx="8128000" cy="2998728"/>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684815278"/>
                    </a:ext>
                  </a:extLst>
                </a:gridCol>
                <a:gridCol w="4064000">
                  <a:extLst>
                    <a:ext uri="{9D8B030D-6E8A-4147-A177-3AD203B41FA5}">
                      <a16:colId xmlns:a16="http://schemas.microsoft.com/office/drawing/2014/main" val="1068318239"/>
                    </a:ext>
                  </a:extLst>
                </a:gridCol>
              </a:tblGrid>
              <a:tr h="402848">
                <a:tc>
                  <a:txBody>
                    <a:bodyPr/>
                    <a:lstStyle/>
                    <a:p>
                      <a:pPr algn="ctr"/>
                      <a:r>
                        <a:rPr lang="it-IT" dirty="0">
                          <a:solidFill>
                            <a:schemeClr val="tx1"/>
                          </a:solidFill>
                          <a:latin typeface="Calibri" panose="020F0502020204030204" pitchFamily="34" charset="0"/>
                          <a:cs typeface="Calibri" panose="020F0502020204030204" pitchFamily="34" charset="0"/>
                        </a:rPr>
                        <a:t>Age class</a:t>
                      </a:r>
                    </a:p>
                  </a:txBody>
                  <a:tcPr/>
                </a:tc>
                <a:tc>
                  <a:txBody>
                    <a:bodyPr/>
                    <a:lstStyle/>
                    <a:p>
                      <a:pPr algn="ctr"/>
                      <a:r>
                        <a:rPr lang="it-IT" dirty="0" err="1">
                          <a:solidFill>
                            <a:schemeClr val="tx1"/>
                          </a:solidFill>
                          <a:latin typeface="Calibri" panose="020F0502020204030204" pitchFamily="34" charset="0"/>
                          <a:cs typeface="Calibri" panose="020F0502020204030204" pitchFamily="34" charset="0"/>
                        </a:rPr>
                        <a:t>Main</a:t>
                      </a:r>
                      <a:r>
                        <a:rPr lang="it-IT" dirty="0">
                          <a:solidFill>
                            <a:schemeClr val="tx1"/>
                          </a:solidFill>
                          <a:latin typeface="Calibri" panose="020F0502020204030204" pitchFamily="34" charset="0"/>
                          <a:cs typeface="Calibri" panose="020F0502020204030204" pitchFamily="34" charset="0"/>
                        </a:rPr>
                        <a:t> activity</a:t>
                      </a:r>
                    </a:p>
                  </a:txBody>
                  <a:tcPr/>
                </a:tc>
                <a:extLst>
                  <a:ext uri="{0D108BD9-81ED-4DB2-BD59-A6C34878D82A}">
                    <a16:rowId xmlns:a16="http://schemas.microsoft.com/office/drawing/2014/main" val="2666643442"/>
                  </a:ext>
                </a:extLst>
              </a:tr>
              <a:tr h="370840">
                <a:tc>
                  <a:txBody>
                    <a:bodyPr/>
                    <a:lstStyle/>
                    <a:p>
                      <a:pPr algn="ctr"/>
                      <a:r>
                        <a:rPr lang="it-IT" dirty="0">
                          <a:latin typeface="Calibri" panose="020F0502020204030204" pitchFamily="34" charset="0"/>
                          <a:cs typeface="Calibri" panose="020F0502020204030204" pitchFamily="34" charset="0"/>
                        </a:rPr>
                        <a:t>0-4</a:t>
                      </a:r>
                    </a:p>
                  </a:txBody>
                  <a:tcPr/>
                </a:tc>
                <a:tc>
                  <a:txBody>
                    <a:bodyPr/>
                    <a:lstStyle/>
                    <a:p>
                      <a:pPr algn="ctr"/>
                      <a:r>
                        <a:rPr lang="it-IT" dirty="0">
                          <a:latin typeface="Calibri" panose="020F0502020204030204" pitchFamily="34" charset="0"/>
                          <a:cs typeface="Calibri" panose="020F0502020204030204" pitchFamily="34" charset="0"/>
                        </a:rPr>
                        <a:t>Stay home</a:t>
                      </a:r>
                    </a:p>
                  </a:txBody>
                  <a:tcPr/>
                </a:tc>
                <a:extLst>
                  <a:ext uri="{0D108BD9-81ED-4DB2-BD59-A6C34878D82A}">
                    <a16:rowId xmlns:a16="http://schemas.microsoft.com/office/drawing/2014/main" val="2961361257"/>
                  </a:ext>
                </a:extLst>
              </a:tr>
              <a:tr h="370840">
                <a:tc>
                  <a:txBody>
                    <a:bodyPr/>
                    <a:lstStyle/>
                    <a:p>
                      <a:pPr algn="ctr"/>
                      <a:r>
                        <a:rPr lang="it-IT" dirty="0">
                          <a:latin typeface="Calibri" panose="020F0502020204030204" pitchFamily="34" charset="0"/>
                          <a:cs typeface="Calibri" panose="020F0502020204030204" pitchFamily="34" charset="0"/>
                        </a:rPr>
                        <a:t>5-14</a:t>
                      </a:r>
                    </a:p>
                  </a:txBody>
                  <a:tcPr/>
                </a:tc>
                <a:tc>
                  <a:txBody>
                    <a:bodyPr/>
                    <a:lstStyle/>
                    <a:p>
                      <a:pPr algn="ctr"/>
                      <a:r>
                        <a:rPr lang="it-IT" dirty="0" err="1">
                          <a:latin typeface="Calibri" panose="020F0502020204030204" pitchFamily="34" charset="0"/>
                          <a:cs typeface="Calibri" panose="020F0502020204030204" pitchFamily="34" charset="0"/>
                        </a:rPr>
                        <a:t>Primary</a:t>
                      </a:r>
                      <a:r>
                        <a:rPr lang="it-IT" dirty="0">
                          <a:latin typeface="Calibri" panose="020F0502020204030204" pitchFamily="34" charset="0"/>
                          <a:cs typeface="Calibri" panose="020F0502020204030204" pitchFamily="34" charset="0"/>
                        </a:rPr>
                        <a:t> school </a:t>
                      </a:r>
                      <a:r>
                        <a:rPr lang="it-IT" dirty="0" err="1">
                          <a:latin typeface="Calibri" panose="020F0502020204030204" pitchFamily="34" charset="0"/>
                          <a:cs typeface="Calibri" panose="020F0502020204030204" pitchFamily="34" charset="0"/>
                        </a:rPr>
                        <a:t>students</a:t>
                      </a:r>
                      <a:endParaRPr lang="it-IT"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792723124"/>
                  </a:ext>
                </a:extLst>
              </a:tr>
              <a:tr h="370840">
                <a:tc>
                  <a:txBody>
                    <a:bodyPr/>
                    <a:lstStyle/>
                    <a:p>
                      <a:pPr algn="ctr"/>
                      <a:r>
                        <a:rPr lang="it-IT" dirty="0">
                          <a:latin typeface="Calibri" panose="020F0502020204030204" pitchFamily="34" charset="0"/>
                          <a:cs typeface="Calibri" panose="020F0502020204030204" pitchFamily="34" charset="0"/>
                        </a:rPr>
                        <a:t>15-19</a:t>
                      </a:r>
                    </a:p>
                  </a:txBody>
                  <a:tcPr/>
                </a:tc>
                <a:tc>
                  <a:txBody>
                    <a:bodyPr/>
                    <a:lstStyle/>
                    <a:p>
                      <a:pPr algn="ctr"/>
                      <a:r>
                        <a:rPr lang="it-IT" dirty="0" err="1">
                          <a:latin typeface="Calibri" panose="020F0502020204030204" pitchFamily="34" charset="0"/>
                          <a:cs typeface="Calibri" panose="020F0502020204030204" pitchFamily="34" charset="0"/>
                        </a:rPr>
                        <a:t>Secondary</a:t>
                      </a:r>
                      <a:r>
                        <a:rPr lang="it-IT" dirty="0">
                          <a:latin typeface="Calibri" panose="020F0502020204030204" pitchFamily="34" charset="0"/>
                          <a:cs typeface="Calibri" panose="020F0502020204030204" pitchFamily="34" charset="0"/>
                        </a:rPr>
                        <a:t> school </a:t>
                      </a:r>
                      <a:r>
                        <a:rPr lang="it-IT" dirty="0" err="1">
                          <a:latin typeface="Calibri" panose="020F0502020204030204" pitchFamily="34" charset="0"/>
                          <a:cs typeface="Calibri" panose="020F0502020204030204" pitchFamily="34" charset="0"/>
                        </a:rPr>
                        <a:t>students</a:t>
                      </a:r>
                      <a:endParaRPr lang="it-IT"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619631135"/>
                  </a:ext>
                </a:extLst>
              </a:tr>
              <a:tr h="370840">
                <a:tc>
                  <a:txBody>
                    <a:bodyPr/>
                    <a:lstStyle/>
                    <a:p>
                      <a:pPr algn="ctr"/>
                      <a:r>
                        <a:rPr lang="it-IT" dirty="0">
                          <a:latin typeface="Calibri" panose="020F0502020204030204" pitchFamily="34" charset="0"/>
                          <a:cs typeface="Calibri" panose="020F0502020204030204" pitchFamily="34" charset="0"/>
                        </a:rPr>
                        <a:t>20-24</a:t>
                      </a:r>
                    </a:p>
                  </a:txBody>
                  <a:tcPr/>
                </a:tc>
                <a:tc>
                  <a:txBody>
                    <a:bodyPr/>
                    <a:lstStyle/>
                    <a:p>
                      <a:pPr algn="ctr"/>
                      <a:r>
                        <a:rPr lang="it-IT" dirty="0">
                          <a:latin typeface="Calibri" panose="020F0502020204030204" pitchFamily="34" charset="0"/>
                          <a:cs typeface="Calibri" panose="020F0502020204030204" pitchFamily="34" charset="0"/>
                        </a:rPr>
                        <a:t>University </a:t>
                      </a:r>
                      <a:r>
                        <a:rPr lang="it-IT" dirty="0" err="1">
                          <a:latin typeface="Calibri" panose="020F0502020204030204" pitchFamily="34" charset="0"/>
                          <a:cs typeface="Calibri" panose="020F0502020204030204" pitchFamily="34" charset="0"/>
                        </a:rPr>
                        <a:t>students</a:t>
                      </a:r>
                      <a:endParaRPr lang="it-IT"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533366049"/>
                  </a:ext>
                </a:extLst>
              </a:tr>
              <a:tr h="370840">
                <a:tc>
                  <a:txBody>
                    <a:bodyPr/>
                    <a:lstStyle/>
                    <a:p>
                      <a:pPr algn="ctr"/>
                      <a:r>
                        <a:rPr lang="it-IT" dirty="0">
                          <a:latin typeface="Calibri" panose="020F0502020204030204" pitchFamily="34" charset="0"/>
                          <a:cs typeface="Calibri" panose="020F0502020204030204" pitchFamily="34" charset="0"/>
                        </a:rPr>
                        <a:t>25-39</a:t>
                      </a:r>
                    </a:p>
                  </a:txBody>
                  <a:tcPr/>
                </a:tc>
                <a:tc>
                  <a:txBody>
                    <a:bodyPr/>
                    <a:lstStyle/>
                    <a:p>
                      <a:pPr algn="ctr"/>
                      <a:r>
                        <a:rPr lang="it-IT" dirty="0">
                          <a:latin typeface="Calibri" panose="020F0502020204030204" pitchFamily="34" charset="0"/>
                          <a:cs typeface="Calibri" panose="020F0502020204030204" pitchFamily="34" charset="0"/>
                        </a:rPr>
                        <a:t>Young workers</a:t>
                      </a:r>
                    </a:p>
                  </a:txBody>
                  <a:tcPr/>
                </a:tc>
                <a:extLst>
                  <a:ext uri="{0D108BD9-81ED-4DB2-BD59-A6C34878D82A}">
                    <a16:rowId xmlns:a16="http://schemas.microsoft.com/office/drawing/2014/main" val="3179004185"/>
                  </a:ext>
                </a:extLst>
              </a:tr>
              <a:tr h="370840">
                <a:tc>
                  <a:txBody>
                    <a:bodyPr/>
                    <a:lstStyle/>
                    <a:p>
                      <a:pPr algn="ctr"/>
                      <a:r>
                        <a:rPr lang="it-IT" dirty="0">
                          <a:latin typeface="Calibri" panose="020F0502020204030204" pitchFamily="34" charset="0"/>
                          <a:cs typeface="Calibri" panose="020F0502020204030204" pitchFamily="34" charset="0"/>
                        </a:rPr>
                        <a:t>40-64</a:t>
                      </a:r>
                    </a:p>
                  </a:txBody>
                  <a:tcPr/>
                </a:tc>
                <a:tc>
                  <a:txBody>
                    <a:bodyPr/>
                    <a:lstStyle/>
                    <a:p>
                      <a:pPr algn="ctr"/>
                      <a:r>
                        <a:rPr lang="it-IT" dirty="0" err="1">
                          <a:latin typeface="Calibri" panose="020F0502020204030204" pitchFamily="34" charset="0"/>
                          <a:cs typeface="Calibri" panose="020F0502020204030204" pitchFamily="34" charset="0"/>
                        </a:rPr>
                        <a:t>Old</a:t>
                      </a:r>
                      <a:r>
                        <a:rPr lang="it-IT" dirty="0">
                          <a:latin typeface="Calibri" panose="020F0502020204030204" pitchFamily="34" charset="0"/>
                          <a:cs typeface="Calibri" panose="020F0502020204030204" pitchFamily="34" charset="0"/>
                        </a:rPr>
                        <a:t> workers</a:t>
                      </a:r>
                    </a:p>
                  </a:txBody>
                  <a:tcPr/>
                </a:tc>
                <a:extLst>
                  <a:ext uri="{0D108BD9-81ED-4DB2-BD59-A6C34878D82A}">
                    <a16:rowId xmlns:a16="http://schemas.microsoft.com/office/drawing/2014/main" val="862686714"/>
                  </a:ext>
                </a:extLst>
              </a:tr>
              <a:tr h="370840">
                <a:tc>
                  <a:txBody>
                    <a:bodyPr/>
                    <a:lstStyle/>
                    <a:p>
                      <a:pPr algn="ctr"/>
                      <a:r>
                        <a:rPr lang="it-IT" dirty="0">
                          <a:latin typeface="Calibri" panose="020F0502020204030204" pitchFamily="34" charset="0"/>
                          <a:cs typeface="Calibri" panose="020F0502020204030204" pitchFamily="34" charset="0"/>
                        </a:rPr>
                        <a:t>&gt;= 65</a:t>
                      </a:r>
                    </a:p>
                  </a:txBody>
                  <a:tcPr/>
                </a:tc>
                <a:tc>
                  <a:txBody>
                    <a:bodyPr/>
                    <a:lstStyle/>
                    <a:p>
                      <a:pPr algn="ctr"/>
                      <a:r>
                        <a:rPr lang="it-IT" dirty="0" err="1">
                          <a:latin typeface="Calibri" panose="020F0502020204030204" pitchFamily="34" charset="0"/>
                          <a:cs typeface="Calibri" panose="020F0502020204030204" pitchFamily="34" charset="0"/>
                        </a:rPr>
                        <a:t>Recreational</a:t>
                      </a:r>
                      <a:endParaRPr lang="it-IT"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30123413"/>
                  </a:ext>
                </a:extLst>
              </a:tr>
            </a:tbl>
          </a:graphicData>
        </a:graphic>
      </p:graphicFrame>
      <p:sp>
        <p:nvSpPr>
          <p:cNvPr id="6" name="Segnaposto contenuto 2">
            <a:extLst>
              <a:ext uri="{FF2B5EF4-FFF2-40B4-BE49-F238E27FC236}">
                <a16:creationId xmlns:a16="http://schemas.microsoft.com/office/drawing/2014/main" id="{54575671-8B04-45F8-9DF2-DADF0A67C310}"/>
              </a:ext>
            </a:extLst>
          </p:cNvPr>
          <p:cNvSpPr txBox="1">
            <a:spLocks/>
          </p:cNvSpPr>
          <p:nvPr/>
        </p:nvSpPr>
        <p:spPr>
          <a:xfrm>
            <a:off x="1484310" y="1144648"/>
            <a:ext cx="10018713" cy="60609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it-IT" dirty="0" err="1">
                <a:latin typeface="Calibri" panose="020F0502020204030204" pitchFamily="34" charset="0"/>
                <a:cs typeface="Calibri" panose="020F0502020204030204" pitchFamily="34" charset="0"/>
              </a:rPr>
              <a:t>Moving</a:t>
            </a:r>
            <a:r>
              <a:rPr lang="it-IT" dirty="0">
                <a:latin typeface="Calibri" panose="020F0502020204030204" pitchFamily="34" charset="0"/>
                <a:cs typeface="Calibri" panose="020F0502020204030204" pitchFamily="34" charset="0"/>
              </a:rPr>
              <a:t> agents </a:t>
            </a:r>
            <a:r>
              <a:rPr lang="it-IT" dirty="0" err="1">
                <a:latin typeface="Calibri" panose="020F0502020204030204" pitchFamily="34" charset="0"/>
                <a:cs typeface="Calibri" panose="020F0502020204030204" pitchFamily="34" charset="0"/>
              </a:rPr>
              <a:t>divided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into</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age</a:t>
            </a:r>
            <a:r>
              <a:rPr lang="it-IT" dirty="0">
                <a:latin typeface="Calibri" panose="020F0502020204030204" pitchFamily="34" charset="0"/>
                <a:cs typeface="Calibri" panose="020F0502020204030204" pitchFamily="34" charset="0"/>
              </a:rPr>
              <a:t> classes:</a:t>
            </a:r>
          </a:p>
        </p:txBody>
      </p:sp>
    </p:spTree>
    <p:extLst>
      <p:ext uri="{BB962C8B-B14F-4D97-AF65-F5344CB8AC3E}">
        <p14:creationId xmlns:p14="http://schemas.microsoft.com/office/powerpoint/2010/main" val="2162848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46266E-88F6-4F5B-9CA5-A155999F3C9A}"/>
              </a:ext>
            </a:extLst>
          </p:cNvPr>
          <p:cNvSpPr>
            <a:spLocks noGrp="1"/>
          </p:cNvSpPr>
          <p:nvPr>
            <p:ph type="title"/>
          </p:nvPr>
        </p:nvSpPr>
        <p:spPr>
          <a:xfrm>
            <a:off x="1484311" y="51311"/>
            <a:ext cx="10018713" cy="853756"/>
          </a:xfrm>
        </p:spPr>
        <p:txBody>
          <a:bodyPr/>
          <a:lstStyle/>
          <a:p>
            <a:r>
              <a:rPr lang="it-IT" dirty="0">
                <a:latin typeface="Calibri" panose="020F0502020204030204" pitchFamily="34" charset="0"/>
                <a:cs typeface="Calibri" panose="020F0502020204030204" pitchFamily="34" charset="0"/>
              </a:rPr>
              <a:t>Families</a:t>
            </a:r>
          </a:p>
        </p:txBody>
      </p:sp>
      <p:sp>
        <p:nvSpPr>
          <p:cNvPr id="3" name="Segnaposto contenuto 2">
            <a:extLst>
              <a:ext uri="{FF2B5EF4-FFF2-40B4-BE49-F238E27FC236}">
                <a16:creationId xmlns:a16="http://schemas.microsoft.com/office/drawing/2014/main" id="{4347BB6A-B87B-4A10-948E-E1F2ECFDA3FD}"/>
              </a:ext>
            </a:extLst>
          </p:cNvPr>
          <p:cNvSpPr>
            <a:spLocks noGrp="1"/>
          </p:cNvSpPr>
          <p:nvPr>
            <p:ph idx="1"/>
          </p:nvPr>
        </p:nvSpPr>
        <p:spPr>
          <a:xfrm>
            <a:off x="1484310" y="905067"/>
            <a:ext cx="10018713" cy="5467158"/>
          </a:xfrm>
        </p:spPr>
        <p:txBody>
          <a:bodyPr>
            <a:normAutofit/>
          </a:bodyPr>
          <a:lstStyle/>
          <a:p>
            <a:pPr marL="0" indent="0">
              <a:buNone/>
            </a:pPr>
            <a:r>
              <a:rPr lang="it-IT" dirty="0">
                <a:latin typeface="Calibri" panose="020F0502020204030204" pitchFamily="34" charset="0"/>
                <a:cs typeface="Calibri" panose="020F0502020204030204" pitchFamily="34" charset="0"/>
              </a:rPr>
              <a:t>Groups of people </a:t>
            </a:r>
            <a:r>
              <a:rPr lang="it-IT" dirty="0" err="1">
                <a:latin typeface="Calibri" panose="020F0502020204030204" pitchFamily="34" charset="0"/>
                <a:cs typeface="Calibri" panose="020F0502020204030204" pitchFamily="34" charset="0"/>
              </a:rPr>
              <a:t>created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depending</a:t>
            </a:r>
            <a:r>
              <a:rPr lang="it-IT" dirty="0">
                <a:latin typeface="Calibri" panose="020F0502020204030204" pitchFamily="34" charset="0"/>
                <a:cs typeface="Calibri" panose="020F0502020204030204" pitchFamily="34" charset="0"/>
              </a:rPr>
              <a:t> on user-</a:t>
            </a:r>
            <a:r>
              <a:rPr lang="it-IT" dirty="0" err="1">
                <a:latin typeface="Calibri" panose="020F0502020204030204" pitchFamily="34" charset="0"/>
                <a:cs typeface="Calibri" panose="020F0502020204030204" pitchFamily="34" charset="0"/>
              </a:rPr>
              <a:t>defined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parameters</a:t>
            </a:r>
            <a:r>
              <a:rPr lang="it-IT" dirty="0">
                <a:latin typeface="Calibri" panose="020F0502020204030204" pitchFamily="34" charset="0"/>
                <a:cs typeface="Calibri" panose="020F0502020204030204" pitchFamily="34" charset="0"/>
              </a:rPr>
              <a:t> and a set of rules:</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People 0-4, 5-14, 15-19 </a:t>
            </a:r>
            <a:r>
              <a:rPr lang="it-IT" dirty="0" err="1">
                <a:latin typeface="Calibri" panose="020F0502020204030204" pitchFamily="34" charset="0"/>
                <a:cs typeface="Calibri" panose="020F0502020204030204" pitchFamily="34" charset="0"/>
              </a:rPr>
              <a:t>always</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have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two</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parents</a:t>
            </a:r>
            <a:endParaRPr lang="it-IT" dirty="0">
              <a:latin typeface="Calibri" panose="020F0502020204030204" pitchFamily="34" charset="0"/>
              <a:cs typeface="Calibri" panose="020F0502020204030204" pitchFamily="34" charset="0"/>
            </a:endParaRPr>
          </a:p>
          <a:p>
            <a:pPr>
              <a:buFont typeface="Arial" panose="020B0604020202020204" pitchFamily="34" charset="0"/>
              <a:buChar char="•"/>
            </a:pPr>
            <a:r>
              <a:rPr lang="it-IT" dirty="0">
                <a:latin typeface="Calibri" panose="020F0502020204030204" pitchFamily="34" charset="0"/>
                <a:cs typeface="Calibri" panose="020F0502020204030204" pitchFamily="34" charset="0"/>
              </a:rPr>
              <a:t>People 20-24 </a:t>
            </a:r>
            <a:r>
              <a:rPr lang="it-IT" dirty="0" err="1">
                <a:latin typeface="Calibri" panose="020F0502020204030204" pitchFamily="34" charset="0"/>
                <a:cs typeface="Calibri" panose="020F0502020204030204" pitchFamily="34" charset="0"/>
              </a:rPr>
              <a:t>may</a:t>
            </a:r>
            <a:r>
              <a:rPr lang="it-IT" dirty="0">
                <a:latin typeface="Calibri" panose="020F0502020204030204" pitchFamily="34" charset="0"/>
                <a:cs typeface="Calibri" panose="020F0502020204030204" pitchFamily="34" charset="0"/>
              </a:rPr>
              <a:t> live with </a:t>
            </a:r>
            <a:r>
              <a:rPr lang="it-IT" dirty="0" err="1">
                <a:latin typeface="Calibri" panose="020F0502020204030204" pitchFamily="34" charset="0"/>
                <a:cs typeface="Calibri" panose="020F0502020204030204" pitchFamily="34" charset="0"/>
              </a:rPr>
              <a:t>parents</a:t>
            </a:r>
            <a:r>
              <a:rPr lang="it-IT" dirty="0">
                <a:latin typeface="Calibri" panose="020F0502020204030204" pitchFamily="34" charset="0"/>
                <a:cs typeface="Calibri" panose="020F0502020204030204" pitchFamily="34" charset="0"/>
              </a:rPr>
              <a:t> or alone or with a </a:t>
            </a:r>
            <a:r>
              <a:rPr lang="it-IT" dirty="0" err="1">
                <a:latin typeface="Calibri" panose="020F0502020204030204" pitchFamily="34" charset="0"/>
                <a:cs typeface="Calibri" panose="020F0502020204030204" pitchFamily="34" charset="0"/>
              </a:rPr>
              <a:t>roommate</a:t>
            </a:r>
            <a:endParaRPr lang="it-IT" dirty="0">
              <a:latin typeface="Calibri" panose="020F0502020204030204" pitchFamily="34" charset="0"/>
              <a:cs typeface="Calibri" panose="020F0502020204030204" pitchFamily="34" charset="0"/>
            </a:endParaRPr>
          </a:p>
          <a:p>
            <a:pPr>
              <a:buFont typeface="Arial" panose="020B0604020202020204" pitchFamily="34" charset="0"/>
              <a:buChar char="•"/>
            </a:pPr>
            <a:r>
              <a:rPr lang="it-IT" dirty="0">
                <a:latin typeface="Calibri" panose="020F0502020204030204" pitchFamily="34" charset="0"/>
                <a:cs typeface="Calibri" panose="020F0502020204030204" pitchFamily="34" charset="0"/>
              </a:rPr>
              <a:t>People 25-39, 40-64 </a:t>
            </a:r>
            <a:r>
              <a:rPr lang="it-IT" dirty="0" err="1">
                <a:latin typeface="Calibri" panose="020F0502020204030204" pitchFamily="34" charset="0"/>
                <a:cs typeface="Calibri" panose="020F0502020204030204" pitchFamily="34" charset="0"/>
              </a:rPr>
              <a:t>may</a:t>
            </a:r>
            <a:r>
              <a:rPr lang="it-IT" dirty="0">
                <a:latin typeface="Calibri" panose="020F0502020204030204" pitchFamily="34" charset="0"/>
                <a:cs typeface="Calibri" panose="020F0502020204030204" pitchFamily="34" charset="0"/>
              </a:rPr>
              <a:t> live alone or in a </a:t>
            </a:r>
            <a:r>
              <a:rPr lang="it-IT" dirty="0" err="1">
                <a:latin typeface="Calibri" panose="020F0502020204030204" pitchFamily="34" charset="0"/>
                <a:cs typeface="Calibri" panose="020F0502020204030204" pitchFamily="34" charset="0"/>
              </a:rPr>
              <a:t>couple</a:t>
            </a:r>
            <a:endParaRPr lang="it-IT" dirty="0">
              <a:latin typeface="Calibri" panose="020F0502020204030204" pitchFamily="34" charset="0"/>
              <a:cs typeface="Calibri" panose="020F0502020204030204" pitchFamily="34" charset="0"/>
            </a:endParaRPr>
          </a:p>
          <a:p>
            <a:pPr>
              <a:buFont typeface="Arial" panose="020B0604020202020204" pitchFamily="34" charset="0"/>
              <a:buChar char="•"/>
            </a:pPr>
            <a:r>
              <a:rPr lang="it-IT" dirty="0">
                <a:latin typeface="Calibri" panose="020F0502020204030204" pitchFamily="34" charset="0"/>
                <a:cs typeface="Calibri" panose="020F0502020204030204" pitchFamily="34" charset="0"/>
              </a:rPr>
              <a:t>Families </a:t>
            </a:r>
            <a:r>
              <a:rPr lang="it-IT" dirty="0" err="1">
                <a:latin typeface="Calibri" panose="020F0502020204030204" pitchFamily="34" charset="0"/>
                <a:cs typeface="Calibri" panose="020F0502020204030204" pitchFamily="34" charset="0"/>
              </a:rPr>
              <a:t>will</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have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at</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most</a:t>
            </a:r>
            <a:r>
              <a:rPr lang="it-IT" dirty="0">
                <a:latin typeface="Calibri" panose="020F0502020204030204" pitchFamily="34" charset="0"/>
                <a:cs typeface="Calibri" panose="020F0502020204030204" pitchFamily="34" charset="0"/>
              </a:rPr>
              <a:t> 4 </a:t>
            </a:r>
            <a:r>
              <a:rPr lang="it-IT" dirty="0" err="1">
                <a:latin typeface="Calibri" panose="020F0502020204030204" pitchFamily="34" charset="0"/>
                <a:cs typeface="Calibri" panose="020F0502020204030204" pitchFamily="34" charset="0"/>
              </a:rPr>
              <a:t>members</a:t>
            </a:r>
            <a:endParaRPr lang="it-IT" dirty="0">
              <a:latin typeface="Calibri" panose="020F0502020204030204" pitchFamily="34" charset="0"/>
              <a:cs typeface="Calibri" panose="020F0502020204030204" pitchFamily="34" charset="0"/>
            </a:endParaRPr>
          </a:p>
          <a:p>
            <a:pPr>
              <a:buFont typeface="Arial" panose="020B0604020202020204" pitchFamily="34" charset="0"/>
              <a:buChar char="•"/>
            </a:pPr>
            <a:r>
              <a:rPr lang="it-IT" dirty="0">
                <a:latin typeface="Calibri" panose="020F0502020204030204" pitchFamily="34" charset="0"/>
                <a:cs typeface="Calibri" panose="020F0502020204030204" pitchFamily="34" charset="0"/>
              </a:rPr>
              <a:t>Families </a:t>
            </a:r>
            <a:r>
              <a:rPr lang="it-IT" dirty="0" err="1">
                <a:latin typeface="Calibri" panose="020F0502020204030204" pitchFamily="34" charset="0"/>
                <a:cs typeface="Calibri" panose="020F0502020204030204" pitchFamily="34" charset="0"/>
              </a:rPr>
              <a:t>will</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have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at</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most</a:t>
            </a:r>
            <a:r>
              <a:rPr lang="it-IT" dirty="0">
                <a:latin typeface="Calibri" panose="020F0502020204030204" pitchFamily="34" charset="0"/>
                <a:cs typeface="Calibri" panose="020F0502020204030204" pitchFamily="34" charset="0"/>
              </a:rPr>
              <a:t> 2 </a:t>
            </a:r>
            <a:r>
              <a:rPr lang="it-IT" dirty="0" err="1">
                <a:latin typeface="Calibri" panose="020F0502020204030204" pitchFamily="34" charset="0"/>
                <a:cs typeface="Calibri" panose="020F0502020204030204" pitchFamily="34" charset="0"/>
              </a:rPr>
              <a:t>children</a:t>
            </a:r>
            <a:endParaRPr lang="it-IT" dirty="0">
              <a:latin typeface="Calibri" panose="020F0502020204030204" pitchFamily="34" charset="0"/>
              <a:cs typeface="Calibri" panose="020F0502020204030204" pitchFamily="34" charset="0"/>
            </a:endParaRPr>
          </a:p>
        </p:txBody>
      </p:sp>
      <p:sp>
        <p:nvSpPr>
          <p:cNvPr id="4" name="Parentesi graffa chiusa 3">
            <a:extLst>
              <a:ext uri="{FF2B5EF4-FFF2-40B4-BE49-F238E27FC236}">
                <a16:creationId xmlns:a16="http://schemas.microsoft.com/office/drawing/2014/main" id="{88EB4D13-BDBF-470E-BFC6-1D4DBCF34283}"/>
              </a:ext>
            </a:extLst>
          </p:cNvPr>
          <p:cNvSpPr/>
          <p:nvPr/>
        </p:nvSpPr>
        <p:spPr>
          <a:xfrm>
            <a:off x="6423102" y="4385897"/>
            <a:ext cx="512956" cy="95900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5" name="CasellaDiTesto 4">
            <a:extLst>
              <a:ext uri="{FF2B5EF4-FFF2-40B4-BE49-F238E27FC236}">
                <a16:creationId xmlns:a16="http://schemas.microsoft.com/office/drawing/2014/main" id="{CF215C59-D7F7-4720-A599-66D8FE00E2ED}"/>
              </a:ext>
            </a:extLst>
          </p:cNvPr>
          <p:cNvSpPr txBox="1"/>
          <p:nvPr/>
        </p:nvSpPr>
        <p:spPr>
          <a:xfrm>
            <a:off x="6936058" y="4634566"/>
            <a:ext cx="2798957" cy="461665"/>
          </a:xfrm>
          <a:prstGeom prst="rect">
            <a:avLst/>
          </a:prstGeom>
          <a:noFill/>
        </p:spPr>
        <p:txBody>
          <a:bodyPr wrap="square" rtlCol="0">
            <a:spAutoFit/>
          </a:bodyPr>
          <a:lstStyle/>
          <a:p>
            <a:r>
              <a:rPr lang="it-IT" sz="2400" dirty="0" err="1">
                <a:latin typeface="Calibri" panose="020F0502020204030204" pitchFamily="34" charset="0"/>
                <a:cs typeface="Calibri" panose="020F0502020204030204" pitchFamily="34" charset="0"/>
              </a:rPr>
              <a:t>may</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not</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always</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hold</a:t>
            </a:r>
            <a:endParaRPr lang="it-IT"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07314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46266E-88F6-4F5B-9CA5-A155999F3C9A}"/>
              </a:ext>
            </a:extLst>
          </p:cNvPr>
          <p:cNvSpPr>
            <a:spLocks noGrp="1"/>
          </p:cNvSpPr>
          <p:nvPr>
            <p:ph type="title"/>
          </p:nvPr>
        </p:nvSpPr>
        <p:spPr>
          <a:xfrm>
            <a:off x="1484311" y="51311"/>
            <a:ext cx="10018713" cy="853756"/>
          </a:xfrm>
        </p:spPr>
        <p:txBody>
          <a:bodyPr/>
          <a:lstStyle/>
          <a:p>
            <a:r>
              <a:rPr lang="it-IT" dirty="0" err="1">
                <a:latin typeface="Calibri" panose="020F0502020204030204" pitchFamily="34" charset="0"/>
                <a:cs typeface="Calibri" panose="020F0502020204030204" pitchFamily="34" charset="0"/>
              </a:rPr>
              <a:t>Movement</a:t>
            </a:r>
            <a:endParaRPr lang="it-IT" dirty="0">
              <a:latin typeface="Calibri" panose="020F0502020204030204" pitchFamily="34" charset="0"/>
              <a:cs typeface="Calibri" panose="020F0502020204030204" pitchFamily="34" charset="0"/>
            </a:endParaRPr>
          </a:p>
        </p:txBody>
      </p:sp>
      <p:sp>
        <p:nvSpPr>
          <p:cNvPr id="3" name="Segnaposto contenuto 2">
            <a:extLst>
              <a:ext uri="{FF2B5EF4-FFF2-40B4-BE49-F238E27FC236}">
                <a16:creationId xmlns:a16="http://schemas.microsoft.com/office/drawing/2014/main" id="{4347BB6A-B87B-4A10-948E-E1F2ECFDA3FD}"/>
              </a:ext>
            </a:extLst>
          </p:cNvPr>
          <p:cNvSpPr>
            <a:spLocks noGrp="1"/>
          </p:cNvSpPr>
          <p:nvPr>
            <p:ph idx="1"/>
          </p:nvPr>
        </p:nvSpPr>
        <p:spPr>
          <a:xfrm>
            <a:off x="1484310" y="905067"/>
            <a:ext cx="10018713" cy="5467158"/>
          </a:xfrm>
        </p:spPr>
        <p:txBody>
          <a:bodyPr>
            <a:normAutofit/>
          </a:bodyPr>
          <a:lstStyle/>
          <a:p>
            <a:pPr marL="0" indent="0">
              <a:buNone/>
            </a:pPr>
            <a:r>
              <a:rPr lang="it-IT" dirty="0">
                <a:latin typeface="Calibri" panose="020F0502020204030204" pitchFamily="34" charset="0"/>
                <a:cs typeface="Calibri" panose="020F0502020204030204" pitchFamily="34" charset="0"/>
              </a:rPr>
              <a:t>People </a:t>
            </a:r>
            <a:r>
              <a:rPr lang="it-IT" dirty="0" err="1">
                <a:latin typeface="Calibri" panose="020F0502020204030204" pitchFamily="34" charset="0"/>
                <a:cs typeface="Calibri" panose="020F0502020204030204" pitchFamily="34" charset="0"/>
              </a:rPr>
              <a:t>move</a:t>
            </a:r>
            <a:r>
              <a:rPr lang="it-IT" dirty="0">
                <a:latin typeface="Calibri" panose="020F0502020204030204" pitchFamily="34" charset="0"/>
                <a:cs typeface="Calibri" panose="020F0502020204030204" pitchFamily="34" charset="0"/>
              </a:rPr>
              <a:t> following activities </a:t>
            </a:r>
            <a:r>
              <a:rPr lang="it-IT" dirty="0" err="1">
                <a:latin typeface="Calibri" panose="020F0502020204030204" pitchFamily="34" charset="0"/>
                <a:cs typeface="Calibri" panose="020F0502020204030204" pitchFamily="34" charset="0"/>
              </a:rPr>
              <a:t>cycles</a:t>
            </a:r>
            <a:r>
              <a:rPr lang="it-IT" dirty="0">
                <a:latin typeface="Calibri" panose="020F0502020204030204" pitchFamily="34" charset="0"/>
                <a:cs typeface="Calibri" panose="020F0502020204030204" pitchFamily="34" charset="0"/>
              </a:rPr>
              <a:t>. The user must </a:t>
            </a:r>
            <a:r>
              <a:rPr lang="it-IT" dirty="0" err="1">
                <a:latin typeface="Calibri" panose="020F0502020204030204" pitchFamily="34" charset="0"/>
                <a:cs typeface="Calibri" panose="020F0502020204030204" pitchFamily="34" charset="0"/>
              </a:rPr>
              <a:t>define</a:t>
            </a:r>
            <a:r>
              <a:rPr lang="it-IT" dirty="0">
                <a:latin typeface="Calibri" panose="020F0502020204030204" pitchFamily="34" charset="0"/>
                <a:cs typeface="Calibri" panose="020F0502020204030204" pitchFamily="34" charset="0"/>
              </a:rPr>
              <a:t> activities and </a:t>
            </a:r>
            <a:r>
              <a:rPr lang="it-IT" dirty="0" err="1">
                <a:latin typeface="Calibri" panose="020F0502020204030204" pitchFamily="34" charset="0"/>
                <a:cs typeface="Calibri" panose="020F0502020204030204" pitchFamily="34" charset="0"/>
              </a:rPr>
              <a:t>their</a:t>
            </a:r>
            <a:r>
              <a:rPr lang="it-IT" dirty="0">
                <a:latin typeface="Calibri" panose="020F0502020204030204" pitchFamily="34" charset="0"/>
                <a:cs typeface="Calibri" panose="020F0502020204030204" pitchFamily="34" charset="0"/>
              </a:rPr>
              <a:t> duration. The </a:t>
            </a:r>
            <a:r>
              <a:rPr lang="it-IT" dirty="0" err="1">
                <a:latin typeface="Calibri" panose="020F0502020204030204" pitchFamily="34" charset="0"/>
                <a:cs typeface="Calibri" panose="020F0502020204030204" pitchFamily="34" charset="0"/>
              </a:rPr>
              <a:t>possible</a:t>
            </a:r>
            <a:r>
              <a:rPr lang="it-IT" dirty="0">
                <a:latin typeface="Calibri" panose="020F0502020204030204" pitchFamily="34" charset="0"/>
                <a:cs typeface="Calibri" panose="020F0502020204030204" pitchFamily="34" charset="0"/>
              </a:rPr>
              <a:t> activities are:</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"home"</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"school"</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"work"</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a:t>
            </a:r>
            <a:r>
              <a:rPr lang="it-IT" dirty="0" err="1">
                <a:latin typeface="Calibri" panose="020F0502020204030204" pitchFamily="34" charset="0"/>
                <a:cs typeface="Calibri" panose="020F0502020204030204" pitchFamily="34" charset="0"/>
              </a:rPr>
              <a:t>recreation</a:t>
            </a:r>
            <a:r>
              <a:rPr lang="it-IT" dirty="0">
                <a:latin typeface="Calibri" panose="020F0502020204030204" pitchFamily="34" charset="0"/>
                <a:cs typeface="Calibri" panose="020F0502020204030204" pitchFamily="34" charset="0"/>
              </a:rPr>
              <a:t>"</a:t>
            </a: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Combinations</a:t>
            </a:r>
            <a:r>
              <a:rPr lang="it-IT" dirty="0">
                <a:latin typeface="Calibri" panose="020F0502020204030204" pitchFamily="34" charset="0"/>
                <a:cs typeface="Calibri" panose="020F0502020204030204" pitchFamily="34" charset="0"/>
              </a:rPr>
              <a:t> of </a:t>
            </a:r>
            <a:r>
              <a:rPr lang="it-IT" dirty="0" err="1">
                <a:latin typeface="Calibri" panose="020F0502020204030204" pitchFamily="34" charset="0"/>
                <a:cs typeface="Calibri" panose="020F0502020204030204" pitchFamily="34" charset="0"/>
              </a:rPr>
              <a:t>them</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variability</a:t>
            </a:r>
            <a:r>
              <a:rPr lang="it-IT" dirty="0">
                <a:latin typeface="Calibri" panose="020F0502020204030204" pitchFamily="34" charset="0"/>
                <a:cs typeface="Calibri" panose="020F0502020204030204" pitchFamily="34" charset="0"/>
              </a:rPr>
              <a:t>)</a:t>
            </a:r>
          </a:p>
          <a:p>
            <a:pPr marL="0" indent="0">
              <a:buNone/>
            </a:pPr>
            <a:r>
              <a:rPr lang="it-IT" dirty="0">
                <a:latin typeface="Calibri" panose="020F0502020204030204" pitchFamily="34" charset="0"/>
                <a:cs typeface="Calibri" panose="020F0502020204030204" pitchFamily="34" charset="0"/>
              </a:rPr>
              <a:t>A single </a:t>
            </a:r>
            <a:r>
              <a:rPr lang="it-IT" dirty="0" err="1">
                <a:latin typeface="Calibri" panose="020F0502020204030204" pitchFamily="34" charset="0"/>
                <a:cs typeface="Calibri" panose="020F0502020204030204" pitchFamily="34" charset="0"/>
              </a:rPr>
              <a:t>cycle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should</a:t>
            </a:r>
            <a:r>
              <a:rPr lang="it-IT" dirty="0">
                <a:latin typeface="Calibri" panose="020F0502020204030204" pitchFamily="34" charset="0"/>
                <a:cs typeface="Calibri" panose="020F0502020204030204" pitchFamily="34" charset="0"/>
              </a:rPr>
              <a:t> last 24 hours (</a:t>
            </a:r>
            <a:r>
              <a:rPr lang="it-IT" dirty="0" err="1">
                <a:latin typeface="Calibri" panose="020F0502020204030204" pitchFamily="34" charset="0"/>
                <a:cs typeface="Calibri" panose="020F0502020204030204" pitchFamily="34" charset="0"/>
              </a:rPr>
              <a:t>ticks</a:t>
            </a:r>
            <a:r>
              <a:rPr lang="it-IT" dirty="0">
                <a:latin typeface="Calibri" panose="020F0502020204030204" pitchFamily="34" charset="0"/>
                <a:cs typeface="Calibri" panose="020F0502020204030204" pitchFamily="34" charset="0"/>
              </a:rPr>
              <a:t>) -&gt; activities </a:t>
            </a:r>
            <a:r>
              <a:rPr lang="it-IT" dirty="0" err="1">
                <a:latin typeface="Calibri" panose="020F0502020204030204" pitchFamily="34" charset="0"/>
                <a:cs typeface="Calibri" panose="020F0502020204030204" pitchFamily="34" charset="0"/>
              </a:rPr>
              <a:t>may</a:t>
            </a:r>
            <a:r>
              <a:rPr lang="it-IT" dirty="0">
                <a:latin typeface="Calibri" panose="020F0502020204030204" pitchFamily="34" charset="0"/>
                <a:cs typeface="Calibri" panose="020F0502020204030204" pitchFamily="34" charset="0"/>
              </a:rPr>
              <a:t> be </a:t>
            </a:r>
            <a:r>
              <a:rPr lang="it-IT" dirty="0" err="1">
                <a:latin typeface="Calibri" panose="020F0502020204030204" pitchFamily="34" charset="0"/>
                <a:cs typeface="Calibri" panose="020F0502020204030204" pitchFamily="34" charset="0"/>
              </a:rPr>
              <a:t>shorter</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than</a:t>
            </a:r>
            <a:r>
              <a:rPr lang="it-IT" dirty="0">
                <a:latin typeface="Calibri" panose="020F0502020204030204" pitchFamily="34" charset="0"/>
                <a:cs typeface="Calibri" panose="020F0502020204030204" pitchFamily="34" charset="0"/>
              </a:rPr>
              <a:t> the </a:t>
            </a:r>
            <a:r>
              <a:rPr lang="it-IT" dirty="0" err="1">
                <a:latin typeface="Calibri" panose="020F0502020204030204" pitchFamily="34" charset="0"/>
                <a:cs typeface="Calibri" panose="020F0502020204030204" pitchFamily="34" charset="0"/>
              </a:rPr>
              <a:t>average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travelling</a:t>
            </a:r>
            <a:r>
              <a:rPr lang="it-IT" dirty="0">
                <a:latin typeface="Calibri" panose="020F0502020204030204" pitchFamily="34" charset="0"/>
                <a:cs typeface="Calibri" panose="020F0502020204030204" pitchFamily="34" charset="0"/>
              </a:rPr>
              <a:t> time -&gt; switch more-</a:t>
            </a:r>
            <a:r>
              <a:rPr lang="it-IT" dirty="0" err="1">
                <a:latin typeface="Calibri" panose="020F0502020204030204" pitchFamily="34" charset="0"/>
                <a:cs typeface="Calibri" panose="020F0502020204030204" pitchFamily="34" charset="0"/>
              </a:rPr>
              <a:t>realistic</a:t>
            </a:r>
            <a:r>
              <a:rPr lang="it-IT" dirty="0">
                <a:latin typeface="Calibri" panose="020F0502020204030204" pitchFamily="34" charset="0"/>
                <a:cs typeface="Calibri" panose="020F0502020204030204" pitchFamily="34" charset="0"/>
              </a:rPr>
              <a:t>-activities-durations?.</a:t>
            </a:r>
          </a:p>
          <a:p>
            <a:pPr marL="0" indent="0">
              <a:buNone/>
            </a:pPr>
            <a:r>
              <a:rPr lang="it-IT" dirty="0">
                <a:latin typeface="Calibri" panose="020F0502020204030204" pitchFamily="34" charset="0"/>
                <a:cs typeface="Calibri" panose="020F0502020204030204" pitchFamily="34" charset="0"/>
              </a:rPr>
              <a:t>Quarantine </a:t>
            </a:r>
            <a:r>
              <a:rPr lang="it-IT" dirty="0" err="1">
                <a:latin typeface="Calibri" panose="020F0502020204030204" pitchFamily="34" charset="0"/>
                <a:cs typeface="Calibri" panose="020F0502020204030204" pitchFamily="34" charset="0"/>
              </a:rPr>
              <a:t>limits</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movement</a:t>
            </a:r>
            <a:r>
              <a:rPr lang="it-IT" dirty="0">
                <a:latin typeface="Calibri" panose="020F0502020204030204" pitchFamily="34" charset="0"/>
                <a:cs typeface="Calibri" panose="020F0502020204030204" pitchFamily="34" charset="0"/>
              </a:rPr>
              <a:t> -&gt; </a:t>
            </a:r>
            <a:r>
              <a:rPr lang="it-IT" dirty="0" err="1">
                <a:latin typeface="Calibri" panose="020F0502020204030204" pitchFamily="34" charset="0"/>
                <a:cs typeface="Calibri" panose="020F0502020204030204" pitchFamily="34" charset="0"/>
              </a:rPr>
              <a:t>substitutes</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closed</a:t>
            </a:r>
            <a:r>
              <a:rPr lang="it-IT" dirty="0">
                <a:latin typeface="Calibri" panose="020F0502020204030204" pitchFamily="34" charset="0"/>
                <a:cs typeface="Calibri" panose="020F0502020204030204" pitchFamily="34" charset="0"/>
              </a:rPr>
              <a:t> activities with "home".</a:t>
            </a:r>
          </a:p>
        </p:txBody>
      </p:sp>
      <p:pic>
        <p:nvPicPr>
          <p:cNvPr id="5" name="Immagine 4" descr="Immagine che contiene screenshot, portatile, computer, schermo&#10;&#10;Descrizione generata automaticamente">
            <a:extLst>
              <a:ext uri="{FF2B5EF4-FFF2-40B4-BE49-F238E27FC236}">
                <a16:creationId xmlns:a16="http://schemas.microsoft.com/office/drawing/2014/main" id="{1A4A1B45-F1C6-4850-8B24-AA7792284B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1499" y="2348084"/>
            <a:ext cx="3056824" cy="1791441"/>
          </a:xfrm>
          <a:prstGeom prst="rect">
            <a:avLst/>
          </a:prstGeom>
        </p:spPr>
      </p:pic>
    </p:spTree>
    <p:extLst>
      <p:ext uri="{BB962C8B-B14F-4D97-AF65-F5344CB8AC3E}">
        <p14:creationId xmlns:p14="http://schemas.microsoft.com/office/powerpoint/2010/main" val="911204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46266E-88F6-4F5B-9CA5-A155999F3C9A}"/>
              </a:ext>
            </a:extLst>
          </p:cNvPr>
          <p:cNvSpPr>
            <a:spLocks noGrp="1"/>
          </p:cNvSpPr>
          <p:nvPr>
            <p:ph type="title"/>
          </p:nvPr>
        </p:nvSpPr>
        <p:spPr>
          <a:xfrm>
            <a:off x="1484311" y="51311"/>
            <a:ext cx="10018713" cy="853756"/>
          </a:xfrm>
        </p:spPr>
        <p:txBody>
          <a:bodyPr/>
          <a:lstStyle/>
          <a:p>
            <a:r>
              <a:rPr lang="it-IT" dirty="0" err="1">
                <a:latin typeface="Calibri" panose="020F0502020204030204" pitchFamily="34" charset="0"/>
                <a:cs typeface="Calibri" panose="020F0502020204030204" pitchFamily="34" charset="0"/>
              </a:rPr>
              <a:t>Illegal</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behaviours</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problem</a:t>
            </a:r>
            <a:endParaRPr lang="it-IT" dirty="0">
              <a:latin typeface="Calibri" panose="020F0502020204030204" pitchFamily="34" charset="0"/>
              <a:cs typeface="Calibri" panose="020F0502020204030204" pitchFamily="34" charset="0"/>
            </a:endParaRPr>
          </a:p>
        </p:txBody>
      </p:sp>
      <p:sp>
        <p:nvSpPr>
          <p:cNvPr id="3" name="Segnaposto contenuto 2">
            <a:extLst>
              <a:ext uri="{FF2B5EF4-FFF2-40B4-BE49-F238E27FC236}">
                <a16:creationId xmlns:a16="http://schemas.microsoft.com/office/drawing/2014/main" id="{4347BB6A-B87B-4A10-948E-E1F2ECFDA3FD}"/>
              </a:ext>
            </a:extLst>
          </p:cNvPr>
          <p:cNvSpPr>
            <a:spLocks noGrp="1"/>
          </p:cNvSpPr>
          <p:nvPr>
            <p:ph idx="1"/>
          </p:nvPr>
        </p:nvSpPr>
        <p:spPr>
          <a:xfrm>
            <a:off x="1484310" y="905068"/>
            <a:ext cx="10018713" cy="1427396"/>
          </a:xfrm>
        </p:spPr>
        <p:txBody>
          <a:bodyPr>
            <a:normAutofit/>
          </a:bodyPr>
          <a:lstStyle/>
          <a:p>
            <a:pPr marL="0" indent="0">
              <a:buNone/>
            </a:pPr>
            <a:r>
              <a:rPr lang="it-IT" dirty="0" err="1">
                <a:latin typeface="Calibri" panose="020F0502020204030204" pitchFamily="34" charset="0"/>
                <a:cs typeface="Calibri" panose="020F0502020204030204" pitchFamily="34" charset="0"/>
              </a:rPr>
              <a:t>Possibility</a:t>
            </a:r>
            <a:r>
              <a:rPr lang="it-IT" dirty="0">
                <a:latin typeface="Calibri" panose="020F0502020204030204" pitchFamily="34" charset="0"/>
                <a:cs typeface="Calibri" panose="020F0502020204030204" pitchFamily="34" charset="0"/>
              </a:rPr>
              <a:t> to </a:t>
            </a:r>
            <a:r>
              <a:rPr lang="it-IT" dirty="0" err="1">
                <a:latin typeface="Calibri" panose="020F0502020204030204" pitchFamily="34" charset="0"/>
                <a:cs typeface="Calibri" panose="020F0502020204030204" pitchFamily="34" charset="0"/>
              </a:rPr>
              <a:t>activate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illegal</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behaviours</a:t>
            </a:r>
            <a:r>
              <a:rPr lang="it-IT" dirty="0">
                <a:latin typeface="Calibri" panose="020F0502020204030204" pitchFamily="34" charset="0"/>
                <a:cs typeface="Calibri" panose="020F0502020204030204" pitchFamily="34" charset="0"/>
              </a:rPr>
              <a:t> -&gt; switch </a:t>
            </a:r>
            <a:r>
              <a:rPr lang="it-IT" dirty="0" err="1">
                <a:latin typeface="Calibri" panose="020F0502020204030204" pitchFamily="34" charset="0"/>
                <a:cs typeface="Calibri" panose="020F0502020204030204" pitchFamily="34" charset="0"/>
              </a:rPr>
              <a:t>possible-illegal-behaviours</a:t>
            </a:r>
            <a:r>
              <a:rPr lang="it-IT" dirty="0">
                <a:latin typeface="Calibri" panose="020F0502020204030204" pitchFamily="34" charset="0"/>
                <a:cs typeface="Calibri" panose="020F0502020204030204" pitchFamily="34" charset="0"/>
              </a:rPr>
              <a:t>?.</a:t>
            </a:r>
          </a:p>
          <a:p>
            <a:pPr marL="0" indent="0">
              <a:buNone/>
            </a:pPr>
            <a:r>
              <a:rPr lang="it-IT" dirty="0" err="1">
                <a:latin typeface="Calibri" panose="020F0502020204030204" pitchFamily="34" charset="0"/>
                <a:cs typeface="Calibri" panose="020F0502020204030204" pitchFamily="34" charset="0"/>
              </a:rPr>
              <a:t>Automatically</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enables</a:t>
            </a:r>
            <a:r>
              <a:rPr lang="it-IT" dirty="0">
                <a:latin typeface="Calibri" panose="020F0502020204030204" pitchFamily="34" charset="0"/>
                <a:cs typeface="Calibri" panose="020F0502020204030204" pitchFamily="34" charset="0"/>
              </a:rPr>
              <a:t> more-</a:t>
            </a:r>
            <a:r>
              <a:rPr lang="it-IT" dirty="0" err="1">
                <a:latin typeface="Calibri" panose="020F0502020204030204" pitchFamily="34" charset="0"/>
                <a:cs typeface="Calibri" panose="020F0502020204030204" pitchFamily="34" charset="0"/>
              </a:rPr>
              <a:t>realistic</a:t>
            </a:r>
            <a:r>
              <a:rPr lang="it-IT" dirty="0">
                <a:latin typeface="Calibri" panose="020F0502020204030204" pitchFamily="34" charset="0"/>
                <a:cs typeface="Calibri" panose="020F0502020204030204" pitchFamily="34" charset="0"/>
              </a:rPr>
              <a:t>-activities-durations? to </a:t>
            </a:r>
            <a:r>
              <a:rPr lang="it-IT" dirty="0" err="1">
                <a:latin typeface="Calibri" panose="020F0502020204030204" pitchFamily="34" charset="0"/>
                <a:cs typeface="Calibri" panose="020F0502020204030204" pitchFamily="34" charset="0"/>
              </a:rPr>
              <a:t>avoid</a:t>
            </a:r>
            <a:r>
              <a:rPr lang="it-IT" dirty="0">
                <a:latin typeface="Calibri" panose="020F0502020204030204" pitchFamily="34" charset="0"/>
                <a:cs typeface="Calibri" panose="020F0502020204030204" pitchFamily="34" charset="0"/>
              </a:rPr>
              <a:t> the </a:t>
            </a:r>
            <a:r>
              <a:rPr lang="it-IT" dirty="0" err="1">
                <a:latin typeface="Calibri" panose="020F0502020204030204" pitchFamily="34" charset="0"/>
                <a:cs typeface="Calibri" panose="020F0502020204030204" pitchFamily="34" charset="0"/>
              </a:rPr>
              <a:t>illegal</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behaviours</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problem</a:t>
            </a:r>
            <a:r>
              <a:rPr lang="it-IT" dirty="0">
                <a:latin typeface="Calibri" panose="020F0502020204030204" pitchFamily="34" charset="0"/>
                <a:cs typeface="Calibri" panose="020F0502020204030204" pitchFamily="34" charset="0"/>
              </a:rPr>
              <a:t>.</a:t>
            </a:r>
          </a:p>
        </p:txBody>
      </p:sp>
      <p:cxnSp>
        <p:nvCxnSpPr>
          <p:cNvPr id="5" name="Connettore 2 4">
            <a:extLst>
              <a:ext uri="{FF2B5EF4-FFF2-40B4-BE49-F238E27FC236}">
                <a16:creationId xmlns:a16="http://schemas.microsoft.com/office/drawing/2014/main" id="{90E66314-2588-4F16-A590-95292A21072A}"/>
              </a:ext>
            </a:extLst>
          </p:cNvPr>
          <p:cNvCxnSpPr>
            <a:cxnSpLocks/>
          </p:cNvCxnSpPr>
          <p:nvPr/>
        </p:nvCxnSpPr>
        <p:spPr>
          <a:xfrm flipV="1">
            <a:off x="2820518" y="3422614"/>
            <a:ext cx="1109803"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Connettore 2 5">
            <a:extLst>
              <a:ext uri="{FF2B5EF4-FFF2-40B4-BE49-F238E27FC236}">
                <a16:creationId xmlns:a16="http://schemas.microsoft.com/office/drawing/2014/main" id="{8CE66A2B-613D-4984-9DA3-7DF5362F8ADD}"/>
              </a:ext>
            </a:extLst>
          </p:cNvPr>
          <p:cNvCxnSpPr>
            <a:cxnSpLocks/>
          </p:cNvCxnSpPr>
          <p:nvPr/>
        </p:nvCxnSpPr>
        <p:spPr>
          <a:xfrm>
            <a:off x="3930321" y="3422614"/>
            <a:ext cx="477078" cy="1"/>
          </a:xfrm>
          <a:prstGeom prst="straightConnector1">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Freccia a destra 16">
            <a:extLst>
              <a:ext uri="{FF2B5EF4-FFF2-40B4-BE49-F238E27FC236}">
                <a16:creationId xmlns:a16="http://schemas.microsoft.com/office/drawing/2014/main" id="{84942CB4-2BCA-494C-A4E9-3F10F3247F43}"/>
              </a:ext>
            </a:extLst>
          </p:cNvPr>
          <p:cNvSpPr/>
          <p:nvPr/>
        </p:nvSpPr>
        <p:spPr>
          <a:xfrm>
            <a:off x="4675755" y="3318256"/>
            <a:ext cx="1068657" cy="208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6" name="Connettore 2 25">
            <a:extLst>
              <a:ext uri="{FF2B5EF4-FFF2-40B4-BE49-F238E27FC236}">
                <a16:creationId xmlns:a16="http://schemas.microsoft.com/office/drawing/2014/main" id="{AC79F9B6-5357-4592-AF65-AFCC4D540611}"/>
              </a:ext>
            </a:extLst>
          </p:cNvPr>
          <p:cNvCxnSpPr>
            <a:cxnSpLocks/>
          </p:cNvCxnSpPr>
          <p:nvPr/>
        </p:nvCxnSpPr>
        <p:spPr>
          <a:xfrm flipV="1">
            <a:off x="6108913" y="3422614"/>
            <a:ext cx="1109803"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6579F6E1-88EE-42A0-A724-B0D606C78E6D}"/>
              </a:ext>
            </a:extLst>
          </p:cNvPr>
          <p:cNvCxnSpPr>
            <a:cxnSpLocks/>
          </p:cNvCxnSpPr>
          <p:nvPr/>
        </p:nvCxnSpPr>
        <p:spPr>
          <a:xfrm>
            <a:off x="7218716" y="3422614"/>
            <a:ext cx="477078" cy="1"/>
          </a:xfrm>
          <a:prstGeom prst="straightConnector1">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Segno di moltiplicazione 20">
            <a:extLst>
              <a:ext uri="{FF2B5EF4-FFF2-40B4-BE49-F238E27FC236}">
                <a16:creationId xmlns:a16="http://schemas.microsoft.com/office/drawing/2014/main" id="{AF062A83-5FDF-4F5D-B98A-41F6F0484897}"/>
              </a:ext>
            </a:extLst>
          </p:cNvPr>
          <p:cNvSpPr/>
          <p:nvPr/>
        </p:nvSpPr>
        <p:spPr>
          <a:xfrm>
            <a:off x="6426965" y="3211408"/>
            <a:ext cx="473699" cy="422412"/>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8" name="Connettore 2 27">
            <a:extLst>
              <a:ext uri="{FF2B5EF4-FFF2-40B4-BE49-F238E27FC236}">
                <a16:creationId xmlns:a16="http://schemas.microsoft.com/office/drawing/2014/main" id="{E43EA1EC-E1C9-423D-8F9D-245183541DAD}"/>
              </a:ext>
            </a:extLst>
          </p:cNvPr>
          <p:cNvCxnSpPr>
            <a:cxnSpLocks/>
          </p:cNvCxnSpPr>
          <p:nvPr/>
        </p:nvCxnSpPr>
        <p:spPr>
          <a:xfrm>
            <a:off x="1399220" y="2790235"/>
            <a:ext cx="477078"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CasellaDiTesto 29">
            <a:extLst>
              <a:ext uri="{FF2B5EF4-FFF2-40B4-BE49-F238E27FC236}">
                <a16:creationId xmlns:a16="http://schemas.microsoft.com/office/drawing/2014/main" id="{E56364BF-9556-48DF-BF94-4020FAF042CD}"/>
              </a:ext>
            </a:extLst>
          </p:cNvPr>
          <p:cNvSpPr txBox="1"/>
          <p:nvPr/>
        </p:nvSpPr>
        <p:spPr>
          <a:xfrm>
            <a:off x="1876298" y="2622980"/>
            <a:ext cx="1755847" cy="338554"/>
          </a:xfrm>
          <a:prstGeom prst="rect">
            <a:avLst/>
          </a:prstGeom>
          <a:noFill/>
        </p:spPr>
        <p:txBody>
          <a:bodyPr wrap="square" rtlCol="0">
            <a:spAutoFit/>
          </a:bodyPr>
          <a:lstStyle/>
          <a:p>
            <a:r>
              <a:rPr lang="it-IT" sz="1600" dirty="0"/>
              <a:t>= travel duration</a:t>
            </a:r>
          </a:p>
        </p:txBody>
      </p:sp>
      <p:cxnSp>
        <p:nvCxnSpPr>
          <p:cNvPr id="34" name="Connettore 2 33">
            <a:extLst>
              <a:ext uri="{FF2B5EF4-FFF2-40B4-BE49-F238E27FC236}">
                <a16:creationId xmlns:a16="http://schemas.microsoft.com/office/drawing/2014/main" id="{849ACDDE-52D5-4524-8ED2-84A00B21BC8E}"/>
              </a:ext>
            </a:extLst>
          </p:cNvPr>
          <p:cNvCxnSpPr>
            <a:cxnSpLocks/>
          </p:cNvCxnSpPr>
          <p:nvPr/>
        </p:nvCxnSpPr>
        <p:spPr>
          <a:xfrm>
            <a:off x="4284982" y="2791471"/>
            <a:ext cx="477078" cy="1"/>
          </a:xfrm>
          <a:prstGeom prst="straightConnector1">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CasellaDiTesto 34">
            <a:extLst>
              <a:ext uri="{FF2B5EF4-FFF2-40B4-BE49-F238E27FC236}">
                <a16:creationId xmlns:a16="http://schemas.microsoft.com/office/drawing/2014/main" id="{EB32C921-2044-4EFF-B8DB-1F56FCE7B5AB}"/>
              </a:ext>
            </a:extLst>
          </p:cNvPr>
          <p:cNvSpPr txBox="1"/>
          <p:nvPr/>
        </p:nvSpPr>
        <p:spPr>
          <a:xfrm>
            <a:off x="4762060" y="2624998"/>
            <a:ext cx="1901520" cy="338554"/>
          </a:xfrm>
          <a:prstGeom prst="rect">
            <a:avLst/>
          </a:prstGeom>
          <a:noFill/>
        </p:spPr>
        <p:txBody>
          <a:bodyPr wrap="square" rtlCol="0">
            <a:spAutoFit/>
          </a:bodyPr>
          <a:lstStyle/>
          <a:p>
            <a:r>
              <a:rPr lang="it-IT" sz="1600" dirty="0"/>
              <a:t>= activity duration</a:t>
            </a:r>
          </a:p>
        </p:txBody>
      </p:sp>
      <p:cxnSp>
        <p:nvCxnSpPr>
          <p:cNvPr id="36" name="Connettore 2 35">
            <a:extLst>
              <a:ext uri="{FF2B5EF4-FFF2-40B4-BE49-F238E27FC236}">
                <a16:creationId xmlns:a16="http://schemas.microsoft.com/office/drawing/2014/main" id="{8A935DA8-8EA8-4CB3-B9A5-33F67ACAE4DC}"/>
              </a:ext>
            </a:extLst>
          </p:cNvPr>
          <p:cNvCxnSpPr>
            <a:cxnSpLocks/>
          </p:cNvCxnSpPr>
          <p:nvPr/>
        </p:nvCxnSpPr>
        <p:spPr>
          <a:xfrm>
            <a:off x="7617736" y="2790235"/>
            <a:ext cx="477078" cy="1"/>
          </a:xfrm>
          <a:prstGeom prst="straightConnector1">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CasellaDiTesto 36">
            <a:extLst>
              <a:ext uri="{FF2B5EF4-FFF2-40B4-BE49-F238E27FC236}">
                <a16:creationId xmlns:a16="http://schemas.microsoft.com/office/drawing/2014/main" id="{D38FE971-6CF8-469E-B2EE-F096383B7A17}"/>
              </a:ext>
            </a:extLst>
          </p:cNvPr>
          <p:cNvSpPr txBox="1"/>
          <p:nvPr/>
        </p:nvSpPr>
        <p:spPr>
          <a:xfrm>
            <a:off x="8094814" y="2622980"/>
            <a:ext cx="3051314" cy="338554"/>
          </a:xfrm>
          <a:prstGeom prst="rect">
            <a:avLst/>
          </a:prstGeom>
          <a:noFill/>
        </p:spPr>
        <p:txBody>
          <a:bodyPr wrap="square" rtlCol="0">
            <a:spAutoFit/>
          </a:bodyPr>
          <a:lstStyle/>
          <a:p>
            <a:r>
              <a:rPr lang="it-IT" sz="1600" dirty="0"/>
              <a:t>= time slice (sum of durations)</a:t>
            </a:r>
          </a:p>
        </p:txBody>
      </p:sp>
      <p:cxnSp>
        <p:nvCxnSpPr>
          <p:cNvPr id="38" name="Connettore 2 37">
            <a:extLst>
              <a:ext uri="{FF2B5EF4-FFF2-40B4-BE49-F238E27FC236}">
                <a16:creationId xmlns:a16="http://schemas.microsoft.com/office/drawing/2014/main" id="{98A83BE2-FFFB-49E0-A5DA-79D49481288A}"/>
              </a:ext>
            </a:extLst>
          </p:cNvPr>
          <p:cNvCxnSpPr>
            <a:cxnSpLocks/>
          </p:cNvCxnSpPr>
          <p:nvPr/>
        </p:nvCxnSpPr>
        <p:spPr>
          <a:xfrm>
            <a:off x="7140658" y="2787293"/>
            <a:ext cx="477078"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Freccia a destra 39">
            <a:extLst>
              <a:ext uri="{FF2B5EF4-FFF2-40B4-BE49-F238E27FC236}">
                <a16:creationId xmlns:a16="http://schemas.microsoft.com/office/drawing/2014/main" id="{45E4C2BF-6A69-4682-B42D-9C4D50495D90}"/>
              </a:ext>
            </a:extLst>
          </p:cNvPr>
          <p:cNvSpPr/>
          <p:nvPr/>
        </p:nvSpPr>
        <p:spPr>
          <a:xfrm>
            <a:off x="7964150" y="3318256"/>
            <a:ext cx="596348" cy="208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CasellaDiTesto 41">
            <a:extLst>
              <a:ext uri="{FF2B5EF4-FFF2-40B4-BE49-F238E27FC236}">
                <a16:creationId xmlns:a16="http://schemas.microsoft.com/office/drawing/2014/main" id="{AAEE7501-B843-47B7-AA8A-47E242BA1756}"/>
              </a:ext>
            </a:extLst>
          </p:cNvPr>
          <p:cNvSpPr txBox="1"/>
          <p:nvPr/>
        </p:nvSpPr>
        <p:spPr>
          <a:xfrm>
            <a:off x="1033532" y="3114836"/>
            <a:ext cx="1616231" cy="615553"/>
          </a:xfrm>
          <a:prstGeom prst="rect">
            <a:avLst/>
          </a:prstGeom>
          <a:noFill/>
        </p:spPr>
        <p:txBody>
          <a:bodyPr wrap="square" rtlCol="0">
            <a:spAutoFit/>
          </a:bodyPr>
          <a:lstStyle/>
          <a:p>
            <a:r>
              <a:rPr lang="it-IT" sz="1700" dirty="0" err="1"/>
              <a:t>Without</a:t>
            </a:r>
            <a:r>
              <a:rPr lang="it-IT" sz="1700" dirty="0"/>
              <a:t> </a:t>
            </a:r>
            <a:r>
              <a:rPr lang="it-IT" sz="1700" dirty="0" err="1"/>
              <a:t>longer</a:t>
            </a:r>
            <a:r>
              <a:rPr lang="it-IT" sz="1700" dirty="0"/>
              <a:t> activities</a:t>
            </a:r>
          </a:p>
        </p:txBody>
      </p:sp>
      <p:sp>
        <p:nvSpPr>
          <p:cNvPr id="44" name="CasellaDiTesto 43">
            <a:extLst>
              <a:ext uri="{FF2B5EF4-FFF2-40B4-BE49-F238E27FC236}">
                <a16:creationId xmlns:a16="http://schemas.microsoft.com/office/drawing/2014/main" id="{739F1953-4740-480A-BDEE-C8E238D632E0}"/>
              </a:ext>
            </a:extLst>
          </p:cNvPr>
          <p:cNvSpPr txBox="1"/>
          <p:nvPr/>
        </p:nvSpPr>
        <p:spPr>
          <a:xfrm>
            <a:off x="4572195" y="3465841"/>
            <a:ext cx="1268362" cy="584775"/>
          </a:xfrm>
          <a:prstGeom prst="rect">
            <a:avLst/>
          </a:prstGeom>
          <a:noFill/>
        </p:spPr>
        <p:txBody>
          <a:bodyPr wrap="square" rtlCol="0">
            <a:spAutoFit/>
          </a:bodyPr>
          <a:lstStyle/>
          <a:p>
            <a:r>
              <a:rPr lang="it-IT" sz="1600" dirty="0"/>
              <a:t>Quarantine </a:t>
            </a:r>
            <a:r>
              <a:rPr lang="it-IT" sz="1600" dirty="0" err="1"/>
              <a:t>level</a:t>
            </a:r>
            <a:r>
              <a:rPr lang="it-IT" sz="1600" dirty="0"/>
              <a:t> ↑↑</a:t>
            </a:r>
          </a:p>
        </p:txBody>
      </p:sp>
      <p:cxnSp>
        <p:nvCxnSpPr>
          <p:cNvPr id="45" name="Connettore 2 44">
            <a:extLst>
              <a:ext uri="{FF2B5EF4-FFF2-40B4-BE49-F238E27FC236}">
                <a16:creationId xmlns:a16="http://schemas.microsoft.com/office/drawing/2014/main" id="{178E0CBF-8BDD-4AC3-A0B1-1E78A17AEA98}"/>
              </a:ext>
            </a:extLst>
          </p:cNvPr>
          <p:cNvCxnSpPr>
            <a:cxnSpLocks/>
          </p:cNvCxnSpPr>
          <p:nvPr/>
        </p:nvCxnSpPr>
        <p:spPr>
          <a:xfrm>
            <a:off x="8828854" y="3422614"/>
            <a:ext cx="477078" cy="1"/>
          </a:xfrm>
          <a:prstGeom prst="straightConnector1">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CasellaDiTesto 48">
            <a:extLst>
              <a:ext uri="{FF2B5EF4-FFF2-40B4-BE49-F238E27FC236}">
                <a16:creationId xmlns:a16="http://schemas.microsoft.com/office/drawing/2014/main" id="{A44BE4CB-80F9-437F-A06C-7E2C2E19B75C}"/>
              </a:ext>
            </a:extLst>
          </p:cNvPr>
          <p:cNvSpPr txBox="1"/>
          <p:nvPr/>
        </p:nvSpPr>
        <p:spPr>
          <a:xfrm>
            <a:off x="6011312" y="3584912"/>
            <a:ext cx="1778704" cy="584775"/>
          </a:xfrm>
          <a:prstGeom prst="rect">
            <a:avLst/>
          </a:prstGeom>
          <a:noFill/>
        </p:spPr>
        <p:txBody>
          <a:bodyPr wrap="square" rtlCol="0">
            <a:spAutoFit/>
          </a:bodyPr>
          <a:lstStyle/>
          <a:p>
            <a:r>
              <a:rPr lang="it-IT" sz="1600" dirty="0" err="1"/>
              <a:t>Mostly</a:t>
            </a:r>
            <a:r>
              <a:rPr lang="it-IT" sz="1600" dirty="0"/>
              <a:t> </a:t>
            </a:r>
            <a:r>
              <a:rPr lang="it-IT" sz="1600" dirty="0" err="1"/>
              <a:t>remaining</a:t>
            </a:r>
            <a:r>
              <a:rPr lang="it-IT" sz="1600" dirty="0"/>
              <a:t> home -&gt; no travels</a:t>
            </a:r>
          </a:p>
        </p:txBody>
      </p:sp>
      <p:sp>
        <p:nvSpPr>
          <p:cNvPr id="51" name="CasellaDiTesto 50">
            <a:extLst>
              <a:ext uri="{FF2B5EF4-FFF2-40B4-BE49-F238E27FC236}">
                <a16:creationId xmlns:a16="http://schemas.microsoft.com/office/drawing/2014/main" id="{968E7C63-BE93-4872-B6D8-8F5935758ECC}"/>
              </a:ext>
            </a:extLst>
          </p:cNvPr>
          <p:cNvSpPr txBox="1"/>
          <p:nvPr/>
        </p:nvSpPr>
        <p:spPr>
          <a:xfrm>
            <a:off x="9524131" y="3007115"/>
            <a:ext cx="2095963" cy="830997"/>
          </a:xfrm>
          <a:prstGeom prst="rect">
            <a:avLst/>
          </a:prstGeom>
          <a:noFill/>
        </p:spPr>
        <p:txBody>
          <a:bodyPr wrap="square" rtlCol="0">
            <a:spAutoFit/>
          </a:bodyPr>
          <a:lstStyle/>
          <a:p>
            <a:r>
              <a:rPr lang="it-IT" sz="1600" dirty="0" err="1"/>
              <a:t>Shorter</a:t>
            </a:r>
            <a:r>
              <a:rPr lang="it-IT" sz="1600" dirty="0"/>
              <a:t> time slices: more </a:t>
            </a:r>
            <a:r>
              <a:rPr lang="it-IT" sz="1600" dirty="0" err="1"/>
              <a:t>frequent</a:t>
            </a:r>
            <a:r>
              <a:rPr lang="it-IT" sz="1600" dirty="0"/>
              <a:t> </a:t>
            </a:r>
            <a:r>
              <a:rPr lang="it-IT" sz="1600" dirty="0" err="1"/>
              <a:t>next</a:t>
            </a:r>
            <a:r>
              <a:rPr lang="it-IT" sz="1600" dirty="0"/>
              <a:t> activity </a:t>
            </a:r>
            <a:r>
              <a:rPr lang="it-IT" sz="1600" dirty="0" err="1"/>
              <a:t>determination</a:t>
            </a:r>
            <a:endParaRPr lang="it-IT" sz="1600" dirty="0"/>
          </a:p>
        </p:txBody>
      </p:sp>
      <p:cxnSp>
        <p:nvCxnSpPr>
          <p:cNvPr id="52" name="Connettore 2 51">
            <a:extLst>
              <a:ext uri="{FF2B5EF4-FFF2-40B4-BE49-F238E27FC236}">
                <a16:creationId xmlns:a16="http://schemas.microsoft.com/office/drawing/2014/main" id="{78C7D45C-0A67-4448-94F7-F1C8F0637502}"/>
              </a:ext>
            </a:extLst>
          </p:cNvPr>
          <p:cNvCxnSpPr>
            <a:cxnSpLocks/>
          </p:cNvCxnSpPr>
          <p:nvPr/>
        </p:nvCxnSpPr>
        <p:spPr>
          <a:xfrm flipV="1">
            <a:off x="3297596" y="4509675"/>
            <a:ext cx="1109803" cy="1"/>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Connettore 2 52">
            <a:extLst>
              <a:ext uri="{FF2B5EF4-FFF2-40B4-BE49-F238E27FC236}">
                <a16:creationId xmlns:a16="http://schemas.microsoft.com/office/drawing/2014/main" id="{5F61E5DC-40B0-4057-9BB9-4E9F18A7DABE}"/>
              </a:ext>
            </a:extLst>
          </p:cNvPr>
          <p:cNvCxnSpPr>
            <a:cxnSpLocks/>
          </p:cNvCxnSpPr>
          <p:nvPr/>
        </p:nvCxnSpPr>
        <p:spPr>
          <a:xfrm>
            <a:off x="2823364" y="4509674"/>
            <a:ext cx="477078"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Freccia a destra 53">
            <a:extLst>
              <a:ext uri="{FF2B5EF4-FFF2-40B4-BE49-F238E27FC236}">
                <a16:creationId xmlns:a16="http://schemas.microsoft.com/office/drawing/2014/main" id="{4009DFB3-C529-4B99-9EAC-843D5A7A4EA2}"/>
              </a:ext>
            </a:extLst>
          </p:cNvPr>
          <p:cNvSpPr/>
          <p:nvPr/>
        </p:nvSpPr>
        <p:spPr>
          <a:xfrm>
            <a:off x="4675755" y="4405319"/>
            <a:ext cx="1068657" cy="208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Freccia a destra 57">
            <a:extLst>
              <a:ext uri="{FF2B5EF4-FFF2-40B4-BE49-F238E27FC236}">
                <a16:creationId xmlns:a16="http://schemas.microsoft.com/office/drawing/2014/main" id="{CE6FCA08-5AD6-4585-8643-45CFBCA30619}"/>
              </a:ext>
            </a:extLst>
          </p:cNvPr>
          <p:cNvSpPr/>
          <p:nvPr/>
        </p:nvSpPr>
        <p:spPr>
          <a:xfrm>
            <a:off x="7964150" y="4405319"/>
            <a:ext cx="596348" cy="208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9" name="CasellaDiTesto 58">
            <a:extLst>
              <a:ext uri="{FF2B5EF4-FFF2-40B4-BE49-F238E27FC236}">
                <a16:creationId xmlns:a16="http://schemas.microsoft.com/office/drawing/2014/main" id="{43BD7C9F-A02F-4AF4-AB47-55AB51785E29}"/>
              </a:ext>
            </a:extLst>
          </p:cNvPr>
          <p:cNvSpPr txBox="1"/>
          <p:nvPr/>
        </p:nvSpPr>
        <p:spPr>
          <a:xfrm>
            <a:off x="1292411" y="4201899"/>
            <a:ext cx="1309908" cy="615553"/>
          </a:xfrm>
          <a:prstGeom prst="rect">
            <a:avLst/>
          </a:prstGeom>
          <a:noFill/>
        </p:spPr>
        <p:txBody>
          <a:bodyPr wrap="square" rtlCol="0">
            <a:spAutoFit/>
          </a:bodyPr>
          <a:lstStyle/>
          <a:p>
            <a:r>
              <a:rPr lang="it-IT" sz="1700" dirty="0"/>
              <a:t>With </a:t>
            </a:r>
            <a:r>
              <a:rPr lang="it-IT" sz="1700" dirty="0" err="1"/>
              <a:t>longer</a:t>
            </a:r>
            <a:r>
              <a:rPr lang="it-IT" sz="1700" dirty="0"/>
              <a:t> activities</a:t>
            </a:r>
          </a:p>
        </p:txBody>
      </p:sp>
      <p:sp>
        <p:nvSpPr>
          <p:cNvPr id="60" name="CasellaDiTesto 59">
            <a:extLst>
              <a:ext uri="{FF2B5EF4-FFF2-40B4-BE49-F238E27FC236}">
                <a16:creationId xmlns:a16="http://schemas.microsoft.com/office/drawing/2014/main" id="{B477AE63-7589-445F-B686-9580B2B97148}"/>
              </a:ext>
            </a:extLst>
          </p:cNvPr>
          <p:cNvSpPr txBox="1"/>
          <p:nvPr/>
        </p:nvSpPr>
        <p:spPr>
          <a:xfrm>
            <a:off x="4572195" y="4552904"/>
            <a:ext cx="1268362" cy="584775"/>
          </a:xfrm>
          <a:prstGeom prst="rect">
            <a:avLst/>
          </a:prstGeom>
          <a:noFill/>
        </p:spPr>
        <p:txBody>
          <a:bodyPr wrap="square" rtlCol="0">
            <a:spAutoFit/>
          </a:bodyPr>
          <a:lstStyle/>
          <a:p>
            <a:r>
              <a:rPr lang="it-IT" sz="1600" dirty="0"/>
              <a:t>Quarantine </a:t>
            </a:r>
            <a:r>
              <a:rPr lang="it-IT" sz="1600" dirty="0" err="1"/>
              <a:t>level</a:t>
            </a:r>
            <a:r>
              <a:rPr lang="it-IT" sz="1600" dirty="0"/>
              <a:t> ↑↑</a:t>
            </a:r>
          </a:p>
        </p:txBody>
      </p:sp>
      <p:sp>
        <p:nvSpPr>
          <p:cNvPr id="62" name="CasellaDiTesto 61">
            <a:extLst>
              <a:ext uri="{FF2B5EF4-FFF2-40B4-BE49-F238E27FC236}">
                <a16:creationId xmlns:a16="http://schemas.microsoft.com/office/drawing/2014/main" id="{917A65D9-2050-4F02-8C24-6897FA742934}"/>
              </a:ext>
            </a:extLst>
          </p:cNvPr>
          <p:cNvSpPr txBox="1"/>
          <p:nvPr/>
        </p:nvSpPr>
        <p:spPr>
          <a:xfrm>
            <a:off x="6011312" y="4671975"/>
            <a:ext cx="1778704" cy="584775"/>
          </a:xfrm>
          <a:prstGeom prst="rect">
            <a:avLst/>
          </a:prstGeom>
          <a:noFill/>
        </p:spPr>
        <p:txBody>
          <a:bodyPr wrap="square" rtlCol="0">
            <a:spAutoFit/>
          </a:bodyPr>
          <a:lstStyle/>
          <a:p>
            <a:r>
              <a:rPr lang="it-IT" sz="1600" dirty="0" err="1"/>
              <a:t>Mostly</a:t>
            </a:r>
            <a:r>
              <a:rPr lang="it-IT" sz="1600" dirty="0"/>
              <a:t> </a:t>
            </a:r>
            <a:r>
              <a:rPr lang="it-IT" sz="1600" dirty="0" err="1"/>
              <a:t>remaining</a:t>
            </a:r>
            <a:r>
              <a:rPr lang="it-IT" sz="1600" dirty="0"/>
              <a:t> home -&gt; no travels</a:t>
            </a:r>
          </a:p>
        </p:txBody>
      </p:sp>
      <p:sp>
        <p:nvSpPr>
          <p:cNvPr id="63" name="CasellaDiTesto 62">
            <a:extLst>
              <a:ext uri="{FF2B5EF4-FFF2-40B4-BE49-F238E27FC236}">
                <a16:creationId xmlns:a16="http://schemas.microsoft.com/office/drawing/2014/main" id="{591C0304-A0EA-4CAF-AC7D-51FDB2154A6C}"/>
              </a:ext>
            </a:extLst>
          </p:cNvPr>
          <p:cNvSpPr txBox="1"/>
          <p:nvPr/>
        </p:nvSpPr>
        <p:spPr>
          <a:xfrm>
            <a:off x="10089206" y="3952317"/>
            <a:ext cx="1778704" cy="1323439"/>
          </a:xfrm>
          <a:prstGeom prst="rect">
            <a:avLst/>
          </a:prstGeom>
          <a:noFill/>
        </p:spPr>
        <p:txBody>
          <a:bodyPr wrap="square" rtlCol="0">
            <a:spAutoFit/>
          </a:bodyPr>
          <a:lstStyle/>
          <a:p>
            <a:r>
              <a:rPr lang="it-IT" sz="1600" dirty="0"/>
              <a:t>Travel times are </a:t>
            </a:r>
            <a:r>
              <a:rPr lang="it-IT" sz="1600" dirty="0" err="1"/>
              <a:t>insignificant</a:t>
            </a:r>
            <a:r>
              <a:rPr lang="it-IT" sz="1600" dirty="0"/>
              <a:t>: time slices </a:t>
            </a:r>
            <a:r>
              <a:rPr lang="it-IT" sz="1600" dirty="0" err="1"/>
              <a:t>remain</a:t>
            </a:r>
            <a:r>
              <a:rPr lang="it-IT" sz="1600" dirty="0"/>
              <a:t> </a:t>
            </a:r>
            <a:r>
              <a:rPr lang="it-IT" sz="1600" dirty="0" err="1"/>
              <a:t>uniform</a:t>
            </a:r>
            <a:r>
              <a:rPr lang="it-IT" sz="1600" dirty="0"/>
              <a:t> </a:t>
            </a:r>
            <a:r>
              <a:rPr lang="it-IT" sz="1600" dirty="0" err="1"/>
              <a:t>at</a:t>
            </a:r>
            <a:r>
              <a:rPr lang="it-IT" sz="1600" dirty="0"/>
              <a:t> </a:t>
            </a:r>
            <a:r>
              <a:rPr lang="it-IT" sz="1600" dirty="0" err="1"/>
              <a:t>all</a:t>
            </a:r>
            <a:r>
              <a:rPr lang="it-IT" sz="1600" dirty="0"/>
              <a:t> quarantine </a:t>
            </a:r>
            <a:r>
              <a:rPr lang="it-IT" sz="1600" dirty="0" err="1"/>
              <a:t>levels</a:t>
            </a:r>
            <a:endParaRPr lang="it-IT" sz="1600" dirty="0"/>
          </a:p>
        </p:txBody>
      </p:sp>
      <p:cxnSp>
        <p:nvCxnSpPr>
          <p:cNvPr id="64" name="Connettore 2 63">
            <a:extLst>
              <a:ext uri="{FF2B5EF4-FFF2-40B4-BE49-F238E27FC236}">
                <a16:creationId xmlns:a16="http://schemas.microsoft.com/office/drawing/2014/main" id="{A8D30AFC-C618-46D0-8BDC-3FABB6DC023C}"/>
              </a:ext>
            </a:extLst>
          </p:cNvPr>
          <p:cNvCxnSpPr>
            <a:cxnSpLocks/>
          </p:cNvCxnSpPr>
          <p:nvPr/>
        </p:nvCxnSpPr>
        <p:spPr>
          <a:xfrm flipV="1">
            <a:off x="6585991" y="4509673"/>
            <a:ext cx="1109803" cy="1"/>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Connettore 2 64">
            <a:extLst>
              <a:ext uri="{FF2B5EF4-FFF2-40B4-BE49-F238E27FC236}">
                <a16:creationId xmlns:a16="http://schemas.microsoft.com/office/drawing/2014/main" id="{72085789-F123-4C09-9C36-28C6EC475EDE}"/>
              </a:ext>
            </a:extLst>
          </p:cNvPr>
          <p:cNvCxnSpPr>
            <a:cxnSpLocks/>
          </p:cNvCxnSpPr>
          <p:nvPr/>
        </p:nvCxnSpPr>
        <p:spPr>
          <a:xfrm>
            <a:off x="6111759" y="4509672"/>
            <a:ext cx="477078"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Segno di moltiplicazione 56">
            <a:extLst>
              <a:ext uri="{FF2B5EF4-FFF2-40B4-BE49-F238E27FC236}">
                <a16:creationId xmlns:a16="http://schemas.microsoft.com/office/drawing/2014/main" id="{202C239C-7625-4D55-B780-C0290538D6E3}"/>
              </a:ext>
            </a:extLst>
          </p:cNvPr>
          <p:cNvSpPr/>
          <p:nvPr/>
        </p:nvSpPr>
        <p:spPr>
          <a:xfrm>
            <a:off x="6108913" y="4298466"/>
            <a:ext cx="473699" cy="422412"/>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66" name="Connettore 2 65">
            <a:extLst>
              <a:ext uri="{FF2B5EF4-FFF2-40B4-BE49-F238E27FC236}">
                <a16:creationId xmlns:a16="http://schemas.microsoft.com/office/drawing/2014/main" id="{76D00652-A0EA-4D3C-A873-2A035B44F494}"/>
              </a:ext>
            </a:extLst>
          </p:cNvPr>
          <p:cNvCxnSpPr>
            <a:cxnSpLocks/>
          </p:cNvCxnSpPr>
          <p:nvPr/>
        </p:nvCxnSpPr>
        <p:spPr>
          <a:xfrm flipV="1">
            <a:off x="8826008" y="4509672"/>
            <a:ext cx="1109803" cy="1"/>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Segnaposto contenuto 2">
            <a:extLst>
              <a:ext uri="{FF2B5EF4-FFF2-40B4-BE49-F238E27FC236}">
                <a16:creationId xmlns:a16="http://schemas.microsoft.com/office/drawing/2014/main" id="{2DB9AFD5-AA06-44C7-A2DE-FBE53266B237}"/>
              </a:ext>
            </a:extLst>
          </p:cNvPr>
          <p:cNvSpPr txBox="1">
            <a:spLocks/>
          </p:cNvSpPr>
          <p:nvPr/>
        </p:nvSpPr>
        <p:spPr>
          <a:xfrm>
            <a:off x="1484310" y="5511188"/>
            <a:ext cx="10018713" cy="5943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it-IT" dirty="0" err="1">
                <a:latin typeface="Calibri" panose="020F0502020204030204" pitchFamily="34" charset="0"/>
                <a:cs typeface="Calibri" panose="020F0502020204030204" pitchFamily="34" charset="0"/>
              </a:rPr>
              <a:t>Proper</a:t>
            </a:r>
            <a:r>
              <a:rPr lang="it-IT" dirty="0">
                <a:latin typeface="Calibri" panose="020F0502020204030204" pitchFamily="34" charset="0"/>
                <a:cs typeface="Calibri" panose="020F0502020204030204" pitchFamily="34" charset="0"/>
              </a:rPr>
              <a:t> tuning of the </a:t>
            </a:r>
            <a:r>
              <a:rPr lang="it-IT" dirty="0" err="1">
                <a:latin typeface="Calibri" panose="020F0502020204030204" pitchFamily="34" charset="0"/>
                <a:cs typeface="Calibri" panose="020F0502020204030204" pitchFamily="34" charset="0"/>
              </a:rPr>
              <a:t>multiplicative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factor</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is</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critical</a:t>
            </a:r>
            <a:r>
              <a:rPr lang="it-IT"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06474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sse">
  <a:themeElements>
    <a:clrScheme name="Parallass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sse">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sse">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TM03457496[[fn=Parallasse]]</Template>
  <TotalTime>1221</TotalTime>
  <Words>1075</Words>
  <Application>Microsoft Office PowerPoint</Application>
  <PresentationFormat>Widescreen</PresentationFormat>
  <Paragraphs>157</Paragraphs>
  <Slides>16</Slides>
  <Notes>15</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16</vt:i4>
      </vt:variant>
    </vt:vector>
  </HeadingPairs>
  <TitlesOfParts>
    <vt:vector size="20" baseType="lpstr">
      <vt:lpstr>Arial</vt:lpstr>
      <vt:lpstr>Calibri</vt:lpstr>
      <vt:lpstr>Corbel</vt:lpstr>
      <vt:lpstr>Parallasse</vt:lpstr>
      <vt:lpstr>EpiDEMExtended</vt:lpstr>
      <vt:lpstr>What is it?</vt:lpstr>
      <vt:lpstr>Added elements</vt:lpstr>
      <vt:lpstr>Activities</vt:lpstr>
      <vt:lpstr>Activities</vt:lpstr>
      <vt:lpstr>People</vt:lpstr>
      <vt:lpstr>Families</vt:lpstr>
      <vt:lpstr>Movement</vt:lpstr>
      <vt:lpstr>Illegal behaviours problem</vt:lpstr>
      <vt:lpstr>Infection</vt:lpstr>
      <vt:lpstr>Results – no quarantine run</vt:lpstr>
      <vt:lpstr>Results – quarantine level 1 run</vt:lpstr>
      <vt:lpstr>Results – quarantine level 2 run</vt:lpstr>
      <vt:lpstr>Results – quarantine level 3 run</vt:lpstr>
      <vt:lpstr>Results – environmental infection run</vt:lpstr>
      <vt:lpstr>Thanks for your time and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EpiDEMExtended</dc:title>
  <dc:creator>Gioele Pisanelli - gioele.pisanelli@studio.unibo.it</dc:creator>
  <cp:lastModifiedBy>Gioele Pisanelli - gioele.pisanelli@studio.unibo.it</cp:lastModifiedBy>
  <cp:revision>96</cp:revision>
  <dcterms:created xsi:type="dcterms:W3CDTF">2020-07-14T19:52:03Z</dcterms:created>
  <dcterms:modified xsi:type="dcterms:W3CDTF">2020-07-22T09:18:55Z</dcterms:modified>
</cp:coreProperties>
</file>