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7" r:id="rId4"/>
    <p:sldId id="278" r:id="rId5"/>
    <p:sldId id="269" r:id="rId6"/>
    <p:sldId id="270" r:id="rId7"/>
    <p:sldId id="271" r:id="rId8"/>
    <p:sldId id="264" r:id="rId9"/>
    <p:sldId id="272" r:id="rId10"/>
    <p:sldId id="273" r:id="rId11"/>
    <p:sldId id="279" r:id="rId12"/>
    <p:sldId id="274" r:id="rId13"/>
    <p:sldId id="280" r:id="rId14"/>
    <p:sldId id="258" r:id="rId15"/>
    <p:sldId id="259" r:id="rId16"/>
    <p:sldId id="260" r:id="rId17"/>
    <p:sldId id="261" r:id="rId18"/>
    <p:sldId id="265" r:id="rId19"/>
    <p:sldId id="266" r:id="rId20"/>
    <p:sldId id="267" r:id="rId21"/>
    <p:sldId id="268" r:id="rId22"/>
  </p:sldIdLst>
  <p:sldSz cx="12192000" cy="6858000"/>
  <p:notesSz cx="7315200" cy="96012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ED490244-FE4C-4CF7-961D-5561E6DB9A75}">
          <p14:sldIdLst>
            <p14:sldId id="256"/>
            <p14:sldId id="275"/>
          </p14:sldIdLst>
        </p14:section>
        <p14:section name="Introduction" id="{5582C315-12A1-44B5-A204-335C6884CBB4}">
          <p14:sldIdLst>
            <p14:sldId id="257"/>
            <p14:sldId id="278"/>
          </p14:sldIdLst>
        </p14:section>
        <p14:section name="Loss model" id="{BC63381B-590B-44AE-B4AA-835401DF7AE4}">
          <p14:sldIdLst>
            <p14:sldId id="269"/>
            <p14:sldId id="270"/>
            <p14:sldId id="271"/>
            <p14:sldId id="264"/>
            <p14:sldId id="272"/>
            <p14:sldId id="273"/>
            <p14:sldId id="279"/>
            <p14:sldId id="274"/>
            <p14:sldId id="280"/>
          </p14:sldIdLst>
        </p14:section>
        <p14:section name="Loss reserving" id="{73F6885A-70D9-4F75-B26D-87B38FF41290}">
          <p14:sldIdLst>
            <p14:sldId id="258"/>
            <p14:sldId id="259"/>
            <p14:sldId id="260"/>
            <p14:sldId id="261"/>
          </p14:sldIdLst>
        </p14:section>
        <p14:section name="Risk aggregation" id="{28310979-C29E-4AA9-A4CA-141033DC0D37}">
          <p14:sldIdLst>
            <p14:sldId id="265"/>
            <p14:sldId id="266"/>
            <p14:sldId id="267"/>
          </p14:sldIdLst>
        </p14:section>
        <p14:section name="References" id="{0FA935CB-8510-41F5-AD8A-517DB495773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BD3"/>
    <a:srgbClr val="EAE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F07B2-88EA-4A5A-810E-0D407DC0474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0C158A5-7943-49BC-9F0D-630AC8DF3948}">
      <dgm:prSet phldrT="[Testo]"/>
      <dgm:spPr>
        <a:solidFill>
          <a:srgbClr val="092BD3"/>
        </a:solidFill>
      </dgm:spPr>
      <dgm:t>
        <a:bodyPr/>
        <a:lstStyle/>
        <a:p>
          <a:r>
            <a:rPr lang="it-IT" b="1" dirty="0" err="1"/>
            <a:t>Introduction</a:t>
          </a:r>
          <a:endParaRPr lang="it-IT" b="1" dirty="0"/>
        </a:p>
      </dgm:t>
    </dgm:pt>
    <dgm:pt modelId="{A7B02BB2-F194-4FBE-9E6E-45B532D19037}" type="parTrans" cxnId="{329A1DE8-B038-4D44-A3E3-196F7CB26DCB}">
      <dgm:prSet/>
      <dgm:spPr/>
      <dgm:t>
        <a:bodyPr/>
        <a:lstStyle/>
        <a:p>
          <a:endParaRPr lang="it-IT"/>
        </a:p>
      </dgm:t>
    </dgm:pt>
    <dgm:pt modelId="{22575136-764F-49C7-B8BB-B6EFCA842A03}" type="sibTrans" cxnId="{329A1DE8-B038-4D44-A3E3-196F7CB26DCB}">
      <dgm:prSet/>
      <dgm:spPr/>
      <dgm:t>
        <a:bodyPr/>
        <a:lstStyle/>
        <a:p>
          <a:endParaRPr lang="it-IT"/>
        </a:p>
      </dgm:t>
    </dgm:pt>
    <dgm:pt modelId="{DF7D5587-A978-4AC3-B871-0639332E0C87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</a:t>
          </a:r>
          <a:r>
            <a:rPr lang="it-IT" dirty="0" err="1"/>
            <a:t>Why</a:t>
          </a:r>
          <a:r>
            <a:rPr lang="it-IT" dirty="0"/>
            <a:t> Python?</a:t>
          </a:r>
        </a:p>
      </dgm:t>
    </dgm:pt>
    <dgm:pt modelId="{EA3AEC42-19B8-48BB-983F-9974CA3E6A7E}" type="parTrans" cxnId="{B06C8433-36A0-4031-8405-9A5EAAC1BF3D}">
      <dgm:prSet/>
      <dgm:spPr/>
      <dgm:t>
        <a:bodyPr/>
        <a:lstStyle/>
        <a:p>
          <a:endParaRPr lang="it-IT"/>
        </a:p>
      </dgm:t>
    </dgm:pt>
    <dgm:pt modelId="{BB5E30FE-1F7E-4600-9EB2-80D57F9F7599}" type="sibTrans" cxnId="{B06C8433-36A0-4031-8405-9A5EAAC1BF3D}">
      <dgm:prSet/>
      <dgm:spPr/>
      <dgm:t>
        <a:bodyPr/>
        <a:lstStyle/>
        <a:p>
          <a:endParaRPr lang="it-IT"/>
        </a:p>
      </dgm:t>
    </dgm:pt>
    <dgm:pt modelId="{E6FC8505-DB9C-4C57-ACA2-5425FBAE1F7D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</a:t>
          </a:r>
          <a:r>
            <a:rPr lang="it-IT" dirty="0" err="1"/>
            <a:t>Usage</a:t>
          </a:r>
          <a:endParaRPr lang="it-IT" dirty="0"/>
        </a:p>
      </dgm:t>
    </dgm:pt>
    <dgm:pt modelId="{41A89BF6-BCA5-40A6-BD5A-2D790637E651}" type="parTrans" cxnId="{2D902A9A-3A1F-4B8B-B444-EBEE79A18B8E}">
      <dgm:prSet/>
      <dgm:spPr/>
      <dgm:t>
        <a:bodyPr/>
        <a:lstStyle/>
        <a:p>
          <a:endParaRPr lang="it-IT"/>
        </a:p>
      </dgm:t>
    </dgm:pt>
    <dgm:pt modelId="{2C8CDC54-DBC0-4966-9220-2C4BDD4BA7E4}" type="sibTrans" cxnId="{2D902A9A-3A1F-4B8B-B444-EBEE79A18B8E}">
      <dgm:prSet/>
      <dgm:spPr/>
      <dgm:t>
        <a:bodyPr/>
        <a:lstStyle/>
        <a:p>
          <a:endParaRPr lang="it-IT"/>
        </a:p>
      </dgm:t>
    </dgm:pt>
    <dgm:pt modelId="{DF1FA9F4-F027-4179-8B94-97B8A4147682}">
      <dgm:prSet phldrT="[Testo]"/>
      <dgm:spPr>
        <a:solidFill>
          <a:srgbClr val="092BD3"/>
        </a:solidFill>
      </dgm:spPr>
      <dgm:t>
        <a:bodyPr/>
        <a:lstStyle/>
        <a:p>
          <a:r>
            <a:rPr lang="it-IT" b="1" dirty="0"/>
            <a:t>Loss Model</a:t>
          </a:r>
        </a:p>
      </dgm:t>
    </dgm:pt>
    <dgm:pt modelId="{47C53AF3-6163-45C8-85B5-047E078A8A20}" type="parTrans" cxnId="{7BDB1E18-6B97-4A32-A840-504571E19E47}">
      <dgm:prSet/>
      <dgm:spPr/>
      <dgm:t>
        <a:bodyPr/>
        <a:lstStyle/>
        <a:p>
          <a:endParaRPr lang="it-IT"/>
        </a:p>
      </dgm:t>
    </dgm:pt>
    <dgm:pt modelId="{405FE376-2978-447B-95D5-C4FD56CEC507}" type="sibTrans" cxnId="{7BDB1E18-6B97-4A32-A840-504571E19E47}">
      <dgm:prSet/>
      <dgm:spPr/>
      <dgm:t>
        <a:bodyPr/>
        <a:lstStyle/>
        <a:p>
          <a:endParaRPr lang="it-IT"/>
        </a:p>
      </dgm:t>
    </dgm:pt>
    <dgm:pt modelId="{9C5F4571-B19D-4D77-8334-594A85C27375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Discrete severity</a:t>
          </a:r>
        </a:p>
      </dgm:t>
    </dgm:pt>
    <dgm:pt modelId="{14BBF5BC-73EC-466A-856D-3BAE51BA939E}" type="parTrans" cxnId="{E420693F-57DB-4069-B78C-AB60DF98454A}">
      <dgm:prSet/>
      <dgm:spPr/>
      <dgm:t>
        <a:bodyPr/>
        <a:lstStyle/>
        <a:p>
          <a:endParaRPr lang="it-IT"/>
        </a:p>
      </dgm:t>
    </dgm:pt>
    <dgm:pt modelId="{D73C55C5-8378-424D-896B-183272958F67}" type="sibTrans" cxnId="{E420693F-57DB-4069-B78C-AB60DF98454A}">
      <dgm:prSet/>
      <dgm:spPr/>
      <dgm:t>
        <a:bodyPr/>
        <a:lstStyle/>
        <a:p>
          <a:endParaRPr lang="it-IT"/>
        </a:p>
      </dgm:t>
    </dgm:pt>
    <dgm:pt modelId="{E32FCC65-C7B7-410B-AD35-DAE312B58D33}">
      <dgm:prSet phldrT="[Testo]"/>
      <dgm:spPr>
        <a:solidFill>
          <a:srgbClr val="092BD3"/>
        </a:solidFill>
      </dgm:spPr>
      <dgm:t>
        <a:bodyPr/>
        <a:lstStyle/>
        <a:p>
          <a:r>
            <a:rPr lang="it-IT" b="1" dirty="0"/>
            <a:t>Loss Reserve</a:t>
          </a:r>
        </a:p>
      </dgm:t>
    </dgm:pt>
    <dgm:pt modelId="{70741961-41DF-4A72-A8B0-D14BBC0A16A9}" type="parTrans" cxnId="{29E2015C-5AEA-41C8-B868-90E471DD54F3}">
      <dgm:prSet/>
      <dgm:spPr/>
      <dgm:t>
        <a:bodyPr/>
        <a:lstStyle/>
        <a:p>
          <a:endParaRPr lang="it-IT"/>
        </a:p>
      </dgm:t>
    </dgm:pt>
    <dgm:pt modelId="{D5981EA5-2C8C-49EF-935A-CE8F7320441D}" type="sibTrans" cxnId="{29E2015C-5AEA-41C8-B868-90E471DD54F3}">
      <dgm:prSet/>
      <dgm:spPr/>
      <dgm:t>
        <a:bodyPr/>
        <a:lstStyle/>
        <a:p>
          <a:endParaRPr lang="it-IT"/>
        </a:p>
      </dgm:t>
    </dgm:pt>
    <dgm:pt modelId="{01DC993E-405C-43D2-81CF-4473911A1C1F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Loss reserves (1/2)</a:t>
          </a:r>
        </a:p>
      </dgm:t>
    </dgm:pt>
    <dgm:pt modelId="{A11BBC17-CC3B-4A72-BA34-3D0E3FD3101F}" type="parTrans" cxnId="{DA06BD8A-2B9A-48F4-B9F0-9D1AB12245D0}">
      <dgm:prSet/>
      <dgm:spPr/>
      <dgm:t>
        <a:bodyPr/>
        <a:lstStyle/>
        <a:p>
          <a:endParaRPr lang="it-IT"/>
        </a:p>
      </dgm:t>
    </dgm:pt>
    <dgm:pt modelId="{DDB827D2-AF23-48B1-B8ED-29AEF1A1C24F}" type="sibTrans" cxnId="{DA06BD8A-2B9A-48F4-B9F0-9D1AB12245D0}">
      <dgm:prSet/>
      <dgm:spPr/>
      <dgm:t>
        <a:bodyPr/>
        <a:lstStyle/>
        <a:p>
          <a:endParaRPr lang="it-IT"/>
        </a:p>
      </dgm:t>
    </dgm:pt>
    <dgm:pt modelId="{1C00F966-720F-40CD-B88E-2E2D8A8B637A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Loss reserves (2/2)</a:t>
          </a:r>
        </a:p>
      </dgm:t>
    </dgm:pt>
    <dgm:pt modelId="{8A60C753-2AD1-4B34-8740-2955F1B1B668}" type="parTrans" cxnId="{3DFD0241-EB26-42F3-A001-4E6BE8341AB5}">
      <dgm:prSet/>
      <dgm:spPr/>
      <dgm:t>
        <a:bodyPr/>
        <a:lstStyle/>
        <a:p>
          <a:endParaRPr lang="it-IT"/>
        </a:p>
      </dgm:t>
    </dgm:pt>
    <dgm:pt modelId="{1FD491A9-A80B-4233-99A8-704F37E9B072}" type="sibTrans" cxnId="{3DFD0241-EB26-42F3-A001-4E6BE8341AB5}">
      <dgm:prSet/>
      <dgm:spPr/>
      <dgm:t>
        <a:bodyPr/>
        <a:lstStyle/>
        <a:p>
          <a:endParaRPr lang="it-IT"/>
        </a:p>
      </dgm:t>
    </dgm:pt>
    <dgm:pt modelId="{8D7AF62C-1AB5-4B49-907B-F4F28F6C35AC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Discrete severity with   </a:t>
          </a:r>
          <a:r>
            <a:rPr lang="it-IT" dirty="0" err="1"/>
            <a:t>GEMAct</a:t>
          </a:r>
          <a:endParaRPr lang="it-IT" dirty="0"/>
        </a:p>
      </dgm:t>
    </dgm:pt>
    <dgm:pt modelId="{C20334E4-C409-4806-B044-87AB39C21320}" type="parTrans" cxnId="{B5C14ABE-AA07-4402-ADB5-3F4ADCD05013}">
      <dgm:prSet/>
      <dgm:spPr/>
      <dgm:t>
        <a:bodyPr/>
        <a:lstStyle/>
        <a:p>
          <a:endParaRPr lang="it-IT"/>
        </a:p>
      </dgm:t>
    </dgm:pt>
    <dgm:pt modelId="{5C62880B-B784-460A-B6B9-48480DFA7860}" type="sibTrans" cxnId="{B5C14ABE-AA07-4402-ADB5-3F4ADCD05013}">
      <dgm:prSet/>
      <dgm:spPr/>
      <dgm:t>
        <a:bodyPr/>
        <a:lstStyle/>
        <a:p>
          <a:endParaRPr lang="it-IT"/>
        </a:p>
      </dgm:t>
    </dgm:pt>
    <dgm:pt modelId="{51F417B7-F2ED-480F-AF2C-ED6385D6E707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Aggregate </a:t>
          </a:r>
          <a:r>
            <a:rPr lang="it-IT" dirty="0" err="1"/>
            <a:t>loss</a:t>
          </a:r>
          <a:r>
            <a:rPr lang="it-IT" dirty="0"/>
            <a:t> – </a:t>
          </a:r>
          <a:r>
            <a:rPr lang="it-IT" dirty="0" err="1"/>
            <a:t>Panjer</a:t>
          </a:r>
          <a:r>
            <a:rPr lang="it-IT" dirty="0"/>
            <a:t> </a:t>
          </a:r>
          <a:r>
            <a:rPr lang="it-IT" dirty="0" err="1"/>
            <a:t>recursion</a:t>
          </a:r>
          <a:endParaRPr lang="it-IT" dirty="0"/>
        </a:p>
      </dgm:t>
    </dgm:pt>
    <dgm:pt modelId="{09171538-3A82-42A6-9D10-BB79491E333C}" type="parTrans" cxnId="{6E108566-9F82-4B5C-95FD-612AECA57437}">
      <dgm:prSet/>
      <dgm:spPr/>
      <dgm:t>
        <a:bodyPr/>
        <a:lstStyle/>
        <a:p>
          <a:endParaRPr lang="it-IT"/>
        </a:p>
      </dgm:t>
    </dgm:pt>
    <dgm:pt modelId="{AB747FE7-3F0A-4823-B879-71949D87094A}" type="sibTrans" cxnId="{6E108566-9F82-4B5C-95FD-612AECA57437}">
      <dgm:prSet/>
      <dgm:spPr/>
      <dgm:t>
        <a:bodyPr/>
        <a:lstStyle/>
        <a:p>
          <a:endParaRPr lang="it-IT"/>
        </a:p>
      </dgm:t>
    </dgm:pt>
    <dgm:pt modelId="{A78099DB-E853-4CE7-833B-52DF39FA26C4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</a:t>
          </a:r>
          <a:r>
            <a:rPr lang="it-IT" dirty="0" err="1"/>
            <a:t>Distributions</a:t>
          </a:r>
          <a:endParaRPr lang="it-IT" dirty="0"/>
        </a:p>
      </dgm:t>
    </dgm:pt>
    <dgm:pt modelId="{85053105-FA10-43F4-B3AB-77350ED7C9A2}" type="parTrans" cxnId="{7B090C81-D1F6-43EC-BB41-43B547BAC555}">
      <dgm:prSet/>
      <dgm:spPr/>
      <dgm:t>
        <a:bodyPr/>
        <a:lstStyle/>
        <a:p>
          <a:endParaRPr lang="it-IT"/>
        </a:p>
      </dgm:t>
    </dgm:pt>
    <dgm:pt modelId="{9B8DCE63-E151-4DE0-974F-AA98073723F8}" type="sibTrans" cxnId="{7B090C81-D1F6-43EC-BB41-43B547BAC555}">
      <dgm:prSet/>
      <dgm:spPr/>
      <dgm:t>
        <a:bodyPr/>
        <a:lstStyle/>
        <a:p>
          <a:endParaRPr lang="it-IT"/>
        </a:p>
      </dgm:t>
    </dgm:pt>
    <dgm:pt modelId="{A14D2E1B-0059-4F60-971F-328E6860554A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Aggregate </a:t>
          </a:r>
          <a:r>
            <a:rPr lang="it-IT" dirty="0" err="1"/>
            <a:t>loss</a:t>
          </a:r>
          <a:r>
            <a:rPr lang="it-IT" dirty="0"/>
            <a:t> - FFT (1/2)</a:t>
          </a:r>
        </a:p>
      </dgm:t>
    </dgm:pt>
    <dgm:pt modelId="{F5B2509C-57DF-41D6-ACBA-29CF5980B7BB}" type="parTrans" cxnId="{05D34AF3-5FBA-44AD-8D13-4F14A87D4013}">
      <dgm:prSet/>
      <dgm:spPr/>
      <dgm:t>
        <a:bodyPr/>
        <a:lstStyle/>
        <a:p>
          <a:endParaRPr lang="it-IT"/>
        </a:p>
      </dgm:t>
    </dgm:pt>
    <dgm:pt modelId="{B7F60BBB-2EB7-43AC-A727-E78589A7656A}" type="sibTrans" cxnId="{05D34AF3-5FBA-44AD-8D13-4F14A87D4013}">
      <dgm:prSet/>
      <dgm:spPr/>
      <dgm:t>
        <a:bodyPr/>
        <a:lstStyle/>
        <a:p>
          <a:endParaRPr lang="it-IT"/>
        </a:p>
      </dgm:t>
    </dgm:pt>
    <dgm:pt modelId="{7D1EC6DA-3DED-492F-9646-5F8959E85D9C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Aggregate </a:t>
          </a:r>
          <a:r>
            <a:rPr lang="it-IT" dirty="0" err="1"/>
            <a:t>loss</a:t>
          </a:r>
          <a:r>
            <a:rPr lang="it-IT" dirty="0"/>
            <a:t> - FFT (2/2)</a:t>
          </a:r>
        </a:p>
      </dgm:t>
    </dgm:pt>
    <dgm:pt modelId="{4F093043-0533-49BE-97A5-DBEB2B527C7A}" type="parTrans" cxnId="{C4D995C7-36D8-4C7A-9148-3DAFAC97CCFE}">
      <dgm:prSet/>
      <dgm:spPr/>
      <dgm:t>
        <a:bodyPr/>
        <a:lstStyle/>
        <a:p>
          <a:endParaRPr lang="it-IT"/>
        </a:p>
      </dgm:t>
    </dgm:pt>
    <dgm:pt modelId="{D0AB790B-D0BC-4BE9-A78B-692A2DB12579}" type="sibTrans" cxnId="{C4D995C7-36D8-4C7A-9148-3DAFAC97CCFE}">
      <dgm:prSet/>
      <dgm:spPr/>
      <dgm:t>
        <a:bodyPr/>
        <a:lstStyle/>
        <a:p>
          <a:endParaRPr lang="it-IT"/>
        </a:p>
      </dgm:t>
    </dgm:pt>
    <dgm:pt modelId="{3BDEA029-1D2C-4717-A996-A912BC948FCC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Aggregate </a:t>
          </a:r>
          <a:r>
            <a:rPr lang="it-IT" dirty="0" err="1"/>
            <a:t>loss</a:t>
          </a:r>
          <a:r>
            <a:rPr lang="it-IT" dirty="0"/>
            <a:t> with </a:t>
          </a:r>
          <a:r>
            <a:rPr lang="it-IT" dirty="0" err="1"/>
            <a:t>GEMAct</a:t>
          </a:r>
          <a:endParaRPr lang="it-IT" dirty="0"/>
        </a:p>
      </dgm:t>
    </dgm:pt>
    <dgm:pt modelId="{E551E0A6-5D47-4C50-BA4F-CB542DEAEE20}" type="parTrans" cxnId="{11C45B96-659E-44FF-B083-D91B68053F45}">
      <dgm:prSet/>
      <dgm:spPr/>
      <dgm:t>
        <a:bodyPr/>
        <a:lstStyle/>
        <a:p>
          <a:endParaRPr lang="it-IT"/>
        </a:p>
      </dgm:t>
    </dgm:pt>
    <dgm:pt modelId="{69310930-20E2-4DB3-8052-3265752A72A8}" type="sibTrans" cxnId="{11C45B96-659E-44FF-B083-D91B68053F45}">
      <dgm:prSet/>
      <dgm:spPr/>
      <dgm:t>
        <a:bodyPr/>
        <a:lstStyle/>
        <a:p>
          <a:endParaRPr lang="it-IT"/>
        </a:p>
      </dgm:t>
    </dgm:pt>
    <dgm:pt modelId="{A5E8F371-0DFB-47C6-B30E-7DEB544979C2}">
      <dgm:prSet phldrT="[Testo]"/>
      <dgm:spPr>
        <a:solidFill>
          <a:srgbClr val="092BD3"/>
        </a:solidFill>
      </dgm:spPr>
      <dgm:t>
        <a:bodyPr/>
        <a:lstStyle/>
        <a:p>
          <a:r>
            <a:rPr lang="it-IT" b="1" dirty="0"/>
            <a:t>Risk </a:t>
          </a:r>
          <a:r>
            <a:rPr lang="it-IT" b="1" dirty="0" err="1"/>
            <a:t>aggregation</a:t>
          </a:r>
          <a:endParaRPr lang="it-IT" b="1" dirty="0"/>
        </a:p>
      </dgm:t>
    </dgm:pt>
    <dgm:pt modelId="{8647DA61-6475-4DA9-AEBF-4D18C0502455}" type="parTrans" cxnId="{73FD392D-30E2-4F79-8733-E54729F7E655}">
      <dgm:prSet/>
      <dgm:spPr/>
      <dgm:t>
        <a:bodyPr/>
        <a:lstStyle/>
        <a:p>
          <a:endParaRPr lang="it-IT"/>
        </a:p>
      </dgm:t>
    </dgm:pt>
    <dgm:pt modelId="{A2028056-3DED-40AA-910E-54AFC40FEAA9}" type="sibTrans" cxnId="{73FD392D-30E2-4F79-8733-E54729F7E655}">
      <dgm:prSet/>
      <dgm:spPr/>
      <dgm:t>
        <a:bodyPr/>
        <a:lstStyle/>
        <a:p>
          <a:endParaRPr lang="it-IT"/>
        </a:p>
      </dgm:t>
    </dgm:pt>
    <dgm:pt modelId="{F16BAC34-E1E3-446C-AE35-FC8DAFDEF014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Fisher-Lange </a:t>
          </a:r>
          <a:r>
            <a:rPr lang="it-IT" dirty="0" err="1"/>
            <a:t>reserve</a:t>
          </a:r>
          <a:r>
            <a:rPr lang="it-IT" dirty="0"/>
            <a:t> with </a:t>
          </a:r>
          <a:r>
            <a:rPr lang="it-IT" dirty="0" err="1"/>
            <a:t>GEMAct</a:t>
          </a:r>
          <a:endParaRPr lang="it-IT" dirty="0"/>
        </a:p>
      </dgm:t>
    </dgm:pt>
    <dgm:pt modelId="{0CFBB964-AE60-4B8B-8825-7D73909BD678}" type="parTrans" cxnId="{71BBC7AF-BB95-4DEE-86D1-1D53F13F6E2E}">
      <dgm:prSet/>
      <dgm:spPr/>
      <dgm:t>
        <a:bodyPr/>
        <a:lstStyle/>
        <a:p>
          <a:endParaRPr lang="it-IT"/>
        </a:p>
      </dgm:t>
    </dgm:pt>
    <dgm:pt modelId="{95DC90AA-8A5D-4EFA-825C-EFD3BFC4FFC9}" type="sibTrans" cxnId="{71BBC7AF-BB95-4DEE-86D1-1D53F13F6E2E}">
      <dgm:prSet/>
      <dgm:spPr/>
      <dgm:t>
        <a:bodyPr/>
        <a:lstStyle/>
        <a:p>
          <a:endParaRPr lang="it-IT"/>
        </a:p>
      </dgm:t>
    </dgm:pt>
    <dgm:pt modelId="{DAC36213-8CF5-4F44-93A4-3A77C9156D9B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 Loss </a:t>
          </a:r>
          <a:r>
            <a:rPr lang="it-IT" dirty="0" err="1">
              <a:solidFill>
                <a:schemeClr val="bg1"/>
              </a:solidFill>
            </a:rPr>
            <a:t>aggregation</a:t>
          </a:r>
          <a:r>
            <a:rPr lang="it-IT" dirty="0">
              <a:solidFill>
                <a:schemeClr val="bg1"/>
              </a:solidFill>
            </a:rPr>
            <a:t> - (1/2)</a:t>
          </a:r>
        </a:p>
      </dgm:t>
    </dgm:pt>
    <dgm:pt modelId="{0D11F4D5-7BFC-49CC-8AE6-445AADEAEB4B}" type="parTrans" cxnId="{E3885484-374B-4599-8C6F-9C1B0860350B}">
      <dgm:prSet/>
      <dgm:spPr/>
      <dgm:t>
        <a:bodyPr/>
        <a:lstStyle/>
        <a:p>
          <a:endParaRPr lang="it-IT"/>
        </a:p>
      </dgm:t>
    </dgm:pt>
    <dgm:pt modelId="{1D8AD8BC-B1D6-4ABE-B6A9-36A2F3B5AC20}" type="sibTrans" cxnId="{E3885484-374B-4599-8C6F-9C1B0860350B}">
      <dgm:prSet/>
      <dgm:spPr/>
      <dgm:t>
        <a:bodyPr/>
        <a:lstStyle/>
        <a:p>
          <a:endParaRPr lang="it-IT"/>
        </a:p>
      </dgm:t>
    </dgm:pt>
    <dgm:pt modelId="{5E44ED2B-7E3E-4E4F-8B5B-36D23C02CEEB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 Loss </a:t>
          </a:r>
          <a:r>
            <a:rPr lang="it-IT" dirty="0" err="1">
              <a:solidFill>
                <a:schemeClr val="bg1"/>
              </a:solidFill>
            </a:rPr>
            <a:t>aggregation</a:t>
          </a:r>
          <a:r>
            <a:rPr lang="it-IT" dirty="0">
              <a:solidFill>
                <a:schemeClr val="bg1"/>
              </a:solidFill>
            </a:rPr>
            <a:t> - (2/2)</a:t>
          </a:r>
        </a:p>
      </dgm:t>
    </dgm:pt>
    <dgm:pt modelId="{C0D2BED9-8422-42E5-B85D-09C96571DED5}" type="parTrans" cxnId="{12DF8A8E-8245-4131-8524-0018FFD1AED0}">
      <dgm:prSet/>
      <dgm:spPr/>
      <dgm:t>
        <a:bodyPr/>
        <a:lstStyle/>
        <a:p>
          <a:endParaRPr lang="it-IT"/>
        </a:p>
      </dgm:t>
    </dgm:pt>
    <dgm:pt modelId="{AE8F4A70-552F-441C-AA36-97727DE686CE}" type="sibTrans" cxnId="{12DF8A8E-8245-4131-8524-0018FFD1AED0}">
      <dgm:prSet/>
      <dgm:spPr/>
      <dgm:t>
        <a:bodyPr/>
        <a:lstStyle/>
        <a:p>
          <a:endParaRPr lang="it-IT"/>
        </a:p>
      </dgm:t>
    </dgm:pt>
    <dgm:pt modelId="{33B50272-881C-4D72-BBEA-A23C952F68B8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The AEP </a:t>
          </a:r>
          <a:r>
            <a:rPr lang="it-IT" dirty="0" err="1"/>
            <a:t>algorithm</a:t>
          </a:r>
          <a:r>
            <a:rPr lang="it-IT" dirty="0"/>
            <a:t> in </a:t>
          </a:r>
          <a:r>
            <a:rPr lang="it-IT" dirty="0" err="1"/>
            <a:t>GEMAct</a:t>
          </a:r>
          <a:endParaRPr lang="it-IT" dirty="0"/>
        </a:p>
      </dgm:t>
    </dgm:pt>
    <dgm:pt modelId="{79C42044-DB08-4563-AC98-E3FC2E165A49}" type="parTrans" cxnId="{FAA70ADE-1D09-48BD-8155-6C4E143657D6}">
      <dgm:prSet/>
      <dgm:spPr/>
      <dgm:t>
        <a:bodyPr/>
        <a:lstStyle/>
        <a:p>
          <a:endParaRPr lang="it-IT"/>
        </a:p>
      </dgm:t>
    </dgm:pt>
    <dgm:pt modelId="{B41DB824-1B62-4DB5-A970-5482805999F0}" type="sibTrans" cxnId="{FAA70ADE-1D09-48BD-8155-6C4E143657D6}">
      <dgm:prSet/>
      <dgm:spPr/>
      <dgm:t>
        <a:bodyPr/>
        <a:lstStyle/>
        <a:p>
          <a:endParaRPr lang="it-IT"/>
        </a:p>
      </dgm:t>
    </dgm:pt>
    <dgm:pt modelId="{B67A98FB-8A5E-47A1-8F5C-313A31A89376}">
      <dgm:prSet phldrT="[Testo]"/>
      <dgm:spPr>
        <a:solidFill>
          <a:srgbClr val="092BD3"/>
        </a:solidFill>
      </dgm:spPr>
      <dgm:t>
        <a:bodyPr/>
        <a:lstStyle/>
        <a:p>
          <a:r>
            <a:rPr lang="it-IT" dirty="0"/>
            <a:t> Pricing models</a:t>
          </a:r>
        </a:p>
      </dgm:t>
    </dgm:pt>
    <dgm:pt modelId="{14B70737-7E59-4CA3-A85F-ED9ACB7967DF}" type="parTrans" cxnId="{99FD833E-1683-42C7-9C57-F9A22056E5B8}">
      <dgm:prSet/>
      <dgm:spPr/>
      <dgm:t>
        <a:bodyPr/>
        <a:lstStyle/>
        <a:p>
          <a:endParaRPr lang="it-IT"/>
        </a:p>
      </dgm:t>
    </dgm:pt>
    <dgm:pt modelId="{5F6167BD-B6A5-470F-AF9A-C1233918B8DE}" type="sibTrans" cxnId="{99FD833E-1683-42C7-9C57-F9A22056E5B8}">
      <dgm:prSet/>
      <dgm:spPr/>
      <dgm:t>
        <a:bodyPr/>
        <a:lstStyle/>
        <a:p>
          <a:endParaRPr lang="it-IT"/>
        </a:p>
      </dgm:t>
    </dgm:pt>
    <dgm:pt modelId="{59CECD21-66B1-4C27-AA49-5B1004A3A2D2}" type="pres">
      <dgm:prSet presAssocID="{F86F07B2-88EA-4A5A-810E-0D407DC04748}" presName="Name0" presStyleCnt="0">
        <dgm:presLayoutVars>
          <dgm:dir/>
          <dgm:resizeHandles val="exact"/>
        </dgm:presLayoutVars>
      </dgm:prSet>
      <dgm:spPr/>
    </dgm:pt>
    <dgm:pt modelId="{96DB7571-856D-4941-BE22-C3C7E4F66073}" type="pres">
      <dgm:prSet presAssocID="{D0C158A5-7943-49BC-9F0D-630AC8DF3948}" presName="node" presStyleLbl="node1" presStyleIdx="0" presStyleCnt="4">
        <dgm:presLayoutVars>
          <dgm:bulletEnabled val="1"/>
        </dgm:presLayoutVars>
      </dgm:prSet>
      <dgm:spPr/>
    </dgm:pt>
    <dgm:pt modelId="{5E4C4BD1-CCA4-444E-9945-3E4EA7F70B51}" type="pres">
      <dgm:prSet presAssocID="{22575136-764F-49C7-B8BB-B6EFCA842A03}" presName="sibTrans" presStyleCnt="0"/>
      <dgm:spPr/>
    </dgm:pt>
    <dgm:pt modelId="{A95C8315-6E85-4A45-ADD7-BF02AEDA7548}" type="pres">
      <dgm:prSet presAssocID="{DF1FA9F4-F027-4179-8B94-97B8A4147682}" presName="node" presStyleLbl="node1" presStyleIdx="1" presStyleCnt="4">
        <dgm:presLayoutVars>
          <dgm:bulletEnabled val="1"/>
        </dgm:presLayoutVars>
      </dgm:prSet>
      <dgm:spPr/>
    </dgm:pt>
    <dgm:pt modelId="{D7A1C46C-4008-47DB-A924-6246F89BBC55}" type="pres">
      <dgm:prSet presAssocID="{405FE376-2978-447B-95D5-C4FD56CEC507}" presName="sibTrans" presStyleCnt="0"/>
      <dgm:spPr/>
    </dgm:pt>
    <dgm:pt modelId="{4BF9A1B0-407C-4339-95B9-D66AA0762883}" type="pres">
      <dgm:prSet presAssocID="{E32FCC65-C7B7-410B-AD35-DAE312B58D33}" presName="node" presStyleLbl="node1" presStyleIdx="2" presStyleCnt="4">
        <dgm:presLayoutVars>
          <dgm:bulletEnabled val="1"/>
        </dgm:presLayoutVars>
      </dgm:prSet>
      <dgm:spPr/>
    </dgm:pt>
    <dgm:pt modelId="{3E2103AA-FCFF-437E-9868-4AE95E44702C}" type="pres">
      <dgm:prSet presAssocID="{D5981EA5-2C8C-49EF-935A-CE8F7320441D}" presName="sibTrans" presStyleCnt="0"/>
      <dgm:spPr/>
    </dgm:pt>
    <dgm:pt modelId="{AA062EB5-DB0A-423D-85E1-05B24A7EA1BC}" type="pres">
      <dgm:prSet presAssocID="{A5E8F371-0DFB-47C6-B30E-7DEB544979C2}" presName="node" presStyleLbl="node1" presStyleIdx="3" presStyleCnt="4">
        <dgm:presLayoutVars>
          <dgm:bulletEnabled val="1"/>
        </dgm:presLayoutVars>
      </dgm:prSet>
      <dgm:spPr/>
    </dgm:pt>
  </dgm:ptLst>
  <dgm:cxnLst>
    <dgm:cxn modelId="{BAA57903-716E-45D0-91FC-8089BCF3A767}" type="presOf" srcId="{DF7D5587-A978-4AC3-B871-0639332E0C87}" destId="{96DB7571-856D-4941-BE22-C3C7E4F66073}" srcOrd="0" destOrd="1" presId="urn:microsoft.com/office/officeart/2005/8/layout/hList6"/>
    <dgm:cxn modelId="{7BDB1E18-6B97-4A32-A840-504571E19E47}" srcId="{F86F07B2-88EA-4A5A-810E-0D407DC04748}" destId="{DF1FA9F4-F027-4179-8B94-97B8A4147682}" srcOrd="1" destOrd="0" parTransId="{47C53AF3-6163-45C8-85B5-047E078A8A20}" sibTransId="{405FE376-2978-447B-95D5-C4FD56CEC507}"/>
    <dgm:cxn modelId="{2100E91B-2718-4207-9749-507F4C3CC725}" type="presOf" srcId="{A78099DB-E853-4CE7-833B-52DF39FA26C4}" destId="{A95C8315-6E85-4A45-ADD7-BF02AEDA7548}" srcOrd="0" destOrd="4" presId="urn:microsoft.com/office/officeart/2005/8/layout/hList6"/>
    <dgm:cxn modelId="{77F6B524-3E20-46E1-8A8F-E4BCAE08CCBA}" type="presOf" srcId="{1C00F966-720F-40CD-B88E-2E2D8A8B637A}" destId="{4BF9A1B0-407C-4339-95B9-D66AA0762883}" srcOrd="0" destOrd="2" presId="urn:microsoft.com/office/officeart/2005/8/layout/hList6"/>
    <dgm:cxn modelId="{23C5F327-C128-49E8-8924-14B8CD75C833}" type="presOf" srcId="{DF1FA9F4-F027-4179-8B94-97B8A4147682}" destId="{A95C8315-6E85-4A45-ADD7-BF02AEDA7548}" srcOrd="0" destOrd="0" presId="urn:microsoft.com/office/officeart/2005/8/layout/hList6"/>
    <dgm:cxn modelId="{73FD392D-30E2-4F79-8733-E54729F7E655}" srcId="{F86F07B2-88EA-4A5A-810E-0D407DC04748}" destId="{A5E8F371-0DFB-47C6-B30E-7DEB544979C2}" srcOrd="3" destOrd="0" parTransId="{8647DA61-6475-4DA9-AEBF-4D18C0502455}" sibTransId="{A2028056-3DED-40AA-910E-54AFC40FEAA9}"/>
    <dgm:cxn modelId="{B06C8433-36A0-4031-8405-9A5EAAC1BF3D}" srcId="{D0C158A5-7943-49BC-9F0D-630AC8DF3948}" destId="{DF7D5587-A978-4AC3-B871-0639332E0C87}" srcOrd="0" destOrd="0" parTransId="{EA3AEC42-19B8-48BB-983F-9974CA3E6A7E}" sibTransId="{BB5E30FE-1F7E-4600-9EB2-80D57F9F7599}"/>
    <dgm:cxn modelId="{99FD833E-1683-42C7-9C57-F9A22056E5B8}" srcId="{DF1FA9F4-F027-4179-8B94-97B8A4147682}" destId="{B67A98FB-8A5E-47A1-8F5C-313A31A89376}" srcOrd="7" destOrd="0" parTransId="{14B70737-7E59-4CA3-A85F-ED9ACB7967DF}" sibTransId="{5F6167BD-B6A5-470F-AF9A-C1233918B8DE}"/>
    <dgm:cxn modelId="{E420693F-57DB-4069-B78C-AB60DF98454A}" srcId="{DF1FA9F4-F027-4179-8B94-97B8A4147682}" destId="{9C5F4571-B19D-4D77-8334-594A85C27375}" srcOrd="0" destOrd="0" parTransId="{14BBF5BC-73EC-466A-856D-3BAE51BA939E}" sibTransId="{D73C55C5-8378-424D-896B-183272958F67}"/>
    <dgm:cxn modelId="{29E2015C-5AEA-41C8-B868-90E471DD54F3}" srcId="{F86F07B2-88EA-4A5A-810E-0D407DC04748}" destId="{E32FCC65-C7B7-410B-AD35-DAE312B58D33}" srcOrd="2" destOrd="0" parTransId="{70741961-41DF-4A72-A8B0-D14BBC0A16A9}" sibTransId="{D5981EA5-2C8C-49EF-935A-CE8F7320441D}"/>
    <dgm:cxn modelId="{3DFD0241-EB26-42F3-A001-4E6BE8341AB5}" srcId="{E32FCC65-C7B7-410B-AD35-DAE312B58D33}" destId="{1C00F966-720F-40CD-B88E-2E2D8A8B637A}" srcOrd="1" destOrd="0" parTransId="{8A60C753-2AD1-4B34-8740-2955F1B1B668}" sibTransId="{1FD491A9-A80B-4233-99A8-704F37E9B072}"/>
    <dgm:cxn modelId="{3898F042-8900-4173-8165-9011B81E4B49}" type="presOf" srcId="{5E44ED2B-7E3E-4E4F-8B5B-36D23C02CEEB}" destId="{AA062EB5-DB0A-423D-85E1-05B24A7EA1BC}" srcOrd="0" destOrd="2" presId="urn:microsoft.com/office/officeart/2005/8/layout/hList6"/>
    <dgm:cxn modelId="{6E108566-9F82-4B5C-95FD-612AECA57437}" srcId="{DF1FA9F4-F027-4179-8B94-97B8A4147682}" destId="{51F417B7-F2ED-480F-AF2C-ED6385D6E707}" srcOrd="2" destOrd="0" parTransId="{09171538-3A82-42A6-9D10-BB79491E333C}" sibTransId="{AB747FE7-3F0A-4823-B879-71949D87094A}"/>
    <dgm:cxn modelId="{BB41E447-49CD-4604-8B8E-19084873CCF4}" type="presOf" srcId="{A14D2E1B-0059-4F60-971F-328E6860554A}" destId="{A95C8315-6E85-4A45-ADD7-BF02AEDA7548}" srcOrd="0" destOrd="5" presId="urn:microsoft.com/office/officeart/2005/8/layout/hList6"/>
    <dgm:cxn modelId="{91B0F672-F5EC-4718-8DBA-BF6779ACB5FE}" type="presOf" srcId="{51F417B7-F2ED-480F-AF2C-ED6385D6E707}" destId="{A95C8315-6E85-4A45-ADD7-BF02AEDA7548}" srcOrd="0" destOrd="3" presId="urn:microsoft.com/office/officeart/2005/8/layout/hList6"/>
    <dgm:cxn modelId="{D8610856-C320-4667-A67B-57C10E3629CD}" type="presOf" srcId="{B67A98FB-8A5E-47A1-8F5C-313A31A89376}" destId="{A95C8315-6E85-4A45-ADD7-BF02AEDA7548}" srcOrd="0" destOrd="8" presId="urn:microsoft.com/office/officeart/2005/8/layout/hList6"/>
    <dgm:cxn modelId="{7B090C81-D1F6-43EC-BB41-43B547BAC555}" srcId="{DF1FA9F4-F027-4179-8B94-97B8A4147682}" destId="{A78099DB-E853-4CE7-833B-52DF39FA26C4}" srcOrd="3" destOrd="0" parTransId="{85053105-FA10-43F4-B3AB-77350ED7C9A2}" sibTransId="{9B8DCE63-E151-4DE0-974F-AA98073723F8}"/>
    <dgm:cxn modelId="{E3885484-374B-4599-8C6F-9C1B0860350B}" srcId="{A5E8F371-0DFB-47C6-B30E-7DEB544979C2}" destId="{DAC36213-8CF5-4F44-93A4-3A77C9156D9B}" srcOrd="0" destOrd="0" parTransId="{0D11F4D5-7BFC-49CC-8AE6-445AADEAEB4B}" sibTransId="{1D8AD8BC-B1D6-4ABE-B6A9-36A2F3B5AC20}"/>
    <dgm:cxn modelId="{4427D584-24A2-47F9-A631-7BCB14743E57}" type="presOf" srcId="{F86F07B2-88EA-4A5A-810E-0D407DC04748}" destId="{59CECD21-66B1-4C27-AA49-5B1004A3A2D2}" srcOrd="0" destOrd="0" presId="urn:microsoft.com/office/officeart/2005/8/layout/hList6"/>
    <dgm:cxn modelId="{DA06BD8A-2B9A-48F4-B9F0-9D1AB12245D0}" srcId="{E32FCC65-C7B7-410B-AD35-DAE312B58D33}" destId="{01DC993E-405C-43D2-81CF-4473911A1C1F}" srcOrd="0" destOrd="0" parTransId="{A11BBC17-CC3B-4A72-BA34-3D0E3FD3101F}" sibTransId="{DDB827D2-AF23-48B1-B8ED-29AEF1A1C24F}"/>
    <dgm:cxn modelId="{EC12188D-F14B-4528-BDD7-055170538E11}" type="presOf" srcId="{01DC993E-405C-43D2-81CF-4473911A1C1F}" destId="{4BF9A1B0-407C-4339-95B9-D66AA0762883}" srcOrd="0" destOrd="1" presId="urn:microsoft.com/office/officeart/2005/8/layout/hList6"/>
    <dgm:cxn modelId="{12DF8A8E-8245-4131-8524-0018FFD1AED0}" srcId="{A5E8F371-0DFB-47C6-B30E-7DEB544979C2}" destId="{5E44ED2B-7E3E-4E4F-8B5B-36D23C02CEEB}" srcOrd="1" destOrd="0" parTransId="{C0D2BED9-8422-42E5-B85D-09C96571DED5}" sibTransId="{AE8F4A70-552F-441C-AA36-97727DE686CE}"/>
    <dgm:cxn modelId="{11C45B96-659E-44FF-B083-D91B68053F45}" srcId="{DF1FA9F4-F027-4179-8B94-97B8A4147682}" destId="{3BDEA029-1D2C-4717-A996-A912BC948FCC}" srcOrd="6" destOrd="0" parTransId="{E551E0A6-5D47-4C50-BA4F-CB542DEAEE20}" sibTransId="{69310930-20E2-4DB3-8052-3265752A72A8}"/>
    <dgm:cxn modelId="{2D902A9A-3A1F-4B8B-B444-EBEE79A18B8E}" srcId="{D0C158A5-7943-49BC-9F0D-630AC8DF3948}" destId="{E6FC8505-DB9C-4C57-ACA2-5425FBAE1F7D}" srcOrd="1" destOrd="0" parTransId="{41A89BF6-BCA5-40A6-BD5A-2D790637E651}" sibTransId="{2C8CDC54-DBC0-4966-9220-2C4BDD4BA7E4}"/>
    <dgm:cxn modelId="{11644BA1-B567-4559-B214-17B210311F61}" type="presOf" srcId="{8D7AF62C-1AB5-4B49-907B-F4F28F6C35AC}" destId="{A95C8315-6E85-4A45-ADD7-BF02AEDA7548}" srcOrd="0" destOrd="2" presId="urn:microsoft.com/office/officeart/2005/8/layout/hList6"/>
    <dgm:cxn modelId="{B99C8EA9-E0DF-4041-8F1D-97C1EA991464}" type="presOf" srcId="{33B50272-881C-4D72-BBEA-A23C952F68B8}" destId="{AA062EB5-DB0A-423D-85E1-05B24A7EA1BC}" srcOrd="0" destOrd="3" presId="urn:microsoft.com/office/officeart/2005/8/layout/hList6"/>
    <dgm:cxn modelId="{71BBC7AF-BB95-4DEE-86D1-1D53F13F6E2E}" srcId="{E32FCC65-C7B7-410B-AD35-DAE312B58D33}" destId="{F16BAC34-E1E3-446C-AE35-FC8DAFDEF014}" srcOrd="2" destOrd="0" parTransId="{0CFBB964-AE60-4B8B-8825-7D73909BD678}" sibTransId="{95DC90AA-8A5D-4EFA-825C-EFD3BFC4FFC9}"/>
    <dgm:cxn modelId="{B5C14ABE-AA07-4402-ADB5-3F4ADCD05013}" srcId="{DF1FA9F4-F027-4179-8B94-97B8A4147682}" destId="{8D7AF62C-1AB5-4B49-907B-F4F28F6C35AC}" srcOrd="1" destOrd="0" parTransId="{C20334E4-C409-4806-B044-87AB39C21320}" sibTransId="{5C62880B-B784-460A-B6B9-48480DFA7860}"/>
    <dgm:cxn modelId="{C4D995C7-36D8-4C7A-9148-3DAFAC97CCFE}" srcId="{DF1FA9F4-F027-4179-8B94-97B8A4147682}" destId="{7D1EC6DA-3DED-492F-9646-5F8959E85D9C}" srcOrd="5" destOrd="0" parTransId="{4F093043-0533-49BE-97A5-DBEB2B527C7A}" sibTransId="{D0AB790B-D0BC-4BE9-A78B-692A2DB12579}"/>
    <dgm:cxn modelId="{30FB53C9-246D-4CB4-A111-1F33CC19BABF}" type="presOf" srcId="{D0C158A5-7943-49BC-9F0D-630AC8DF3948}" destId="{96DB7571-856D-4941-BE22-C3C7E4F66073}" srcOrd="0" destOrd="0" presId="urn:microsoft.com/office/officeart/2005/8/layout/hList6"/>
    <dgm:cxn modelId="{016F41CC-95E0-481E-985B-D20EF7B07EDA}" type="presOf" srcId="{F16BAC34-E1E3-446C-AE35-FC8DAFDEF014}" destId="{4BF9A1B0-407C-4339-95B9-D66AA0762883}" srcOrd="0" destOrd="3" presId="urn:microsoft.com/office/officeart/2005/8/layout/hList6"/>
    <dgm:cxn modelId="{255E02D3-AE59-4DEC-B408-19F7D033C4C2}" type="presOf" srcId="{E32FCC65-C7B7-410B-AD35-DAE312B58D33}" destId="{4BF9A1B0-407C-4339-95B9-D66AA0762883}" srcOrd="0" destOrd="0" presId="urn:microsoft.com/office/officeart/2005/8/layout/hList6"/>
    <dgm:cxn modelId="{31437FD4-AF64-431A-99B2-D273E3CBCB74}" type="presOf" srcId="{DAC36213-8CF5-4F44-93A4-3A77C9156D9B}" destId="{AA062EB5-DB0A-423D-85E1-05B24A7EA1BC}" srcOrd="0" destOrd="1" presId="urn:microsoft.com/office/officeart/2005/8/layout/hList6"/>
    <dgm:cxn modelId="{7CB828DB-BE16-400B-9721-876ED9628145}" type="presOf" srcId="{9C5F4571-B19D-4D77-8334-594A85C27375}" destId="{A95C8315-6E85-4A45-ADD7-BF02AEDA7548}" srcOrd="0" destOrd="1" presId="urn:microsoft.com/office/officeart/2005/8/layout/hList6"/>
    <dgm:cxn modelId="{EE1DD5DC-4C8D-4593-9612-3DAD2BB754FE}" type="presOf" srcId="{A5E8F371-0DFB-47C6-B30E-7DEB544979C2}" destId="{AA062EB5-DB0A-423D-85E1-05B24A7EA1BC}" srcOrd="0" destOrd="0" presId="urn:microsoft.com/office/officeart/2005/8/layout/hList6"/>
    <dgm:cxn modelId="{FAA70ADE-1D09-48BD-8155-6C4E143657D6}" srcId="{A5E8F371-0DFB-47C6-B30E-7DEB544979C2}" destId="{33B50272-881C-4D72-BBEA-A23C952F68B8}" srcOrd="2" destOrd="0" parTransId="{79C42044-DB08-4563-AC98-E3FC2E165A49}" sibTransId="{B41DB824-1B62-4DB5-A970-5482805999F0}"/>
    <dgm:cxn modelId="{BA17FAE4-A20D-402F-B289-313B3DDF0656}" type="presOf" srcId="{7D1EC6DA-3DED-492F-9646-5F8959E85D9C}" destId="{A95C8315-6E85-4A45-ADD7-BF02AEDA7548}" srcOrd="0" destOrd="6" presId="urn:microsoft.com/office/officeart/2005/8/layout/hList6"/>
    <dgm:cxn modelId="{D4B9D3E7-9850-444E-BB46-04BBAA796148}" type="presOf" srcId="{3BDEA029-1D2C-4717-A996-A912BC948FCC}" destId="{A95C8315-6E85-4A45-ADD7-BF02AEDA7548}" srcOrd="0" destOrd="7" presId="urn:microsoft.com/office/officeart/2005/8/layout/hList6"/>
    <dgm:cxn modelId="{329A1DE8-B038-4D44-A3E3-196F7CB26DCB}" srcId="{F86F07B2-88EA-4A5A-810E-0D407DC04748}" destId="{D0C158A5-7943-49BC-9F0D-630AC8DF3948}" srcOrd="0" destOrd="0" parTransId="{A7B02BB2-F194-4FBE-9E6E-45B532D19037}" sibTransId="{22575136-764F-49C7-B8BB-B6EFCA842A03}"/>
    <dgm:cxn modelId="{05D34AF3-5FBA-44AD-8D13-4F14A87D4013}" srcId="{DF1FA9F4-F027-4179-8B94-97B8A4147682}" destId="{A14D2E1B-0059-4F60-971F-328E6860554A}" srcOrd="4" destOrd="0" parTransId="{F5B2509C-57DF-41D6-ACBA-29CF5980B7BB}" sibTransId="{B7F60BBB-2EB7-43AC-A727-E78589A7656A}"/>
    <dgm:cxn modelId="{BA18F3FC-9A76-4790-B1ED-11DCE798907C}" type="presOf" srcId="{E6FC8505-DB9C-4C57-ACA2-5425FBAE1F7D}" destId="{96DB7571-856D-4941-BE22-C3C7E4F66073}" srcOrd="0" destOrd="2" presId="urn:microsoft.com/office/officeart/2005/8/layout/hList6"/>
    <dgm:cxn modelId="{F7659A38-95C7-4182-BE90-4A6E9AE72D2B}" type="presParOf" srcId="{59CECD21-66B1-4C27-AA49-5B1004A3A2D2}" destId="{96DB7571-856D-4941-BE22-C3C7E4F66073}" srcOrd="0" destOrd="0" presId="urn:microsoft.com/office/officeart/2005/8/layout/hList6"/>
    <dgm:cxn modelId="{70CA8D3F-8246-4FE0-B41A-93FD40369CB3}" type="presParOf" srcId="{59CECD21-66B1-4C27-AA49-5B1004A3A2D2}" destId="{5E4C4BD1-CCA4-444E-9945-3E4EA7F70B51}" srcOrd="1" destOrd="0" presId="urn:microsoft.com/office/officeart/2005/8/layout/hList6"/>
    <dgm:cxn modelId="{7AE663E5-4161-42A2-88AD-1FCF54CDE86A}" type="presParOf" srcId="{59CECD21-66B1-4C27-AA49-5B1004A3A2D2}" destId="{A95C8315-6E85-4A45-ADD7-BF02AEDA7548}" srcOrd="2" destOrd="0" presId="urn:microsoft.com/office/officeart/2005/8/layout/hList6"/>
    <dgm:cxn modelId="{682FF6AD-7655-443B-BBC2-122EEC508779}" type="presParOf" srcId="{59CECD21-66B1-4C27-AA49-5B1004A3A2D2}" destId="{D7A1C46C-4008-47DB-A924-6246F89BBC55}" srcOrd="3" destOrd="0" presId="urn:microsoft.com/office/officeart/2005/8/layout/hList6"/>
    <dgm:cxn modelId="{628C7B69-D222-43B7-AB18-4C0010D6E6A6}" type="presParOf" srcId="{59CECD21-66B1-4C27-AA49-5B1004A3A2D2}" destId="{4BF9A1B0-407C-4339-95B9-D66AA0762883}" srcOrd="4" destOrd="0" presId="urn:microsoft.com/office/officeart/2005/8/layout/hList6"/>
    <dgm:cxn modelId="{9A8537DE-48BA-4AE3-B33D-62C348901CFD}" type="presParOf" srcId="{59CECD21-66B1-4C27-AA49-5B1004A3A2D2}" destId="{3E2103AA-FCFF-437E-9868-4AE95E44702C}" srcOrd="5" destOrd="0" presId="urn:microsoft.com/office/officeart/2005/8/layout/hList6"/>
    <dgm:cxn modelId="{AADC6085-5351-4C13-B285-45E7E4C2DA69}" type="presParOf" srcId="{59CECD21-66B1-4C27-AA49-5B1004A3A2D2}" destId="{AA062EB5-DB0A-423D-85E1-05B24A7EA1B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391FD-EFB6-407C-B432-D43C6D977257}" type="doc">
      <dgm:prSet loTypeId="urn:microsoft.com/office/officeart/2005/8/layout/hierarchy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49121A3-997E-4E4C-A57B-EC4302D23EFF}">
      <dgm:prSet phldrT="[Testo]"/>
      <dgm:spPr/>
      <dgm:t>
        <a:bodyPr/>
        <a:lstStyle/>
        <a:p>
          <a:r>
            <a:rPr lang="it-IT" dirty="0" err="1"/>
            <a:t>gemact</a:t>
          </a:r>
          <a:endParaRPr lang="it-IT" dirty="0"/>
        </a:p>
      </dgm:t>
    </dgm:pt>
    <dgm:pt modelId="{EEB3E7FF-7466-4B2D-9040-3C3C20EF196E}" type="parTrans" cxnId="{6D3CDC71-3D10-4740-9D9C-8482142E10F9}">
      <dgm:prSet/>
      <dgm:spPr/>
      <dgm:t>
        <a:bodyPr/>
        <a:lstStyle/>
        <a:p>
          <a:endParaRPr lang="it-IT"/>
        </a:p>
      </dgm:t>
    </dgm:pt>
    <dgm:pt modelId="{5F7C6AC0-0C49-4CB8-A9D7-2761689BA35B}" type="sibTrans" cxnId="{6D3CDC71-3D10-4740-9D9C-8482142E10F9}">
      <dgm:prSet/>
      <dgm:spPr/>
      <dgm:t>
        <a:bodyPr/>
        <a:lstStyle/>
        <a:p>
          <a:endParaRPr lang="it-IT"/>
        </a:p>
      </dgm:t>
    </dgm:pt>
    <dgm:pt modelId="{F178A880-09C0-4787-A6BE-5878C9492E9F}">
      <dgm:prSet phldrT="[Testo]"/>
      <dgm:spPr/>
      <dgm:t>
        <a:bodyPr/>
        <a:lstStyle/>
        <a:p>
          <a:r>
            <a:rPr lang="it-IT" dirty="0" err="1"/>
            <a:t>lossmodel</a:t>
          </a:r>
          <a:endParaRPr lang="it-IT" dirty="0"/>
        </a:p>
      </dgm:t>
    </dgm:pt>
    <dgm:pt modelId="{9016E9DE-1C53-4818-B837-DDBC771AC0C5}" type="parTrans" cxnId="{5A9617E4-C0F9-409C-B4AA-7C39472871B9}">
      <dgm:prSet/>
      <dgm:spPr/>
      <dgm:t>
        <a:bodyPr/>
        <a:lstStyle/>
        <a:p>
          <a:endParaRPr lang="it-IT"/>
        </a:p>
      </dgm:t>
    </dgm:pt>
    <dgm:pt modelId="{B1726B5D-98DC-4356-B267-F9917EEEFBFC}" type="sibTrans" cxnId="{5A9617E4-C0F9-409C-B4AA-7C39472871B9}">
      <dgm:prSet/>
      <dgm:spPr/>
      <dgm:t>
        <a:bodyPr/>
        <a:lstStyle/>
        <a:p>
          <a:endParaRPr lang="it-IT"/>
        </a:p>
      </dgm:t>
    </dgm:pt>
    <dgm:pt modelId="{7DB50931-6B68-4126-8E0F-69BCAA2D3396}">
      <dgm:prSet phldrT="[Testo]"/>
      <dgm:spPr/>
      <dgm:t>
        <a:bodyPr/>
        <a:lstStyle/>
        <a:p>
          <a:r>
            <a:rPr lang="it-IT" dirty="0" err="1"/>
            <a:t>lossaggregation</a:t>
          </a:r>
          <a:endParaRPr lang="it-IT" dirty="0"/>
        </a:p>
      </dgm:t>
    </dgm:pt>
    <dgm:pt modelId="{72546F25-A2AE-4CBD-B09A-76DB1122AFCF}" type="parTrans" cxnId="{A6A3D55C-0016-4211-A031-A6C3A2EC362D}">
      <dgm:prSet/>
      <dgm:spPr/>
      <dgm:t>
        <a:bodyPr/>
        <a:lstStyle/>
        <a:p>
          <a:endParaRPr lang="it-IT"/>
        </a:p>
      </dgm:t>
    </dgm:pt>
    <dgm:pt modelId="{E6EC41EA-1A43-4B7E-9855-09D5FE886095}" type="sibTrans" cxnId="{A6A3D55C-0016-4211-A031-A6C3A2EC362D}">
      <dgm:prSet/>
      <dgm:spPr/>
      <dgm:t>
        <a:bodyPr/>
        <a:lstStyle/>
        <a:p>
          <a:endParaRPr lang="it-IT"/>
        </a:p>
      </dgm:t>
    </dgm:pt>
    <dgm:pt modelId="{5FFB31D6-D71E-4305-B963-915CC7D41067}">
      <dgm:prSet phldrT="[Testo]"/>
      <dgm:spPr/>
      <dgm:t>
        <a:bodyPr/>
        <a:lstStyle/>
        <a:p>
          <a:r>
            <a:rPr lang="it-IT" dirty="0" err="1"/>
            <a:t>lossreserve</a:t>
          </a:r>
          <a:endParaRPr lang="it-IT" dirty="0"/>
        </a:p>
      </dgm:t>
    </dgm:pt>
    <dgm:pt modelId="{C6158F74-44F2-4FC2-AE80-3CE869A9C2F6}" type="parTrans" cxnId="{C501E774-3C14-43A6-863E-487581BF6FAE}">
      <dgm:prSet/>
      <dgm:spPr/>
      <dgm:t>
        <a:bodyPr/>
        <a:lstStyle/>
        <a:p>
          <a:endParaRPr lang="it-IT"/>
        </a:p>
      </dgm:t>
    </dgm:pt>
    <dgm:pt modelId="{7C7634B8-2FDD-4762-A762-F3F9CC57E563}" type="sibTrans" cxnId="{C501E774-3C14-43A6-863E-487581BF6FAE}">
      <dgm:prSet/>
      <dgm:spPr/>
      <dgm:t>
        <a:bodyPr/>
        <a:lstStyle/>
        <a:p>
          <a:endParaRPr lang="it-IT"/>
        </a:p>
      </dgm:t>
    </dgm:pt>
    <dgm:pt modelId="{D67906D1-FA13-4870-950D-4B7D43EBBF16}">
      <dgm:prSet phldrT="[Testo]"/>
      <dgm:spPr/>
      <dgm:t>
        <a:bodyPr/>
        <a:lstStyle/>
        <a:p>
          <a:r>
            <a:rPr lang="it-IT" dirty="0" err="1"/>
            <a:t>distributions</a:t>
          </a:r>
          <a:endParaRPr lang="it-IT" dirty="0"/>
        </a:p>
      </dgm:t>
    </dgm:pt>
    <dgm:pt modelId="{DE578AA2-E2F9-4796-B284-7F7824390792}" type="parTrans" cxnId="{2859E4F8-E529-4E78-99C6-87895C7C7109}">
      <dgm:prSet/>
      <dgm:spPr/>
      <dgm:t>
        <a:bodyPr/>
        <a:lstStyle/>
        <a:p>
          <a:endParaRPr lang="it-IT"/>
        </a:p>
      </dgm:t>
    </dgm:pt>
    <dgm:pt modelId="{F7A59B96-7ADF-4622-AA52-4CFC94CACE2A}" type="sibTrans" cxnId="{2859E4F8-E529-4E78-99C6-87895C7C7109}">
      <dgm:prSet/>
      <dgm:spPr/>
      <dgm:t>
        <a:bodyPr/>
        <a:lstStyle/>
        <a:p>
          <a:endParaRPr lang="it-IT"/>
        </a:p>
      </dgm:t>
    </dgm:pt>
    <dgm:pt modelId="{25FD3B54-B028-46B9-8CEA-945EEC404401}" type="pres">
      <dgm:prSet presAssocID="{912391FD-EFB6-407C-B432-D43C6D9772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E46C89-6115-4ABD-9C55-1FEDA7B3C38A}" type="pres">
      <dgm:prSet presAssocID="{D49121A3-997E-4E4C-A57B-EC4302D23EFF}" presName="root" presStyleCnt="0"/>
      <dgm:spPr/>
    </dgm:pt>
    <dgm:pt modelId="{3D5424B1-722F-4AC4-83E8-BDC5C62B8B53}" type="pres">
      <dgm:prSet presAssocID="{D49121A3-997E-4E4C-A57B-EC4302D23EFF}" presName="rootComposite" presStyleCnt="0"/>
      <dgm:spPr/>
    </dgm:pt>
    <dgm:pt modelId="{0544811B-0B61-4180-8E7D-6D77C28F019A}" type="pres">
      <dgm:prSet presAssocID="{D49121A3-997E-4E4C-A57B-EC4302D23EFF}" presName="rootText" presStyleLbl="node1" presStyleIdx="0" presStyleCnt="1"/>
      <dgm:spPr/>
    </dgm:pt>
    <dgm:pt modelId="{21A49EB7-F941-4A5F-9732-4DD9752BEFA6}" type="pres">
      <dgm:prSet presAssocID="{D49121A3-997E-4E4C-A57B-EC4302D23EFF}" presName="rootConnector" presStyleLbl="node1" presStyleIdx="0" presStyleCnt="1"/>
      <dgm:spPr/>
    </dgm:pt>
    <dgm:pt modelId="{03418219-5927-4C0F-971F-F1EDE3EDD356}" type="pres">
      <dgm:prSet presAssocID="{D49121A3-997E-4E4C-A57B-EC4302D23EFF}" presName="childShape" presStyleCnt="0"/>
      <dgm:spPr/>
    </dgm:pt>
    <dgm:pt modelId="{40EE495F-29BF-4872-B0A0-6CE96917ABDF}" type="pres">
      <dgm:prSet presAssocID="{9016E9DE-1C53-4818-B837-DDBC771AC0C5}" presName="Name13" presStyleLbl="parChTrans1D2" presStyleIdx="0" presStyleCnt="4"/>
      <dgm:spPr/>
    </dgm:pt>
    <dgm:pt modelId="{6D1C7C67-CFF7-4860-A12A-6B0ECE672D4F}" type="pres">
      <dgm:prSet presAssocID="{F178A880-09C0-4787-A6BE-5878C9492E9F}" presName="childText" presStyleLbl="bgAcc1" presStyleIdx="0" presStyleCnt="4">
        <dgm:presLayoutVars>
          <dgm:bulletEnabled val="1"/>
        </dgm:presLayoutVars>
      </dgm:prSet>
      <dgm:spPr/>
    </dgm:pt>
    <dgm:pt modelId="{47DDDC73-D857-4CA3-92D0-A56957231675}" type="pres">
      <dgm:prSet presAssocID="{C6158F74-44F2-4FC2-AE80-3CE869A9C2F6}" presName="Name13" presStyleLbl="parChTrans1D2" presStyleIdx="1" presStyleCnt="4"/>
      <dgm:spPr/>
    </dgm:pt>
    <dgm:pt modelId="{252543FA-13C8-4BDB-A4CA-5AB5C6E12EBF}" type="pres">
      <dgm:prSet presAssocID="{5FFB31D6-D71E-4305-B963-915CC7D41067}" presName="childText" presStyleLbl="bgAcc1" presStyleIdx="1" presStyleCnt="4">
        <dgm:presLayoutVars>
          <dgm:bulletEnabled val="1"/>
        </dgm:presLayoutVars>
      </dgm:prSet>
      <dgm:spPr/>
    </dgm:pt>
    <dgm:pt modelId="{0C1C0C9E-5195-43CA-B95B-92B43975BB9D}" type="pres">
      <dgm:prSet presAssocID="{72546F25-A2AE-4CBD-B09A-76DB1122AFCF}" presName="Name13" presStyleLbl="parChTrans1D2" presStyleIdx="2" presStyleCnt="4"/>
      <dgm:spPr/>
    </dgm:pt>
    <dgm:pt modelId="{97F3E49A-63C0-4CF2-9446-D3AA87585CAB}" type="pres">
      <dgm:prSet presAssocID="{7DB50931-6B68-4126-8E0F-69BCAA2D3396}" presName="childText" presStyleLbl="bgAcc1" presStyleIdx="2" presStyleCnt="4">
        <dgm:presLayoutVars>
          <dgm:bulletEnabled val="1"/>
        </dgm:presLayoutVars>
      </dgm:prSet>
      <dgm:spPr/>
    </dgm:pt>
    <dgm:pt modelId="{EB4310B2-BF1C-43D2-8A56-976FF2A035C7}" type="pres">
      <dgm:prSet presAssocID="{DE578AA2-E2F9-4796-B284-7F7824390792}" presName="Name13" presStyleLbl="parChTrans1D2" presStyleIdx="3" presStyleCnt="4"/>
      <dgm:spPr/>
    </dgm:pt>
    <dgm:pt modelId="{AA29CE27-AC34-4518-9131-36840026399E}" type="pres">
      <dgm:prSet presAssocID="{D67906D1-FA13-4870-950D-4B7D43EBBF1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58D5007-9152-46F4-A852-84D33916DB2E}" type="presOf" srcId="{D49121A3-997E-4E4C-A57B-EC4302D23EFF}" destId="{21A49EB7-F941-4A5F-9732-4DD9752BEFA6}" srcOrd="1" destOrd="0" presId="urn:microsoft.com/office/officeart/2005/8/layout/hierarchy3"/>
    <dgm:cxn modelId="{2C7C7E36-9204-4502-84C6-7F7D271F634E}" type="presOf" srcId="{72546F25-A2AE-4CBD-B09A-76DB1122AFCF}" destId="{0C1C0C9E-5195-43CA-B95B-92B43975BB9D}" srcOrd="0" destOrd="0" presId="urn:microsoft.com/office/officeart/2005/8/layout/hierarchy3"/>
    <dgm:cxn modelId="{A6A3D55C-0016-4211-A031-A6C3A2EC362D}" srcId="{D49121A3-997E-4E4C-A57B-EC4302D23EFF}" destId="{7DB50931-6B68-4126-8E0F-69BCAA2D3396}" srcOrd="2" destOrd="0" parTransId="{72546F25-A2AE-4CBD-B09A-76DB1122AFCF}" sibTransId="{E6EC41EA-1A43-4B7E-9855-09D5FE886095}"/>
    <dgm:cxn modelId="{26954C43-45D2-4D2C-A79C-7FB9429C3BBA}" type="presOf" srcId="{7DB50931-6B68-4126-8E0F-69BCAA2D3396}" destId="{97F3E49A-63C0-4CF2-9446-D3AA87585CAB}" srcOrd="0" destOrd="0" presId="urn:microsoft.com/office/officeart/2005/8/layout/hierarchy3"/>
    <dgm:cxn modelId="{6D3CDC71-3D10-4740-9D9C-8482142E10F9}" srcId="{912391FD-EFB6-407C-B432-D43C6D977257}" destId="{D49121A3-997E-4E4C-A57B-EC4302D23EFF}" srcOrd="0" destOrd="0" parTransId="{EEB3E7FF-7466-4B2D-9040-3C3C20EF196E}" sibTransId="{5F7C6AC0-0C49-4CB8-A9D7-2761689BA35B}"/>
    <dgm:cxn modelId="{C501E774-3C14-43A6-863E-487581BF6FAE}" srcId="{D49121A3-997E-4E4C-A57B-EC4302D23EFF}" destId="{5FFB31D6-D71E-4305-B963-915CC7D41067}" srcOrd="1" destOrd="0" parTransId="{C6158F74-44F2-4FC2-AE80-3CE869A9C2F6}" sibTransId="{7C7634B8-2FDD-4762-A762-F3F9CC57E563}"/>
    <dgm:cxn modelId="{B95B89A6-4F59-4F2F-9819-FD996E18171F}" type="presOf" srcId="{D49121A3-997E-4E4C-A57B-EC4302D23EFF}" destId="{0544811B-0B61-4180-8E7D-6D77C28F019A}" srcOrd="0" destOrd="0" presId="urn:microsoft.com/office/officeart/2005/8/layout/hierarchy3"/>
    <dgm:cxn modelId="{BFD8CBA6-343D-4DE2-8C6F-5698600CCB6A}" type="presOf" srcId="{D67906D1-FA13-4870-950D-4B7D43EBBF16}" destId="{AA29CE27-AC34-4518-9131-36840026399E}" srcOrd="0" destOrd="0" presId="urn:microsoft.com/office/officeart/2005/8/layout/hierarchy3"/>
    <dgm:cxn modelId="{701696B9-0FF7-44E3-BDCE-80DB3F057E6E}" type="presOf" srcId="{5FFB31D6-D71E-4305-B963-915CC7D41067}" destId="{252543FA-13C8-4BDB-A4CA-5AB5C6E12EBF}" srcOrd="0" destOrd="0" presId="urn:microsoft.com/office/officeart/2005/8/layout/hierarchy3"/>
    <dgm:cxn modelId="{58872FBA-3FEE-4DC1-BCC1-A25A79F5B13C}" type="presOf" srcId="{C6158F74-44F2-4FC2-AE80-3CE869A9C2F6}" destId="{47DDDC73-D857-4CA3-92D0-A56957231675}" srcOrd="0" destOrd="0" presId="urn:microsoft.com/office/officeart/2005/8/layout/hierarchy3"/>
    <dgm:cxn modelId="{149E6DBA-36C8-4816-992F-1E3E07036CFD}" type="presOf" srcId="{912391FD-EFB6-407C-B432-D43C6D977257}" destId="{25FD3B54-B028-46B9-8CEA-945EEC404401}" srcOrd="0" destOrd="0" presId="urn:microsoft.com/office/officeart/2005/8/layout/hierarchy3"/>
    <dgm:cxn modelId="{738B8FD2-5D44-49F7-8FF6-2BA91377655D}" type="presOf" srcId="{F178A880-09C0-4787-A6BE-5878C9492E9F}" destId="{6D1C7C67-CFF7-4860-A12A-6B0ECE672D4F}" srcOrd="0" destOrd="0" presId="urn:microsoft.com/office/officeart/2005/8/layout/hierarchy3"/>
    <dgm:cxn modelId="{38130FDB-8F0D-4298-A1FE-C5B044B47468}" type="presOf" srcId="{9016E9DE-1C53-4818-B837-DDBC771AC0C5}" destId="{40EE495F-29BF-4872-B0A0-6CE96917ABDF}" srcOrd="0" destOrd="0" presId="urn:microsoft.com/office/officeart/2005/8/layout/hierarchy3"/>
    <dgm:cxn modelId="{5A9617E4-C0F9-409C-B4AA-7C39472871B9}" srcId="{D49121A3-997E-4E4C-A57B-EC4302D23EFF}" destId="{F178A880-09C0-4787-A6BE-5878C9492E9F}" srcOrd="0" destOrd="0" parTransId="{9016E9DE-1C53-4818-B837-DDBC771AC0C5}" sibTransId="{B1726B5D-98DC-4356-B267-F9917EEEFBFC}"/>
    <dgm:cxn modelId="{FF65FEEA-D498-455C-8262-E94371FC2297}" type="presOf" srcId="{DE578AA2-E2F9-4796-B284-7F7824390792}" destId="{EB4310B2-BF1C-43D2-8A56-976FF2A035C7}" srcOrd="0" destOrd="0" presId="urn:microsoft.com/office/officeart/2005/8/layout/hierarchy3"/>
    <dgm:cxn modelId="{2859E4F8-E529-4E78-99C6-87895C7C7109}" srcId="{D49121A3-997E-4E4C-A57B-EC4302D23EFF}" destId="{D67906D1-FA13-4870-950D-4B7D43EBBF16}" srcOrd="3" destOrd="0" parTransId="{DE578AA2-E2F9-4796-B284-7F7824390792}" sibTransId="{F7A59B96-7ADF-4622-AA52-4CFC94CACE2A}"/>
    <dgm:cxn modelId="{A4B39DD2-467E-4D63-A438-8529F0B20B67}" type="presParOf" srcId="{25FD3B54-B028-46B9-8CEA-945EEC404401}" destId="{CAE46C89-6115-4ABD-9C55-1FEDA7B3C38A}" srcOrd="0" destOrd="0" presId="urn:microsoft.com/office/officeart/2005/8/layout/hierarchy3"/>
    <dgm:cxn modelId="{92B4A820-15D1-47B9-B5FC-2717E5AEAE19}" type="presParOf" srcId="{CAE46C89-6115-4ABD-9C55-1FEDA7B3C38A}" destId="{3D5424B1-722F-4AC4-83E8-BDC5C62B8B53}" srcOrd="0" destOrd="0" presId="urn:microsoft.com/office/officeart/2005/8/layout/hierarchy3"/>
    <dgm:cxn modelId="{68249FE9-AFD4-4F9B-84D1-8A033BAA65B1}" type="presParOf" srcId="{3D5424B1-722F-4AC4-83E8-BDC5C62B8B53}" destId="{0544811B-0B61-4180-8E7D-6D77C28F019A}" srcOrd="0" destOrd="0" presId="urn:microsoft.com/office/officeart/2005/8/layout/hierarchy3"/>
    <dgm:cxn modelId="{78172B49-82A9-4C10-B1CA-FF792B276BBD}" type="presParOf" srcId="{3D5424B1-722F-4AC4-83E8-BDC5C62B8B53}" destId="{21A49EB7-F941-4A5F-9732-4DD9752BEFA6}" srcOrd="1" destOrd="0" presId="urn:microsoft.com/office/officeart/2005/8/layout/hierarchy3"/>
    <dgm:cxn modelId="{7EE849EF-5BFF-4986-9960-0E5380F03BBD}" type="presParOf" srcId="{CAE46C89-6115-4ABD-9C55-1FEDA7B3C38A}" destId="{03418219-5927-4C0F-971F-F1EDE3EDD356}" srcOrd="1" destOrd="0" presId="urn:microsoft.com/office/officeart/2005/8/layout/hierarchy3"/>
    <dgm:cxn modelId="{2CA22970-D5E0-49A9-8DB8-50BBB7BBFAD2}" type="presParOf" srcId="{03418219-5927-4C0F-971F-F1EDE3EDD356}" destId="{40EE495F-29BF-4872-B0A0-6CE96917ABDF}" srcOrd="0" destOrd="0" presId="urn:microsoft.com/office/officeart/2005/8/layout/hierarchy3"/>
    <dgm:cxn modelId="{C87FFB19-BC0C-4A70-AFE8-7208CB183A86}" type="presParOf" srcId="{03418219-5927-4C0F-971F-F1EDE3EDD356}" destId="{6D1C7C67-CFF7-4860-A12A-6B0ECE672D4F}" srcOrd="1" destOrd="0" presId="urn:microsoft.com/office/officeart/2005/8/layout/hierarchy3"/>
    <dgm:cxn modelId="{4E611BEF-DEAC-4420-B439-4F51A7169F86}" type="presParOf" srcId="{03418219-5927-4C0F-971F-F1EDE3EDD356}" destId="{47DDDC73-D857-4CA3-92D0-A56957231675}" srcOrd="2" destOrd="0" presId="urn:microsoft.com/office/officeart/2005/8/layout/hierarchy3"/>
    <dgm:cxn modelId="{9281D738-93DE-464B-9F59-4BEAEFCC4D26}" type="presParOf" srcId="{03418219-5927-4C0F-971F-F1EDE3EDD356}" destId="{252543FA-13C8-4BDB-A4CA-5AB5C6E12EBF}" srcOrd="3" destOrd="0" presId="urn:microsoft.com/office/officeart/2005/8/layout/hierarchy3"/>
    <dgm:cxn modelId="{B2AD83F2-90C2-4004-A0C2-BD0F1B6B4A1A}" type="presParOf" srcId="{03418219-5927-4C0F-971F-F1EDE3EDD356}" destId="{0C1C0C9E-5195-43CA-B95B-92B43975BB9D}" srcOrd="4" destOrd="0" presId="urn:microsoft.com/office/officeart/2005/8/layout/hierarchy3"/>
    <dgm:cxn modelId="{B649CC4E-4A3C-4D62-B2D2-9502C0134B7F}" type="presParOf" srcId="{03418219-5927-4C0F-971F-F1EDE3EDD356}" destId="{97F3E49A-63C0-4CF2-9446-D3AA87585CAB}" srcOrd="5" destOrd="0" presId="urn:microsoft.com/office/officeart/2005/8/layout/hierarchy3"/>
    <dgm:cxn modelId="{EE32C152-6005-41DA-875F-77CFBA9D04E6}" type="presParOf" srcId="{03418219-5927-4C0F-971F-F1EDE3EDD356}" destId="{EB4310B2-BF1C-43D2-8A56-976FF2A035C7}" srcOrd="6" destOrd="0" presId="urn:microsoft.com/office/officeart/2005/8/layout/hierarchy3"/>
    <dgm:cxn modelId="{B65A3A40-6D96-425E-B109-61F1E72D2DA8}" type="presParOf" srcId="{03418219-5927-4C0F-971F-F1EDE3EDD356}" destId="{AA29CE27-AC34-4518-9131-36840026399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B7571-856D-4941-BE22-C3C7E4F66073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rgbClr val="092BD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071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Introduction</a:t>
          </a:r>
          <a:endParaRPr lang="it-IT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</a:t>
          </a:r>
          <a:r>
            <a:rPr lang="it-IT" sz="1400" kern="1200" dirty="0" err="1"/>
            <a:t>Why</a:t>
          </a:r>
          <a:r>
            <a:rPr lang="it-IT" sz="1400" kern="1200" dirty="0"/>
            <a:t> Python?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</a:t>
          </a:r>
          <a:r>
            <a:rPr lang="it-IT" sz="1400" kern="1200" dirty="0" err="1"/>
            <a:t>Usage</a:t>
          </a:r>
          <a:endParaRPr lang="it-IT" sz="1400" kern="1200" dirty="0"/>
        </a:p>
      </dsp:txBody>
      <dsp:txXfrm rot="5400000">
        <a:off x="2535" y="870268"/>
        <a:ext cx="2487699" cy="2610802"/>
      </dsp:txXfrm>
    </dsp:sp>
    <dsp:sp modelId="{A95C8315-6E85-4A45-ADD7-BF02AEDA7548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rgbClr val="092BD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071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Loss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Discrete severity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Discrete severity with   </a:t>
          </a:r>
          <a:r>
            <a:rPr lang="it-IT" sz="1400" kern="1200" dirty="0" err="1"/>
            <a:t>GEMAct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Aggregate </a:t>
          </a:r>
          <a:r>
            <a:rPr lang="it-IT" sz="1400" kern="1200" dirty="0" err="1"/>
            <a:t>loss</a:t>
          </a:r>
          <a:r>
            <a:rPr lang="it-IT" sz="1400" kern="1200" dirty="0"/>
            <a:t> – </a:t>
          </a:r>
          <a:r>
            <a:rPr lang="it-IT" sz="1400" kern="1200" dirty="0" err="1"/>
            <a:t>Panjer</a:t>
          </a:r>
          <a:r>
            <a:rPr lang="it-IT" sz="1400" kern="1200" dirty="0"/>
            <a:t> </a:t>
          </a:r>
          <a:r>
            <a:rPr lang="it-IT" sz="1400" kern="1200" dirty="0" err="1"/>
            <a:t>recursion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</a:t>
          </a:r>
          <a:r>
            <a:rPr lang="it-IT" sz="1400" kern="1200" dirty="0" err="1"/>
            <a:t>Distributions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Aggregate </a:t>
          </a:r>
          <a:r>
            <a:rPr lang="it-IT" sz="1400" kern="1200" dirty="0" err="1"/>
            <a:t>loss</a:t>
          </a:r>
          <a:r>
            <a:rPr lang="it-IT" sz="1400" kern="1200" dirty="0"/>
            <a:t> - FFT (1/2)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Aggregate </a:t>
          </a:r>
          <a:r>
            <a:rPr lang="it-IT" sz="1400" kern="1200" dirty="0" err="1"/>
            <a:t>loss</a:t>
          </a:r>
          <a:r>
            <a:rPr lang="it-IT" sz="1400" kern="1200" dirty="0"/>
            <a:t> - FFT (2/2)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Aggregate </a:t>
          </a:r>
          <a:r>
            <a:rPr lang="it-IT" sz="1400" kern="1200" dirty="0" err="1"/>
            <a:t>loss</a:t>
          </a:r>
          <a:r>
            <a:rPr lang="it-IT" sz="1400" kern="1200" dirty="0"/>
            <a:t> with </a:t>
          </a:r>
          <a:r>
            <a:rPr lang="it-IT" sz="1400" kern="1200" dirty="0" err="1"/>
            <a:t>GEMAct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Pricing models</a:t>
          </a:r>
        </a:p>
      </dsp:txBody>
      <dsp:txXfrm rot="5400000">
        <a:off x="2676811" y="870268"/>
        <a:ext cx="2487699" cy="2610802"/>
      </dsp:txXfrm>
    </dsp:sp>
    <dsp:sp modelId="{4BF9A1B0-407C-4339-95B9-D66AA0762883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rgbClr val="092BD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071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Loss Reserve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Loss reserves (1/2)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Loss reserves (2/2)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Fisher-Lange </a:t>
          </a:r>
          <a:r>
            <a:rPr lang="it-IT" sz="1400" kern="1200" dirty="0" err="1"/>
            <a:t>reserve</a:t>
          </a:r>
          <a:r>
            <a:rPr lang="it-IT" sz="1400" kern="1200" dirty="0"/>
            <a:t> with </a:t>
          </a:r>
          <a:r>
            <a:rPr lang="it-IT" sz="1400" kern="1200" dirty="0" err="1"/>
            <a:t>GEMAct</a:t>
          </a:r>
          <a:endParaRPr lang="it-IT" sz="1400" kern="1200" dirty="0"/>
        </a:p>
      </dsp:txBody>
      <dsp:txXfrm rot="5400000">
        <a:off x="5351088" y="870268"/>
        <a:ext cx="2487699" cy="2610802"/>
      </dsp:txXfrm>
    </dsp:sp>
    <dsp:sp modelId="{AA062EB5-DB0A-423D-85E1-05B24A7EA1BC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rgbClr val="092BD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071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Risk </a:t>
          </a:r>
          <a:r>
            <a:rPr lang="it-IT" sz="1800" b="1" kern="1200" dirty="0" err="1"/>
            <a:t>aggregation</a:t>
          </a:r>
          <a:endParaRPr lang="it-IT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chemeClr val="bg1"/>
              </a:solidFill>
            </a:rPr>
            <a:t> Loss </a:t>
          </a:r>
          <a:r>
            <a:rPr lang="it-IT" sz="1400" kern="1200" dirty="0" err="1">
              <a:solidFill>
                <a:schemeClr val="bg1"/>
              </a:solidFill>
            </a:rPr>
            <a:t>aggregation</a:t>
          </a:r>
          <a:r>
            <a:rPr lang="it-IT" sz="1400" kern="1200" dirty="0">
              <a:solidFill>
                <a:schemeClr val="bg1"/>
              </a:solidFill>
            </a:rPr>
            <a:t> - (1/2)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chemeClr val="bg1"/>
              </a:solidFill>
            </a:rPr>
            <a:t> Loss </a:t>
          </a:r>
          <a:r>
            <a:rPr lang="it-IT" sz="1400" kern="1200" dirty="0" err="1">
              <a:solidFill>
                <a:schemeClr val="bg1"/>
              </a:solidFill>
            </a:rPr>
            <a:t>aggregation</a:t>
          </a:r>
          <a:r>
            <a:rPr lang="it-IT" sz="1400" kern="1200" dirty="0">
              <a:solidFill>
                <a:schemeClr val="bg1"/>
              </a:solidFill>
            </a:rPr>
            <a:t> - (2/2)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The AEP </a:t>
          </a:r>
          <a:r>
            <a:rPr lang="it-IT" sz="1400" kern="1200" dirty="0" err="1"/>
            <a:t>algorithm</a:t>
          </a:r>
          <a:r>
            <a:rPr lang="it-IT" sz="1400" kern="1200" dirty="0"/>
            <a:t> in </a:t>
          </a:r>
          <a:r>
            <a:rPr lang="it-IT" sz="1400" kern="1200" dirty="0" err="1"/>
            <a:t>GEMAct</a:t>
          </a:r>
          <a:endParaRPr lang="it-IT" sz="1400" kern="1200" dirty="0"/>
        </a:p>
      </dsp:txBody>
      <dsp:txXfrm rot="5400000">
        <a:off x="8025365" y="870268"/>
        <a:ext cx="2487699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4811B-0B61-4180-8E7D-6D77C28F019A}">
      <dsp:nvSpPr>
        <dsp:cNvPr id="0" name=""/>
        <dsp:cNvSpPr/>
      </dsp:nvSpPr>
      <dsp:spPr>
        <a:xfrm>
          <a:off x="2915778" y="2748"/>
          <a:ext cx="1868654" cy="934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gemact</a:t>
          </a:r>
          <a:endParaRPr lang="it-IT" sz="4300" kern="1200" dirty="0"/>
        </a:p>
      </dsp:txBody>
      <dsp:txXfrm>
        <a:off x="2943144" y="30114"/>
        <a:ext cx="1813922" cy="879595"/>
      </dsp:txXfrm>
    </dsp:sp>
    <dsp:sp modelId="{40EE495F-29BF-4872-B0A0-6CE96917ABDF}">
      <dsp:nvSpPr>
        <dsp:cNvPr id="0" name=""/>
        <dsp:cNvSpPr/>
      </dsp:nvSpPr>
      <dsp:spPr>
        <a:xfrm>
          <a:off x="3102644" y="937075"/>
          <a:ext cx="186865" cy="700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745"/>
              </a:lnTo>
              <a:lnTo>
                <a:pt x="186865" y="7007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C7C67-CFF7-4860-A12A-6B0ECE672D4F}">
      <dsp:nvSpPr>
        <dsp:cNvPr id="0" name=""/>
        <dsp:cNvSpPr/>
      </dsp:nvSpPr>
      <dsp:spPr>
        <a:xfrm>
          <a:off x="3289509" y="1170657"/>
          <a:ext cx="1494923" cy="934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lossmodel</a:t>
          </a:r>
          <a:endParaRPr lang="it-IT" sz="1700" kern="1200" dirty="0"/>
        </a:p>
      </dsp:txBody>
      <dsp:txXfrm>
        <a:off x="3316875" y="1198023"/>
        <a:ext cx="1440191" cy="879595"/>
      </dsp:txXfrm>
    </dsp:sp>
    <dsp:sp modelId="{47DDDC73-D857-4CA3-92D0-A56957231675}">
      <dsp:nvSpPr>
        <dsp:cNvPr id="0" name=""/>
        <dsp:cNvSpPr/>
      </dsp:nvSpPr>
      <dsp:spPr>
        <a:xfrm>
          <a:off x="3102644" y="937075"/>
          <a:ext cx="186865" cy="1868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654"/>
              </a:lnTo>
              <a:lnTo>
                <a:pt x="186865" y="186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543FA-13C8-4BDB-A4CA-5AB5C6E12EBF}">
      <dsp:nvSpPr>
        <dsp:cNvPr id="0" name=""/>
        <dsp:cNvSpPr/>
      </dsp:nvSpPr>
      <dsp:spPr>
        <a:xfrm>
          <a:off x="3289509" y="2338566"/>
          <a:ext cx="1494923" cy="934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lossreserve</a:t>
          </a:r>
          <a:endParaRPr lang="it-IT" sz="1700" kern="1200" dirty="0"/>
        </a:p>
      </dsp:txBody>
      <dsp:txXfrm>
        <a:off x="3316875" y="2365932"/>
        <a:ext cx="1440191" cy="879595"/>
      </dsp:txXfrm>
    </dsp:sp>
    <dsp:sp modelId="{0C1C0C9E-5195-43CA-B95B-92B43975BB9D}">
      <dsp:nvSpPr>
        <dsp:cNvPr id="0" name=""/>
        <dsp:cNvSpPr/>
      </dsp:nvSpPr>
      <dsp:spPr>
        <a:xfrm>
          <a:off x="3102644" y="937075"/>
          <a:ext cx="186865" cy="3036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6564"/>
              </a:lnTo>
              <a:lnTo>
                <a:pt x="186865" y="303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3E49A-63C0-4CF2-9446-D3AA87585CAB}">
      <dsp:nvSpPr>
        <dsp:cNvPr id="0" name=""/>
        <dsp:cNvSpPr/>
      </dsp:nvSpPr>
      <dsp:spPr>
        <a:xfrm>
          <a:off x="3289509" y="3506476"/>
          <a:ext cx="1494923" cy="934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lossaggregation</a:t>
          </a:r>
          <a:endParaRPr lang="it-IT" sz="1700" kern="1200" dirty="0"/>
        </a:p>
      </dsp:txBody>
      <dsp:txXfrm>
        <a:off x="3316875" y="3533842"/>
        <a:ext cx="1440191" cy="879595"/>
      </dsp:txXfrm>
    </dsp:sp>
    <dsp:sp modelId="{EB4310B2-BF1C-43D2-8A56-976FF2A035C7}">
      <dsp:nvSpPr>
        <dsp:cNvPr id="0" name=""/>
        <dsp:cNvSpPr/>
      </dsp:nvSpPr>
      <dsp:spPr>
        <a:xfrm>
          <a:off x="3102644" y="937075"/>
          <a:ext cx="186865" cy="4204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473"/>
              </a:lnTo>
              <a:lnTo>
                <a:pt x="186865" y="4204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9CE27-AC34-4518-9131-36840026399E}">
      <dsp:nvSpPr>
        <dsp:cNvPr id="0" name=""/>
        <dsp:cNvSpPr/>
      </dsp:nvSpPr>
      <dsp:spPr>
        <a:xfrm>
          <a:off x="3289509" y="4674385"/>
          <a:ext cx="1494923" cy="934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distributions</a:t>
          </a:r>
          <a:endParaRPr lang="it-IT" sz="1700" kern="1200" dirty="0"/>
        </a:p>
      </dsp:txBody>
      <dsp:txXfrm>
        <a:off x="3316875" y="4701751"/>
        <a:ext cx="1440191" cy="87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1609A2F-6B36-40E8-8441-BADE88953144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BB3C7EB-7EDD-4C5D-A8CF-872DB22930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6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09B3E-BCA5-4C17-A01C-0D3ACF134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A4464-DA5B-467E-9944-F5A6ECAD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086C3-E9ED-4D37-8EEF-BBB46720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369BD4-7993-4219-94F6-1ACC2BD3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D8257-43FC-4AF9-9286-69685AD7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9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5CA8B-10E4-44AD-9ACE-23B49289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4A72DB-5787-40E0-B687-D5FBF9A5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3A54E4-3080-4D0B-A5D0-79F048C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66B2E-92E6-425F-8A7B-16748DFA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8CA578-61F0-4BCD-9F0E-612C600F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0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504B7D-D01D-4949-AE5A-34DB891D8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AF8744-667D-4646-849F-D17EBE7B1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427B3-584D-4C14-AB3B-6FD857A3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A9631-6EB7-461A-9BFA-B80C7F0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91835-D074-46B1-8CDC-AB5A05CE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98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0E60E-B556-414D-87BF-874D04CA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2E408B-E9DE-4CC2-9106-9AF95E2E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ECED3-C788-433C-81BD-C640DCC1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3F3A03-78F1-4164-8887-CC396514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2E1DB-D250-4219-9CE6-90FB200E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5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19D15-74BA-49F6-84DF-89CEB5B9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CD722E-FA08-4CC8-9862-7F723232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E2336-797D-46EA-AE21-7ECC3FBE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C6AD18-F6A2-46D5-A15B-04890DB3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C9812-DDF2-4277-A0AF-FC37ADB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4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8511F-CC53-4D75-B843-8D22E0A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36479-7B6E-47CF-9CBD-FD2994626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80940C-EF20-4221-9F3B-BE5B5338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6FD9FE-87FF-4BF9-96E8-C5A2B961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6971BB-3C1B-42A9-966B-93F55322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AD95C-967F-4E03-89F5-244B7561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6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2DFB2-CE7E-4513-9589-F784519D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E1A541-1975-4E1E-B48D-D5C45375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F6DC8-CBA9-4782-9661-5F541DC59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82427B-4E0C-44C5-841D-EE6ACB5B6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EC60A1-42A3-41F0-A5D7-D5305A805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C84CD3-43AA-4568-99BD-C6F7A850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CFCF77-1870-4273-86C1-5426746C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53EFCA-ACF3-46F2-96E6-556CF58D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8E521-335B-49AE-8DFE-F5CD3396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CC2012-7D9A-4E8C-8219-2792B5F5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576B3B-1CD6-4D07-B0BC-9BC6CC18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3D2E18-47C9-4CD7-9E4A-96488B6E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89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E8E724-39FB-4167-852B-252DF515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D04FBA-3DA7-42CD-A98E-B48B86CF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7FC422-CBE6-4856-824C-A951BD2C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7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A8FD0-59D7-49C0-A151-152B70A7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63A2A-3673-49E0-BFCA-8612166A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84C8B0-B6F7-49BE-9618-447F83CD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EA3DEA-1F72-4FDE-A6FD-30880815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793B3A-32FB-44FA-B70E-F900DBB7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E7C12A-A39C-49A2-B7B6-CF5BE33D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9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CBBDE-F06E-4D3E-85C0-2AB9D18F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89E5C4-C19C-47EB-AA3D-8F986D9EE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CBD37A-A19A-4F01-897D-62F85E2F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C9C18-579F-4895-91BD-19D457B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A4F3C-D69C-4005-AA29-BAA1B021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5F24-0604-44F1-9486-A24A4CFF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5386F0-0333-4F0C-A0D8-CD4B79E7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A8B815-D061-48D1-9228-2A8D621B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FA6470-9188-4329-9B22-F88F9F72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6CDD-F4EE-4633-A52F-1B7E75F11EA8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09E18-069C-4929-8D50-CF6C1547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F1E772-5CC1-4E91-9239-7470AE39E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B87F-5C14-4347-B8EE-881F4B19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3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D257-51FC-4820-BE0E-621F6EFBD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8" y="576775"/>
            <a:ext cx="12192000" cy="1899139"/>
          </a:xfrm>
        </p:spPr>
        <p:txBody>
          <a:bodyPr>
            <a:noAutofit/>
          </a:bodyPr>
          <a:lstStyle/>
          <a:p>
            <a:pPr algn="l"/>
            <a:r>
              <a:rPr lang="it-IT" dirty="0" err="1">
                <a:solidFill>
                  <a:srgbClr val="092BD3"/>
                </a:solidFill>
              </a:rPr>
              <a:t>GEMAct</a:t>
            </a:r>
            <a:r>
              <a:rPr lang="it-IT" dirty="0">
                <a:solidFill>
                  <a:srgbClr val="092BD3"/>
                </a:solidFill>
              </a:rPr>
              <a:t>: a </a:t>
            </a:r>
            <a:r>
              <a:rPr lang="it-IT" dirty="0" err="1">
                <a:solidFill>
                  <a:srgbClr val="092BD3"/>
                </a:solidFill>
              </a:rPr>
              <a:t>comprehensive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actuarial</a:t>
            </a:r>
            <a:br>
              <a:rPr lang="it-IT" dirty="0">
                <a:solidFill>
                  <a:srgbClr val="092BD3"/>
                </a:solidFill>
              </a:rPr>
            </a:br>
            <a:r>
              <a:rPr lang="it-IT" dirty="0">
                <a:solidFill>
                  <a:srgbClr val="092BD3"/>
                </a:solidFill>
              </a:rPr>
              <a:t>package for non-life (re)insurance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D2C055-1697-4DB5-9BDE-61625A49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3" y="3306541"/>
            <a:ext cx="3390315" cy="132173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Gabriele Pittarello </a:t>
            </a:r>
          </a:p>
          <a:p>
            <a:r>
              <a:rPr lang="it-IT" sz="2000" dirty="0">
                <a:solidFill>
                  <a:srgbClr val="092BD3"/>
                </a:solidFill>
              </a:rPr>
              <a:t>Sapienza, Università di Roma</a:t>
            </a:r>
          </a:p>
          <a:p>
            <a:r>
              <a:rPr lang="it-IT" sz="1600" dirty="0">
                <a:solidFill>
                  <a:srgbClr val="092BD3"/>
                </a:solidFill>
              </a:rPr>
              <a:t>gabriele.pittarello@uniroma1.it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9C41E671-8981-41A2-AF42-6C90FB974DB4}"/>
              </a:ext>
            </a:extLst>
          </p:cNvPr>
          <p:cNvSpPr txBox="1">
            <a:spLocks/>
          </p:cNvSpPr>
          <p:nvPr/>
        </p:nvSpPr>
        <p:spPr>
          <a:xfrm>
            <a:off x="4684542" y="3306541"/>
            <a:ext cx="3390315" cy="120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92BD3"/>
                </a:solidFill>
              </a:rPr>
              <a:t>Manfred Marvin Marchione </a:t>
            </a:r>
          </a:p>
          <a:p>
            <a:r>
              <a:rPr lang="it-IT" sz="2000" dirty="0">
                <a:solidFill>
                  <a:srgbClr val="092BD3"/>
                </a:solidFill>
              </a:rPr>
              <a:t>Sapienza, Università di Roma</a:t>
            </a:r>
          </a:p>
          <a:p>
            <a:r>
              <a:rPr lang="it-IT" sz="1600" dirty="0">
                <a:solidFill>
                  <a:srgbClr val="092BD3"/>
                </a:solidFill>
              </a:rPr>
              <a:t>manfredmarvin.marchione@uniroma1.it</a:t>
            </a:r>
          </a:p>
          <a:p>
            <a:endParaRPr lang="it-IT" sz="2000" dirty="0">
              <a:solidFill>
                <a:srgbClr val="092BD3"/>
              </a:solidFill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8B90423F-9F2B-4FC7-9A10-3B28B28850C1}"/>
              </a:ext>
            </a:extLst>
          </p:cNvPr>
          <p:cNvSpPr txBox="1">
            <a:spLocks/>
          </p:cNvSpPr>
          <p:nvPr/>
        </p:nvSpPr>
        <p:spPr>
          <a:xfrm>
            <a:off x="8379655" y="3306541"/>
            <a:ext cx="3390315" cy="120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92BD3"/>
                </a:solidFill>
              </a:rPr>
              <a:t>Edoardo Luini, </a:t>
            </a:r>
            <a:r>
              <a:rPr lang="it-IT" dirty="0" err="1">
                <a:solidFill>
                  <a:srgbClr val="092BD3"/>
                </a:solidFill>
              </a:rPr>
              <a:t>Ph.D</a:t>
            </a:r>
            <a:r>
              <a:rPr lang="it-IT" dirty="0">
                <a:solidFill>
                  <a:srgbClr val="092BD3"/>
                </a:solidFill>
              </a:rPr>
              <a:t>. </a:t>
            </a:r>
          </a:p>
          <a:p>
            <a:r>
              <a:rPr lang="it-IT" sz="2000" dirty="0">
                <a:solidFill>
                  <a:srgbClr val="092BD3"/>
                </a:solidFill>
              </a:rPr>
              <a:t>Credit Suisse</a:t>
            </a:r>
          </a:p>
          <a:p>
            <a:r>
              <a:rPr lang="it-IT" sz="1500" dirty="0">
                <a:solidFill>
                  <a:srgbClr val="092BD3"/>
                </a:solidFill>
              </a:rPr>
              <a:t>edoardo.luini@uniroma1.it</a:t>
            </a:r>
          </a:p>
          <a:p>
            <a:endParaRPr lang="it-IT" sz="2000" dirty="0">
              <a:solidFill>
                <a:srgbClr val="092B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0E0FD-11E2-4F46-B69E-84FA785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Aggregate </a:t>
            </a:r>
            <a:r>
              <a:rPr lang="it-IT" dirty="0" err="1">
                <a:solidFill>
                  <a:srgbClr val="092BD3"/>
                </a:solidFill>
              </a:rPr>
              <a:t>loss</a:t>
            </a:r>
            <a:r>
              <a:rPr lang="it-IT" dirty="0">
                <a:solidFill>
                  <a:srgbClr val="092BD3"/>
                </a:solidFill>
              </a:rPr>
              <a:t> - FFT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1018582-40EA-4A97-9F43-9E7BD64934A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079523" cy="548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 </a:t>
                </a:r>
                <a:r>
                  <a:rPr lang="it-IT" sz="2000" dirty="0" err="1"/>
                  <a:t>tilting</a:t>
                </a:r>
                <a:r>
                  <a:rPr lang="it-IT" sz="2000" dirty="0"/>
                  <a:t> procedure can be </a:t>
                </a:r>
                <a:r>
                  <a:rPr lang="it-IT" sz="2000" dirty="0" err="1"/>
                  <a:t>used</a:t>
                </a:r>
                <a:r>
                  <a:rPr lang="it-IT" sz="2000" dirty="0"/>
                  <a:t> to reduce the </a:t>
                </a:r>
                <a:r>
                  <a:rPr lang="it-IT" sz="2000" dirty="0" err="1"/>
                  <a:t>aliasing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error</a:t>
                </a:r>
                <a:r>
                  <a:rPr lang="it-IT" sz="2000" dirty="0"/>
                  <a:t> [7]:</a:t>
                </a:r>
              </a:p>
              <a:p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Set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Tilt the </a:t>
                </a:r>
                <a:r>
                  <a:rPr lang="it-IT" sz="2000" dirty="0" err="1"/>
                  <a:t>sequence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=0,…,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sz="2000" dirty="0"/>
                  <a:t>  for a </a:t>
                </a:r>
                <a:r>
                  <a:rPr lang="it-IT" sz="2000" dirty="0" err="1"/>
                  <a:t>suitable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it-IT" sz="20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Calculate</a:t>
                </a:r>
                <a:r>
                  <a:rPr lang="it-IT" sz="2000" dirty="0"/>
                  <a:t> the DFT of the </a:t>
                </a:r>
                <a:r>
                  <a:rPr lang="it-IT" sz="2000" dirty="0" err="1"/>
                  <a:t>tilted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sequence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Calculate</a:t>
                </a:r>
                <a:r>
                  <a:rPr lang="it-IT" sz="2000" dirty="0"/>
                  <a:t> the inverse DFT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Untilt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obtained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sequence</a:t>
                </a:r>
                <a:r>
                  <a:rPr lang="it-IT" sz="2000" dirty="0"/>
                  <a:t> by </a:t>
                </a:r>
                <a:r>
                  <a:rPr lang="it-IT" sz="2000" dirty="0" err="1"/>
                  <a:t>applying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it-IT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1018582-40EA-4A97-9F43-9E7BD6493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079523" cy="5481885"/>
              </a:xfrm>
              <a:prstGeom prst="rect">
                <a:avLst/>
              </a:prstGeom>
              <a:blipFill>
                <a:blip r:embed="rId2"/>
                <a:stretch>
                  <a:fillRect l="-739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98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D880C-3A37-46FD-B19D-FE10BF4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92BD3"/>
                </a:solidFill>
                <a:effectLst/>
              </a:rPr>
              <a:t>Pricing models</a:t>
            </a:r>
            <a:endParaRPr lang="it-IT" dirty="0">
              <a:solidFill>
                <a:srgbClr val="092BD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B354EC-E957-445F-A52E-E02E38DD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219"/>
                <a:ext cx="9365974" cy="5332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The notation for the pure reinsurance premium is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B354EC-E957-445F-A52E-E02E38DD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219"/>
                <a:ext cx="9365974" cy="533262"/>
              </a:xfrm>
              <a:blipFill>
                <a:blip r:embed="rId2"/>
                <a:stretch>
                  <a:fillRect l="-716" t="-11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013DAE-0BE0-41AC-B223-816F7ED0C92F}"/>
                  </a:ext>
                </a:extLst>
              </p:cNvPr>
              <p:cNvSpPr txBox="1"/>
              <p:nvPr/>
            </p:nvSpPr>
            <p:spPr>
              <a:xfrm>
                <a:off x="2473187" y="1983512"/>
                <a:ext cx="6096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it-IT" sz="20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it-IT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it-IT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it-IT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it-IT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013DAE-0BE0-41AC-B223-816F7ED0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87" y="1983512"/>
                <a:ext cx="6096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446B30-300A-4C2A-B70B-88636ECCB685}"/>
                  </a:ext>
                </a:extLst>
              </p:cNvPr>
              <p:cNvSpPr txBox="1"/>
              <p:nvPr/>
            </p:nvSpPr>
            <p:spPr>
              <a:xfrm>
                <a:off x="838200" y="2708583"/>
                <a:ext cx="6334541" cy="415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Given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it-IT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it-IT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2000" dirty="0"/>
                  <a:t>, </a:t>
                </a:r>
                <a:r>
                  <a:rPr lang="it-IT" sz="2000" dirty="0" err="1"/>
                  <a:t>where</a:t>
                </a:r>
                <a:r>
                  <a:rPr lang="it-IT" sz="2000" dirty="0"/>
                  <a:t>: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446B30-300A-4C2A-B70B-88636ECC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8583"/>
                <a:ext cx="6334541" cy="415307"/>
              </a:xfrm>
              <a:prstGeom prst="rect">
                <a:avLst/>
              </a:prstGeom>
              <a:blipFill>
                <a:blip r:embed="rId4"/>
                <a:stretch>
                  <a:fillRect l="-1059" t="-114706" b="-177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62D01A3-0FED-4798-BA51-A3A60857A2E1}"/>
                  </a:ext>
                </a:extLst>
              </p:cNvPr>
              <p:cNvSpPr txBox="1"/>
              <p:nvPr/>
            </p:nvSpPr>
            <p:spPr>
              <a:xfrm>
                <a:off x="2247900" y="3170248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it-IT" sz="20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62D01A3-0FED-4798-BA51-A3A60857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3170248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3E17FFE-1821-42CB-B3C8-6A1E2C1035D6}"/>
                  </a:ext>
                </a:extLst>
              </p:cNvPr>
              <p:cNvSpPr txBox="1"/>
              <p:nvPr/>
            </p:nvSpPr>
            <p:spPr>
              <a:xfrm>
                <a:off x="838200" y="3853242"/>
                <a:ext cx="111318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ffectLst/>
                  </a:rPr>
                  <a:t>The following equation shows the reinsurance premium for excess of loss treaties from [4]. It is possible to obtain a plain-vanilla XL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>
                        <a:effectLst/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sz="2000" dirty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3E17FFE-1821-42CB-B3C8-6A1E2C103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53242"/>
                <a:ext cx="11131828" cy="707886"/>
              </a:xfrm>
              <a:prstGeom prst="rect">
                <a:avLst/>
              </a:prstGeom>
              <a:blipFill>
                <a:blip r:embed="rId6"/>
                <a:stretch>
                  <a:fillRect l="-602" t="-4310" r="-986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13AD49-0A2F-4830-9B4B-CFAA30F2F9C7}"/>
                  </a:ext>
                </a:extLst>
              </p:cNvPr>
              <p:cNvSpPr txBox="1"/>
              <p:nvPr/>
            </p:nvSpPr>
            <p:spPr>
              <a:xfrm>
                <a:off x="4096084" y="4813235"/>
                <a:ext cx="2717090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LK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13AD49-0A2F-4830-9B4B-CFAA30F2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84" y="4813235"/>
                <a:ext cx="2717090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4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7E295-AD92-4065-94FA-B5705C36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Aggregate </a:t>
            </a:r>
            <a:r>
              <a:rPr lang="it-IT" dirty="0" err="1">
                <a:solidFill>
                  <a:srgbClr val="092BD3"/>
                </a:solidFill>
              </a:rPr>
              <a:t>loss</a:t>
            </a:r>
            <a:r>
              <a:rPr lang="it-IT" dirty="0">
                <a:solidFill>
                  <a:srgbClr val="092BD3"/>
                </a:solidFill>
              </a:rPr>
              <a:t> with </a:t>
            </a:r>
            <a:r>
              <a:rPr lang="it-IT" dirty="0" err="1">
                <a:solidFill>
                  <a:srgbClr val="092BD3"/>
                </a:solidFill>
              </a:rPr>
              <a:t>GEMAct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FB5D3-0D9B-4D19-B8DE-6198F63CFB3C}"/>
              </a:ext>
            </a:extLst>
          </p:cNvPr>
          <p:cNvSpPr txBox="1"/>
          <p:nvPr/>
        </p:nvSpPr>
        <p:spPr>
          <a:xfrm>
            <a:off x="279837" y="1127267"/>
            <a:ext cx="5663761" cy="4154984"/>
          </a:xfrm>
          <a:prstGeom prst="rect">
            <a:avLst/>
          </a:prstGeom>
          <a:solidFill>
            <a:srgbClr val="EAE6CA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frequency_= '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poisson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#str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 = {'a’:6, 'scale’:1/3} #dict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severity_= 'gamma' #str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d_ = .2 #float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u_ = 5. #float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{'mu':4} #dict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lm_rec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gemact.LossModel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method='recursive',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fdist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=frequency_,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spar=spar,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sdist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=severity_,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d=d_,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u=u_,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m=int(1e+03),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h=1,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n=int(1e+05)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print('RECURSIVE',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lm_rec.empiricalmoments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7.19283615308811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2B3E8C-5A72-47A1-B95F-2ACA9088DDDD}"/>
              </a:ext>
            </a:extLst>
          </p:cNvPr>
          <p:cNvSpPr txBox="1"/>
          <p:nvPr/>
        </p:nvSpPr>
        <p:spPr>
          <a:xfrm>
            <a:off x="6248402" y="1127267"/>
            <a:ext cx="5489027" cy="2862322"/>
          </a:xfrm>
          <a:prstGeom prst="rect">
            <a:avLst/>
          </a:prstGeom>
          <a:solidFill>
            <a:srgbClr val="EAE6CA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lm_fft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gemact.LossModel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method='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fdist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=frequency_,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spar=spar,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sdist</a:t>
            </a: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=severity_,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d=d_,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u=u_,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m=int(1e+03),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h=1,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n=int(1e+05)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('FFT',</a:t>
            </a:r>
            <a:r>
              <a:rPr lang="it-I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lm_fft.empiricalmoments</a:t>
            </a: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FFT 7.192555408630492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686047-7C49-4053-B810-D3F3D8A5D42E}"/>
              </a:ext>
            </a:extLst>
          </p:cNvPr>
          <p:cNvSpPr txBox="1"/>
          <p:nvPr/>
        </p:nvSpPr>
        <p:spPr>
          <a:xfrm>
            <a:off x="279836" y="5361401"/>
            <a:ext cx="566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3: </a:t>
            </a:r>
            <a:r>
              <a:rPr lang="it-IT" dirty="0"/>
              <a:t>aggregate </a:t>
            </a:r>
            <a:r>
              <a:rPr lang="it-IT" dirty="0" err="1"/>
              <a:t>loss</a:t>
            </a:r>
            <a:r>
              <a:rPr lang="it-IT" dirty="0"/>
              <a:t> compute via recursive formula.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998B7E-2983-40C2-8ACD-4628EBE023E1}"/>
              </a:ext>
            </a:extLst>
          </p:cNvPr>
          <p:cNvSpPr txBox="1"/>
          <p:nvPr/>
        </p:nvSpPr>
        <p:spPr>
          <a:xfrm>
            <a:off x="6248402" y="3989589"/>
            <a:ext cx="566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4: </a:t>
            </a:r>
            <a:r>
              <a:rPr lang="it-IT" dirty="0"/>
              <a:t>aggregate </a:t>
            </a:r>
            <a:r>
              <a:rPr lang="it-IT" dirty="0" err="1"/>
              <a:t>loss</a:t>
            </a:r>
            <a:r>
              <a:rPr lang="it-IT" dirty="0"/>
              <a:t> compute via Fast Fourier </a:t>
            </a:r>
            <a:r>
              <a:rPr lang="it-IT" dirty="0" err="1"/>
              <a:t>Transform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89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4BF8475-22D6-4DDE-AE53-76B2C21F25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904" y="735970"/>
            <a:ext cx="5786096" cy="4086247"/>
          </a:xfrm>
          <a:prstGeom prst="rect">
            <a:avLst/>
          </a:prstGeom>
          <a:solidFill>
            <a:srgbClr val="EAE6CA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lossm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gemact.LossModel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fft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fpar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={'mu':.5},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fdist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'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poisson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={'loc':0,'scale': 83.33, 'c’: 0.833},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sdist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genpareto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u=100,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discretizationmethod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massdispersal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m=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(10000),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h=.01,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n=</a:t>
            </a:r>
            <a:r>
              <a:rPr lang="it-IT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(100000),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L=0,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K=1,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c=1)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EC3176-9600-4749-BC9C-D6E85E80F5EF}"/>
              </a:ext>
            </a:extLst>
          </p:cNvPr>
          <p:cNvSpPr txBox="1"/>
          <p:nvPr/>
        </p:nvSpPr>
        <p:spPr>
          <a:xfrm>
            <a:off x="309904" y="4981657"/>
            <a:ext cx="104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5: </a:t>
            </a:r>
            <a:r>
              <a:rPr lang="it-IT" dirty="0"/>
              <a:t>Pricing with </a:t>
            </a:r>
            <a:r>
              <a:rPr lang="it-IT" dirty="0" err="1"/>
              <a:t>reinstatements</a:t>
            </a:r>
            <a:r>
              <a:rPr lang="it-IT" dirty="0"/>
              <a:t>, </a:t>
            </a:r>
            <a:r>
              <a:rPr lang="it-IT" dirty="0" err="1"/>
              <a:t>GEMAct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855392-CA86-445A-84A2-0F229404FB35}"/>
              </a:ext>
            </a:extLst>
          </p:cNvPr>
          <p:cNvSpPr txBox="1"/>
          <p:nvPr/>
        </p:nvSpPr>
        <p:spPr>
          <a:xfrm>
            <a:off x="3638580" y="2173272"/>
            <a:ext cx="32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92BD3"/>
                </a:solidFill>
              </a:rPr>
              <a:t>XL </a:t>
            </a:r>
            <a:r>
              <a:rPr lang="it-IT" sz="1000" dirty="0" err="1">
                <a:solidFill>
                  <a:srgbClr val="092BD3"/>
                </a:solidFill>
              </a:rPr>
              <a:t>upper</a:t>
            </a:r>
            <a:r>
              <a:rPr lang="it-IT" sz="1000" dirty="0">
                <a:solidFill>
                  <a:srgbClr val="092BD3"/>
                </a:solidFill>
              </a:rPr>
              <a:t> </a:t>
            </a:r>
            <a:r>
              <a:rPr lang="it-IT" sz="1000" dirty="0" err="1">
                <a:solidFill>
                  <a:srgbClr val="092BD3"/>
                </a:solidFill>
              </a:rPr>
              <a:t>priority</a:t>
            </a:r>
            <a:r>
              <a:rPr lang="it-IT" sz="1000" dirty="0">
                <a:solidFill>
                  <a:srgbClr val="092BD3"/>
                </a:solidFill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540BC1-4DA1-4A3C-9AD7-CD689A78D3BD}"/>
              </a:ext>
            </a:extLst>
          </p:cNvPr>
          <p:cNvSpPr txBox="1"/>
          <p:nvPr/>
        </p:nvSpPr>
        <p:spPr>
          <a:xfrm>
            <a:off x="3237272" y="4165017"/>
            <a:ext cx="32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92BD3"/>
                </a:solidFill>
              </a:rPr>
              <a:t>Aggregate </a:t>
            </a:r>
            <a:r>
              <a:rPr lang="it-IT" sz="1000" dirty="0" err="1">
                <a:solidFill>
                  <a:srgbClr val="092BD3"/>
                </a:solidFill>
              </a:rPr>
              <a:t>conditions</a:t>
            </a:r>
            <a:r>
              <a:rPr lang="it-IT" sz="1000" dirty="0">
                <a:solidFill>
                  <a:srgbClr val="092BD3"/>
                </a:solidFill>
              </a:rPr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F339C4-38EE-4B26-91BB-4CC2AA39B622}"/>
              </a:ext>
            </a:extLst>
          </p:cNvPr>
          <p:cNvSpPr txBox="1"/>
          <p:nvPr/>
        </p:nvSpPr>
        <p:spPr>
          <a:xfrm>
            <a:off x="5268598" y="1507011"/>
            <a:ext cx="6440557" cy="2244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Contractual limits            parameter                value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==================================================================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deductible                    d                  0.0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priority (severity)                    u                100.0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priority (aggregate)                    L                    0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alpha (</a:t>
            </a:r>
            <a:r>
              <a:rPr lang="en-US" sz="9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</a:t>
            </a:r>
            <a:r>
              <a:rPr lang="en-US" sz="9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alphaqs</a:t>
            </a: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it-IT" sz="9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reinstatements</a:t>
            </a:r>
            <a:r>
              <a:rPr lang="it-IT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K                    1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9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Pure premium                    P    		24.977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459288-A496-403A-A2A7-894F83109FA2}"/>
              </a:ext>
            </a:extLst>
          </p:cNvPr>
          <p:cNvSpPr txBox="1"/>
          <p:nvPr/>
        </p:nvSpPr>
        <p:spPr>
          <a:xfrm>
            <a:off x="6898616" y="4981657"/>
            <a:ext cx="5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Figure 2 : </a:t>
            </a:r>
            <a:r>
              <a:rPr lang="it-IT" dirty="0"/>
              <a:t>Output of </a:t>
            </a:r>
            <a:r>
              <a:rPr lang="it-IT" dirty="0" err="1"/>
              <a:t>lossm.pricing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464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1264B-0098-4076-9D85-C9B23342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65" y="21119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Loss reserves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81BA0-6987-4C43-8C8F-9C28EA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65" y="1550011"/>
            <a:ext cx="11915335" cy="461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GEMAct</a:t>
            </a:r>
            <a:r>
              <a:rPr lang="en-US" sz="2000" dirty="0"/>
              <a:t> provides the first Python implementation of average cost methods for claims reserving, in which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						</a:t>
            </a:r>
          </a:p>
          <a:p>
            <a:pPr marL="0" indent="0">
              <a:buNone/>
            </a:pPr>
            <a:r>
              <a:rPr lang="en-US" sz="2000" dirty="0"/>
              <a:t>It is also possible to compute the loss reserve by means of the </a:t>
            </a:r>
            <a:r>
              <a:rPr lang="en-US" sz="2000" b="1" dirty="0"/>
              <a:t>collective risk model </a:t>
            </a:r>
            <a:r>
              <a:rPr lang="en-US" sz="2000" dirty="0"/>
              <a:t>method in [6]:</a:t>
            </a:r>
          </a:p>
          <a:p>
            <a:pPr marL="0" indent="0"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088BEE7-6DF7-4B10-AE4E-74C85EDF53ED}"/>
                  </a:ext>
                </a:extLst>
              </p:cNvPr>
              <p:cNvSpPr txBox="1"/>
              <p:nvPr/>
            </p:nvSpPr>
            <p:spPr>
              <a:xfrm>
                <a:off x="4513383" y="3516680"/>
                <a:ext cx="2827606" cy="682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it-I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088BEE7-6DF7-4B10-AE4E-74C85EDF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3" y="3516680"/>
                <a:ext cx="2827606" cy="682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776C5CE-9782-4F2E-8B2E-DB5DAA227E4C}"/>
                  </a:ext>
                </a:extLst>
              </p:cNvPr>
              <p:cNvSpPr txBox="1"/>
              <p:nvPr/>
            </p:nvSpPr>
            <p:spPr>
              <a:xfrm>
                <a:off x="381660" y="4304795"/>
                <a:ext cx="10879015" cy="1567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model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assumes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Poisson</m:t>
                    </m:r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q is distributed as a Gamma,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it-IT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Severity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r is distributed as a Gamma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776C5CE-9782-4F2E-8B2E-DB5DAA22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0" y="4304795"/>
                <a:ext cx="10879015" cy="1567480"/>
              </a:xfrm>
              <a:prstGeom prst="rect">
                <a:avLst/>
              </a:prstGeom>
              <a:blipFill>
                <a:blip r:embed="rId3"/>
                <a:stretch>
                  <a:fillRect l="-504" t="-1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8C9E8EC-44E6-446B-9E56-38C6E0E1801F}"/>
                  </a:ext>
                </a:extLst>
              </p:cNvPr>
              <p:cNvSpPr txBox="1"/>
              <p:nvPr/>
            </p:nvSpPr>
            <p:spPr>
              <a:xfrm>
                <a:off x="4820529" y="2136228"/>
                <a:ext cx="2827606" cy="39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it-IT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8C9E8EC-44E6-446B-9E56-38C6E0E1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29" y="2136228"/>
                <a:ext cx="2827606" cy="395045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E918FA8-85A1-4671-9FF9-7BF16C791A30}"/>
              </a:ext>
            </a:extLst>
          </p:cNvPr>
          <p:cNvSpPr txBox="1"/>
          <p:nvPr/>
        </p:nvSpPr>
        <p:spPr>
          <a:xfrm>
            <a:off x="402413" y="2656835"/>
            <a:ext cx="10882827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unique</a:t>
            </a:r>
            <a:r>
              <a:rPr lang="it-IT" sz="2000" dirty="0"/>
              <a:t> class to compute the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reserve</a:t>
            </a:r>
            <a:r>
              <a:rPr lang="it-IT" sz="2000" dirty="0"/>
              <a:t> in </a:t>
            </a:r>
            <a:r>
              <a:rPr lang="it-IT" sz="2000" dirty="0" err="1"/>
              <a:t>GEMAct</a:t>
            </a:r>
            <a:r>
              <a:rPr lang="it-IT" sz="2000" dirty="0"/>
              <a:t>: </a:t>
            </a:r>
            <a:r>
              <a:rPr lang="it-IT" sz="2000" b="1" dirty="0" err="1"/>
              <a:t>reserving_method</a:t>
            </a:r>
            <a:r>
              <a:rPr lang="it-IT" sz="2000" b="1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dirty="0" err="1"/>
              <a:t>choose</a:t>
            </a:r>
            <a:r>
              <a:rPr lang="it-IT" sz="2000" dirty="0"/>
              <a:t> </a:t>
            </a:r>
            <a:r>
              <a:rPr lang="it-IT" sz="2000" dirty="0" err="1"/>
              <a:t>wheter</a:t>
            </a:r>
            <a:r>
              <a:rPr lang="it-IT" sz="2000" dirty="0"/>
              <a:t> to </a:t>
            </a:r>
            <a:r>
              <a:rPr lang="it-IT" sz="2000" dirty="0" err="1"/>
              <a:t>fit</a:t>
            </a:r>
            <a:r>
              <a:rPr lang="it-IT" sz="2000" dirty="0"/>
              <a:t> the </a:t>
            </a:r>
            <a:r>
              <a:rPr lang="it-IT" sz="2000" dirty="0" err="1"/>
              <a:t>reserve</a:t>
            </a:r>
            <a:r>
              <a:rPr lang="it-IT" sz="2000" dirty="0"/>
              <a:t> with the Fisher-Lange or the C.R.M. for </a:t>
            </a:r>
            <a:r>
              <a:rPr lang="it-IT" sz="2000" dirty="0" err="1"/>
              <a:t>claims</a:t>
            </a:r>
            <a:r>
              <a:rPr lang="it-IT" sz="2000" dirty="0"/>
              <a:t> </a:t>
            </a:r>
            <a:r>
              <a:rPr lang="it-IT" sz="2000" dirty="0" err="1"/>
              <a:t>reserving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 err="1"/>
              <a:t>Triangular</a:t>
            </a:r>
            <a:r>
              <a:rPr lang="it-IT" sz="2000" dirty="0"/>
              <a:t> data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provided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i="1" dirty="0" err="1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ip_tr</a:t>
            </a:r>
            <a:r>
              <a:rPr lang="en-US" sz="2000" b="1" i="1" dirty="0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 </a:t>
            </a:r>
            <a:r>
              <a:rPr lang="en-US" sz="2000" b="1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= 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(</a:t>
            </a:r>
            <a:r>
              <a:rPr lang="en-US" sz="2000" dirty="0" err="1">
                <a:effectLst/>
                <a:latin typeface="t1xbtt"/>
                <a:ea typeface="Calibri" panose="020F0502020204030204" pitchFamily="34" charset="0"/>
                <a:cs typeface="t1xbtt"/>
              </a:rPr>
              <a:t>numpy.ndarray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) –</a:t>
            </a:r>
            <a:r>
              <a:rPr lang="en-US" sz="2000" b="1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 </a:t>
            </a:r>
            <a:r>
              <a:rPr lang="en-US" sz="2000" dirty="0">
                <a:effectLst/>
                <a:latin typeface="TeXGyreTermes-Regular"/>
                <a:ea typeface="Calibri" panose="020F0502020204030204" pitchFamily="34" charset="0"/>
                <a:cs typeface="TeXGyreTermes-Regular"/>
              </a:rPr>
              <a:t>Incremental payments triangle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i="1" dirty="0" err="1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cp_tr</a:t>
            </a:r>
            <a:r>
              <a:rPr lang="en-US" sz="2000" b="1" i="1" dirty="0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 </a:t>
            </a:r>
            <a:r>
              <a:rPr lang="en-US" sz="2000" b="1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= 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(</a:t>
            </a:r>
            <a:r>
              <a:rPr lang="en-US" sz="2000" dirty="0" err="1">
                <a:effectLst/>
                <a:latin typeface="t1xbtt"/>
                <a:ea typeface="Calibri" panose="020F0502020204030204" pitchFamily="34" charset="0"/>
                <a:cs typeface="t1xbtt"/>
              </a:rPr>
              <a:t>numpy.ndarray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) – </a:t>
            </a:r>
            <a:r>
              <a:rPr lang="en-US" sz="2000" dirty="0">
                <a:effectLst/>
                <a:latin typeface="TeXGyreTermes-Regular"/>
                <a:ea typeface="Calibri" panose="020F0502020204030204" pitchFamily="34" charset="0"/>
                <a:cs typeface="TeXGyreTermes-Regular"/>
              </a:rPr>
              <a:t>Cased payments triangle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i="1" dirty="0" err="1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in_tr</a:t>
            </a:r>
            <a:r>
              <a:rPr lang="en-US" sz="2000" b="1" i="1" dirty="0">
                <a:effectLst/>
                <a:latin typeface="TeXGyreTermes-BoldItalic"/>
                <a:ea typeface="Calibri" panose="020F0502020204030204" pitchFamily="34" charset="0"/>
                <a:cs typeface="TeXGyreTermes-BoldItalic"/>
              </a:rPr>
              <a:t> </a:t>
            </a:r>
            <a:r>
              <a:rPr lang="en-US" sz="2000" b="1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= 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(</a:t>
            </a:r>
            <a:r>
              <a:rPr lang="en-US" sz="2000" dirty="0" err="1">
                <a:effectLst/>
                <a:latin typeface="t1xbtt"/>
                <a:ea typeface="Calibri" panose="020F0502020204030204" pitchFamily="34" charset="0"/>
                <a:cs typeface="t1xbtt"/>
              </a:rPr>
              <a:t>numpy.ndarray</a:t>
            </a:r>
            <a:r>
              <a:rPr lang="en-US" sz="2000" dirty="0">
                <a:effectLst/>
                <a:latin typeface="TeXGyreTermes-Bold"/>
                <a:ea typeface="Calibri" panose="020F0502020204030204" pitchFamily="34" charset="0"/>
                <a:cs typeface="TeXGyreTermes-Bold"/>
              </a:rPr>
              <a:t>) – </a:t>
            </a:r>
            <a:r>
              <a:rPr lang="en-US" sz="2000" dirty="0">
                <a:effectLst/>
                <a:latin typeface="TeXGyreTermes-Regular"/>
                <a:ea typeface="Calibri" panose="020F0502020204030204" pitchFamily="34" charset="0"/>
                <a:cs typeface="TeXGyreTermes-Regular"/>
              </a:rPr>
              <a:t>Incurred number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cn_tr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Cased number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000" dirty="0"/>
              <a:t>  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3D09A3-C684-4448-9C30-B9FDD5F9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5" y="1331272"/>
            <a:ext cx="8754840" cy="894874"/>
          </a:xfrm>
          <a:prstGeom prst="rect">
            <a:avLst/>
          </a:prstGeom>
        </p:spPr>
      </p:pic>
      <p:sp>
        <p:nvSpPr>
          <p:cNvPr id="22" name="Titolo 1">
            <a:extLst>
              <a:ext uri="{FF2B5EF4-FFF2-40B4-BE49-F238E27FC236}">
                <a16:creationId xmlns:a16="http://schemas.microsoft.com/office/drawing/2014/main" id="{B6800768-3EF3-49B7-A994-420D7223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65" y="21119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Loss reserves (2/2)</a:t>
            </a:r>
          </a:p>
        </p:txBody>
      </p:sp>
    </p:spTree>
    <p:extLst>
      <p:ext uri="{BB962C8B-B14F-4D97-AF65-F5344CB8AC3E}">
        <p14:creationId xmlns:p14="http://schemas.microsoft.com/office/powerpoint/2010/main" val="321964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7FB4D487-176E-4B59-8759-D3AAFFF7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3" y="-57470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Fisher-Lange </a:t>
            </a:r>
            <a:r>
              <a:rPr lang="it-IT" dirty="0" err="1">
                <a:solidFill>
                  <a:srgbClr val="092BD3"/>
                </a:solidFill>
              </a:rPr>
              <a:t>reserve</a:t>
            </a:r>
            <a:r>
              <a:rPr lang="it-IT" dirty="0">
                <a:solidFill>
                  <a:srgbClr val="092BD3"/>
                </a:solidFill>
              </a:rPr>
              <a:t> with </a:t>
            </a:r>
            <a:r>
              <a:rPr lang="it-IT" dirty="0" err="1">
                <a:solidFill>
                  <a:srgbClr val="092BD3"/>
                </a:solidFill>
              </a:rPr>
              <a:t>GEMAct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4B74A7-131B-46E0-96D9-232E714F5EC0}"/>
              </a:ext>
            </a:extLst>
          </p:cNvPr>
          <p:cNvSpPr txBox="1"/>
          <p:nvPr/>
        </p:nvSpPr>
        <p:spPr>
          <a:xfrm>
            <a:off x="504222" y="1126450"/>
            <a:ext cx="10667999" cy="5047536"/>
          </a:xfrm>
          <a:prstGeom prst="rect">
            <a:avLst/>
          </a:prstGeom>
          <a:solidFill>
            <a:srgbClr val="EAE6CA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Fisher-Lange data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gemact.gemdata.IPtriangle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in_=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gemact.gemdata.in_triangle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cp_=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gemact.gemdata.cased_amount_triangle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gemact.gemdata.cased_number_triangle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reported_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gemact.gemdata.reported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 #numpy.ndarray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gemact.gemdata.claims_inflation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numpy.ndarray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rm_ = '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fisherlange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# str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tail_ = True #bool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gemact.LossReserve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tail=tail_,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incremental_payments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cased_payments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=cp_,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cased_number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reported_claims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=reported_,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incurred_number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=in_,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reserving_method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=rm_,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claims_inflation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lr.claimsreserving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806BA5-649D-42A6-A31F-D00DFCE663AB}"/>
              </a:ext>
            </a:extLst>
          </p:cNvPr>
          <p:cNvSpPr txBox="1"/>
          <p:nvPr/>
        </p:nvSpPr>
        <p:spPr>
          <a:xfrm>
            <a:off x="7253009" y="1180218"/>
            <a:ext cx="3919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92BD3"/>
                </a:solidFill>
              </a:rPr>
              <a:t>GEMAct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provides</a:t>
            </a:r>
            <a:r>
              <a:rPr lang="it-IT" dirty="0">
                <a:solidFill>
                  <a:srgbClr val="092BD3"/>
                </a:solidFill>
              </a:rPr>
              <a:t> users with data to test </a:t>
            </a:r>
          </a:p>
          <a:p>
            <a:r>
              <a:rPr lang="it-IT" dirty="0">
                <a:solidFill>
                  <a:srgbClr val="092BD3"/>
                </a:solidFill>
              </a:rPr>
              <a:t>the </a:t>
            </a:r>
            <a:r>
              <a:rPr lang="it-IT" dirty="0" err="1">
                <a:solidFill>
                  <a:srgbClr val="092BD3"/>
                </a:solidFill>
              </a:rPr>
              <a:t>LossReserve</a:t>
            </a:r>
            <a:r>
              <a:rPr lang="it-IT" dirty="0">
                <a:solidFill>
                  <a:srgbClr val="092BD3"/>
                </a:solidFill>
              </a:rPr>
              <a:t> class.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AD26FB-666B-4A5F-978E-F7FDF3FA0223}"/>
              </a:ext>
            </a:extLst>
          </p:cNvPr>
          <p:cNvSpPr txBox="1"/>
          <p:nvPr/>
        </p:nvSpPr>
        <p:spPr>
          <a:xfrm>
            <a:off x="5281407" y="3105834"/>
            <a:ext cx="445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Data are </a:t>
            </a:r>
            <a:r>
              <a:rPr lang="it-IT" dirty="0" err="1">
                <a:solidFill>
                  <a:srgbClr val="092BD3"/>
                </a:solidFill>
              </a:rPr>
              <a:t>then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passed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through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LossReserve</a:t>
            </a:r>
            <a:r>
              <a:rPr lang="it-IT" dirty="0">
                <a:solidFill>
                  <a:srgbClr val="092BD3"/>
                </a:solidFill>
              </a:rPr>
              <a:t>.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47BE68-3C04-4B13-820C-AC94638D99B3}"/>
              </a:ext>
            </a:extLst>
          </p:cNvPr>
          <p:cNvSpPr txBox="1"/>
          <p:nvPr/>
        </p:nvSpPr>
        <p:spPr>
          <a:xfrm>
            <a:off x="3489571" y="5423075"/>
            <a:ext cx="521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The </a:t>
            </a:r>
            <a:r>
              <a:rPr lang="it-IT" dirty="0" err="1">
                <a:solidFill>
                  <a:srgbClr val="092BD3"/>
                </a:solidFill>
              </a:rPr>
              <a:t>self.</a:t>
            </a:r>
            <a:r>
              <a:rPr lang="it-IT" b="1" dirty="0" err="1">
                <a:solidFill>
                  <a:srgbClr val="092BD3"/>
                </a:solidFill>
              </a:rPr>
              <a:t>claimsreserving</a:t>
            </a:r>
            <a:r>
              <a:rPr lang="it-IT" b="1" dirty="0">
                <a:solidFill>
                  <a:srgbClr val="092BD3"/>
                </a:solidFill>
              </a:rPr>
              <a:t>() </a:t>
            </a:r>
            <a:r>
              <a:rPr lang="it-IT" dirty="0" err="1">
                <a:solidFill>
                  <a:srgbClr val="092BD3"/>
                </a:solidFill>
              </a:rPr>
              <a:t>method</a:t>
            </a:r>
            <a:r>
              <a:rPr lang="it-IT" b="1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allows</a:t>
            </a:r>
            <a:r>
              <a:rPr lang="it-IT" dirty="0">
                <a:solidFill>
                  <a:srgbClr val="092BD3"/>
                </a:solidFill>
              </a:rPr>
              <a:t> to </a:t>
            </a:r>
            <a:r>
              <a:rPr lang="it-IT" dirty="0" err="1">
                <a:solidFill>
                  <a:srgbClr val="092BD3"/>
                </a:solidFill>
              </a:rPr>
              <a:t>print</a:t>
            </a:r>
            <a:r>
              <a:rPr lang="it-IT" dirty="0">
                <a:solidFill>
                  <a:srgbClr val="092BD3"/>
                </a:solidFill>
              </a:rPr>
              <a:t> out</a:t>
            </a:r>
          </a:p>
          <a:p>
            <a:r>
              <a:rPr lang="it-IT" dirty="0">
                <a:solidFill>
                  <a:srgbClr val="092BD3"/>
                </a:solidFill>
              </a:rPr>
              <a:t>the </a:t>
            </a:r>
            <a:r>
              <a:rPr lang="it-IT" dirty="0" err="1">
                <a:solidFill>
                  <a:srgbClr val="092BD3"/>
                </a:solidFill>
              </a:rPr>
              <a:t>computation</a:t>
            </a:r>
            <a:r>
              <a:rPr lang="it-IT" dirty="0">
                <a:solidFill>
                  <a:srgbClr val="092BD3"/>
                </a:solidFill>
              </a:rPr>
              <a:t>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71BB05-814C-47B7-B7BF-BBF503DFE022}"/>
              </a:ext>
            </a:extLst>
          </p:cNvPr>
          <p:cNvSpPr txBox="1"/>
          <p:nvPr/>
        </p:nvSpPr>
        <p:spPr>
          <a:xfrm>
            <a:off x="504222" y="6243235"/>
            <a:ext cx="1066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6 :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reserve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the Fisher-Lange </a:t>
            </a:r>
            <a:r>
              <a:rPr lang="it-IT" dirty="0" err="1"/>
              <a:t>method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27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66EC670-13EA-460D-A53E-A1127875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287850"/>
            <a:ext cx="5115951" cy="3684546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609CC0-7936-4AC9-B6DD-8DDACBA16A52}"/>
              </a:ext>
            </a:extLst>
          </p:cNvPr>
          <p:cNvSpPr txBox="1"/>
          <p:nvPr/>
        </p:nvSpPr>
        <p:spPr>
          <a:xfrm>
            <a:off x="397565" y="419848"/>
            <a:ext cx="5870713" cy="342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time          ultimate FL           </a:t>
            </a:r>
            <a:r>
              <a:rPr lang="it-I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reserve</a:t>
            </a: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0.0              86841.0               1068.0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1.0      98161.954237115   1837.9542371150096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2.0   107140.16750863047   2133.1675086304704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3.0   117422.58617931853    2747.586179318526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4.0   122773.45583108162    4485.455831081627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5.0   138139.75521426514    6000.755214265135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6.0   148047.83900370973    9756.839003709756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7.0   145115.34662015972   15214.346620159751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8.0    146550.9374895417   21764.937489541713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9.0    155700.0816042082   33900.081604208186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10.0   164364.24141488288   52022.241414882876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11.0   164403.34082380703   104042.34082380703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 </a:t>
            </a:r>
            <a:r>
              <a:rPr lang="it-IT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reserve</a:t>
            </a:r>
            <a:r>
              <a:rPr lang="it-IT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254973.706</a:t>
            </a:r>
            <a:endParaRPr lang="it-IT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9FCD2D-D5DF-4F42-99AD-2F7F27FAAC05}"/>
              </a:ext>
            </a:extLst>
          </p:cNvPr>
          <p:cNvSpPr txBox="1"/>
          <p:nvPr/>
        </p:nvSpPr>
        <p:spPr>
          <a:xfrm>
            <a:off x="589721" y="4104394"/>
            <a:ext cx="11357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92BD3"/>
                </a:solidFill>
              </a:rPr>
              <a:t>Figure 3: </a:t>
            </a:r>
            <a:r>
              <a:rPr lang="it-IT" sz="2000" dirty="0" err="1"/>
              <a:t>gemact.LossReserve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plenty</a:t>
            </a:r>
            <a:r>
              <a:rPr lang="it-IT" sz="2000" dirty="0"/>
              <a:t> of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implemented</a:t>
            </a:r>
            <a:r>
              <a:rPr lang="it-IT" sz="2000" dirty="0"/>
              <a:t> to </a:t>
            </a:r>
            <a:r>
              <a:rPr lang="it-IT" sz="2000" dirty="0" err="1"/>
              <a:t>understand</a:t>
            </a:r>
            <a:r>
              <a:rPr lang="it-IT" sz="2000" dirty="0"/>
              <a:t> the </a:t>
            </a:r>
            <a:r>
              <a:rPr lang="it-IT" sz="2000" dirty="0" err="1"/>
              <a:t>estimates</a:t>
            </a:r>
            <a:r>
              <a:rPr lang="it-IT" sz="2000" dirty="0"/>
              <a:t> </a:t>
            </a:r>
            <a:r>
              <a:rPr lang="it-IT" sz="2000" dirty="0" err="1"/>
              <a:t>consistency</a:t>
            </a:r>
            <a:r>
              <a:rPr lang="it-IT" sz="2000" dirty="0"/>
              <a:t>,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visually</a:t>
            </a:r>
            <a:r>
              <a:rPr lang="it-IT" sz="2000" dirty="0"/>
              <a:t> or </a:t>
            </a:r>
            <a:r>
              <a:rPr lang="it-IT" sz="2000" dirty="0" err="1"/>
              <a:t>numerically</a:t>
            </a:r>
            <a:r>
              <a:rPr lang="it-IT" sz="2000" dirty="0"/>
              <a:t>.  </a:t>
            </a:r>
          </a:p>
          <a:p>
            <a:r>
              <a:rPr lang="it-IT" sz="2000" dirty="0"/>
              <a:t>On the </a:t>
            </a:r>
            <a:r>
              <a:rPr lang="it-IT" sz="2000" dirty="0" err="1"/>
              <a:t>left</a:t>
            </a:r>
            <a:r>
              <a:rPr lang="it-IT" sz="2000" dirty="0"/>
              <a:t>-hand side the </a:t>
            </a:r>
            <a:r>
              <a:rPr lang="it-IT" sz="2000" dirty="0" err="1"/>
              <a:t>results</a:t>
            </a:r>
            <a:r>
              <a:rPr lang="it-IT" sz="2000" dirty="0"/>
              <a:t> of </a:t>
            </a:r>
            <a:r>
              <a:rPr lang="it-IT" sz="2000" dirty="0" err="1"/>
              <a:t>gemact.LossReserve.claimsreserving</a:t>
            </a:r>
            <a:r>
              <a:rPr lang="it-IT" sz="2000" dirty="0"/>
              <a:t>(). On the </a:t>
            </a:r>
            <a:r>
              <a:rPr lang="it-IT" sz="2000" dirty="0" err="1"/>
              <a:t>right</a:t>
            </a:r>
            <a:r>
              <a:rPr lang="it-IT" sz="2000" dirty="0"/>
              <a:t>-hand-side the output of </a:t>
            </a:r>
            <a:r>
              <a:rPr lang="it-IT" sz="2000" dirty="0" err="1"/>
              <a:t>gemact.LossReserve.SSPlot</a:t>
            </a:r>
            <a:r>
              <a:rPr lang="it-IT" sz="2000" dirty="0"/>
              <a:t>(start_=7). </a:t>
            </a:r>
          </a:p>
        </p:txBody>
      </p:sp>
    </p:spTree>
    <p:extLst>
      <p:ext uri="{BB962C8B-B14F-4D97-AF65-F5344CB8AC3E}">
        <p14:creationId xmlns:p14="http://schemas.microsoft.com/office/powerpoint/2010/main" val="410429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BD85-9057-419F-A199-B93A1BAF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95679"/>
            <a:ext cx="8052581" cy="85134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Loss </a:t>
            </a:r>
            <a:r>
              <a:rPr lang="it-IT" dirty="0" err="1">
                <a:solidFill>
                  <a:srgbClr val="092BD3"/>
                </a:solidFill>
              </a:rPr>
              <a:t>aggregation</a:t>
            </a:r>
            <a:r>
              <a:rPr lang="it-IT" dirty="0">
                <a:solidFill>
                  <a:srgbClr val="092BD3"/>
                </a:solidFill>
              </a:rPr>
              <a:t> - (1/2)</a:t>
            </a:r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654167CE-1EF3-4342-A19F-2BDD1B3704CA}"/>
              </a:ext>
            </a:extLst>
          </p:cNvPr>
          <p:cNvSpPr txBox="1">
            <a:spLocks/>
          </p:cNvSpPr>
          <p:nvPr/>
        </p:nvSpPr>
        <p:spPr>
          <a:xfrm>
            <a:off x="292665" y="1264843"/>
            <a:ext cx="11606669" cy="549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The following </a:t>
            </a:r>
            <a:r>
              <a:rPr lang="it-IT" sz="2000" dirty="0" err="1"/>
              <a:t>probability</a:t>
            </a:r>
            <a:r>
              <a:rPr lang="it-IT" sz="2000" dirty="0"/>
              <a:t> can be </a:t>
            </a:r>
            <a:r>
              <a:rPr lang="it-IT" sz="2000" dirty="0" err="1"/>
              <a:t>computed</a:t>
            </a:r>
            <a:r>
              <a:rPr lang="it-IT" sz="2000" dirty="0"/>
              <a:t> </a:t>
            </a:r>
            <a:r>
              <a:rPr lang="it-IT" sz="2000" dirty="0" err="1"/>
              <a:t>iteratively</a:t>
            </a:r>
            <a:r>
              <a:rPr lang="it-IT" sz="2000" dirty="0"/>
              <a:t> via the AEP </a:t>
            </a:r>
            <a:r>
              <a:rPr lang="it-IT" sz="2000" dirty="0" err="1"/>
              <a:t>algorithm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implemented</a:t>
            </a:r>
            <a:r>
              <a:rPr lang="it-IT" sz="2000" dirty="0"/>
              <a:t> for the first time in Python in the </a:t>
            </a:r>
            <a:r>
              <a:rPr lang="it-IT" sz="2000" dirty="0" err="1"/>
              <a:t>GEMAct</a:t>
            </a:r>
            <a:r>
              <a:rPr lang="it-IT" sz="2000" dirty="0"/>
              <a:t> package: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2146AC9-07BD-4248-BBDD-C8B1AD21C898}"/>
                  </a:ext>
                </a:extLst>
              </p:cNvPr>
              <p:cNvSpPr txBox="1"/>
              <p:nvPr/>
            </p:nvSpPr>
            <p:spPr>
              <a:xfrm>
                <a:off x="3724653" y="2331725"/>
                <a:ext cx="3352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⋯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≤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</m:d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≈</m:t>
                    </m:r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000" dirty="0"/>
                  <a:t>(s)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2146AC9-07BD-4248-BBDD-C8B1AD21C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653" y="2331725"/>
                <a:ext cx="3352801" cy="400110"/>
              </a:xfrm>
              <a:prstGeom prst="rect">
                <a:avLst/>
              </a:prstGeom>
              <a:blipFill>
                <a:blip r:embed="rId2"/>
                <a:stretch>
                  <a:fillRect t="-9231" b="-2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C6DC4D1-FDB8-4568-B40E-D9D1B1A5EF7F}"/>
                  </a:ext>
                </a:extLst>
              </p:cNvPr>
              <p:cNvSpPr txBox="1"/>
              <p:nvPr/>
            </p:nvSpPr>
            <p:spPr>
              <a:xfrm>
                <a:off x="618599" y="3283968"/>
                <a:ext cx="11280735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Assuming:</a:t>
                </a:r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.. . ,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vector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strictly</a:t>
                </a:r>
                <a:r>
                  <a:rPr lang="it-IT" sz="2000" dirty="0"/>
                  <a:t> positive random </a:t>
                </a:r>
                <a:r>
                  <a:rPr lang="it-IT" sz="2000" dirty="0" err="1"/>
                  <a:t>components</a:t>
                </a:r>
                <a:r>
                  <a:rPr lang="it-IT" sz="2000" dirty="0"/>
                  <a:t>.</a:t>
                </a:r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joint </a:t>
                </a:r>
                <a:r>
                  <a:rPr lang="it-IT" sz="2000" dirty="0" err="1"/>
                  <a:t>c.d.f</a:t>
                </a:r>
                <a:r>
                  <a:rPr lang="it-IT" sz="20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  <m:r>
                      <a:rPr lang="it-IT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/>
                  <a:t> is known or it can be </a:t>
                </a:r>
                <a:r>
                  <a:rPr lang="it-IT" sz="2000" dirty="0" err="1"/>
                  <a:t>computed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numerically</a:t>
                </a:r>
                <a:r>
                  <a:rPr lang="it-IT" sz="2000" dirty="0"/>
                  <a:t>.</a:t>
                </a:r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C6DC4D1-FDB8-4568-B40E-D9D1B1A5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9" y="3283968"/>
                <a:ext cx="11280735" cy="4708981"/>
              </a:xfrm>
              <a:prstGeom prst="rect">
                <a:avLst/>
              </a:prstGeom>
              <a:blipFill>
                <a:blip r:embed="rId3"/>
                <a:stretch>
                  <a:fillRect l="-540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4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BD85-9057-419F-A199-B93A1BAF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95679"/>
            <a:ext cx="8052581" cy="85134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Loss </a:t>
            </a:r>
            <a:r>
              <a:rPr lang="it-IT" dirty="0" err="1">
                <a:solidFill>
                  <a:srgbClr val="092BD3"/>
                </a:solidFill>
              </a:rPr>
              <a:t>aggregation</a:t>
            </a:r>
            <a:r>
              <a:rPr lang="it-IT" dirty="0">
                <a:solidFill>
                  <a:srgbClr val="092BD3"/>
                </a:solidFill>
              </a:rPr>
              <a:t> - (2/2)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8D9D4515-6812-49C2-9E33-0002D3581615}"/>
              </a:ext>
            </a:extLst>
          </p:cNvPr>
          <p:cNvSpPr txBox="1">
            <a:spLocks/>
          </p:cNvSpPr>
          <p:nvPr/>
        </p:nvSpPr>
        <p:spPr>
          <a:xfrm>
            <a:off x="618470" y="1974913"/>
            <a:ext cx="5121609" cy="315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92BD3"/>
                </a:solidFill>
              </a:rPr>
              <a:t>The AEP </a:t>
            </a:r>
            <a:r>
              <a:rPr lang="it-IT" dirty="0" err="1">
                <a:solidFill>
                  <a:srgbClr val="092BD3"/>
                </a:solidFill>
              </a:rPr>
              <a:t>algorithm</a:t>
            </a:r>
            <a:r>
              <a:rPr lang="it-IT" dirty="0">
                <a:solidFill>
                  <a:srgbClr val="092BD3"/>
                </a:solidFill>
              </a:rPr>
              <a:t> (2-dimensional case)</a:t>
            </a:r>
          </a:p>
        </p:txBody>
      </p:sp>
      <p:pic>
        <p:nvPicPr>
          <p:cNvPr id="7" name="Immagine 6" descr="Picture from .. . Geometrical interpretation of the 2-dimensional AEP first three steps. ">
            <a:extLst>
              <a:ext uri="{FF2B5EF4-FFF2-40B4-BE49-F238E27FC236}">
                <a16:creationId xmlns:a16="http://schemas.microsoft.com/office/drawing/2014/main" id="{DA187040-E315-43DD-B57E-23F8DE7E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3" y="2483722"/>
            <a:ext cx="7055139" cy="235171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B099B6-E410-4441-AAE2-451100F5E1B0}"/>
              </a:ext>
            </a:extLst>
          </p:cNvPr>
          <p:cNvSpPr txBox="1"/>
          <p:nvPr/>
        </p:nvSpPr>
        <p:spPr>
          <a:xfrm>
            <a:off x="618470" y="4941481"/>
            <a:ext cx="1119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BD3"/>
                </a:solidFill>
              </a:rPr>
              <a:t>Figure 3</a:t>
            </a:r>
            <a:r>
              <a:rPr lang="en-US" dirty="0"/>
              <a:t>: Picture from [1]. Geometrical interpretation of the 2-dimensional AEP first three steps. Blue parameters were added for sake of </a:t>
            </a:r>
            <a:r>
              <a:rPr lang="en-US" dirty="0" err="1"/>
              <a:t>semplicity</a:t>
            </a:r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023B046-A1E5-4F2F-A563-E68B0EC62CA8}"/>
                  </a:ext>
                </a:extLst>
              </p:cNvPr>
              <p:cNvSpPr txBox="1"/>
              <p:nvPr/>
            </p:nvSpPr>
            <p:spPr>
              <a:xfrm>
                <a:off x="6718855" y="2424010"/>
                <a:ext cx="6096000" cy="1062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 dirty="0"/>
                  <a:t>Define: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effectLst/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effectLst/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𝑄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𝑑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𝐻</m:t>
                      </m:r>
                      <m:r>
                        <a:rPr lang="it-IT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≈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urier New" panose="02070309020205020404" pitchFamily="49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urier New" panose="02070309020205020404" pitchFamily="49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≤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023B046-A1E5-4F2F-A563-E68B0EC62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5" y="2424010"/>
                <a:ext cx="6096000" cy="1062920"/>
              </a:xfrm>
              <a:prstGeom prst="rect">
                <a:avLst/>
              </a:prstGeom>
              <a:blipFill>
                <a:blip r:embed="rId3"/>
                <a:stretch>
                  <a:fillRect l="-1000" t="-3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B1260E-75F0-4154-A4A6-EB8BE097279A}"/>
              </a:ext>
            </a:extLst>
          </p:cNvPr>
          <p:cNvSpPr txBox="1"/>
          <p:nvPr/>
        </p:nvSpPr>
        <p:spPr>
          <a:xfrm>
            <a:off x="1236427" y="3993978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Q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8352E0B-FE72-43F6-9040-D3C866AA8083}"/>
              </a:ext>
            </a:extLst>
          </p:cNvPr>
          <p:cNvSpPr txBox="1"/>
          <p:nvPr/>
        </p:nvSpPr>
        <p:spPr>
          <a:xfrm>
            <a:off x="618470" y="2773740"/>
            <a:ext cx="1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C653C11-6540-4422-8626-D515A876326F}"/>
              </a:ext>
            </a:extLst>
          </p:cNvPr>
          <p:cNvSpPr txBox="1"/>
          <p:nvPr/>
        </p:nvSpPr>
        <p:spPr>
          <a:xfrm>
            <a:off x="2487690" y="4605297"/>
            <a:ext cx="1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79A80D2-E511-4C08-816B-1C4E2CDA1563}"/>
                  </a:ext>
                </a:extLst>
              </p:cNvPr>
              <p:cNvSpPr txBox="1"/>
              <p:nvPr/>
            </p:nvSpPr>
            <p:spPr>
              <a:xfrm>
                <a:off x="719543" y="1284785"/>
                <a:ext cx="3352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sz="2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⋯</m:t>
                        </m:r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≤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</m:d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≈</m:t>
                    </m:r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000" dirty="0"/>
                  <a:t>(s)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79A80D2-E511-4C08-816B-1C4E2CDA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43" y="1284785"/>
                <a:ext cx="3352801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97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B4A613B-1C4A-4025-8C00-C9EFEE27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92BD3"/>
                </a:solidFill>
              </a:rPr>
              <a:t>Table</a:t>
            </a:r>
            <a:r>
              <a:rPr lang="it-IT" dirty="0">
                <a:solidFill>
                  <a:srgbClr val="092BD3"/>
                </a:solidFill>
              </a:rPr>
              <a:t> of </a:t>
            </a:r>
            <a:r>
              <a:rPr lang="it-IT" dirty="0" err="1">
                <a:solidFill>
                  <a:srgbClr val="092BD3"/>
                </a:solidFill>
              </a:rPr>
              <a:t>contents</a:t>
            </a:r>
            <a:endParaRPr lang="it-IT" dirty="0">
              <a:solidFill>
                <a:srgbClr val="092BD3"/>
              </a:solidFill>
            </a:endParaRPr>
          </a:p>
        </p:txBody>
      </p:sp>
      <p:graphicFrame>
        <p:nvGraphicFramePr>
          <p:cNvPr id="19" name="Segnaposto contenuto 18">
            <a:extLst>
              <a:ext uri="{FF2B5EF4-FFF2-40B4-BE49-F238E27FC236}">
                <a16:creationId xmlns:a16="http://schemas.microsoft.com/office/drawing/2014/main" id="{AEE860F5-DC85-446B-B400-270BA706C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907083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03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BD85-9057-419F-A199-B93A1BAF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8" y="209327"/>
            <a:ext cx="8052581" cy="85134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The AEP </a:t>
            </a:r>
            <a:r>
              <a:rPr lang="it-IT" dirty="0" err="1">
                <a:solidFill>
                  <a:srgbClr val="092BD3"/>
                </a:solidFill>
              </a:rPr>
              <a:t>algorithm</a:t>
            </a:r>
            <a:r>
              <a:rPr lang="it-IT" dirty="0">
                <a:solidFill>
                  <a:srgbClr val="092BD3"/>
                </a:solidFill>
              </a:rPr>
              <a:t> in </a:t>
            </a:r>
            <a:r>
              <a:rPr lang="it-IT" dirty="0" err="1">
                <a:solidFill>
                  <a:srgbClr val="092BD3"/>
                </a:solidFill>
              </a:rPr>
              <a:t>GEMAct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826B3-6E5F-4197-9B1C-28E8C768F04A}"/>
              </a:ext>
            </a:extLst>
          </p:cNvPr>
          <p:cNvSpPr txBox="1"/>
          <p:nvPr/>
        </p:nvSpPr>
        <p:spPr>
          <a:xfrm>
            <a:off x="540083" y="1672997"/>
            <a:ext cx="8719638" cy="4247317"/>
          </a:xfrm>
          <a:prstGeom prst="rect">
            <a:avLst/>
          </a:prstGeom>
          <a:solidFill>
            <a:srgbClr val="EAE6CA"/>
          </a:solidFill>
          <a:ln>
            <a:solidFill>
              <a:srgbClr val="EAE6CA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la=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gemact.LossAggregation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s_la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n_la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=7,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m1='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genpareto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m1par={'loc':0,'scale':1/.9,'c':1/.9},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m2='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genpareto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m2par={'loc':0,'scale':1/1.8,'c':1/1.8},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copdist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it-IT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gumbel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fr-F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coppar</a:t>
            </a: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={'par':1.2}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it-IT" dirty="0">
              <a:solidFill>
                <a:srgbClr val="092BD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la.out</a:t>
            </a: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#0.28329979582555087</a:t>
            </a:r>
            <a:endParaRPr lang="it-IT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0D64EAA-3070-464A-A881-EABF83D62E56}"/>
                  </a:ext>
                </a:extLst>
              </p:cNvPr>
              <p:cNvSpPr txBox="1"/>
              <p:nvPr/>
            </p:nvSpPr>
            <p:spPr>
              <a:xfrm>
                <a:off x="4485598" y="1968618"/>
                <a:ext cx="4558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92BD3"/>
                    </a:solidFill>
                    <a:ea typeface="Calibri" panose="020F0502020204030204" pitchFamily="34" charset="0"/>
                    <a:cs typeface="Courier New" panose="02070309020205020404" pitchFamily="49" charset="0"/>
                  </a:rPr>
                  <a:t>The value of s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92BD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sz="1800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⋯</m:t>
                        </m:r>
                        <m:r>
                          <a:rPr lang="en-US" sz="1800" i="1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92BD3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≤</m:t>
                        </m:r>
                        <m:r>
                          <a:rPr lang="en-US" sz="1800" i="1">
                            <a:solidFill>
                              <a:srgbClr val="092BD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</m:d>
                  </m:oMath>
                </a14:m>
                <a:endParaRPr lang="it-IT" dirty="0">
                  <a:solidFill>
                    <a:srgbClr val="092BD3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0D64EAA-3070-464A-A881-EABF83D6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8" y="1968618"/>
                <a:ext cx="4558980" cy="646331"/>
              </a:xfrm>
              <a:prstGeom prst="rect">
                <a:avLst/>
              </a:prstGeom>
              <a:blipFill>
                <a:blip r:embed="rId2"/>
                <a:stretch>
                  <a:fillRect l="-1203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341AAF-0651-444E-B659-3901BF2CE425}"/>
                  </a:ext>
                </a:extLst>
              </p:cNvPr>
              <p:cNvSpPr txBox="1"/>
              <p:nvPr/>
            </p:nvSpPr>
            <p:spPr>
              <a:xfrm>
                <a:off x="4485598" y="2220607"/>
                <a:ext cx="4009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92BD3"/>
                    </a:solidFill>
                    <a:ea typeface="Calibri" panose="020F0502020204030204" pitchFamily="34" charset="0"/>
                    <a:cs typeface="Courier New" panose="02070309020205020404" pitchFamily="49" charset="0"/>
                  </a:rPr>
                  <a:t>Number of </a:t>
                </a:r>
                <a:r>
                  <a:rPr lang="it-IT" dirty="0" err="1">
                    <a:solidFill>
                      <a:srgbClr val="092BD3"/>
                    </a:solidFill>
                    <a:ea typeface="Calibri" panose="020F0502020204030204" pitchFamily="34" charset="0"/>
                    <a:cs typeface="Courier New" panose="02070309020205020404" pitchFamily="49" charset="0"/>
                  </a:rPr>
                  <a:t>iterations</a:t>
                </a:r>
                <a:r>
                  <a:rPr lang="it-IT" dirty="0">
                    <a:solidFill>
                      <a:srgbClr val="092BD3"/>
                    </a:solidFill>
                    <a:ea typeface="Calibri" panose="020F0502020204030204" pitchFamily="34" charset="0"/>
                    <a:cs typeface="Courier New" panose="02070309020205020404" pitchFamily="49" charset="0"/>
                  </a:rPr>
                  <a:t>: 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92BD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92BD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92BD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solidFill>
                          <a:srgbClr val="092BD3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it-IT" b="0" i="1" smtClean="0">
                        <a:solidFill>
                          <a:srgbClr val="092BD3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it-IT" b="0" i="1" smtClean="0">
                        <a:solidFill>
                          <a:srgbClr val="092BD3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it-IT" dirty="0">
                  <a:solidFill>
                    <a:srgbClr val="092BD3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341AAF-0651-444E-B659-3901BF2C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8" y="2220607"/>
                <a:ext cx="4009697" cy="646331"/>
              </a:xfrm>
              <a:prstGeom prst="rect">
                <a:avLst/>
              </a:prstGeom>
              <a:blipFill>
                <a:blip r:embed="rId3"/>
                <a:stretch>
                  <a:fillRect l="-1368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905FC0-93F3-4C8C-8150-68BB574E2887}"/>
              </a:ext>
            </a:extLst>
          </p:cNvPr>
          <p:cNvSpPr txBox="1"/>
          <p:nvPr/>
        </p:nvSpPr>
        <p:spPr>
          <a:xfrm>
            <a:off x="9259722" y="2446366"/>
            <a:ext cx="2764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m stands for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marginals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. </a:t>
            </a:r>
          </a:p>
          <a:p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Parametersvare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provided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as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</a:p>
          <a:p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dictionaries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(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GEMAct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standard).</a:t>
            </a:r>
            <a:endParaRPr lang="it-IT" dirty="0">
              <a:solidFill>
                <a:srgbClr val="092BD3"/>
              </a:solidFill>
            </a:endParaRP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407128-6149-4FAF-8C29-FC8443FBBB18}"/>
              </a:ext>
            </a:extLst>
          </p:cNvPr>
          <p:cNvSpPr txBox="1"/>
          <p:nvPr/>
        </p:nvSpPr>
        <p:spPr>
          <a:xfrm>
            <a:off x="6032992" y="3889685"/>
            <a:ext cx="331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Copula to model the joint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c.d.f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. </a:t>
            </a:r>
            <a:endParaRPr lang="it-IT" dirty="0">
              <a:solidFill>
                <a:srgbClr val="092BD3"/>
              </a:solidFill>
            </a:endParaRP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22F496-15F0-49E4-ABC6-E97256037AD2}"/>
              </a:ext>
            </a:extLst>
          </p:cNvPr>
          <p:cNvSpPr txBox="1"/>
          <p:nvPr/>
        </p:nvSpPr>
        <p:spPr>
          <a:xfrm>
            <a:off x="2958716" y="4446184"/>
            <a:ext cx="638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The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resulting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probability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is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stored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in the </a:t>
            </a:r>
            <a:r>
              <a:rPr lang="it-IT" dirty="0" err="1">
                <a:solidFill>
                  <a:srgbClr val="092BD3"/>
                </a:solidFill>
                <a:cs typeface="Courier New" panose="02070309020205020404" pitchFamily="49" charset="0"/>
              </a:rPr>
              <a:t>attribute</a:t>
            </a:r>
            <a:r>
              <a:rPr lang="it-IT" dirty="0">
                <a:solidFill>
                  <a:srgbClr val="092BD3"/>
                </a:solidFill>
                <a:cs typeface="Courier New" panose="02070309020205020404" pitchFamily="49" charset="0"/>
              </a:rPr>
              <a:t> out.</a:t>
            </a:r>
            <a:endParaRPr lang="it-IT" dirty="0">
              <a:solidFill>
                <a:srgbClr val="092BD3"/>
              </a:solidFill>
            </a:endParaRP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BD58B6-3218-415C-81F1-21BA868E4CE7}"/>
              </a:ext>
            </a:extLst>
          </p:cNvPr>
          <p:cNvSpPr txBox="1"/>
          <p:nvPr/>
        </p:nvSpPr>
        <p:spPr>
          <a:xfrm>
            <a:off x="540083" y="6193255"/>
            <a:ext cx="566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7: </a:t>
            </a:r>
            <a:r>
              <a:rPr lang="it-IT" dirty="0"/>
              <a:t>AEP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27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BD85-9057-419F-A199-B93A1BAF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08939"/>
            <a:ext cx="8052581" cy="851348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092BD3"/>
                </a:solidFill>
              </a:rPr>
              <a:t>References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060EC-5147-46A5-9D0F-907BA420054D}"/>
              </a:ext>
            </a:extLst>
          </p:cNvPr>
          <p:cNvSpPr txBox="1"/>
          <p:nvPr/>
        </p:nvSpPr>
        <p:spPr>
          <a:xfrm>
            <a:off x="471600" y="960287"/>
            <a:ext cx="104678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Arbenz, Philipp, Paul </a:t>
            </a:r>
            <a:r>
              <a:rPr lang="it-IT" dirty="0" err="1"/>
              <a:t>Embrechts</a:t>
            </a:r>
            <a:r>
              <a:rPr lang="it-IT" dirty="0"/>
              <a:t> and Giovanni Puccetti. “The AEP </a:t>
            </a:r>
            <a:r>
              <a:rPr lang="it-IT" dirty="0" err="1"/>
              <a:t>algorithm</a:t>
            </a:r>
            <a:r>
              <a:rPr lang="it-IT" dirty="0"/>
              <a:t> for the fast </a:t>
            </a:r>
            <a:r>
              <a:rPr lang="it-IT" dirty="0" err="1"/>
              <a:t>computation</a:t>
            </a:r>
            <a:r>
              <a:rPr lang="it-IT" dirty="0"/>
              <a:t> of the </a:t>
            </a:r>
            <a:r>
              <a:rPr lang="it-IT" dirty="0" err="1"/>
              <a:t>distribution</a:t>
            </a:r>
            <a:r>
              <a:rPr lang="it-IT" dirty="0"/>
              <a:t> of the sum of </a:t>
            </a:r>
            <a:r>
              <a:rPr lang="it-IT" dirty="0" err="1"/>
              <a:t>dependent</a:t>
            </a:r>
            <a:r>
              <a:rPr lang="it-IT" dirty="0"/>
              <a:t> random </a:t>
            </a:r>
            <a:r>
              <a:rPr lang="it-IT" dirty="0" err="1"/>
              <a:t>variables</a:t>
            </a:r>
            <a:r>
              <a:rPr lang="it-IT" dirty="0"/>
              <a:t>.” Bernoulli 17 (2011): 562-591.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S.A. </a:t>
            </a:r>
            <a:r>
              <a:rPr lang="it-IT" dirty="0" err="1"/>
              <a:t>Klugman</a:t>
            </a:r>
            <a:r>
              <a:rPr lang="it-IT" dirty="0"/>
              <a:t>, H.H. </a:t>
            </a:r>
            <a:r>
              <a:rPr lang="it-IT" dirty="0" err="1"/>
              <a:t>Panjer</a:t>
            </a:r>
            <a:r>
              <a:rPr lang="it-IT" dirty="0"/>
              <a:t> and G.E. </a:t>
            </a:r>
            <a:r>
              <a:rPr lang="it-IT" dirty="0" err="1"/>
              <a:t>Willmot</a:t>
            </a:r>
            <a:r>
              <a:rPr lang="it-IT" dirty="0"/>
              <a:t> (1998): Loss Models: From Data to </a:t>
            </a:r>
            <a:r>
              <a:rPr lang="it-IT" dirty="0" err="1"/>
              <a:t>Decisions</a:t>
            </a:r>
            <a:r>
              <a:rPr lang="it-IT" dirty="0"/>
              <a:t>. Wiley, New York.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Fisher, Wayne H., Jeffrey T. Lange and John </a:t>
            </a:r>
            <a:r>
              <a:rPr lang="en-US" dirty="0" err="1"/>
              <a:t>Balcarek</a:t>
            </a:r>
            <a:r>
              <a:rPr lang="en-US" dirty="0"/>
              <a:t>. “Loss reserve testing: a report year approach.” (1999).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Sundt, </a:t>
            </a:r>
            <a:r>
              <a:rPr lang="en-US" dirty="0" err="1"/>
              <a:t>Bjørn</a:t>
            </a:r>
            <a:r>
              <a:rPr lang="en-US" dirty="0"/>
              <a:t>. “On excess of loss reinsurance with reinstatements.” Insurance Mathematics &amp; Economics 12 (1993): 73.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Arbenz, Philipp, Paul </a:t>
            </a:r>
            <a:r>
              <a:rPr lang="it-IT" dirty="0" err="1"/>
              <a:t>Embrechts</a:t>
            </a:r>
            <a:r>
              <a:rPr lang="it-IT" dirty="0"/>
              <a:t> and Giovanni Puccetti. “The GAEP </a:t>
            </a:r>
            <a:r>
              <a:rPr lang="it-IT" dirty="0" err="1"/>
              <a:t>algorithm</a:t>
            </a:r>
            <a:r>
              <a:rPr lang="it-IT" dirty="0"/>
              <a:t> for the fast </a:t>
            </a:r>
            <a:r>
              <a:rPr lang="it-IT" dirty="0" err="1"/>
              <a:t>computation</a:t>
            </a:r>
            <a:r>
              <a:rPr lang="it-IT" dirty="0"/>
              <a:t> of the </a:t>
            </a:r>
            <a:r>
              <a:rPr lang="it-IT" dirty="0" err="1"/>
              <a:t>distribution</a:t>
            </a:r>
            <a:r>
              <a:rPr lang="it-IT" dirty="0"/>
              <a:t> of a </a:t>
            </a:r>
            <a:r>
              <a:rPr lang="it-IT" dirty="0" err="1"/>
              <a:t>function</a:t>
            </a:r>
            <a:r>
              <a:rPr lang="it-IT" dirty="0"/>
              <a:t> of </a:t>
            </a:r>
            <a:r>
              <a:rPr lang="it-IT" dirty="0" err="1"/>
              <a:t>dependent</a:t>
            </a:r>
            <a:r>
              <a:rPr lang="it-IT" dirty="0"/>
              <a:t> random </a:t>
            </a:r>
            <a:r>
              <a:rPr lang="it-IT" dirty="0" err="1"/>
              <a:t>variables</a:t>
            </a:r>
            <a:r>
              <a:rPr lang="it-IT" dirty="0"/>
              <a:t>.” </a:t>
            </a:r>
            <a:r>
              <a:rPr lang="it-IT" dirty="0" err="1"/>
              <a:t>Stochastics</a:t>
            </a:r>
            <a:r>
              <a:rPr lang="it-IT" dirty="0"/>
              <a:t> 84 (2012): 569 - 597.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Ricotta, Alessandro and Gian Paolo Clemente. “An Extension of Collective Risk Model for Stochastic Claim Reserving .”(2016).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Embrechts</a:t>
            </a:r>
            <a:r>
              <a:rPr lang="en-US" dirty="0"/>
              <a:t>, Paul and Marco Frei. “</a:t>
            </a:r>
            <a:r>
              <a:rPr lang="en-US" dirty="0" err="1"/>
              <a:t>Panjer</a:t>
            </a:r>
            <a:r>
              <a:rPr lang="en-US" dirty="0"/>
              <a:t> recursion versus FFT for compound distributions.” Mathematical Methods of Operations Research 69 (2009): 497-508.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66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B1498-14BB-4D6C-AD79-F1152F6D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92BD3"/>
                </a:solidFill>
              </a:rPr>
              <a:t>Why</a:t>
            </a:r>
            <a:r>
              <a:rPr lang="it-IT" dirty="0">
                <a:solidFill>
                  <a:srgbClr val="092BD3"/>
                </a:solidFill>
              </a:rPr>
              <a:t> Python?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5D26B9C0-873A-445A-8270-4DCBC1A95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99259"/>
              </p:ext>
            </p:extLst>
          </p:nvPr>
        </p:nvGraphicFramePr>
        <p:xfrm>
          <a:off x="838200" y="2036307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797">
                  <a:extLst>
                    <a:ext uri="{9D8B030D-6E8A-4147-A177-3AD203B41FA5}">
                      <a16:colId xmlns:a16="http://schemas.microsoft.com/office/drawing/2014/main" val="1823622167"/>
                    </a:ext>
                  </a:extLst>
                </a:gridCol>
                <a:gridCol w="2343443">
                  <a:extLst>
                    <a:ext uri="{9D8B030D-6E8A-4147-A177-3AD203B41FA5}">
                      <a16:colId xmlns:a16="http://schemas.microsoft.com/office/drawing/2014/main" val="38953965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74684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27920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75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Programming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language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Tiobe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ranking</a:t>
                      </a: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PyPl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Stackoverflow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KDNuggets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Python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4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7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Java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41176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A2937D-12AE-4310-A213-A4AB51F4548A}"/>
              </a:ext>
            </a:extLst>
          </p:cNvPr>
          <p:cNvSpPr txBox="1"/>
          <p:nvPr/>
        </p:nvSpPr>
        <p:spPr>
          <a:xfrm>
            <a:off x="838200" y="4801568"/>
            <a:ext cx="922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BD3"/>
                </a:solidFill>
              </a:rPr>
              <a:t>Table 1</a:t>
            </a:r>
            <a:r>
              <a:rPr lang="en-US" dirty="0"/>
              <a:t>: 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 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websites rating,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73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3F85C-12E7-493E-8C15-DDCDAA00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92BD3"/>
                </a:solidFill>
              </a:rPr>
              <a:t>Usage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70E0DF-34C7-4230-949C-075FF82BE5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4182979" cy="286232"/>
          </a:xfrm>
          <a:prstGeom prst="rect">
            <a:avLst/>
          </a:prstGeom>
          <a:solidFill>
            <a:srgbClr val="EAE6CA"/>
          </a:solidFill>
          <a:ln>
            <a:solidFill>
              <a:srgbClr val="EAE6CA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it-IT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</a:t>
            </a:r>
            <a:endParaRPr lang="it-I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82C01E-AC65-4924-8088-A4B237165486}"/>
              </a:ext>
            </a:extLst>
          </p:cNvPr>
          <p:cNvSpPr txBox="1"/>
          <p:nvPr/>
        </p:nvSpPr>
        <p:spPr>
          <a:xfrm>
            <a:off x="710652" y="2235064"/>
            <a:ext cx="520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1: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GEMAct</a:t>
            </a:r>
            <a:r>
              <a:rPr lang="it-IT" dirty="0"/>
              <a:t> from the </a:t>
            </a:r>
            <a:r>
              <a:rPr lang="it-IT" dirty="0" err="1"/>
              <a:t>PyPi</a:t>
            </a:r>
            <a:r>
              <a:rPr lang="it-IT" dirty="0"/>
              <a:t> index.</a:t>
            </a:r>
            <a:endParaRPr lang="it-IT" dirty="0">
              <a:solidFill>
                <a:srgbClr val="092BD3"/>
              </a:solidFill>
            </a:endParaRP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1CAB4BA0-3461-4BC0-9C34-716C00B2B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981615"/>
              </p:ext>
            </p:extLst>
          </p:nvPr>
        </p:nvGraphicFramePr>
        <p:xfrm>
          <a:off x="6819899" y="180459"/>
          <a:ext cx="7700212" cy="561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8A747BA4-8E91-46A7-98B9-F1EB55BD9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2" y="3066613"/>
            <a:ext cx="9245914" cy="203526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ACEFAC-5B7B-4424-9D0B-DCFF5779482E}"/>
              </a:ext>
            </a:extLst>
          </p:cNvPr>
          <p:cNvSpPr txBox="1"/>
          <p:nvPr/>
        </p:nvSpPr>
        <p:spPr>
          <a:xfrm>
            <a:off x="380867" y="5607254"/>
            <a:ext cx="353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Figure 1: </a:t>
            </a:r>
            <a:r>
              <a:rPr lang="it-IT" dirty="0" err="1"/>
              <a:t>GEMAct</a:t>
            </a:r>
            <a:r>
              <a:rPr lang="it-IT" dirty="0"/>
              <a:t> in the </a:t>
            </a:r>
            <a:r>
              <a:rPr lang="it-IT" dirty="0" err="1"/>
              <a:t>PyPi</a:t>
            </a:r>
            <a:r>
              <a:rPr lang="it-IT" dirty="0"/>
              <a:t> index.</a:t>
            </a:r>
            <a:endParaRPr lang="it-IT" dirty="0">
              <a:solidFill>
                <a:srgbClr val="092B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C1C98-9215-4F1D-9BCC-A3BDB0C7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45552"/>
            <a:ext cx="10515600" cy="1360379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Discrete </a:t>
            </a:r>
            <a:r>
              <a:rPr lang="it-IT" dirty="0" err="1">
                <a:solidFill>
                  <a:srgbClr val="092BD3"/>
                </a:solidFill>
              </a:rPr>
              <a:t>severity</a:t>
            </a:r>
            <a:br>
              <a:rPr lang="it-IT" dirty="0">
                <a:solidFill>
                  <a:srgbClr val="092BD3"/>
                </a:solidFill>
              </a:rPr>
            </a:br>
            <a:endParaRPr lang="it-IT" dirty="0">
              <a:solidFill>
                <a:srgbClr val="092BD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984FE6-AB0C-42DD-BA22-716DF87D2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02214"/>
                <a:ext cx="10515600" cy="8104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In order to </a:t>
                </a:r>
                <a:r>
                  <a:rPr lang="it-IT" sz="2000" dirty="0" err="1"/>
                  <a:t>discretize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severity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, a </a:t>
                </a:r>
                <a:r>
                  <a:rPr lang="it-IT" sz="2000" dirty="0" err="1"/>
                  <a:t>span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sz="2000" dirty="0"/>
                  <a:t> and an </a:t>
                </a:r>
                <a:r>
                  <a:rPr lang="it-IT" sz="2000" dirty="0" err="1"/>
                  <a:t>integer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2000" dirty="0"/>
                  <a:t> are </a:t>
                </a:r>
                <a:r>
                  <a:rPr lang="it-IT" sz="2000" dirty="0" err="1"/>
                  <a:t>chosen</a:t>
                </a:r>
                <a:r>
                  <a:rPr lang="it-IT" sz="2000" dirty="0"/>
                  <a:t> and a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assigned</a:t>
                </a:r>
                <a:r>
                  <a:rPr lang="it-IT" sz="2000" dirty="0"/>
                  <a:t> to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point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sz="2000" dirty="0"/>
                  <a:t>,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=0, …,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984FE6-AB0C-42DD-BA22-716DF87D2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02214"/>
                <a:ext cx="10515600" cy="810480"/>
              </a:xfrm>
              <a:blipFill>
                <a:blip r:embed="rId2"/>
                <a:stretch>
                  <a:fillRect l="-580" t="-7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B67BDF-6264-432D-8E0B-540224B91D01}"/>
              </a:ext>
            </a:extLst>
          </p:cNvPr>
          <p:cNvSpPr txBox="1"/>
          <p:nvPr/>
        </p:nvSpPr>
        <p:spPr>
          <a:xfrm>
            <a:off x="838198" y="2427978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Two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for </a:t>
            </a:r>
            <a:r>
              <a:rPr lang="it-IT" sz="2000" dirty="0" err="1"/>
              <a:t>determining</a:t>
            </a:r>
            <a:r>
              <a:rPr lang="it-IT" sz="2000" dirty="0"/>
              <a:t> the </a:t>
            </a:r>
            <a:r>
              <a:rPr lang="it-IT" sz="2000" dirty="0" err="1"/>
              <a:t>probabilities</a:t>
            </a:r>
            <a:r>
              <a:rPr lang="it-IT" sz="2000" dirty="0"/>
              <a:t> </a:t>
            </a:r>
            <a:r>
              <a:rPr lang="it-IT" sz="2000" i="1" dirty="0" err="1"/>
              <a:t>f</a:t>
            </a:r>
            <a:r>
              <a:rPr lang="it-IT" sz="1600" i="1" dirty="0" err="1"/>
              <a:t>j</a:t>
            </a:r>
            <a:r>
              <a:rPr lang="it-IT" sz="2000" dirty="0"/>
              <a:t>  are </a:t>
            </a:r>
            <a:r>
              <a:rPr lang="it-IT" sz="2000" dirty="0" err="1"/>
              <a:t>implemented</a:t>
            </a:r>
            <a:r>
              <a:rPr lang="it-IT" sz="2000" dirty="0"/>
              <a:t> in </a:t>
            </a:r>
            <a:r>
              <a:rPr lang="it-IT" sz="2000" dirty="0" err="1"/>
              <a:t>GEMAct</a:t>
            </a:r>
            <a:r>
              <a:rPr lang="it-IT" sz="2000" dirty="0"/>
              <a:t>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23867B-2355-4F2A-A8A8-26DAE30BCF80}"/>
              </a:ext>
            </a:extLst>
          </p:cNvPr>
          <p:cNvSpPr txBox="1"/>
          <p:nvPr/>
        </p:nvSpPr>
        <p:spPr>
          <a:xfrm>
            <a:off x="838197" y="2873166"/>
            <a:ext cx="1082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1)  Mass </a:t>
            </a:r>
            <a:r>
              <a:rPr lang="it-IT" sz="2000" dirty="0" err="1"/>
              <a:t>dispersal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60A302-9B6F-4448-9A69-61FA549C57B1}"/>
              </a:ext>
            </a:extLst>
          </p:cNvPr>
          <p:cNvSpPr txBox="1"/>
          <p:nvPr/>
        </p:nvSpPr>
        <p:spPr>
          <a:xfrm>
            <a:off x="838197" y="4057018"/>
            <a:ext cx="905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2)  Local moment matching</a:t>
            </a:r>
          </a:p>
          <a:p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D1B5F78-2791-488D-B940-594F9F43019A}"/>
                  </a:ext>
                </a:extLst>
              </p:cNvPr>
              <p:cNvSpPr txBox="1"/>
              <p:nvPr/>
            </p:nvSpPr>
            <p:spPr>
              <a:xfrm>
                <a:off x="838198" y="932952"/>
                <a:ext cx="105156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/>
                  <a:t>Given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continuous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severity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with </a:t>
                </a:r>
                <a:r>
                  <a:rPr lang="it-IT" sz="2000" dirty="0" err="1"/>
                  <a:t>c.d.f</a:t>
                </a:r>
                <a:r>
                  <a:rPr lang="it-IT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it-IT" sz="2000" dirty="0"/>
                  <a:t>(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·</a:t>
                </a:r>
                <a:r>
                  <a:rPr lang="it-IT" sz="2000" dirty="0"/>
                  <a:t>), an </a:t>
                </a:r>
                <a:r>
                  <a:rPr lang="it-IT" sz="2000" dirty="0" err="1"/>
                  <a:t>approximate</a:t>
                </a:r>
                <a:r>
                  <a:rPr lang="it-IT" sz="2000" dirty="0"/>
                  <a:t> discrete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can be </a:t>
                </a:r>
                <a:r>
                  <a:rPr lang="it-IT" sz="2000" dirty="0" err="1"/>
                  <a:t>constructed</a:t>
                </a:r>
                <a:r>
                  <a:rPr lang="it-IT" sz="2000" dirty="0"/>
                  <a:t> [2].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D1B5F78-2791-488D-B940-594F9F430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932952"/>
                <a:ext cx="10515601" cy="707886"/>
              </a:xfrm>
              <a:prstGeom prst="rect">
                <a:avLst/>
              </a:prstGeom>
              <a:blipFill>
                <a:blip r:embed="rId3"/>
                <a:stretch>
                  <a:fillRect l="-580" t="-5172" r="-1101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E88CE8-3BCF-48D6-A008-FE5D7126C634}"/>
                  </a:ext>
                </a:extLst>
              </p:cNvPr>
              <p:cNvSpPr txBox="1"/>
              <p:nvPr/>
            </p:nvSpPr>
            <p:spPr>
              <a:xfrm>
                <a:off x="1429039" y="3465558"/>
                <a:ext cx="7877909" cy="78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it-IT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000" b="0" dirty="0"/>
                  <a:t>,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2000" b="0" dirty="0"/>
                  <a:t>    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E88CE8-3BCF-48D6-A008-FE5D7126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39" y="3465558"/>
                <a:ext cx="7877909" cy="783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C3E1E4C-0FEC-4ED1-96F5-91A37CF31108}"/>
                  </a:ext>
                </a:extLst>
              </p:cNvPr>
              <p:cNvSpPr txBox="1"/>
              <p:nvPr/>
            </p:nvSpPr>
            <p:spPr>
              <a:xfrm>
                <a:off x="1429039" y="4607098"/>
                <a:ext cx="8896647" cy="818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it-IT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+1)·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it-IT" sz="2000" b="0" dirty="0"/>
                  <a:t>,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sz="2000" b="0" dirty="0"/>
                  <a:t>    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C3E1E4C-0FEC-4ED1-96F5-91A37CF3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39" y="4607098"/>
                <a:ext cx="8896647" cy="818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6CEBD-843B-4A36-83ED-723CA5D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28" y="-150453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Discrete </a:t>
            </a:r>
            <a:r>
              <a:rPr lang="it-IT" dirty="0" err="1">
                <a:solidFill>
                  <a:srgbClr val="092BD3"/>
                </a:solidFill>
              </a:rPr>
              <a:t>severity</a:t>
            </a:r>
            <a:r>
              <a:rPr lang="it-IT" dirty="0">
                <a:solidFill>
                  <a:srgbClr val="092BD3"/>
                </a:solidFill>
              </a:rPr>
              <a:t> with </a:t>
            </a:r>
            <a:r>
              <a:rPr lang="it-IT" dirty="0" err="1">
                <a:solidFill>
                  <a:srgbClr val="092BD3"/>
                </a:solidFill>
              </a:rPr>
              <a:t>GEMAct</a:t>
            </a:r>
            <a:endParaRPr lang="it-IT" dirty="0">
              <a:solidFill>
                <a:srgbClr val="092BD3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3B93EB-99D5-4C5D-A0B2-ACD18F2B9F86}"/>
              </a:ext>
            </a:extLst>
          </p:cNvPr>
          <p:cNvSpPr txBox="1"/>
          <p:nvPr/>
        </p:nvSpPr>
        <p:spPr>
          <a:xfrm>
            <a:off x="866498" y="943197"/>
            <a:ext cx="9007366" cy="5493812"/>
          </a:xfrm>
          <a:prstGeom prst="rect">
            <a:avLst/>
          </a:prstGeom>
          <a:solidFill>
            <a:srgbClr val="EAE6CA"/>
          </a:solidFill>
          <a:ln>
            <a:solidFill>
              <a:srgbClr val="EAE6CA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m_= 100000 #int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h_= 1. # float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d_= 200 # float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u_= 5000 # float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spar_ = {'a’ : 2000, 'scale’ : 1/2} #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severity_ = 'gamma' # str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Mysv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gemact.Severity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spar=spar_, 			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d=d_,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u=u_,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sdist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=severity_,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m=m_,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h=h_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massD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mysv.massDispersal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mysv.localMoments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meanMD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np.sum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massD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severity_seq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']*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massD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['fj'])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meanLM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np.sum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severity_seq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']*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localM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['fj'])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meanMD</a:t>
            </a: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800.0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meanLM</a:t>
            </a: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800.0</a:t>
            </a:r>
            <a:endParaRPr lang="it-IT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D5B5DC-0DDA-431B-867D-2FF7A768C12B}"/>
              </a:ext>
            </a:extLst>
          </p:cNvPr>
          <p:cNvSpPr txBox="1"/>
          <p:nvPr/>
        </p:nvSpPr>
        <p:spPr>
          <a:xfrm>
            <a:off x="4583561" y="1410303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Severity </a:t>
            </a:r>
            <a:r>
              <a:rPr lang="it-IT" dirty="0" err="1">
                <a:solidFill>
                  <a:srgbClr val="092BD3"/>
                </a:solidFill>
              </a:rPr>
              <a:t>assumptions</a:t>
            </a:r>
            <a:endParaRPr lang="it-IT" dirty="0">
              <a:solidFill>
                <a:srgbClr val="092BD3"/>
              </a:solidFill>
            </a:endParaRP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794C1-A2B8-414C-A4E8-AE3561D93A36}"/>
              </a:ext>
            </a:extLst>
          </p:cNvPr>
          <p:cNvSpPr txBox="1"/>
          <p:nvPr/>
        </p:nvSpPr>
        <p:spPr>
          <a:xfrm>
            <a:off x="4583561" y="3160052"/>
            <a:ext cx="250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Data are </a:t>
            </a:r>
            <a:r>
              <a:rPr lang="it-IT" dirty="0" err="1">
                <a:solidFill>
                  <a:srgbClr val="092BD3"/>
                </a:solidFill>
              </a:rPr>
              <a:t>then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passed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through</a:t>
            </a:r>
            <a:r>
              <a:rPr lang="it-IT" dirty="0">
                <a:solidFill>
                  <a:srgbClr val="092BD3"/>
                </a:solidFill>
              </a:rPr>
              <a:t> Severity.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F1768A-61F6-40EE-AA8B-D0401C8FCFF0}"/>
              </a:ext>
            </a:extLst>
          </p:cNvPr>
          <p:cNvSpPr txBox="1"/>
          <p:nvPr/>
        </p:nvSpPr>
        <p:spPr>
          <a:xfrm>
            <a:off x="6908896" y="4798530"/>
            <a:ext cx="29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Use the </a:t>
            </a:r>
            <a:r>
              <a:rPr lang="it-IT" dirty="0" err="1">
                <a:solidFill>
                  <a:srgbClr val="092BD3"/>
                </a:solidFill>
              </a:rPr>
              <a:t>results</a:t>
            </a:r>
            <a:r>
              <a:rPr lang="it-IT" dirty="0">
                <a:solidFill>
                  <a:srgbClr val="092BD3"/>
                </a:solidFill>
              </a:rPr>
              <a:t> to compute the </a:t>
            </a:r>
            <a:r>
              <a:rPr lang="it-IT" dirty="0" err="1">
                <a:solidFill>
                  <a:srgbClr val="092BD3"/>
                </a:solidFill>
              </a:rPr>
              <a:t>mean</a:t>
            </a:r>
            <a:r>
              <a:rPr lang="it-IT" dirty="0">
                <a:solidFill>
                  <a:srgbClr val="092BD3"/>
                </a:solidFill>
              </a:rPr>
              <a:t> of the </a:t>
            </a:r>
            <a:r>
              <a:rPr lang="it-IT" dirty="0" err="1">
                <a:solidFill>
                  <a:srgbClr val="092BD3"/>
                </a:solidFill>
              </a:rPr>
              <a:t>distribution</a:t>
            </a:r>
            <a:r>
              <a:rPr lang="it-IT" dirty="0">
                <a:solidFill>
                  <a:srgbClr val="092BD3"/>
                </a:solidFill>
              </a:rPr>
              <a:t>.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CBC57-5EA2-4705-BDE2-C2244B8E95CD}"/>
              </a:ext>
            </a:extLst>
          </p:cNvPr>
          <p:cNvSpPr txBox="1"/>
          <p:nvPr/>
        </p:nvSpPr>
        <p:spPr>
          <a:xfrm>
            <a:off x="866498" y="6437009"/>
            <a:ext cx="4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92BD3"/>
                </a:solidFill>
              </a:rPr>
              <a:t>Listing 2 : </a:t>
            </a:r>
            <a:r>
              <a:rPr lang="it-IT" dirty="0"/>
              <a:t>Severity </a:t>
            </a:r>
            <a:r>
              <a:rPr lang="it-IT" dirty="0" err="1"/>
              <a:t>discretization</a:t>
            </a:r>
            <a:r>
              <a:rPr lang="it-IT" dirty="0"/>
              <a:t> with </a:t>
            </a:r>
            <a:r>
              <a:rPr lang="it-IT" dirty="0" err="1"/>
              <a:t>GEMAct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5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5319-F82B-4C4E-8134-73BB50F0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Aggregate </a:t>
            </a:r>
            <a:r>
              <a:rPr lang="it-IT" dirty="0" err="1">
                <a:solidFill>
                  <a:srgbClr val="092BD3"/>
                </a:solidFill>
              </a:rPr>
              <a:t>loss</a:t>
            </a:r>
            <a:r>
              <a:rPr lang="it-IT" dirty="0">
                <a:solidFill>
                  <a:srgbClr val="092BD3"/>
                </a:solidFill>
              </a:rPr>
              <a:t> – </a:t>
            </a:r>
            <a:r>
              <a:rPr lang="it-IT" dirty="0" err="1">
                <a:solidFill>
                  <a:srgbClr val="092BD3"/>
                </a:solidFill>
              </a:rPr>
              <a:t>Panjer</a:t>
            </a:r>
            <a:r>
              <a:rPr lang="it-IT" dirty="0">
                <a:solidFill>
                  <a:srgbClr val="092BD3"/>
                </a:solidFill>
              </a:rPr>
              <a:t> </a:t>
            </a:r>
            <a:r>
              <a:rPr lang="it-IT" dirty="0" err="1">
                <a:solidFill>
                  <a:srgbClr val="092BD3"/>
                </a:solidFill>
              </a:rPr>
              <a:t>recursion</a:t>
            </a:r>
            <a:endParaRPr lang="it-IT" dirty="0">
              <a:solidFill>
                <a:srgbClr val="092BD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016BD33-0197-48DF-B5E5-B827601908B5}"/>
                  </a:ext>
                </a:extLst>
              </p:cNvPr>
              <p:cNvSpPr txBox="1"/>
              <p:nvPr/>
            </p:nvSpPr>
            <p:spPr>
              <a:xfrm>
                <a:off x="838200" y="1428203"/>
                <a:ext cx="101205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In the C.R.M. framework, assume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the frequency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belongs</a:t>
                </a:r>
                <a:r>
                  <a:rPr lang="it-IT" sz="2000" dirty="0"/>
                  <a:t> to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class,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endParaRPr lang="it-IT" sz="2400" i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016BD33-0197-48DF-B5E5-B8276019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8203"/>
                <a:ext cx="10120532" cy="707886"/>
              </a:xfrm>
              <a:prstGeom prst="rect">
                <a:avLst/>
              </a:prstGeom>
              <a:blipFill>
                <a:blip r:embed="rId2"/>
                <a:stretch>
                  <a:fillRect l="-663" t="-4310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382149-7B83-491A-97E7-59C4B08D2C5B}"/>
                  </a:ext>
                </a:extLst>
              </p:cNvPr>
              <p:cNvSpPr txBox="1"/>
              <p:nvPr/>
            </p:nvSpPr>
            <p:spPr>
              <a:xfrm>
                <a:off x="838200" y="2595399"/>
                <a:ext cx="5584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/>
                  <a:t>where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.                              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382149-7B83-491A-97E7-59C4B08D2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5399"/>
                <a:ext cx="5584874" cy="400110"/>
              </a:xfrm>
              <a:prstGeom prst="rect">
                <a:avLst/>
              </a:prstGeom>
              <a:blipFill>
                <a:blip r:embed="rId3"/>
                <a:stretch>
                  <a:fillRect l="-1201" t="-9231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A396A2C-4E9B-4CC4-A5F3-C1203C7BBB27}"/>
                  </a:ext>
                </a:extLst>
              </p:cNvPr>
              <p:cNvSpPr txBox="1"/>
              <p:nvPr/>
            </p:nvSpPr>
            <p:spPr>
              <a:xfrm>
                <a:off x="2509406" y="1998508"/>
                <a:ext cx="5497595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=1, 2,…,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it-IT" sz="2000" b="0" dirty="0"/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A396A2C-4E9B-4CC4-A5F3-C1203C7BB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406" y="1998508"/>
                <a:ext cx="5497595" cy="999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9CAD773-8431-400B-AB0C-7F849EACF9AC}"/>
                  </a:ext>
                </a:extLst>
              </p:cNvPr>
              <p:cNvSpPr txBox="1"/>
              <p:nvPr/>
            </p:nvSpPr>
            <p:spPr>
              <a:xfrm>
                <a:off x="838200" y="3022844"/>
                <a:ext cx="9931791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If the </a:t>
                </a:r>
                <a:r>
                  <a:rPr lang="it-IT" sz="2000" dirty="0" err="1"/>
                  <a:t>severity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has</a:t>
                </a:r>
                <a:r>
                  <a:rPr lang="it-IT" sz="2000" dirty="0"/>
                  <a:t> an </a:t>
                </a:r>
                <a:r>
                  <a:rPr lang="it-IT" sz="2000" dirty="0" err="1"/>
                  <a:t>arithmetic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𝑗h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it-IT" sz="2000" dirty="0"/>
                  <a:t>, </a:t>
                </a:r>
                <a:r>
                  <a:rPr lang="it-IT" sz="2000" dirty="0" err="1"/>
                  <a:t>then</a:t>
                </a:r>
                <a:r>
                  <a:rPr lang="it-IT" sz="2000" dirty="0"/>
                  <a:t> the following recursive formula </a:t>
                </a:r>
                <a:r>
                  <a:rPr lang="it-IT" sz="2000" dirty="0" err="1"/>
                  <a:t>holds</a:t>
                </a:r>
                <a:r>
                  <a:rPr lang="it-IT" sz="2000" dirty="0"/>
                  <a:t>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9CAD773-8431-400B-AB0C-7F849EACF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22844"/>
                <a:ext cx="9931791" cy="732573"/>
              </a:xfrm>
              <a:prstGeom prst="rect">
                <a:avLst/>
              </a:prstGeom>
              <a:blipFill>
                <a:blip r:embed="rId5"/>
                <a:stretch>
                  <a:fillRect l="-675" t="-4167" b="-1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9143FD-BE7E-4F1E-84B5-EBB34C1BD6E4}"/>
                  </a:ext>
                </a:extLst>
              </p:cNvPr>
              <p:cNvSpPr txBox="1"/>
              <p:nvPr/>
            </p:nvSpPr>
            <p:spPr>
              <a:xfrm>
                <a:off x="3254802" y="3691489"/>
                <a:ext cx="4032642" cy="906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𝑏𝑗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9143FD-BE7E-4F1E-84B5-EBB34C1B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802" y="3691489"/>
                <a:ext cx="4032642" cy="906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225AC5A-A988-4B6F-8922-718E648FD674}"/>
                  </a:ext>
                </a:extLst>
              </p:cNvPr>
              <p:cNvSpPr txBox="1"/>
              <p:nvPr/>
            </p:nvSpPr>
            <p:spPr>
              <a:xfrm>
                <a:off x="838200" y="4605427"/>
                <a:ext cx="5584874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.                              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225AC5A-A988-4B6F-8922-718E648F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05427"/>
                <a:ext cx="5584874" cy="451790"/>
              </a:xfrm>
              <a:prstGeom prst="rect">
                <a:avLst/>
              </a:prstGeom>
              <a:blipFill>
                <a:blip r:embed="rId7"/>
                <a:stretch>
                  <a:fillRect l="-1201" t="-104000" b="-15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B1498-14BB-4D6C-AD79-F1152F6D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92BD3"/>
                </a:solidFill>
              </a:rPr>
              <a:t>Distributions</a:t>
            </a:r>
            <a:endParaRPr lang="it-IT" dirty="0">
              <a:solidFill>
                <a:srgbClr val="092BD3"/>
              </a:solidFill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5D26B9C0-873A-445A-8270-4DCBC1A95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22530"/>
              </p:ext>
            </p:extLst>
          </p:nvPr>
        </p:nvGraphicFramePr>
        <p:xfrm>
          <a:off x="838200" y="1285240"/>
          <a:ext cx="97635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297">
                  <a:extLst>
                    <a:ext uri="{9D8B030D-6E8A-4147-A177-3AD203B41FA5}">
                      <a16:colId xmlns:a16="http://schemas.microsoft.com/office/drawing/2014/main" val="1823622167"/>
                    </a:ext>
                  </a:extLst>
                </a:gridCol>
                <a:gridCol w="3082445">
                  <a:extLst>
                    <a:ext uri="{9D8B030D-6E8A-4147-A177-3AD203B41FA5}">
                      <a16:colId xmlns:a16="http://schemas.microsoft.com/office/drawing/2014/main" val="3895396591"/>
                    </a:ext>
                  </a:extLst>
                </a:gridCol>
                <a:gridCol w="1449797">
                  <a:extLst>
                    <a:ext uri="{9D8B030D-6E8A-4147-A177-3AD203B41FA5}">
                      <a16:colId xmlns:a16="http://schemas.microsoft.com/office/drawing/2014/main" val="290746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GEMAct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SciPy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2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Zero-</a:t>
                      </a:r>
                      <a:r>
                        <a:rPr lang="it-IT" dirty="0" err="1"/>
                        <a:t>Truncated</a:t>
                      </a:r>
                      <a:r>
                        <a:rPr lang="it-IT" dirty="0"/>
                        <a:t> Poisson.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Zero-</a:t>
                      </a:r>
                      <a:r>
                        <a:rPr lang="it-IT" dirty="0" err="1"/>
                        <a:t>Modified</a:t>
                      </a:r>
                      <a:r>
                        <a:rPr lang="it-IT" dirty="0"/>
                        <a:t> Poisson.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4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Zero-</a:t>
                      </a:r>
                      <a:r>
                        <a:rPr lang="it-IT" dirty="0" err="1"/>
                        <a:t>Truncated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Binomial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7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Zero-</a:t>
                      </a:r>
                      <a:r>
                        <a:rPr lang="it-IT" dirty="0" err="1"/>
                        <a:t>Modified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Binomial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4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Zero-</a:t>
                      </a:r>
                      <a:r>
                        <a:rPr lang="it-IT" dirty="0" err="1"/>
                        <a:t>Truncated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Geometric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5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Zero-</a:t>
                      </a:r>
                      <a:r>
                        <a:rPr lang="it-IT" dirty="0" err="1"/>
                        <a:t>Modified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Gemetric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Zero-</a:t>
                      </a:r>
                      <a:r>
                        <a:rPr lang="it-IT" dirty="0" err="1"/>
                        <a:t>Truncated</a:t>
                      </a:r>
                      <a:r>
                        <a:rPr lang="it-IT" dirty="0"/>
                        <a:t> Negative </a:t>
                      </a:r>
                      <a:r>
                        <a:rPr lang="it-IT" dirty="0" err="1"/>
                        <a:t>Binomial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1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Zero-</a:t>
                      </a:r>
                      <a:r>
                        <a:rPr lang="it-IT" dirty="0" err="1"/>
                        <a:t>Modified</a:t>
                      </a:r>
                      <a:r>
                        <a:rPr lang="it-IT" dirty="0"/>
                        <a:t> Negative </a:t>
                      </a:r>
                      <a:r>
                        <a:rPr lang="it-IT" dirty="0" err="1"/>
                        <a:t>Binomial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Zero-</a:t>
                      </a:r>
                      <a:r>
                        <a:rPr lang="it-IT" dirty="0" err="1"/>
                        <a:t>Modified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Logarithmic</a:t>
                      </a:r>
                      <a:r>
                        <a:rPr lang="it-IT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√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×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2803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A2937D-12AE-4310-A213-A4AB51F4548A}"/>
              </a:ext>
            </a:extLst>
          </p:cNvPr>
          <p:cNvSpPr txBox="1"/>
          <p:nvPr/>
        </p:nvSpPr>
        <p:spPr>
          <a:xfrm>
            <a:off x="838200" y="5203428"/>
            <a:ext cx="82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BD3"/>
                </a:solidFill>
              </a:rPr>
              <a:t>Table 2</a:t>
            </a:r>
            <a:r>
              <a:rPr lang="en-US" dirty="0"/>
              <a:t>: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GEMAct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Python users</a:t>
            </a:r>
            <a:r>
              <a:rPr lang="en-US" dirty="0"/>
              <a:t>. See [2].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9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67089-1E57-4BA7-BBF1-ABFCC5D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92BD3"/>
                </a:solidFill>
              </a:rPr>
              <a:t>Aggregate </a:t>
            </a:r>
            <a:r>
              <a:rPr lang="it-IT" dirty="0" err="1">
                <a:solidFill>
                  <a:srgbClr val="092BD3"/>
                </a:solidFill>
              </a:rPr>
              <a:t>loss</a:t>
            </a:r>
            <a:r>
              <a:rPr lang="it-IT" dirty="0">
                <a:solidFill>
                  <a:srgbClr val="092BD3"/>
                </a:solidFill>
              </a:rPr>
              <a:t> - FFT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5F684-3B90-42D7-A1BE-AD1326A5E1A5}"/>
                  </a:ext>
                </a:extLst>
              </p:cNvPr>
              <p:cNvSpPr txBox="1"/>
              <p:nvPr/>
            </p:nvSpPr>
            <p:spPr>
              <a:xfrm>
                <a:off x="838200" y="1465605"/>
                <a:ext cx="9636369" cy="725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Given the </a:t>
                </a:r>
                <a:r>
                  <a:rPr lang="it-IT" sz="2000" dirty="0" err="1"/>
                  <a:t>probabilities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of the </a:t>
                </a:r>
                <a:r>
                  <a:rPr lang="it-IT" sz="2000" dirty="0" err="1"/>
                  <a:t>arithmetic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severity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denote</a:t>
                </a:r>
                <a:r>
                  <a:rPr lang="it-IT" sz="2000" dirty="0"/>
                  <a:t> by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the Discrete Fourier </a:t>
                </a:r>
                <a:r>
                  <a:rPr lang="it-IT" sz="2000" dirty="0" err="1"/>
                  <a:t>Transform</a:t>
                </a:r>
                <a:r>
                  <a:rPr lang="it-IT" sz="2000" dirty="0"/>
                  <a:t> of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5F684-3B90-42D7-A1BE-AD1326A5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5605"/>
                <a:ext cx="9636369" cy="725263"/>
              </a:xfrm>
              <a:prstGeom prst="rect">
                <a:avLst/>
              </a:prstGeom>
              <a:blipFill>
                <a:blip r:embed="rId2"/>
                <a:stretch>
                  <a:fillRect l="-696" t="-4202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D208059-E8C9-456F-A610-557692C10CAA}"/>
                  </a:ext>
                </a:extLst>
              </p:cNvPr>
              <p:cNvSpPr txBox="1"/>
              <p:nvPr/>
            </p:nvSpPr>
            <p:spPr>
              <a:xfrm>
                <a:off x="838200" y="2335237"/>
                <a:ext cx="10050194" cy="195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The </a:t>
                </a:r>
                <a:r>
                  <a:rPr lang="it-IT" sz="2000" dirty="0" err="1"/>
                  <a:t>probabilities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of the aggregate </a:t>
                </a:r>
                <a:r>
                  <a:rPr lang="it-IT" sz="2000" dirty="0" err="1"/>
                  <a:t>loss</a:t>
                </a:r>
                <a:r>
                  <a:rPr lang="it-IT" sz="2000" dirty="0"/>
                  <a:t> can be </a:t>
                </a:r>
                <a:r>
                  <a:rPr lang="it-IT" sz="2000" dirty="0" err="1"/>
                  <a:t>approximated</a:t>
                </a:r>
                <a:r>
                  <a:rPr lang="it-IT" sz="2000" dirty="0"/>
                  <a:t> by the inverse DFT of</a:t>
                </a:r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dirty="0" err="1"/>
                  <a:t>where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generating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function</a:t>
                </a:r>
                <a:r>
                  <a:rPr lang="it-IT" sz="2000" dirty="0"/>
                  <a:t> of the frequency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D208059-E8C9-456F-A610-557692C1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5237"/>
                <a:ext cx="10050194" cy="1956369"/>
              </a:xfrm>
              <a:prstGeom prst="rect">
                <a:avLst/>
              </a:prstGeom>
              <a:blipFill>
                <a:blip r:embed="rId3"/>
                <a:stretch>
                  <a:fillRect l="-667" t="-1558" b="-46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256B5-9A0C-4228-A32B-2DAB99FEF281}"/>
              </a:ext>
            </a:extLst>
          </p:cNvPr>
          <p:cNvSpPr txBox="1"/>
          <p:nvPr/>
        </p:nvSpPr>
        <p:spPr>
          <a:xfrm>
            <a:off x="838200" y="4291606"/>
            <a:ext cx="1005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ditribution</a:t>
            </a:r>
            <a:r>
              <a:rPr lang="it-IT" sz="2000" dirty="0"/>
              <a:t> of the aggregate </a:t>
            </a:r>
            <a:r>
              <a:rPr lang="it-IT" sz="2000" dirty="0" err="1"/>
              <a:t>loss</a:t>
            </a:r>
            <a:r>
              <a:rPr lang="it-IT" sz="2000" dirty="0"/>
              <a:t> can be </a:t>
            </a:r>
            <a:r>
              <a:rPr lang="it-IT" sz="2000" dirty="0" err="1"/>
              <a:t>computed</a:t>
            </a:r>
            <a:r>
              <a:rPr lang="it-IT" sz="2000" dirty="0"/>
              <a:t> </a:t>
            </a:r>
            <a:r>
              <a:rPr lang="it-IT" sz="2000" dirty="0" err="1"/>
              <a:t>efficiently</a:t>
            </a:r>
            <a:r>
              <a:rPr lang="it-IT" sz="2000" dirty="0"/>
              <a:t> by </a:t>
            </a:r>
            <a:r>
              <a:rPr lang="it-IT" sz="2000" dirty="0" err="1"/>
              <a:t>means</a:t>
            </a:r>
            <a:r>
              <a:rPr lang="it-IT" sz="2000" dirty="0"/>
              <a:t> of a Fast Fourier </a:t>
            </a:r>
            <a:r>
              <a:rPr lang="it-IT" sz="2000" dirty="0" err="1"/>
              <a:t>Transform</a:t>
            </a:r>
            <a:r>
              <a:rPr lang="it-IT" sz="2000" dirty="0"/>
              <a:t> </a:t>
            </a:r>
            <a:r>
              <a:rPr lang="it-IT" sz="2000" dirty="0" err="1"/>
              <a:t>algorithm</a:t>
            </a:r>
            <a:r>
              <a:rPr lang="it-IT" sz="2000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997E58-156B-4191-9CD7-01769067885B}"/>
              </a:ext>
            </a:extLst>
          </p:cNvPr>
          <p:cNvSpPr txBox="1"/>
          <p:nvPr/>
        </p:nvSpPr>
        <p:spPr>
          <a:xfrm>
            <a:off x="838200" y="5099381"/>
            <a:ext cx="10397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Note:</a:t>
            </a:r>
            <a:r>
              <a:rPr lang="it-IT" sz="2000" dirty="0"/>
              <a:t> the product of </a:t>
            </a:r>
            <a:r>
              <a:rPr lang="it-IT" sz="2000" dirty="0" err="1"/>
              <a:t>DFTs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DFT of the </a:t>
            </a:r>
            <a:r>
              <a:rPr lang="it-IT" sz="2000" dirty="0" err="1"/>
              <a:t>circular</a:t>
            </a:r>
            <a:r>
              <a:rPr lang="it-IT" sz="2000" dirty="0"/>
              <a:t> </a:t>
            </a:r>
            <a:r>
              <a:rPr lang="it-IT" sz="2000" dirty="0" err="1"/>
              <a:t>convolution</a:t>
            </a:r>
            <a:r>
              <a:rPr lang="it-IT" sz="2000" dirty="0"/>
              <a:t> [H] 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it-IT" sz="2000" dirty="0"/>
              <a:t> the procedure leads to </a:t>
            </a:r>
            <a:r>
              <a:rPr lang="it-IT" sz="2000" dirty="0" err="1"/>
              <a:t>aliasing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98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2368</Words>
  <Application>Microsoft Office PowerPoint</Application>
  <PresentationFormat>Widescreen</PresentationFormat>
  <Paragraphs>379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t1xbtt</vt:lpstr>
      <vt:lpstr>TeXGyreTermes-Bold</vt:lpstr>
      <vt:lpstr>TeXGyreTermes-BoldItalic</vt:lpstr>
      <vt:lpstr>TeXGyreTermes-Regular</vt:lpstr>
      <vt:lpstr>Tema di Office</vt:lpstr>
      <vt:lpstr>GEMAct: a comprehensive actuarial package for non-life (re)insurance</vt:lpstr>
      <vt:lpstr>Table of contents</vt:lpstr>
      <vt:lpstr>Why Python?</vt:lpstr>
      <vt:lpstr>Usage</vt:lpstr>
      <vt:lpstr>Discrete severity </vt:lpstr>
      <vt:lpstr>Discrete severity with GEMAct</vt:lpstr>
      <vt:lpstr>Aggregate loss – Panjer recursion</vt:lpstr>
      <vt:lpstr>Distributions</vt:lpstr>
      <vt:lpstr>Aggregate loss - FFT (1/2)</vt:lpstr>
      <vt:lpstr>Aggregate loss - FFT (2/2)</vt:lpstr>
      <vt:lpstr>Pricing models</vt:lpstr>
      <vt:lpstr>Aggregate loss with GEMAct</vt:lpstr>
      <vt:lpstr>Presentazione standard di PowerPoint</vt:lpstr>
      <vt:lpstr>Loss reserves (1/2)</vt:lpstr>
      <vt:lpstr>Loss reserves (2/2)</vt:lpstr>
      <vt:lpstr>Fisher-Lange reserve with GEMAct</vt:lpstr>
      <vt:lpstr>Presentazione standard di PowerPoint</vt:lpstr>
      <vt:lpstr>Loss aggregation - (1/2)</vt:lpstr>
      <vt:lpstr>Loss aggregation - (2/2)</vt:lpstr>
      <vt:lpstr>The AEP algorithm in GEMAct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GemAct: a comprehensive actuarial package for non-life (re)insurance</dc:title>
  <dc:creator>g.pittarello@campus.unimib.it</dc:creator>
  <cp:lastModifiedBy>g.pittarello@campus.unimib.it</cp:lastModifiedBy>
  <cp:revision>52</cp:revision>
  <cp:lastPrinted>2022-03-09T08:28:07Z</cp:lastPrinted>
  <dcterms:created xsi:type="dcterms:W3CDTF">2022-03-02T10:24:51Z</dcterms:created>
  <dcterms:modified xsi:type="dcterms:W3CDTF">2022-04-21T14:44:55Z</dcterms:modified>
</cp:coreProperties>
</file>