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4"/>
  </p:sldMasterIdLst>
  <p:sldIdLst>
    <p:sldId id="265" r:id="rId5"/>
    <p:sldId id="293" r:id="rId6"/>
    <p:sldId id="295" r:id="rId7"/>
    <p:sldId id="294" r:id="rId8"/>
    <p:sldId id="313" r:id="rId9"/>
    <p:sldId id="297" r:id="rId10"/>
    <p:sldId id="299" r:id="rId11"/>
    <p:sldId id="302" r:id="rId12"/>
    <p:sldId id="304" r:id="rId13"/>
    <p:sldId id="306" r:id="rId14"/>
    <p:sldId id="308" r:id="rId15"/>
    <p:sldId id="309" r:id="rId16"/>
    <p:sldId id="310" r:id="rId17"/>
    <p:sldId id="311" r:id="rId18"/>
    <p:sldId id="312" r:id="rId19"/>
    <p:sldId id="314" r:id="rId20"/>
    <p:sldId id="31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Προεπιλεγμένη ενότητα" id="{808096CF-EE95-4B6C-9831-5C0CF8D2CA4D}">
          <p14:sldIdLst>
            <p14:sldId id="265"/>
            <p14:sldId id="293"/>
            <p14:sldId id="295"/>
            <p14:sldId id="294"/>
            <p14:sldId id="313"/>
            <p14:sldId id="297"/>
            <p14:sldId id="299"/>
            <p14:sldId id="302"/>
            <p14:sldId id="304"/>
            <p14:sldId id="306"/>
            <p14:sldId id="308"/>
            <p14:sldId id="309"/>
            <p14:sldId id="310"/>
            <p14:sldId id="311"/>
            <p14:sldId id="312"/>
            <p14:sldId id="314"/>
            <p14:sldId id="315"/>
          </p14:sldIdLst>
        </p14:section>
        <p14:section name="Ενότητα χωρίς τίτλο" id="{E797E6EB-3254-4BA8-8FBD-8968DFC48E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C2D1A5-E846-4214-9C93-DF58263A6BB6}" v="353" dt="2025-01-08T03:57:20.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Διαφάνεια τίτλου">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1074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880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0156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274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77233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45762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5676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676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6418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666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767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4970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605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9495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smtClean="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9986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1/13/2025</a:t>
            </a:fld>
            <a:endParaRPr lang="en-US" dirty="0"/>
          </a:p>
        </p:txBody>
      </p:sp>
    </p:spTree>
    <p:extLst>
      <p:ext uri="{BB962C8B-B14F-4D97-AF65-F5344CB8AC3E}">
        <p14:creationId xmlns:p14="http://schemas.microsoft.com/office/powerpoint/2010/main" val="255845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43444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kpittis@ece.auth.gr" TargetMode="External"/><Relationship Id="rId2" Type="http://schemas.openxmlformats.org/officeDocument/2006/relationships/hyperlink" Target="mailto:anasgour@ece.auth.g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4"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cxnSp>
          <p:nvCxnSpPr>
            <p:cNvPr id="45" name="Straight Connector 44">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48"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49" name="Isosceles Triangle 48">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50"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51"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52"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53" name="Isosceles Triangle 52">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grpSp>
      <p:sp>
        <p:nvSpPr>
          <p:cNvPr id="55" name="Rectangle 54">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8" name="Straight Connector 57">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61"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62" name="Isosceles Triangle 61">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63"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64"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65"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66" name="Isosceles Triangle 65">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sp>
          <p:nvSpPr>
            <p:cNvPr id="67" name="Isosceles Triangle 66">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l-GR"/>
            </a:p>
          </p:txBody>
        </p:sp>
      </p:grpSp>
      <p:sp>
        <p:nvSpPr>
          <p:cNvPr id="2" name="Τίτλος 1">
            <a:extLst>
              <a:ext uri="{FF2B5EF4-FFF2-40B4-BE49-F238E27FC236}">
                <a16:creationId xmlns:a16="http://schemas.microsoft.com/office/drawing/2014/main" id="{3F3011F3-92ED-E6E2-EEA6-17ACB413EF56}"/>
              </a:ext>
            </a:extLst>
          </p:cNvPr>
          <p:cNvSpPr>
            <a:spLocks noGrp="1"/>
          </p:cNvSpPr>
          <p:nvPr>
            <p:ph type="title"/>
          </p:nvPr>
        </p:nvSpPr>
        <p:spPr>
          <a:xfrm>
            <a:off x="1507067" y="1651819"/>
            <a:ext cx="7766936" cy="2399017"/>
          </a:xfrm>
        </p:spPr>
        <p:txBody>
          <a:bodyPr vert="horz" lIns="91440" tIns="45720" rIns="91440" bIns="45720" rtlCol="0" anchor="b">
            <a:normAutofit fontScale="90000"/>
          </a:bodyPr>
          <a:lstStyle/>
          <a:p>
            <a:pPr algn="ctr"/>
            <a:r>
              <a:rPr lang="el-GR" sz="5400" b="1" dirty="0">
                <a:solidFill>
                  <a:srgbClr val="FF0000"/>
                </a:solidFill>
              </a:rPr>
              <a:t>ΕΡΓΑΣΙΑ</a:t>
            </a:r>
            <a:br>
              <a:rPr lang="el-GR" sz="5400" dirty="0">
                <a:solidFill>
                  <a:schemeClr val="tx1"/>
                </a:solidFill>
              </a:rPr>
            </a:br>
            <a:r>
              <a:rPr lang="el-GR" sz="5400" b="1" dirty="0">
                <a:solidFill>
                  <a:schemeClr val="tx1"/>
                </a:solidFill>
              </a:rPr>
              <a:t>ΑΝΑΓΝΩΡΙΣΗ ΠΡΟΤΥΠΩΝ ΚΑΙ ΜΗΧΑΝΙΚΗ ΜΑΘΗΣΗ</a:t>
            </a:r>
            <a:endParaRPr lang="en-US" sz="5400" b="1" dirty="0">
              <a:solidFill>
                <a:schemeClr val="tx1"/>
              </a:solidFill>
            </a:endParaRPr>
          </a:p>
        </p:txBody>
      </p:sp>
      <p:sp>
        <p:nvSpPr>
          <p:cNvPr id="3" name="Τίτλος 1">
            <a:extLst>
              <a:ext uri="{FF2B5EF4-FFF2-40B4-BE49-F238E27FC236}">
                <a16:creationId xmlns:a16="http://schemas.microsoft.com/office/drawing/2014/main" id="{4E5B3035-C759-C8DA-E80B-3378F74E8299}"/>
              </a:ext>
            </a:extLst>
          </p:cNvPr>
          <p:cNvSpPr txBox="1">
            <a:spLocks/>
          </p:cNvSpPr>
          <p:nvPr/>
        </p:nvSpPr>
        <p:spPr>
          <a:xfrm>
            <a:off x="425690" y="4194197"/>
            <a:ext cx="10989562" cy="1600388"/>
          </a:xfrm>
          <a:prstGeom prst="rect">
            <a:avLst/>
          </a:prstGeom>
        </p:spPr>
        <p:txBody>
          <a:bodyPr vert="horz" lIns="91440" tIns="45720" rIns="91440" bIns="45720" rtlCol="0" anchor="b">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l-GR" sz="3100" dirty="0">
                <a:solidFill>
                  <a:schemeClr val="tx1"/>
                </a:solidFill>
                <a:latin typeface="+mn-lt"/>
              </a:rPr>
              <a:t>ΕΠΙΜΕΛΕΙΑ: </a:t>
            </a:r>
          </a:p>
          <a:p>
            <a:r>
              <a:rPr lang="el-GR" sz="3100" dirty="0">
                <a:solidFill>
                  <a:schemeClr val="tx1"/>
                </a:solidFill>
                <a:latin typeface="+mn-lt"/>
              </a:rPr>
              <a:t>ΓΟΥΡΔΟΜΙΧΑΛΗΣ ΑΝΑΣΤΑΣΙΟΣ  10333  </a:t>
            </a:r>
            <a:r>
              <a:rPr lang="en-US" sz="3100" dirty="0">
                <a:solidFill>
                  <a:schemeClr val="tx1"/>
                </a:solidFill>
                <a:effectLst/>
                <a:latin typeface="+mn-lt"/>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anasgour</a:t>
            </a:r>
            <a:r>
              <a:rPr lang="el-GR" sz="3100" dirty="0">
                <a:solidFill>
                  <a:schemeClr val="tx1"/>
                </a:solidFill>
                <a:effectLst/>
                <a:latin typeface="+mn-lt"/>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3100" dirty="0">
                <a:solidFill>
                  <a:schemeClr val="tx1"/>
                </a:solidFill>
                <a:effectLst/>
                <a:latin typeface="+mn-lt"/>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ece</a:t>
            </a:r>
            <a:r>
              <a:rPr lang="el-GR" sz="3100" dirty="0">
                <a:solidFill>
                  <a:schemeClr val="tx1"/>
                </a:solidFill>
                <a:effectLst/>
                <a:latin typeface="+mn-lt"/>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3100" dirty="0">
                <a:solidFill>
                  <a:schemeClr val="tx1"/>
                </a:solidFill>
                <a:effectLst/>
                <a:latin typeface="+mn-lt"/>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auth</a:t>
            </a:r>
            <a:r>
              <a:rPr lang="el-GR" sz="3100" dirty="0">
                <a:solidFill>
                  <a:schemeClr val="tx1"/>
                </a:solidFill>
                <a:effectLst/>
                <a:latin typeface="+mn-lt"/>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sz="3100" dirty="0">
                <a:solidFill>
                  <a:schemeClr val="tx1"/>
                </a:solidFill>
                <a:effectLst/>
                <a:latin typeface="+mn-lt"/>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gr</a:t>
            </a:r>
            <a:endParaRPr lang="el-GR" sz="3100" dirty="0">
              <a:solidFill>
                <a:schemeClr val="tx1"/>
              </a:solidFill>
              <a:effectLst/>
              <a:latin typeface="+mn-lt"/>
              <a:ea typeface="Aptos" panose="020B0004020202020204" pitchFamily="34" charset="0"/>
              <a:cs typeface="Times New Roman" panose="02020603050405020304" pitchFamily="18" charset="0"/>
            </a:endParaRPr>
          </a:p>
          <a:p>
            <a:r>
              <a:rPr lang="el-GR" sz="3100" dirty="0">
                <a:solidFill>
                  <a:schemeClr val="tx1"/>
                </a:solidFill>
                <a:latin typeface="+mn-lt"/>
                <a:cs typeface="Times New Roman" panose="02020603050405020304" pitchFamily="18" charset="0"/>
              </a:rPr>
              <a:t>ΠΙΤΤΗΣ ΓΕΩΡΓΙΟΣ  10586  </a:t>
            </a:r>
            <a:r>
              <a:rPr lang="en-US" sz="3100" dirty="0">
                <a:solidFill>
                  <a:schemeClr val="tx1"/>
                </a:solidFill>
                <a:effectLst/>
                <a:latin typeface="+mn-l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gkpittis</a:t>
            </a:r>
            <a:r>
              <a:rPr lang="el-GR" sz="3100" dirty="0">
                <a:solidFill>
                  <a:schemeClr val="tx1"/>
                </a:solidFill>
                <a:effectLst/>
                <a:latin typeface="+mn-l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3100" dirty="0">
                <a:solidFill>
                  <a:schemeClr val="tx1"/>
                </a:solidFill>
                <a:effectLst/>
                <a:latin typeface="+mn-l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ece</a:t>
            </a:r>
            <a:r>
              <a:rPr lang="el-GR" sz="3100" dirty="0">
                <a:solidFill>
                  <a:schemeClr val="tx1"/>
                </a:solidFill>
                <a:effectLst/>
                <a:latin typeface="+mn-l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3100" dirty="0">
                <a:solidFill>
                  <a:schemeClr val="tx1"/>
                </a:solidFill>
                <a:effectLst/>
                <a:latin typeface="+mn-l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auth</a:t>
            </a:r>
            <a:r>
              <a:rPr lang="el-GR" sz="3100" dirty="0">
                <a:solidFill>
                  <a:schemeClr val="tx1"/>
                </a:solidFill>
                <a:effectLst/>
                <a:latin typeface="+mn-l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3100" dirty="0">
                <a:solidFill>
                  <a:schemeClr val="tx1"/>
                </a:solidFill>
                <a:effectLst/>
                <a:latin typeface="+mn-lt"/>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gr</a:t>
            </a:r>
            <a:endParaRPr lang="en-US" sz="3100" dirty="0">
              <a:solidFill>
                <a:schemeClr val="tx1"/>
              </a:solidFill>
              <a:latin typeface="+mn-lt"/>
            </a:endParaRPr>
          </a:p>
        </p:txBody>
      </p:sp>
    </p:spTree>
    <p:extLst>
      <p:ext uri="{BB962C8B-B14F-4D97-AF65-F5344CB8AC3E}">
        <p14:creationId xmlns:p14="http://schemas.microsoft.com/office/powerpoint/2010/main" val="3463244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BA5D6F-4B42-38B5-B10E-D74C69B2D04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513D75-FC65-671B-067D-9432053D59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FF1F6D7E-0988-283B-DC4D-CBB1219D4E76}"/>
              </a:ext>
            </a:extLst>
          </p:cNvPr>
          <p:cNvSpPr>
            <a:spLocks noGrp="1"/>
          </p:cNvSpPr>
          <p:nvPr>
            <p:ph type="title"/>
          </p:nvPr>
        </p:nvSpPr>
        <p:spPr>
          <a:xfrm>
            <a:off x="1333502" y="609601"/>
            <a:ext cx="8596668" cy="442452"/>
          </a:xfrm>
        </p:spPr>
        <p:txBody>
          <a:bodyPr>
            <a:noAutofit/>
          </a:bodyPr>
          <a:lstStyle/>
          <a:p>
            <a:pPr algn="ctr"/>
            <a:r>
              <a:rPr lang="en-US" sz="2400" b="1" dirty="0">
                <a:solidFill>
                  <a:srgbClr val="FF0000"/>
                </a:solidFill>
              </a:rPr>
              <a:t>Random Forest </a:t>
            </a:r>
            <a:endParaRPr lang="el-GR" sz="2400" b="1" dirty="0">
              <a:solidFill>
                <a:srgbClr val="FF0000"/>
              </a:solidFill>
            </a:endParaRPr>
          </a:p>
        </p:txBody>
      </p:sp>
      <p:sp>
        <p:nvSpPr>
          <p:cNvPr id="10" name="Isosceles Triangle 9">
            <a:extLst>
              <a:ext uri="{FF2B5EF4-FFF2-40B4-BE49-F238E27FC236}">
                <a16:creationId xmlns:a16="http://schemas.microsoft.com/office/drawing/2014/main" id="{612ADDF8-0CFA-C149-D467-38160C1C7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FFB57D46-F21C-D0E2-DFB3-280AF6EE7940}"/>
              </a:ext>
            </a:extLst>
          </p:cNvPr>
          <p:cNvSpPr>
            <a:spLocks noGrp="1"/>
          </p:cNvSpPr>
          <p:nvPr>
            <p:ph idx="1"/>
          </p:nvPr>
        </p:nvSpPr>
        <p:spPr>
          <a:xfrm>
            <a:off x="649503" y="1052053"/>
            <a:ext cx="11093764" cy="5545392"/>
          </a:xfrm>
        </p:spPr>
        <p:txBody>
          <a:bodyPr>
            <a:normAutofit/>
          </a:bodyPr>
          <a:lstStyle/>
          <a:p>
            <a:pPr algn="just"/>
            <a:r>
              <a:rPr lang="el-GR" sz="2000" dirty="0">
                <a:solidFill>
                  <a:schemeClr val="tx1"/>
                </a:solidFill>
              </a:rPr>
              <a:t>Συνάρτηση αλγόριθμου ταξινόμησης : </a:t>
            </a:r>
            <a:r>
              <a:rPr lang="en-US" sz="2000" dirty="0">
                <a:solidFill>
                  <a:schemeClr val="tx1"/>
                </a:solidFill>
              </a:rPr>
              <a:t>RandomForestClassifier</a:t>
            </a:r>
            <a:r>
              <a:rPr lang="el-GR" sz="2000" dirty="0">
                <a:solidFill>
                  <a:schemeClr val="tx1"/>
                </a:solidFill>
              </a:rPr>
              <a:t>  </a:t>
            </a:r>
          </a:p>
          <a:p>
            <a:pPr algn="just"/>
            <a:r>
              <a:rPr lang="el-GR" sz="2000" dirty="0">
                <a:solidFill>
                  <a:schemeClr val="tx1"/>
                </a:solidFill>
              </a:rPr>
              <a:t>Οι συνολικές υπερπαράμετροι που δοκιμάστηκαν στο </a:t>
            </a:r>
            <a:r>
              <a:rPr lang="en-US" sz="2000" dirty="0">
                <a:solidFill>
                  <a:schemeClr val="tx1"/>
                </a:solidFill>
              </a:rPr>
              <a:t>tuning </a:t>
            </a:r>
            <a:r>
              <a:rPr lang="el-GR" sz="2000" dirty="0">
                <a:solidFill>
                  <a:schemeClr val="tx1"/>
                </a:solidFill>
              </a:rPr>
              <a:t>είναι οι εξής :</a:t>
            </a:r>
          </a:p>
          <a:p>
            <a:pPr lvl="1" algn="just">
              <a:buFont typeface="Wingdings" panose="05000000000000000000" pitchFamily="2" charset="2"/>
              <a:buChar char="q"/>
            </a:pPr>
            <a:r>
              <a:rPr lang="fr-FR" sz="1800" dirty="0">
                <a:solidFill>
                  <a:schemeClr val="tx1"/>
                </a:solidFill>
              </a:rPr>
              <a:t> </a:t>
            </a:r>
            <a:r>
              <a:rPr lang="pt-BR" sz="1800" dirty="0">
                <a:solidFill>
                  <a:schemeClr val="tx1"/>
                </a:solidFill>
              </a:rPr>
              <a:t>'n_estimators': [200, 300, 400]</a:t>
            </a:r>
            <a:endParaRPr lang="el-GR" sz="1800" dirty="0">
              <a:solidFill>
                <a:schemeClr val="tx1"/>
              </a:solidFill>
            </a:endParaRPr>
          </a:p>
          <a:p>
            <a:pPr lvl="1" algn="just">
              <a:buFont typeface="Wingdings" panose="05000000000000000000" pitchFamily="2" charset="2"/>
              <a:buChar char="q"/>
            </a:pPr>
            <a:r>
              <a:rPr lang="fr-FR" sz="1800" dirty="0">
                <a:solidFill>
                  <a:schemeClr val="tx1"/>
                </a:solidFill>
              </a:rPr>
              <a:t>'max_depth': [10, 20, 30, 40, 50]</a:t>
            </a:r>
            <a:endParaRPr lang="el-GR" sz="1800" dirty="0">
              <a:solidFill>
                <a:schemeClr val="tx1"/>
              </a:solidFill>
            </a:endParaRPr>
          </a:p>
          <a:p>
            <a:pPr lvl="1" algn="just">
              <a:buFont typeface="Wingdings" panose="05000000000000000000" pitchFamily="2" charset="2"/>
              <a:buChar char="q"/>
            </a:pPr>
            <a:r>
              <a:rPr lang="en-US" sz="1800" dirty="0">
                <a:solidFill>
                  <a:schemeClr val="tx1"/>
                </a:solidFill>
              </a:rPr>
              <a:t>'max_samples': [0.7, 1.0]</a:t>
            </a:r>
            <a:r>
              <a:rPr lang="el-GR" sz="1800" dirty="0">
                <a:solidFill>
                  <a:schemeClr val="tx1"/>
                </a:solidFill>
              </a:rPr>
              <a:t> </a:t>
            </a:r>
          </a:p>
          <a:p>
            <a:pPr marL="400050" algn="just"/>
            <a:r>
              <a:rPr lang="el-GR" sz="2000" dirty="0">
                <a:solidFill>
                  <a:schemeClr val="tx1"/>
                </a:solidFill>
              </a:rPr>
              <a:t>Οι υπερπαράμετροι του καλύτερου μοντέλου που βρέθηκαν με το </a:t>
            </a:r>
            <a:r>
              <a:rPr lang="en-US" sz="2000" dirty="0">
                <a:solidFill>
                  <a:schemeClr val="tx1"/>
                </a:solidFill>
              </a:rPr>
              <a:t>tuning</a:t>
            </a:r>
            <a:r>
              <a:rPr lang="el-GR" sz="2000" dirty="0">
                <a:solidFill>
                  <a:schemeClr val="tx1"/>
                </a:solidFill>
              </a:rPr>
              <a:t> είναι :</a:t>
            </a:r>
          </a:p>
          <a:p>
            <a:pPr lvl="1" algn="just">
              <a:buFont typeface="Wingdings" panose="05000000000000000000" pitchFamily="2" charset="2"/>
              <a:buChar char="q"/>
            </a:pPr>
            <a:r>
              <a:rPr lang="en-US" sz="1800" dirty="0">
                <a:solidFill>
                  <a:schemeClr val="tx1"/>
                </a:solidFill>
              </a:rPr>
              <a:t>'n_estimators': [300]</a:t>
            </a:r>
            <a:endParaRPr lang="el-GR" sz="1800" dirty="0">
              <a:solidFill>
                <a:schemeClr val="tx1"/>
              </a:solidFill>
            </a:endParaRPr>
          </a:p>
          <a:p>
            <a:pPr lvl="1" algn="just">
              <a:buFont typeface="Wingdings" panose="05000000000000000000" pitchFamily="2" charset="2"/>
              <a:buChar char="q"/>
            </a:pPr>
            <a:r>
              <a:rPr lang="en-US" sz="1800" dirty="0">
                <a:solidFill>
                  <a:schemeClr val="tx1"/>
                </a:solidFill>
              </a:rPr>
              <a:t>'max_depth': [40]</a:t>
            </a:r>
            <a:endParaRPr lang="el-GR" sz="1800" dirty="0">
              <a:solidFill>
                <a:schemeClr val="tx1"/>
              </a:solidFill>
            </a:endParaRPr>
          </a:p>
          <a:p>
            <a:pPr lvl="1" algn="just">
              <a:buFont typeface="Wingdings" panose="05000000000000000000" pitchFamily="2" charset="2"/>
              <a:buChar char="q"/>
            </a:pPr>
            <a:r>
              <a:rPr lang="en-US" sz="1800" dirty="0">
                <a:solidFill>
                  <a:schemeClr val="tx1"/>
                </a:solidFill>
              </a:rPr>
              <a:t>'max_samples': [1.0]</a:t>
            </a:r>
            <a:r>
              <a:rPr lang="el-GR" sz="1800" dirty="0">
                <a:solidFill>
                  <a:schemeClr val="tx1"/>
                </a:solidFill>
              </a:rPr>
              <a:t> </a:t>
            </a:r>
          </a:p>
          <a:p>
            <a:pPr algn="just"/>
            <a:r>
              <a:rPr lang="en-US" sz="2000" dirty="0">
                <a:solidFill>
                  <a:schemeClr val="tx1"/>
                </a:solidFill>
              </a:rPr>
              <a:t>H </a:t>
            </a:r>
            <a:r>
              <a:rPr lang="el-GR" sz="2000" dirty="0">
                <a:solidFill>
                  <a:schemeClr val="tx1"/>
                </a:solidFill>
              </a:rPr>
              <a:t>ακρίβεια του καλύτερου μοντέλου στο </a:t>
            </a:r>
            <a:r>
              <a:rPr lang="en-US" sz="2000" dirty="0">
                <a:solidFill>
                  <a:schemeClr val="tx1"/>
                </a:solidFill>
              </a:rPr>
              <a:t>validation set </a:t>
            </a:r>
            <a:r>
              <a:rPr lang="el-GR" sz="2000" dirty="0">
                <a:solidFill>
                  <a:schemeClr val="tx1"/>
                </a:solidFill>
              </a:rPr>
              <a:t>είναι : </a:t>
            </a:r>
            <a:r>
              <a:rPr lang="el-GR" sz="2000" b="1" dirty="0">
                <a:solidFill>
                  <a:schemeClr val="tx1"/>
                </a:solidFill>
              </a:rPr>
              <a:t>81.93%</a:t>
            </a:r>
            <a:r>
              <a:rPr lang="el-GR" sz="2000" dirty="0">
                <a:solidFill>
                  <a:schemeClr val="tx1"/>
                </a:solidFill>
              </a:rPr>
              <a:t>.</a:t>
            </a:r>
            <a:endParaRPr lang="en-US" sz="2000" dirty="0">
              <a:solidFill>
                <a:schemeClr val="tx1"/>
              </a:solidFill>
            </a:endParaRPr>
          </a:p>
          <a:p>
            <a:pPr marL="0" indent="0" algn="just">
              <a:buNone/>
            </a:pPr>
            <a:endParaRPr lang="el-GR" sz="2000" dirty="0">
              <a:solidFill>
                <a:schemeClr val="tx1"/>
              </a:solidFill>
            </a:endParaRPr>
          </a:p>
          <a:p>
            <a:pPr marL="0" indent="0" algn="just">
              <a:buNone/>
            </a:pPr>
            <a:endParaRPr lang="el-GR" sz="2000" dirty="0">
              <a:solidFill>
                <a:schemeClr val="tx1"/>
              </a:solidFill>
            </a:endParaRPr>
          </a:p>
        </p:txBody>
      </p:sp>
      <p:sp>
        <p:nvSpPr>
          <p:cNvPr id="12" name="Isosceles Triangle 11">
            <a:extLst>
              <a:ext uri="{FF2B5EF4-FFF2-40B4-BE49-F238E27FC236}">
                <a16:creationId xmlns:a16="http://schemas.microsoft.com/office/drawing/2014/main" id="{0285E046-1EAA-BD65-41EB-511F075BF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90344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378934-C067-C613-9A9C-B054CE9D9F7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670A2E-E312-897E-F7C6-C43258ECB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D1C1E6C9-770B-09AA-30B8-EF033F102174}"/>
              </a:ext>
            </a:extLst>
          </p:cNvPr>
          <p:cNvSpPr>
            <a:spLocks noGrp="1"/>
          </p:cNvSpPr>
          <p:nvPr>
            <p:ph type="title"/>
          </p:nvPr>
        </p:nvSpPr>
        <p:spPr>
          <a:xfrm>
            <a:off x="1372831" y="221226"/>
            <a:ext cx="8596668" cy="442452"/>
          </a:xfrm>
        </p:spPr>
        <p:txBody>
          <a:bodyPr>
            <a:noAutofit/>
          </a:bodyPr>
          <a:lstStyle/>
          <a:p>
            <a:pPr algn="ctr"/>
            <a:r>
              <a:rPr lang="en-US" sz="2400" b="1" dirty="0">
                <a:solidFill>
                  <a:srgbClr val="FF0000"/>
                </a:solidFill>
              </a:rPr>
              <a:t>MLP</a:t>
            </a:r>
            <a:endParaRPr lang="el-GR" sz="2400" b="1" dirty="0">
              <a:solidFill>
                <a:srgbClr val="FF0000"/>
              </a:solidFill>
            </a:endParaRPr>
          </a:p>
        </p:txBody>
      </p:sp>
      <p:sp>
        <p:nvSpPr>
          <p:cNvPr id="10" name="Isosceles Triangle 9">
            <a:extLst>
              <a:ext uri="{FF2B5EF4-FFF2-40B4-BE49-F238E27FC236}">
                <a16:creationId xmlns:a16="http://schemas.microsoft.com/office/drawing/2014/main" id="{8E77666F-8480-2BFE-66E6-7D77ED353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92F0F5F5-9371-A640-17B4-FDC95C325958}"/>
              </a:ext>
            </a:extLst>
          </p:cNvPr>
          <p:cNvSpPr>
            <a:spLocks noGrp="1"/>
          </p:cNvSpPr>
          <p:nvPr>
            <p:ph idx="1"/>
          </p:nvPr>
        </p:nvSpPr>
        <p:spPr>
          <a:xfrm>
            <a:off x="746050" y="678426"/>
            <a:ext cx="11093764" cy="5869858"/>
          </a:xfrm>
        </p:spPr>
        <p:txBody>
          <a:bodyPr>
            <a:noAutofit/>
          </a:bodyPr>
          <a:lstStyle/>
          <a:p>
            <a:pPr marL="0" indent="0" algn="just">
              <a:buNone/>
            </a:pPr>
            <a:r>
              <a:rPr lang="el-GR" sz="1600" dirty="0">
                <a:solidFill>
                  <a:schemeClr val="tx1"/>
                </a:solidFill>
              </a:rPr>
              <a:t>Συνάρτηση αλγόριθμου ταξινόμησης : </a:t>
            </a:r>
            <a:r>
              <a:rPr lang="en-US" sz="1600" dirty="0">
                <a:solidFill>
                  <a:schemeClr val="tx1"/>
                </a:solidFill>
              </a:rPr>
              <a:t>MLPClassifier</a:t>
            </a:r>
            <a:r>
              <a:rPr lang="el-GR" sz="1600" dirty="0">
                <a:solidFill>
                  <a:schemeClr val="tx1"/>
                </a:solidFill>
              </a:rPr>
              <a:t> </a:t>
            </a:r>
            <a:r>
              <a:rPr lang="en-US" sz="1600" dirty="0">
                <a:solidFill>
                  <a:schemeClr val="tx1"/>
                </a:solidFill>
              </a:rPr>
              <a:t>  </a:t>
            </a:r>
            <a:endParaRPr lang="el-GR" sz="1600" dirty="0">
              <a:solidFill>
                <a:schemeClr val="tx1"/>
              </a:solidFill>
            </a:endParaRPr>
          </a:p>
          <a:p>
            <a:pPr marL="0" indent="0" algn="just">
              <a:buNone/>
            </a:pPr>
            <a:endParaRPr lang="el-GR" sz="1600" dirty="0">
              <a:solidFill>
                <a:schemeClr val="tx1"/>
              </a:solidFill>
            </a:endParaRPr>
          </a:p>
          <a:p>
            <a:pPr marL="0" indent="0" algn="just">
              <a:buNone/>
            </a:pPr>
            <a:endParaRPr lang="en-US" sz="1600" dirty="0">
              <a:solidFill>
                <a:schemeClr val="tx1"/>
              </a:solidFill>
            </a:endParaRPr>
          </a:p>
          <a:p>
            <a:pPr algn="just">
              <a:buFont typeface="Wingdings" panose="05000000000000000000" pitchFamily="2" charset="2"/>
              <a:buChar char="v"/>
            </a:pPr>
            <a:r>
              <a:rPr lang="el-GR" sz="1600" dirty="0">
                <a:solidFill>
                  <a:schemeClr val="tx1"/>
                </a:solidFill>
              </a:rPr>
              <a:t>Οι συνολικές υπερπαράμετροι που δοκιμάστηκαν στο </a:t>
            </a:r>
            <a:r>
              <a:rPr lang="en-US" sz="1600" dirty="0">
                <a:solidFill>
                  <a:schemeClr val="tx1"/>
                </a:solidFill>
              </a:rPr>
              <a:t>tuning </a:t>
            </a:r>
            <a:r>
              <a:rPr lang="el-GR" sz="1600" dirty="0">
                <a:solidFill>
                  <a:schemeClr val="tx1"/>
                </a:solidFill>
              </a:rPr>
              <a:t>είναι οι εξής :</a:t>
            </a:r>
          </a:p>
          <a:p>
            <a:pPr lvl="1" algn="just">
              <a:buFont typeface="Wingdings" panose="05000000000000000000" pitchFamily="2" charset="2"/>
              <a:buChar char="q"/>
            </a:pPr>
            <a:r>
              <a:rPr lang="en-US" dirty="0">
                <a:solidFill>
                  <a:schemeClr val="tx1"/>
                </a:solidFill>
              </a:rPr>
              <a:t>'hidden_layer_sizes': [(50,), (100,), (200,), (300,), (400,), (500,), (600,), (700,),</a:t>
            </a:r>
          </a:p>
          <a:p>
            <a:pPr marL="457200" lvl="1" indent="0" algn="just">
              <a:buNone/>
            </a:pPr>
            <a:r>
              <a:rPr lang="en-US" dirty="0">
                <a:solidFill>
                  <a:schemeClr val="tx1"/>
                </a:solidFill>
              </a:rPr>
              <a:t>                           (100, 100), (200, 200), (300, 300), (400, 400), (500, 500), (600, 600),</a:t>
            </a:r>
          </a:p>
          <a:p>
            <a:pPr marL="457200" lvl="1" indent="0" algn="just">
              <a:buNone/>
            </a:pPr>
            <a:r>
              <a:rPr lang="en-US" dirty="0">
                <a:solidFill>
                  <a:schemeClr val="tx1"/>
                </a:solidFill>
              </a:rPr>
              <a:t>                           (700, 700), (800, 800), (900, 900),</a:t>
            </a:r>
          </a:p>
          <a:p>
            <a:pPr marL="457200" lvl="1" indent="0" algn="just">
              <a:buNone/>
            </a:pPr>
            <a:r>
              <a:rPr lang="en-US" dirty="0">
                <a:solidFill>
                  <a:schemeClr val="tx1"/>
                </a:solidFill>
              </a:rPr>
              <a:t>                        </a:t>
            </a:r>
            <a:r>
              <a:rPr lang="el-GR" dirty="0">
                <a:solidFill>
                  <a:schemeClr val="tx1"/>
                </a:solidFill>
              </a:rPr>
              <a:t>  </a:t>
            </a:r>
            <a:r>
              <a:rPr lang="en-US" dirty="0">
                <a:solidFill>
                  <a:schemeClr val="tx1"/>
                </a:solidFill>
              </a:rPr>
              <a:t> (1000, 1000), (100, 100, 50), (100, 100, 100), (200, 200, 200), (300, 300, 200),</a:t>
            </a:r>
          </a:p>
          <a:p>
            <a:pPr marL="457200" lvl="1" indent="0" algn="just">
              <a:buNone/>
            </a:pPr>
            <a:r>
              <a:rPr lang="en-US" dirty="0">
                <a:solidFill>
                  <a:schemeClr val="tx1"/>
                </a:solidFill>
              </a:rPr>
              <a:t>                       </a:t>
            </a:r>
            <a:r>
              <a:rPr lang="el-GR" dirty="0">
                <a:solidFill>
                  <a:schemeClr val="tx1"/>
                </a:solidFill>
              </a:rPr>
              <a:t>    </a:t>
            </a:r>
            <a:r>
              <a:rPr lang="en-US" dirty="0">
                <a:solidFill>
                  <a:schemeClr val="tx1"/>
                </a:solidFill>
              </a:rPr>
              <a:t>(300, 300, 300), (400, 400, 400), (500, 500, 500), (600, 600, 600),</a:t>
            </a:r>
          </a:p>
          <a:p>
            <a:pPr marL="457200" lvl="1" indent="0" algn="just">
              <a:buNone/>
            </a:pPr>
            <a:r>
              <a:rPr lang="en-US" dirty="0">
                <a:solidFill>
                  <a:schemeClr val="tx1"/>
                </a:solidFill>
              </a:rPr>
              <a:t>                        </a:t>
            </a:r>
            <a:r>
              <a:rPr lang="el-GR" dirty="0">
                <a:solidFill>
                  <a:schemeClr val="tx1"/>
                </a:solidFill>
              </a:rPr>
              <a:t>   </a:t>
            </a:r>
            <a:r>
              <a:rPr lang="en-US" dirty="0">
                <a:solidFill>
                  <a:schemeClr val="tx1"/>
                </a:solidFill>
              </a:rPr>
              <a:t>(700, 700, 700), (800, 800, 800), (900, 900, 900), (1000, 1000, 1000)]</a:t>
            </a:r>
          </a:p>
          <a:p>
            <a:pPr marL="0" indent="0" algn="just">
              <a:buNone/>
            </a:pPr>
            <a:endParaRPr lang="el-GR" sz="1600" dirty="0">
              <a:solidFill>
                <a:schemeClr val="tx1"/>
              </a:solidFill>
            </a:endParaRPr>
          </a:p>
          <a:p>
            <a:pPr marL="0" indent="0" algn="just">
              <a:buNone/>
            </a:pPr>
            <a:endParaRPr lang="el-GR" sz="1600" dirty="0">
              <a:solidFill>
                <a:schemeClr val="tx1"/>
              </a:solidFill>
            </a:endParaRPr>
          </a:p>
        </p:txBody>
      </p:sp>
      <p:sp>
        <p:nvSpPr>
          <p:cNvPr id="12" name="Isosceles Triangle 11">
            <a:extLst>
              <a:ext uri="{FF2B5EF4-FFF2-40B4-BE49-F238E27FC236}">
                <a16:creationId xmlns:a16="http://schemas.microsoft.com/office/drawing/2014/main" id="{7E3B32D2-0E31-E526-9A37-0AA2C17CC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418819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81EE1E-4718-1079-411A-EB86D1343F7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02C4B2-A0CB-4D3F-AB77-B20D6CFEB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588D66CA-9243-EA86-FB8D-6E830E60AB0D}"/>
              </a:ext>
            </a:extLst>
          </p:cNvPr>
          <p:cNvSpPr>
            <a:spLocks noGrp="1"/>
          </p:cNvSpPr>
          <p:nvPr>
            <p:ph type="title"/>
          </p:nvPr>
        </p:nvSpPr>
        <p:spPr>
          <a:xfrm>
            <a:off x="1372831" y="221226"/>
            <a:ext cx="8596668" cy="442452"/>
          </a:xfrm>
        </p:spPr>
        <p:txBody>
          <a:bodyPr>
            <a:noAutofit/>
          </a:bodyPr>
          <a:lstStyle/>
          <a:p>
            <a:pPr algn="ctr"/>
            <a:r>
              <a:rPr lang="en-US" sz="2400" b="1" dirty="0">
                <a:solidFill>
                  <a:srgbClr val="FF0000"/>
                </a:solidFill>
              </a:rPr>
              <a:t>MLP</a:t>
            </a:r>
            <a:endParaRPr lang="el-GR" sz="2400" b="1" dirty="0">
              <a:solidFill>
                <a:srgbClr val="FF0000"/>
              </a:solidFill>
            </a:endParaRPr>
          </a:p>
        </p:txBody>
      </p:sp>
      <p:sp>
        <p:nvSpPr>
          <p:cNvPr id="10" name="Isosceles Triangle 9">
            <a:extLst>
              <a:ext uri="{FF2B5EF4-FFF2-40B4-BE49-F238E27FC236}">
                <a16:creationId xmlns:a16="http://schemas.microsoft.com/office/drawing/2014/main" id="{24A8E0D8-589B-B590-0C63-AA603F66DF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CAFA843F-CE45-F0FB-BD7E-12142AF3D401}"/>
              </a:ext>
            </a:extLst>
          </p:cNvPr>
          <p:cNvSpPr>
            <a:spLocks noGrp="1"/>
          </p:cNvSpPr>
          <p:nvPr>
            <p:ph idx="1"/>
          </p:nvPr>
        </p:nvSpPr>
        <p:spPr>
          <a:xfrm>
            <a:off x="746050" y="678426"/>
            <a:ext cx="11093764" cy="6037006"/>
          </a:xfrm>
        </p:spPr>
        <p:txBody>
          <a:bodyPr>
            <a:noAutofit/>
          </a:bodyPr>
          <a:lstStyle/>
          <a:p>
            <a:pPr algn="just">
              <a:buFont typeface="Wingdings" panose="05000000000000000000" pitchFamily="2" charset="2"/>
              <a:buChar char="v"/>
            </a:pPr>
            <a:r>
              <a:rPr lang="el-GR" sz="1600" dirty="0">
                <a:solidFill>
                  <a:schemeClr val="tx1"/>
                </a:solidFill>
              </a:rPr>
              <a:t>Οι συνολικές υπερπαράμετροι που δοκιμάστηκαν στο </a:t>
            </a:r>
            <a:r>
              <a:rPr lang="en-US" sz="1600" dirty="0">
                <a:solidFill>
                  <a:schemeClr val="tx1"/>
                </a:solidFill>
              </a:rPr>
              <a:t>tuning </a:t>
            </a:r>
            <a:r>
              <a:rPr lang="el-GR" sz="1600" dirty="0">
                <a:solidFill>
                  <a:schemeClr val="tx1"/>
                </a:solidFill>
              </a:rPr>
              <a:t>είναι οι εξής (Συνέχεια):</a:t>
            </a:r>
          </a:p>
          <a:p>
            <a:pPr lvl="1" algn="just">
              <a:buFont typeface="Wingdings" panose="05000000000000000000" pitchFamily="2" charset="2"/>
              <a:buChar char="q"/>
            </a:pPr>
            <a:r>
              <a:rPr lang="en-US" dirty="0">
                <a:solidFill>
                  <a:schemeClr val="tx1"/>
                </a:solidFill>
              </a:rPr>
              <a:t>'activation': ['</a:t>
            </a:r>
            <a:r>
              <a:rPr lang="en-US" dirty="0" err="1">
                <a:solidFill>
                  <a:schemeClr val="tx1"/>
                </a:solidFill>
              </a:rPr>
              <a:t>relu</a:t>
            </a:r>
            <a:r>
              <a:rPr lang="en-US" dirty="0">
                <a:solidFill>
                  <a:schemeClr val="tx1"/>
                </a:solidFill>
              </a:rPr>
              <a:t>', 'logistic', 'tanh’]</a:t>
            </a:r>
            <a:endParaRPr lang="el-GR" dirty="0">
              <a:solidFill>
                <a:schemeClr val="tx1"/>
              </a:solidFill>
            </a:endParaRPr>
          </a:p>
          <a:p>
            <a:pPr lvl="1" algn="just">
              <a:buFont typeface="Wingdings" panose="05000000000000000000" pitchFamily="2" charset="2"/>
              <a:buChar char="q"/>
            </a:pPr>
            <a:r>
              <a:rPr lang="en-US" dirty="0">
                <a:solidFill>
                  <a:schemeClr val="tx1"/>
                </a:solidFill>
              </a:rPr>
              <a:t>'solver': ['</a:t>
            </a:r>
            <a:r>
              <a:rPr lang="en-US" dirty="0" err="1">
                <a:solidFill>
                  <a:schemeClr val="tx1"/>
                </a:solidFill>
              </a:rPr>
              <a:t>adam</a:t>
            </a:r>
            <a:r>
              <a:rPr lang="en-US" dirty="0">
                <a:solidFill>
                  <a:schemeClr val="tx1"/>
                </a:solidFill>
              </a:rPr>
              <a:t>', '</a:t>
            </a:r>
            <a:r>
              <a:rPr lang="en-US" dirty="0" err="1">
                <a:solidFill>
                  <a:schemeClr val="tx1"/>
                </a:solidFill>
              </a:rPr>
              <a:t>lbfgs</a:t>
            </a:r>
            <a:r>
              <a:rPr lang="en-US" dirty="0">
                <a:solidFill>
                  <a:schemeClr val="tx1"/>
                </a:solidFill>
              </a:rPr>
              <a:t>', '</a:t>
            </a:r>
            <a:r>
              <a:rPr lang="en-US" dirty="0" err="1">
                <a:solidFill>
                  <a:schemeClr val="tx1"/>
                </a:solidFill>
              </a:rPr>
              <a:t>sgd</a:t>
            </a:r>
            <a:r>
              <a:rPr lang="en-US" dirty="0">
                <a:solidFill>
                  <a:schemeClr val="tx1"/>
                </a:solidFill>
              </a:rPr>
              <a:t>’]</a:t>
            </a:r>
            <a:endParaRPr lang="el-GR" dirty="0">
              <a:solidFill>
                <a:schemeClr val="tx1"/>
              </a:solidFill>
            </a:endParaRPr>
          </a:p>
          <a:p>
            <a:pPr lvl="1" algn="just">
              <a:buFont typeface="Wingdings" panose="05000000000000000000" pitchFamily="2" charset="2"/>
              <a:buChar char="q"/>
            </a:pPr>
            <a:r>
              <a:rPr lang="en-US" dirty="0">
                <a:solidFill>
                  <a:schemeClr val="tx1"/>
                </a:solidFill>
              </a:rPr>
              <a:t>'</a:t>
            </a:r>
            <a:r>
              <a:rPr lang="en-US" dirty="0" err="1">
                <a:solidFill>
                  <a:schemeClr val="tx1"/>
                </a:solidFill>
              </a:rPr>
              <a:t>learning_rate</a:t>
            </a:r>
            <a:r>
              <a:rPr lang="en-US" dirty="0">
                <a:solidFill>
                  <a:schemeClr val="tx1"/>
                </a:solidFill>
              </a:rPr>
              <a:t>': ['constant', 'adaptive’]</a:t>
            </a:r>
            <a:endParaRPr lang="el-GR" dirty="0">
              <a:solidFill>
                <a:schemeClr val="tx1"/>
              </a:solidFill>
            </a:endParaRPr>
          </a:p>
          <a:p>
            <a:pPr lvl="1" algn="just">
              <a:buFont typeface="Wingdings" panose="05000000000000000000" pitchFamily="2" charset="2"/>
              <a:buChar char="q"/>
            </a:pPr>
            <a:r>
              <a:rPr lang="en-US" dirty="0">
                <a:solidFill>
                  <a:schemeClr val="tx1"/>
                </a:solidFill>
              </a:rPr>
              <a:t>'</a:t>
            </a:r>
            <a:r>
              <a:rPr lang="en-US" dirty="0" err="1">
                <a:solidFill>
                  <a:schemeClr val="tx1"/>
                </a:solidFill>
              </a:rPr>
              <a:t>max_iter</a:t>
            </a:r>
            <a:r>
              <a:rPr lang="en-US" dirty="0">
                <a:solidFill>
                  <a:schemeClr val="tx1"/>
                </a:solidFill>
              </a:rPr>
              <a:t>': [2000]</a:t>
            </a:r>
            <a:endParaRPr lang="el-GR" dirty="0">
              <a:solidFill>
                <a:schemeClr val="tx1"/>
              </a:solidFill>
            </a:endParaRPr>
          </a:p>
          <a:p>
            <a:pPr lvl="1" algn="just">
              <a:buFont typeface="Wingdings" panose="05000000000000000000" pitchFamily="2" charset="2"/>
              <a:buChar char="q"/>
            </a:pPr>
            <a:r>
              <a:rPr lang="en-US" dirty="0">
                <a:solidFill>
                  <a:schemeClr val="tx1"/>
                </a:solidFill>
              </a:rPr>
              <a:t>'alpha': [0.00001, 0.0001, 0.001]</a:t>
            </a:r>
            <a:endParaRPr lang="el-GR" dirty="0">
              <a:solidFill>
                <a:schemeClr val="tx1"/>
              </a:solidFill>
            </a:endParaRPr>
          </a:p>
          <a:p>
            <a:pPr lvl="1" algn="just">
              <a:buFont typeface="Wingdings" panose="05000000000000000000" pitchFamily="2" charset="2"/>
              <a:buChar char="q"/>
            </a:pPr>
            <a:r>
              <a:rPr lang="en-US" dirty="0">
                <a:solidFill>
                  <a:schemeClr val="tx1"/>
                </a:solidFill>
              </a:rPr>
              <a:t>'epsilon': [1e-6, 1e-7, 1e-8, 1e-9, 1e-10]</a:t>
            </a:r>
            <a:endParaRPr lang="el-GR" dirty="0">
              <a:solidFill>
                <a:schemeClr val="tx1"/>
              </a:solidFill>
            </a:endParaRPr>
          </a:p>
          <a:p>
            <a:pPr algn="just">
              <a:buFont typeface="Wingdings" panose="05000000000000000000" pitchFamily="2" charset="2"/>
              <a:buChar char="v"/>
            </a:pPr>
            <a:r>
              <a:rPr lang="el-GR" sz="1600" dirty="0">
                <a:solidFill>
                  <a:schemeClr val="tx1"/>
                </a:solidFill>
              </a:rPr>
              <a:t>Οι υπερπαράμετροι του καλύτερου μοντέλου που βρέθηκαν με το tuning είναι :</a:t>
            </a:r>
          </a:p>
          <a:p>
            <a:pPr lvl="1" algn="just">
              <a:buFont typeface="Wingdings" panose="05000000000000000000" pitchFamily="2" charset="2"/>
              <a:buChar char="q"/>
            </a:pPr>
            <a:r>
              <a:rPr lang="en-US" dirty="0">
                <a:solidFill>
                  <a:schemeClr val="tx1"/>
                </a:solidFill>
              </a:rPr>
              <a:t>'hidden_layer_sizes': [(300,)]</a:t>
            </a:r>
            <a:endParaRPr lang="el-GR" dirty="0">
              <a:solidFill>
                <a:schemeClr val="tx1"/>
              </a:solidFill>
            </a:endParaRPr>
          </a:p>
          <a:p>
            <a:pPr lvl="1" algn="just">
              <a:buFont typeface="Wingdings" panose="05000000000000000000" pitchFamily="2" charset="2"/>
              <a:buChar char="q"/>
            </a:pPr>
            <a:r>
              <a:rPr lang="en-US" dirty="0">
                <a:solidFill>
                  <a:schemeClr val="tx1"/>
                </a:solidFill>
              </a:rPr>
              <a:t>'activation': ['</a:t>
            </a:r>
            <a:r>
              <a:rPr lang="en-US" dirty="0" err="1">
                <a:solidFill>
                  <a:schemeClr val="tx1"/>
                </a:solidFill>
              </a:rPr>
              <a:t>relu</a:t>
            </a:r>
            <a:r>
              <a:rPr lang="en-US" dirty="0">
                <a:solidFill>
                  <a:schemeClr val="tx1"/>
                </a:solidFill>
              </a:rPr>
              <a:t>’]</a:t>
            </a:r>
            <a:endParaRPr lang="el-GR" dirty="0">
              <a:solidFill>
                <a:schemeClr val="tx1"/>
              </a:solidFill>
            </a:endParaRPr>
          </a:p>
          <a:p>
            <a:pPr lvl="1" algn="just">
              <a:buFont typeface="Wingdings" panose="05000000000000000000" pitchFamily="2" charset="2"/>
              <a:buChar char="q"/>
            </a:pPr>
            <a:r>
              <a:rPr lang="en-US" dirty="0">
                <a:solidFill>
                  <a:schemeClr val="tx1"/>
                </a:solidFill>
              </a:rPr>
              <a:t>'solver': ['</a:t>
            </a:r>
            <a:r>
              <a:rPr lang="en-US" dirty="0" err="1">
                <a:solidFill>
                  <a:schemeClr val="tx1"/>
                </a:solidFill>
              </a:rPr>
              <a:t>adam</a:t>
            </a:r>
            <a:r>
              <a:rPr lang="en-US" dirty="0">
                <a:solidFill>
                  <a:schemeClr val="tx1"/>
                </a:solidFill>
              </a:rPr>
              <a:t>’]</a:t>
            </a:r>
            <a:endParaRPr lang="el-GR" dirty="0">
              <a:solidFill>
                <a:schemeClr val="tx1"/>
              </a:solidFill>
            </a:endParaRPr>
          </a:p>
          <a:p>
            <a:pPr lvl="1" algn="just">
              <a:buFont typeface="Wingdings" panose="05000000000000000000" pitchFamily="2" charset="2"/>
              <a:buChar char="q"/>
            </a:pPr>
            <a:r>
              <a:rPr lang="en-US" dirty="0">
                <a:solidFill>
                  <a:schemeClr val="tx1"/>
                </a:solidFill>
              </a:rPr>
              <a:t>'</a:t>
            </a:r>
            <a:r>
              <a:rPr lang="en-US" dirty="0" err="1">
                <a:solidFill>
                  <a:schemeClr val="tx1"/>
                </a:solidFill>
              </a:rPr>
              <a:t>learning_rate</a:t>
            </a:r>
            <a:r>
              <a:rPr lang="en-US" dirty="0">
                <a:solidFill>
                  <a:schemeClr val="tx1"/>
                </a:solidFill>
              </a:rPr>
              <a:t>': ['constant’]</a:t>
            </a:r>
            <a:endParaRPr lang="el-GR" dirty="0">
              <a:solidFill>
                <a:schemeClr val="tx1"/>
              </a:solidFill>
            </a:endParaRPr>
          </a:p>
          <a:p>
            <a:pPr lvl="1" algn="just">
              <a:buFont typeface="Wingdings" panose="05000000000000000000" pitchFamily="2" charset="2"/>
              <a:buChar char="q"/>
            </a:pPr>
            <a:r>
              <a:rPr lang="en-US" dirty="0">
                <a:solidFill>
                  <a:schemeClr val="tx1"/>
                </a:solidFill>
              </a:rPr>
              <a:t>'</a:t>
            </a:r>
            <a:r>
              <a:rPr lang="en-US" dirty="0" err="1">
                <a:solidFill>
                  <a:schemeClr val="tx1"/>
                </a:solidFill>
              </a:rPr>
              <a:t>max_iter</a:t>
            </a:r>
            <a:r>
              <a:rPr lang="en-US" dirty="0">
                <a:solidFill>
                  <a:schemeClr val="tx1"/>
                </a:solidFill>
              </a:rPr>
              <a:t>': [2000]</a:t>
            </a:r>
            <a:endParaRPr lang="el-GR" dirty="0">
              <a:solidFill>
                <a:schemeClr val="tx1"/>
              </a:solidFill>
            </a:endParaRPr>
          </a:p>
          <a:p>
            <a:pPr lvl="1" algn="just">
              <a:buFont typeface="Wingdings" panose="05000000000000000000" pitchFamily="2" charset="2"/>
              <a:buChar char="q"/>
            </a:pPr>
            <a:r>
              <a:rPr lang="en-US" dirty="0">
                <a:solidFill>
                  <a:schemeClr val="tx1"/>
                </a:solidFill>
              </a:rPr>
              <a:t>'alpha': [0.0001]</a:t>
            </a:r>
            <a:endParaRPr lang="el-GR" dirty="0">
              <a:solidFill>
                <a:schemeClr val="tx1"/>
              </a:solidFill>
            </a:endParaRPr>
          </a:p>
          <a:p>
            <a:pPr lvl="1" algn="just">
              <a:buFont typeface="Wingdings" panose="05000000000000000000" pitchFamily="2" charset="2"/>
              <a:buChar char="q"/>
            </a:pPr>
            <a:r>
              <a:rPr lang="en-US" dirty="0">
                <a:solidFill>
                  <a:schemeClr val="tx1"/>
                </a:solidFill>
              </a:rPr>
              <a:t>'epsilon': [1e-7]</a:t>
            </a:r>
            <a:endParaRPr lang="el-GR" dirty="0">
              <a:solidFill>
                <a:schemeClr val="tx1"/>
              </a:solidFill>
            </a:endParaRPr>
          </a:p>
          <a:p>
            <a:pPr algn="just">
              <a:buFont typeface="Wingdings" panose="05000000000000000000" pitchFamily="2" charset="2"/>
              <a:buChar char="v"/>
            </a:pPr>
            <a:r>
              <a:rPr lang="el-GR" sz="1600" dirty="0">
                <a:solidFill>
                  <a:schemeClr val="tx1"/>
                </a:solidFill>
              </a:rPr>
              <a:t>H ακρίβεια του καλύτερου μοντέλου στο validation set είναι : </a:t>
            </a:r>
            <a:r>
              <a:rPr lang="el-GR" sz="1600" b="1" dirty="0">
                <a:solidFill>
                  <a:schemeClr val="tx1"/>
                </a:solidFill>
              </a:rPr>
              <a:t>86.34%.</a:t>
            </a:r>
          </a:p>
          <a:p>
            <a:pPr marL="457200" lvl="1" indent="0" algn="just">
              <a:buNone/>
            </a:pPr>
            <a:endParaRPr lang="el-GR" dirty="0">
              <a:solidFill>
                <a:schemeClr val="tx1"/>
              </a:solidFill>
            </a:endParaRPr>
          </a:p>
        </p:txBody>
      </p:sp>
      <p:sp>
        <p:nvSpPr>
          <p:cNvPr id="12" name="Isosceles Triangle 11">
            <a:extLst>
              <a:ext uri="{FF2B5EF4-FFF2-40B4-BE49-F238E27FC236}">
                <a16:creationId xmlns:a16="http://schemas.microsoft.com/office/drawing/2014/main" id="{8210A5B6-DEA5-438E-AF2C-70680743F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640321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472401-5174-ABBE-6624-7B5235012E7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8A80328-71A6-9DB5-B34D-1AA55F16D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CD08FEBF-A428-38A1-BF5B-81020BB4A473}"/>
              </a:ext>
            </a:extLst>
          </p:cNvPr>
          <p:cNvSpPr>
            <a:spLocks noGrp="1"/>
          </p:cNvSpPr>
          <p:nvPr>
            <p:ph type="title"/>
          </p:nvPr>
        </p:nvSpPr>
        <p:spPr>
          <a:xfrm>
            <a:off x="1372831" y="221226"/>
            <a:ext cx="8596668" cy="442452"/>
          </a:xfrm>
        </p:spPr>
        <p:txBody>
          <a:bodyPr>
            <a:noAutofit/>
          </a:bodyPr>
          <a:lstStyle/>
          <a:p>
            <a:pPr algn="ctr"/>
            <a:r>
              <a:rPr lang="en-US" sz="2400" b="1" dirty="0">
                <a:solidFill>
                  <a:srgbClr val="FF0000"/>
                </a:solidFill>
              </a:rPr>
              <a:t>SVM</a:t>
            </a:r>
            <a:endParaRPr lang="el-GR" sz="2400" b="1" dirty="0">
              <a:solidFill>
                <a:srgbClr val="FF0000"/>
              </a:solidFill>
            </a:endParaRPr>
          </a:p>
        </p:txBody>
      </p:sp>
      <p:sp>
        <p:nvSpPr>
          <p:cNvPr id="10" name="Isosceles Triangle 9">
            <a:extLst>
              <a:ext uri="{FF2B5EF4-FFF2-40B4-BE49-F238E27FC236}">
                <a16:creationId xmlns:a16="http://schemas.microsoft.com/office/drawing/2014/main" id="{B21A3DEC-D62B-47AB-BBD0-CCE12C5C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FE17CEFD-C871-618D-C66E-654F5E1B8EE3}"/>
              </a:ext>
            </a:extLst>
          </p:cNvPr>
          <p:cNvSpPr>
            <a:spLocks noGrp="1"/>
          </p:cNvSpPr>
          <p:nvPr>
            <p:ph idx="1"/>
          </p:nvPr>
        </p:nvSpPr>
        <p:spPr>
          <a:xfrm>
            <a:off x="746050" y="678426"/>
            <a:ext cx="11093764" cy="5869858"/>
          </a:xfrm>
        </p:spPr>
        <p:txBody>
          <a:bodyPr>
            <a:noAutofit/>
          </a:bodyPr>
          <a:lstStyle/>
          <a:p>
            <a:pPr marL="0" indent="0" algn="just">
              <a:buNone/>
            </a:pPr>
            <a:r>
              <a:rPr lang="el-GR" sz="1600" dirty="0">
                <a:solidFill>
                  <a:schemeClr val="tx1"/>
                </a:solidFill>
              </a:rPr>
              <a:t> Βασική λειτουργία του </a:t>
            </a:r>
            <a:r>
              <a:rPr lang="en-US" sz="1600" dirty="0">
                <a:solidFill>
                  <a:schemeClr val="tx1"/>
                </a:solidFill>
              </a:rPr>
              <a:t>SVM</a:t>
            </a:r>
            <a:r>
              <a:rPr lang="el-GR" sz="1600" dirty="0">
                <a:solidFill>
                  <a:schemeClr val="tx1"/>
                </a:solidFill>
              </a:rPr>
              <a:t>:</a:t>
            </a:r>
          </a:p>
          <a:p>
            <a:pPr algn="just"/>
            <a:r>
              <a:rPr lang="el-GR" sz="1600" dirty="0">
                <a:solidFill>
                  <a:schemeClr val="tx1"/>
                </a:solidFill>
              </a:rPr>
              <a:t>Χρησιμοποιεί ένα υπερεπίπεδο (hyperplane) για να διαχωρίσει τα δεδομένα σε διαφορετικές κλάσεις.</a:t>
            </a:r>
          </a:p>
          <a:p>
            <a:pPr algn="just"/>
            <a:r>
              <a:rPr lang="el-GR" sz="1600" dirty="0">
                <a:solidFill>
                  <a:schemeClr val="tx1"/>
                </a:solidFill>
              </a:rPr>
              <a:t>Επιλέγει το υπερεπίπεδο με το μέγιστο περιθώριο (maximum margin) μεταξύ των κλάσεων. Το μέγιστο περιθώριο είναι η μεγαλύτερη απόσταση μεταξύ του υπερεπιπέδου και των πλησιέστερων σημείων από κάθε κλάση(</a:t>
            </a:r>
            <a:r>
              <a:rPr lang="el-GR" sz="1600" u="sng" dirty="0">
                <a:solidFill>
                  <a:schemeClr val="tx1"/>
                </a:solidFill>
              </a:rPr>
              <a:t>τα υποστηρικτικά διανύσματα</a:t>
            </a:r>
            <a:r>
              <a:rPr lang="el-GR" sz="1600" dirty="0">
                <a:solidFill>
                  <a:schemeClr val="tx1"/>
                </a:solidFill>
              </a:rPr>
              <a:t>).</a:t>
            </a:r>
          </a:p>
          <a:p>
            <a:pPr algn="just"/>
            <a:r>
              <a:rPr lang="el-GR" sz="1600" dirty="0">
                <a:solidFill>
                  <a:schemeClr val="tx1"/>
                </a:solidFill>
              </a:rPr>
              <a:t>Μπορεί να διαχειριστεί μη γραμμικά διαχωρίσιμα δεδομένα μέσω των πυρήνων (kernels). Οι πυρήνες επιτρέπουν την μετατροπή των δεδομένων σε υψηλότερες διαστάσεις, όπου τα δεδομένα μπορεί να γίνουν γραμμικά διαχωρίσιμα. Οι πιο συνηθισμένοι πυρήνες είναι ο γραμμικός, ο πολυωνυμικός και ο RBF.</a:t>
            </a:r>
          </a:p>
          <a:p>
            <a:pPr marL="0" indent="0" algn="just">
              <a:buNone/>
            </a:pPr>
            <a:r>
              <a:rPr lang="el-GR" sz="1600" dirty="0">
                <a:solidFill>
                  <a:schemeClr val="tx1"/>
                </a:solidFill>
              </a:rPr>
              <a:t>Πλεονεκτήματα:</a:t>
            </a:r>
          </a:p>
          <a:p>
            <a:pPr algn="just"/>
            <a:r>
              <a:rPr lang="el-GR" sz="1600" dirty="0">
                <a:solidFill>
                  <a:schemeClr val="tx1"/>
                </a:solidFill>
              </a:rPr>
              <a:t>Καλή απόδοση για δεδομένα υψηλών διαστάσεων. Το SVM είναι πολύ αποτελεσματικό όταν τα δεδομένα περιέχουν πολλές διαστάσεις (δηλαδή πολλά χαρακτηριστικά). </a:t>
            </a:r>
          </a:p>
          <a:p>
            <a:pPr algn="just"/>
            <a:r>
              <a:rPr lang="el-GR" sz="1600" dirty="0">
                <a:solidFill>
                  <a:schemeClr val="tx1"/>
                </a:solidFill>
              </a:rPr>
              <a:t>Είναι κατάλληλος αλγόριθμος για μικρά και μεσαία σύνολα δεδομένων.</a:t>
            </a:r>
          </a:p>
          <a:p>
            <a:pPr marL="0" indent="0" algn="just">
              <a:buNone/>
            </a:pPr>
            <a:r>
              <a:rPr lang="el-GR" sz="1600" dirty="0">
                <a:solidFill>
                  <a:schemeClr val="tx1"/>
                </a:solidFill>
              </a:rPr>
              <a:t>Μειονεκτήματα:</a:t>
            </a:r>
          </a:p>
          <a:p>
            <a:pPr algn="just"/>
            <a:r>
              <a:rPr lang="el-GR" sz="1600" dirty="0">
                <a:solidFill>
                  <a:schemeClr val="tx1"/>
                </a:solidFill>
              </a:rPr>
              <a:t>Υπολογιστικά απαιτητικό σε μεγάλα σύνολα δεδομένων.</a:t>
            </a:r>
          </a:p>
          <a:p>
            <a:pPr algn="just"/>
            <a:r>
              <a:rPr lang="el-GR" sz="1600" dirty="0">
                <a:solidFill>
                  <a:schemeClr val="tx1"/>
                </a:solidFill>
              </a:rPr>
              <a:t>Απαιτεί βελτιστοποίηση των υπερπαραμέτρων του για καλύτερη απόδοση.</a:t>
            </a:r>
          </a:p>
          <a:p>
            <a:pPr algn="just"/>
            <a:r>
              <a:rPr lang="el-GR" sz="1600" dirty="0">
                <a:solidFill>
                  <a:schemeClr val="tx1"/>
                </a:solidFill>
              </a:rPr>
              <a:t>Δύσκολη ερμηνεία του μοντέλου : το SVM μπορεί να λειτουργεί σε υψηλές διαστάσεις και μπορεί να χρησιμοποιεί πυρήνες για μη γραμμικό διαχωρισμό των δεδομένων. Επομένως, η ερμηνεία του τελικού μοντέλου μπορεί να είναι δύσκολη.</a:t>
            </a:r>
          </a:p>
          <a:p>
            <a:pPr marL="0" indent="0" algn="just">
              <a:buNone/>
            </a:pPr>
            <a:endParaRPr lang="el-GR" sz="1600" dirty="0">
              <a:solidFill>
                <a:schemeClr val="tx1"/>
              </a:solidFill>
            </a:endParaRPr>
          </a:p>
        </p:txBody>
      </p:sp>
      <p:sp>
        <p:nvSpPr>
          <p:cNvPr id="12" name="Isosceles Triangle 11">
            <a:extLst>
              <a:ext uri="{FF2B5EF4-FFF2-40B4-BE49-F238E27FC236}">
                <a16:creationId xmlns:a16="http://schemas.microsoft.com/office/drawing/2014/main" id="{05E396B1-A7CE-77F8-B759-D3C63FDE5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977858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C3A592-77E5-9A85-310E-9E1004A6696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5ED673-A92A-091C-8572-CDF7F9A71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E2920E87-0977-6E53-F6BC-349496CB4E3B}"/>
              </a:ext>
            </a:extLst>
          </p:cNvPr>
          <p:cNvSpPr>
            <a:spLocks noGrp="1"/>
          </p:cNvSpPr>
          <p:nvPr>
            <p:ph type="title"/>
          </p:nvPr>
        </p:nvSpPr>
        <p:spPr>
          <a:xfrm>
            <a:off x="1333502" y="609601"/>
            <a:ext cx="8596668" cy="442452"/>
          </a:xfrm>
        </p:spPr>
        <p:txBody>
          <a:bodyPr>
            <a:noAutofit/>
          </a:bodyPr>
          <a:lstStyle/>
          <a:p>
            <a:pPr algn="ctr"/>
            <a:r>
              <a:rPr lang="en-US" sz="2400" b="1" dirty="0">
                <a:solidFill>
                  <a:srgbClr val="FF0000"/>
                </a:solidFill>
              </a:rPr>
              <a:t>SVM</a:t>
            </a:r>
            <a:r>
              <a:rPr lang="el-GR" sz="2400" b="1" dirty="0">
                <a:solidFill>
                  <a:srgbClr val="FF0000"/>
                </a:solidFill>
              </a:rPr>
              <a:t> </a:t>
            </a:r>
          </a:p>
        </p:txBody>
      </p:sp>
      <p:sp>
        <p:nvSpPr>
          <p:cNvPr id="10" name="Isosceles Triangle 9">
            <a:extLst>
              <a:ext uri="{FF2B5EF4-FFF2-40B4-BE49-F238E27FC236}">
                <a16:creationId xmlns:a16="http://schemas.microsoft.com/office/drawing/2014/main" id="{FE9DF55F-3928-5AEC-25B8-CADE55A89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979740F2-9A0F-C907-FE07-6F309A900324}"/>
              </a:ext>
            </a:extLst>
          </p:cNvPr>
          <p:cNvSpPr>
            <a:spLocks noGrp="1"/>
          </p:cNvSpPr>
          <p:nvPr>
            <p:ph idx="1"/>
          </p:nvPr>
        </p:nvSpPr>
        <p:spPr>
          <a:xfrm>
            <a:off x="649503" y="1052053"/>
            <a:ext cx="11093764" cy="5545392"/>
          </a:xfrm>
        </p:spPr>
        <p:txBody>
          <a:bodyPr>
            <a:normAutofit fontScale="92500" lnSpcReduction="10000"/>
          </a:bodyPr>
          <a:lstStyle/>
          <a:p>
            <a:pPr algn="just"/>
            <a:r>
              <a:rPr lang="el-GR" sz="1700" dirty="0">
                <a:solidFill>
                  <a:schemeClr val="tx1"/>
                </a:solidFill>
              </a:rPr>
              <a:t>Συνάρτηση αλγόριθμου ταξινόμησης : </a:t>
            </a:r>
            <a:r>
              <a:rPr lang="en-US" sz="1700" dirty="0">
                <a:solidFill>
                  <a:schemeClr val="tx1"/>
                </a:solidFill>
              </a:rPr>
              <a:t>SVC</a:t>
            </a:r>
            <a:r>
              <a:rPr lang="el-GR" sz="1700" dirty="0">
                <a:solidFill>
                  <a:schemeClr val="tx1"/>
                </a:solidFill>
              </a:rPr>
              <a:t> (από το </a:t>
            </a:r>
            <a:r>
              <a:rPr lang="en-US" sz="1700" dirty="0">
                <a:solidFill>
                  <a:schemeClr val="tx1"/>
                </a:solidFill>
              </a:rPr>
              <a:t>Support Vector Classifier)</a:t>
            </a:r>
            <a:r>
              <a:rPr lang="el-GR" sz="1700" dirty="0">
                <a:solidFill>
                  <a:schemeClr val="tx1"/>
                </a:solidFill>
              </a:rPr>
              <a:t>  </a:t>
            </a:r>
          </a:p>
          <a:p>
            <a:pPr algn="just"/>
            <a:r>
              <a:rPr lang="el-GR" sz="1700" dirty="0">
                <a:solidFill>
                  <a:schemeClr val="tx1"/>
                </a:solidFill>
              </a:rPr>
              <a:t>Οι συνολικές υπερπαράμετροι που δοκιμάστηκαν στο </a:t>
            </a:r>
            <a:r>
              <a:rPr lang="en-US" sz="1700" dirty="0">
                <a:solidFill>
                  <a:schemeClr val="tx1"/>
                </a:solidFill>
              </a:rPr>
              <a:t>tuning </a:t>
            </a:r>
            <a:r>
              <a:rPr lang="el-GR" sz="1700" dirty="0">
                <a:solidFill>
                  <a:schemeClr val="tx1"/>
                </a:solidFill>
              </a:rPr>
              <a:t>είναι οι εξής :</a:t>
            </a:r>
          </a:p>
          <a:p>
            <a:pPr lvl="1" algn="just">
              <a:buFont typeface="Wingdings" panose="05000000000000000000" pitchFamily="2" charset="2"/>
              <a:buChar char="q"/>
            </a:pPr>
            <a:r>
              <a:rPr lang="it-IT" sz="1700" dirty="0">
                <a:solidFill>
                  <a:schemeClr val="tx1"/>
                </a:solidFill>
              </a:rPr>
              <a:t>'C': [0.001, 0.01, 0.1, 1, 10, 100, 1000] </a:t>
            </a:r>
            <a:endParaRPr lang="el-GR" sz="1700" dirty="0">
              <a:solidFill>
                <a:schemeClr val="tx1"/>
              </a:solidFill>
            </a:endParaRPr>
          </a:p>
          <a:p>
            <a:pPr lvl="1" algn="just">
              <a:buFont typeface="Wingdings" panose="05000000000000000000" pitchFamily="2" charset="2"/>
              <a:buChar char="q"/>
            </a:pPr>
            <a:r>
              <a:rPr lang="en-US" sz="1700" dirty="0">
                <a:solidFill>
                  <a:schemeClr val="tx1"/>
                </a:solidFill>
              </a:rPr>
              <a:t>'gamma': ['scale', 'auto’] </a:t>
            </a:r>
            <a:endParaRPr lang="el-GR" sz="1700" dirty="0">
              <a:solidFill>
                <a:schemeClr val="tx1"/>
              </a:solidFill>
            </a:endParaRPr>
          </a:p>
          <a:p>
            <a:pPr lvl="1" algn="just">
              <a:buFont typeface="Wingdings" panose="05000000000000000000" pitchFamily="2" charset="2"/>
              <a:buChar char="q"/>
            </a:pPr>
            <a:r>
              <a:rPr lang="en-US" sz="1700" dirty="0">
                <a:solidFill>
                  <a:schemeClr val="tx1"/>
                </a:solidFill>
              </a:rPr>
              <a:t>'kernel': ['linear', '</a:t>
            </a:r>
            <a:r>
              <a:rPr lang="en-US" sz="1700" dirty="0" err="1">
                <a:solidFill>
                  <a:schemeClr val="tx1"/>
                </a:solidFill>
              </a:rPr>
              <a:t>rbf</a:t>
            </a:r>
            <a:r>
              <a:rPr lang="en-US" sz="1700" dirty="0">
                <a:solidFill>
                  <a:schemeClr val="tx1"/>
                </a:solidFill>
              </a:rPr>
              <a:t>', 'poly’]</a:t>
            </a:r>
          </a:p>
          <a:p>
            <a:pPr lvl="1" algn="just">
              <a:buFont typeface="Wingdings" panose="05000000000000000000" pitchFamily="2" charset="2"/>
              <a:buChar char="q"/>
            </a:pPr>
            <a:r>
              <a:rPr lang="en-US" sz="1700" dirty="0">
                <a:solidFill>
                  <a:schemeClr val="tx1"/>
                </a:solidFill>
              </a:rPr>
              <a:t>'</a:t>
            </a:r>
            <a:r>
              <a:rPr lang="en-US" sz="1700" dirty="0" err="1">
                <a:solidFill>
                  <a:schemeClr val="tx1"/>
                </a:solidFill>
              </a:rPr>
              <a:t>tol</a:t>
            </a:r>
            <a:r>
              <a:rPr lang="en-US" sz="1700" dirty="0">
                <a:solidFill>
                  <a:schemeClr val="tx1"/>
                </a:solidFill>
              </a:rPr>
              <a:t>': [1e-9, 1e-6, 1e-5, 1e-4, 1e-3, 1e-2]</a:t>
            </a:r>
          </a:p>
          <a:p>
            <a:pPr lvl="1" algn="just">
              <a:buFont typeface="Wingdings" panose="05000000000000000000" pitchFamily="2" charset="2"/>
              <a:buChar char="q"/>
            </a:pPr>
            <a:r>
              <a:rPr lang="nl-NL" sz="1700" dirty="0">
                <a:solidFill>
                  <a:schemeClr val="tx1"/>
                </a:solidFill>
              </a:rPr>
              <a:t>'coef0': [0.001, 0.01, 0.1, 0.2, 0.5, 1.0]</a:t>
            </a:r>
          </a:p>
          <a:p>
            <a:pPr lvl="1" algn="just">
              <a:buFont typeface="Wingdings" panose="05000000000000000000" pitchFamily="2" charset="2"/>
              <a:buChar char="q"/>
            </a:pPr>
            <a:r>
              <a:rPr lang="en-US" sz="1700" dirty="0">
                <a:solidFill>
                  <a:schemeClr val="tx1"/>
                </a:solidFill>
              </a:rPr>
              <a:t>'</a:t>
            </a:r>
            <a:r>
              <a:rPr lang="en-US" sz="1700" dirty="0" err="1">
                <a:solidFill>
                  <a:schemeClr val="tx1"/>
                </a:solidFill>
              </a:rPr>
              <a:t>class_weight</a:t>
            </a:r>
            <a:r>
              <a:rPr lang="en-US" sz="1700" dirty="0">
                <a:solidFill>
                  <a:schemeClr val="tx1"/>
                </a:solidFill>
              </a:rPr>
              <a:t>': [None, 'balanced’] </a:t>
            </a:r>
            <a:endParaRPr lang="el-GR" sz="1700" dirty="0">
              <a:solidFill>
                <a:schemeClr val="tx1"/>
              </a:solidFill>
            </a:endParaRPr>
          </a:p>
          <a:p>
            <a:pPr marL="400050" algn="just"/>
            <a:r>
              <a:rPr lang="el-GR" sz="1700" dirty="0">
                <a:solidFill>
                  <a:schemeClr val="tx1"/>
                </a:solidFill>
              </a:rPr>
              <a:t>Οι υπερπαράμετροι του καλύτερου μοντέλου που βρέθηκαν με το </a:t>
            </a:r>
            <a:r>
              <a:rPr lang="en-US" sz="1700" dirty="0">
                <a:solidFill>
                  <a:schemeClr val="tx1"/>
                </a:solidFill>
              </a:rPr>
              <a:t>tuning</a:t>
            </a:r>
            <a:r>
              <a:rPr lang="el-GR" sz="1700" dirty="0">
                <a:solidFill>
                  <a:schemeClr val="tx1"/>
                </a:solidFill>
              </a:rPr>
              <a:t> είναι :</a:t>
            </a:r>
          </a:p>
          <a:p>
            <a:pPr lvl="1" algn="just">
              <a:buFont typeface="Wingdings" panose="05000000000000000000" pitchFamily="2" charset="2"/>
              <a:buChar char="q"/>
            </a:pPr>
            <a:r>
              <a:rPr lang="en-US" sz="1700" dirty="0">
                <a:solidFill>
                  <a:schemeClr val="tx1"/>
                </a:solidFill>
              </a:rPr>
              <a:t>'C': [1] </a:t>
            </a:r>
            <a:endParaRPr lang="el-GR" sz="1700" dirty="0">
              <a:solidFill>
                <a:schemeClr val="tx1"/>
              </a:solidFill>
            </a:endParaRPr>
          </a:p>
          <a:p>
            <a:pPr lvl="1" algn="just">
              <a:buFont typeface="Wingdings" panose="05000000000000000000" pitchFamily="2" charset="2"/>
              <a:buChar char="q"/>
            </a:pPr>
            <a:r>
              <a:rPr lang="en-US" sz="1700" dirty="0">
                <a:solidFill>
                  <a:schemeClr val="tx1"/>
                </a:solidFill>
              </a:rPr>
              <a:t>'gamma': ['scale’] </a:t>
            </a:r>
            <a:endParaRPr lang="el-GR" sz="1700" dirty="0">
              <a:solidFill>
                <a:schemeClr val="tx1"/>
              </a:solidFill>
            </a:endParaRPr>
          </a:p>
          <a:p>
            <a:pPr lvl="1" algn="just">
              <a:buFont typeface="Wingdings" panose="05000000000000000000" pitchFamily="2" charset="2"/>
              <a:buChar char="q"/>
            </a:pPr>
            <a:r>
              <a:rPr lang="en-US" sz="1700" dirty="0">
                <a:solidFill>
                  <a:schemeClr val="tx1"/>
                </a:solidFill>
              </a:rPr>
              <a:t>'kernel': ['poly’] </a:t>
            </a:r>
          </a:p>
          <a:p>
            <a:pPr lvl="1" algn="just">
              <a:buFont typeface="Wingdings" panose="05000000000000000000" pitchFamily="2" charset="2"/>
              <a:buChar char="q"/>
            </a:pPr>
            <a:r>
              <a:rPr lang="en-US" sz="1700" dirty="0">
                <a:solidFill>
                  <a:schemeClr val="tx1"/>
                </a:solidFill>
              </a:rPr>
              <a:t>'</a:t>
            </a:r>
            <a:r>
              <a:rPr lang="en-US" sz="1700" dirty="0" err="1">
                <a:solidFill>
                  <a:schemeClr val="tx1"/>
                </a:solidFill>
              </a:rPr>
              <a:t>tol</a:t>
            </a:r>
            <a:r>
              <a:rPr lang="en-US" sz="1700" dirty="0">
                <a:solidFill>
                  <a:schemeClr val="tx1"/>
                </a:solidFill>
              </a:rPr>
              <a:t>': [1e-3] </a:t>
            </a:r>
          </a:p>
          <a:p>
            <a:pPr lvl="1" algn="just">
              <a:buFont typeface="Wingdings" panose="05000000000000000000" pitchFamily="2" charset="2"/>
              <a:buChar char="q"/>
            </a:pPr>
            <a:r>
              <a:rPr lang="en-US" sz="1700" dirty="0">
                <a:solidFill>
                  <a:schemeClr val="tx1"/>
                </a:solidFill>
              </a:rPr>
              <a:t>'coef0': [0.2] </a:t>
            </a:r>
          </a:p>
          <a:p>
            <a:pPr lvl="1" algn="just">
              <a:buFont typeface="Wingdings" panose="05000000000000000000" pitchFamily="2" charset="2"/>
              <a:buChar char="q"/>
            </a:pPr>
            <a:r>
              <a:rPr lang="en-US" sz="1700" dirty="0">
                <a:solidFill>
                  <a:schemeClr val="tx1"/>
                </a:solidFill>
              </a:rPr>
              <a:t>'</a:t>
            </a:r>
            <a:r>
              <a:rPr lang="en-US" sz="1700" dirty="0" err="1">
                <a:solidFill>
                  <a:schemeClr val="tx1"/>
                </a:solidFill>
              </a:rPr>
              <a:t>class_weight</a:t>
            </a:r>
            <a:r>
              <a:rPr lang="en-US" sz="1700" dirty="0">
                <a:solidFill>
                  <a:schemeClr val="tx1"/>
                </a:solidFill>
              </a:rPr>
              <a:t>': ['balanced’] </a:t>
            </a:r>
            <a:endParaRPr lang="el-GR" sz="1700" dirty="0">
              <a:solidFill>
                <a:schemeClr val="tx1"/>
              </a:solidFill>
            </a:endParaRPr>
          </a:p>
          <a:p>
            <a:pPr algn="just"/>
            <a:r>
              <a:rPr lang="en-US" sz="1700" dirty="0">
                <a:solidFill>
                  <a:schemeClr val="tx1"/>
                </a:solidFill>
              </a:rPr>
              <a:t>H </a:t>
            </a:r>
            <a:r>
              <a:rPr lang="el-GR" sz="1700" dirty="0">
                <a:solidFill>
                  <a:schemeClr val="tx1"/>
                </a:solidFill>
              </a:rPr>
              <a:t>ακρίβεια του καλύτερου μοντέλου στο </a:t>
            </a:r>
            <a:r>
              <a:rPr lang="en-US" sz="1700" dirty="0">
                <a:solidFill>
                  <a:schemeClr val="tx1"/>
                </a:solidFill>
              </a:rPr>
              <a:t>validation set </a:t>
            </a:r>
            <a:r>
              <a:rPr lang="el-GR" sz="1700" dirty="0">
                <a:solidFill>
                  <a:schemeClr val="tx1"/>
                </a:solidFill>
              </a:rPr>
              <a:t>είναι : </a:t>
            </a:r>
            <a:r>
              <a:rPr lang="el-GR" sz="1700" b="1" dirty="0">
                <a:solidFill>
                  <a:schemeClr val="tx1"/>
                </a:solidFill>
              </a:rPr>
              <a:t>87.36%</a:t>
            </a:r>
            <a:r>
              <a:rPr lang="en-US" sz="1700" b="1" dirty="0">
                <a:solidFill>
                  <a:schemeClr val="tx1"/>
                </a:solidFill>
              </a:rPr>
              <a:t>.</a:t>
            </a:r>
            <a:endParaRPr lang="el-GR" sz="2000" b="1" dirty="0">
              <a:solidFill>
                <a:schemeClr val="tx1"/>
              </a:solidFill>
            </a:endParaRPr>
          </a:p>
          <a:p>
            <a:pPr marL="0" indent="0" algn="just">
              <a:buNone/>
            </a:pPr>
            <a:endParaRPr lang="el-GR" sz="2000" dirty="0">
              <a:solidFill>
                <a:schemeClr val="tx1"/>
              </a:solidFill>
            </a:endParaRPr>
          </a:p>
        </p:txBody>
      </p:sp>
      <p:sp>
        <p:nvSpPr>
          <p:cNvPr id="12" name="Isosceles Triangle 11">
            <a:extLst>
              <a:ext uri="{FF2B5EF4-FFF2-40B4-BE49-F238E27FC236}">
                <a16:creationId xmlns:a16="http://schemas.microsoft.com/office/drawing/2014/main" id="{101D7FA1-C34D-FFEA-A3C6-0C012AF93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32846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3B4044-66DB-2361-7052-86964AC4EF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D9712E-F82D-4AE1-D8AD-6AF88D137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D7536563-6B61-5811-173D-1B3592BED7EB}"/>
              </a:ext>
            </a:extLst>
          </p:cNvPr>
          <p:cNvSpPr>
            <a:spLocks noGrp="1"/>
          </p:cNvSpPr>
          <p:nvPr>
            <p:ph type="title"/>
          </p:nvPr>
        </p:nvSpPr>
        <p:spPr>
          <a:xfrm>
            <a:off x="1372831" y="221226"/>
            <a:ext cx="8596668" cy="442452"/>
          </a:xfrm>
        </p:spPr>
        <p:txBody>
          <a:bodyPr>
            <a:noAutofit/>
          </a:bodyPr>
          <a:lstStyle/>
          <a:p>
            <a:pPr algn="ctr"/>
            <a:r>
              <a:rPr lang="el-GR" sz="2400" b="1" dirty="0">
                <a:solidFill>
                  <a:srgbClr val="FF0000"/>
                </a:solidFill>
              </a:rPr>
              <a:t>Τελικό αποτέλεσμα</a:t>
            </a:r>
          </a:p>
        </p:txBody>
      </p:sp>
      <p:sp>
        <p:nvSpPr>
          <p:cNvPr id="10" name="Isosceles Triangle 9">
            <a:extLst>
              <a:ext uri="{FF2B5EF4-FFF2-40B4-BE49-F238E27FC236}">
                <a16:creationId xmlns:a16="http://schemas.microsoft.com/office/drawing/2014/main" id="{597335EB-2110-AD04-E0BB-82C7F1593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9AE0EFF4-0189-C8BE-34F5-B8B15B3540EC}"/>
              </a:ext>
            </a:extLst>
          </p:cNvPr>
          <p:cNvSpPr>
            <a:spLocks noGrp="1"/>
          </p:cNvSpPr>
          <p:nvPr>
            <p:ph idx="1"/>
          </p:nvPr>
        </p:nvSpPr>
        <p:spPr>
          <a:xfrm>
            <a:off x="746050" y="678426"/>
            <a:ext cx="11093764" cy="5869858"/>
          </a:xfrm>
        </p:spPr>
        <p:txBody>
          <a:bodyPr>
            <a:noAutofit/>
          </a:bodyPr>
          <a:lstStyle/>
          <a:p>
            <a:pPr algn="just"/>
            <a:r>
              <a:rPr lang="el-GR" sz="2000" dirty="0">
                <a:solidFill>
                  <a:schemeClr val="tx1"/>
                </a:solidFill>
              </a:rPr>
              <a:t> Από τα παραπάνω, συμπεραίνουμε ότι το συνολικό καλύτερο μοντέλο είναι το </a:t>
            </a:r>
            <a:r>
              <a:rPr lang="en-US" sz="2000" b="1" dirty="0">
                <a:solidFill>
                  <a:schemeClr val="tx1"/>
                </a:solidFill>
              </a:rPr>
              <a:t>SVM</a:t>
            </a:r>
            <a:r>
              <a:rPr lang="el-GR" sz="2000" dirty="0">
                <a:solidFill>
                  <a:schemeClr val="tx1"/>
                </a:solidFill>
              </a:rPr>
              <a:t> με υπερπαραμέτρους </a:t>
            </a:r>
            <a:r>
              <a:rPr lang="en-US" sz="2000" dirty="0">
                <a:solidFill>
                  <a:schemeClr val="tx1"/>
                </a:solidFill>
              </a:rPr>
              <a:t> </a:t>
            </a:r>
            <a:r>
              <a:rPr lang="en-US" sz="2000" b="1" dirty="0">
                <a:solidFill>
                  <a:schemeClr val="tx1"/>
                </a:solidFill>
              </a:rPr>
              <a:t>{</a:t>
            </a:r>
            <a:r>
              <a:rPr lang="el-GR" sz="2000" b="1" dirty="0">
                <a:solidFill>
                  <a:schemeClr val="tx1"/>
                </a:solidFill>
              </a:rPr>
              <a:t> </a:t>
            </a:r>
            <a:r>
              <a:rPr lang="en-US" sz="2000" b="1" dirty="0">
                <a:solidFill>
                  <a:schemeClr val="tx1"/>
                </a:solidFill>
              </a:rPr>
              <a:t>C</a:t>
            </a:r>
            <a:r>
              <a:rPr lang="el-GR" sz="2000" b="1" dirty="0">
                <a:solidFill>
                  <a:schemeClr val="tx1"/>
                </a:solidFill>
              </a:rPr>
              <a:t> =</a:t>
            </a:r>
            <a:r>
              <a:rPr lang="en-US" sz="2000" b="1" dirty="0">
                <a:solidFill>
                  <a:schemeClr val="tx1"/>
                </a:solidFill>
              </a:rPr>
              <a:t> 1, </a:t>
            </a:r>
            <a:r>
              <a:rPr lang="el-GR" sz="2000" b="1" dirty="0">
                <a:solidFill>
                  <a:schemeClr val="tx1"/>
                </a:solidFill>
              </a:rPr>
              <a:t>  </a:t>
            </a:r>
            <a:r>
              <a:rPr lang="en-US" sz="2000" b="1" dirty="0">
                <a:solidFill>
                  <a:schemeClr val="tx1"/>
                </a:solidFill>
              </a:rPr>
              <a:t>gamma</a:t>
            </a:r>
            <a:r>
              <a:rPr lang="el-GR" sz="2000" b="1" dirty="0">
                <a:solidFill>
                  <a:schemeClr val="tx1"/>
                </a:solidFill>
              </a:rPr>
              <a:t> = </a:t>
            </a:r>
            <a:r>
              <a:rPr lang="en-US" sz="2000" b="1" dirty="0">
                <a:solidFill>
                  <a:schemeClr val="tx1"/>
                </a:solidFill>
              </a:rPr>
              <a:t>'scale’</a:t>
            </a:r>
            <a:r>
              <a:rPr lang="el-GR" sz="2000" b="1" dirty="0">
                <a:solidFill>
                  <a:schemeClr val="tx1"/>
                </a:solidFill>
              </a:rPr>
              <a:t> </a:t>
            </a:r>
            <a:r>
              <a:rPr lang="en-US" sz="2000" b="1" dirty="0">
                <a:solidFill>
                  <a:schemeClr val="tx1"/>
                </a:solidFill>
              </a:rPr>
              <a:t>, </a:t>
            </a:r>
            <a:r>
              <a:rPr lang="el-GR" sz="2000" b="1" dirty="0">
                <a:solidFill>
                  <a:schemeClr val="tx1"/>
                </a:solidFill>
              </a:rPr>
              <a:t>  </a:t>
            </a:r>
            <a:r>
              <a:rPr lang="en-US" sz="2000" b="1" dirty="0">
                <a:solidFill>
                  <a:schemeClr val="tx1"/>
                </a:solidFill>
              </a:rPr>
              <a:t>kernel</a:t>
            </a:r>
            <a:r>
              <a:rPr lang="el-GR" sz="2000" b="1" dirty="0">
                <a:solidFill>
                  <a:schemeClr val="tx1"/>
                </a:solidFill>
              </a:rPr>
              <a:t> =</a:t>
            </a:r>
            <a:r>
              <a:rPr lang="en-US" sz="2000" b="1" dirty="0">
                <a:solidFill>
                  <a:schemeClr val="tx1"/>
                </a:solidFill>
              </a:rPr>
              <a:t> 'poly’, </a:t>
            </a:r>
            <a:r>
              <a:rPr lang="el-GR" sz="2000" b="1" dirty="0">
                <a:solidFill>
                  <a:schemeClr val="tx1"/>
                </a:solidFill>
              </a:rPr>
              <a:t>   </a:t>
            </a:r>
            <a:r>
              <a:rPr lang="en-US" sz="2000" b="1" dirty="0" err="1">
                <a:solidFill>
                  <a:schemeClr val="tx1"/>
                </a:solidFill>
              </a:rPr>
              <a:t>tol</a:t>
            </a:r>
            <a:r>
              <a:rPr lang="el-GR" sz="2000" b="1" dirty="0">
                <a:solidFill>
                  <a:schemeClr val="tx1"/>
                </a:solidFill>
              </a:rPr>
              <a:t> = </a:t>
            </a:r>
            <a:r>
              <a:rPr lang="en-US" sz="2000" b="1" dirty="0">
                <a:solidFill>
                  <a:schemeClr val="tx1"/>
                </a:solidFill>
              </a:rPr>
              <a:t>0.001, </a:t>
            </a:r>
            <a:r>
              <a:rPr lang="el-GR" sz="2000" b="1" dirty="0">
                <a:solidFill>
                  <a:schemeClr val="tx1"/>
                </a:solidFill>
              </a:rPr>
              <a:t>   </a:t>
            </a:r>
            <a:r>
              <a:rPr lang="en-US" sz="2000" b="1" dirty="0">
                <a:solidFill>
                  <a:schemeClr val="tx1"/>
                </a:solidFill>
              </a:rPr>
              <a:t>coef0</a:t>
            </a:r>
            <a:r>
              <a:rPr lang="el-GR" sz="2000" b="1" dirty="0">
                <a:solidFill>
                  <a:schemeClr val="tx1"/>
                </a:solidFill>
              </a:rPr>
              <a:t> = </a:t>
            </a:r>
            <a:r>
              <a:rPr lang="en-US" sz="2000" b="1" dirty="0">
                <a:solidFill>
                  <a:schemeClr val="tx1"/>
                </a:solidFill>
              </a:rPr>
              <a:t>0.2, </a:t>
            </a:r>
            <a:r>
              <a:rPr lang="el-GR" sz="2000" b="1" dirty="0">
                <a:solidFill>
                  <a:schemeClr val="tx1"/>
                </a:solidFill>
              </a:rPr>
              <a:t>  </a:t>
            </a:r>
            <a:r>
              <a:rPr lang="en-US" sz="2000" b="1" dirty="0" err="1">
                <a:solidFill>
                  <a:schemeClr val="tx1"/>
                </a:solidFill>
              </a:rPr>
              <a:t>class_weight</a:t>
            </a:r>
            <a:r>
              <a:rPr lang="el-GR" sz="2000" b="1" dirty="0">
                <a:solidFill>
                  <a:schemeClr val="tx1"/>
                </a:solidFill>
              </a:rPr>
              <a:t> = </a:t>
            </a:r>
            <a:r>
              <a:rPr lang="en-US" sz="2000" b="1" dirty="0">
                <a:solidFill>
                  <a:schemeClr val="tx1"/>
                </a:solidFill>
              </a:rPr>
              <a:t> 'balanced’</a:t>
            </a:r>
            <a:r>
              <a:rPr lang="el-GR" sz="2000" b="1" dirty="0">
                <a:solidFill>
                  <a:schemeClr val="tx1"/>
                </a:solidFill>
              </a:rPr>
              <a:t>  </a:t>
            </a:r>
            <a:r>
              <a:rPr lang="en-US" sz="2000" b="1" dirty="0">
                <a:solidFill>
                  <a:schemeClr val="tx1"/>
                </a:solidFill>
              </a:rPr>
              <a:t>}</a:t>
            </a:r>
            <a:r>
              <a:rPr lang="el-GR" sz="2000" dirty="0">
                <a:solidFill>
                  <a:schemeClr val="tx1"/>
                </a:solidFill>
              </a:rPr>
              <a:t>. Το μοντέλο αυτό πέτυχε την καλύτερη ακρίβεια </a:t>
            </a:r>
            <a:r>
              <a:rPr lang="el-GR" sz="2000" b="1" dirty="0">
                <a:solidFill>
                  <a:schemeClr val="tx1"/>
                </a:solidFill>
              </a:rPr>
              <a:t>(87.36%)</a:t>
            </a:r>
            <a:r>
              <a:rPr lang="el-GR" sz="2000" dirty="0">
                <a:solidFill>
                  <a:schemeClr val="tx1"/>
                </a:solidFill>
              </a:rPr>
              <a:t> στο validation set</a:t>
            </a:r>
            <a:r>
              <a:rPr lang="en-US" sz="2000" b="1" dirty="0">
                <a:solidFill>
                  <a:schemeClr val="tx1"/>
                </a:solidFill>
              </a:rPr>
              <a:t>. </a:t>
            </a:r>
            <a:endParaRPr lang="el-GR" sz="2000" b="1" dirty="0">
              <a:solidFill>
                <a:schemeClr val="tx1"/>
              </a:solidFill>
            </a:endParaRPr>
          </a:p>
          <a:p>
            <a:pPr marL="0" indent="0" algn="just">
              <a:buNone/>
            </a:pPr>
            <a:endParaRPr lang="en-US" sz="2000" b="1" dirty="0">
              <a:solidFill>
                <a:schemeClr val="tx1"/>
              </a:solidFill>
            </a:endParaRPr>
          </a:p>
          <a:p>
            <a:pPr algn="just"/>
            <a:r>
              <a:rPr lang="el-GR" sz="2000" dirty="0">
                <a:solidFill>
                  <a:schemeClr val="tx1"/>
                </a:solidFill>
              </a:rPr>
              <a:t>Στη συνέχεια, εφαρμόζουμε τη μέθοδο PCA στο 80% του training set και εκπαιδεύουμε ξανά το μοντέλο. Ως αποτέλεσμα, η ακρίβεια στο validation set αυξήθηκε στο </a:t>
            </a:r>
            <a:r>
              <a:rPr lang="el-GR" sz="2000" b="1" dirty="0">
                <a:solidFill>
                  <a:schemeClr val="tx1"/>
                </a:solidFill>
              </a:rPr>
              <a:t>88.56%</a:t>
            </a:r>
            <a:r>
              <a:rPr lang="el-GR" sz="2000" dirty="0">
                <a:solidFill>
                  <a:schemeClr val="tx1"/>
                </a:solidFill>
              </a:rPr>
              <a:t>, σημειώνοντας </a:t>
            </a:r>
            <a:r>
              <a:rPr lang="el-GR" sz="2000" u="sng" dirty="0">
                <a:solidFill>
                  <a:schemeClr val="tx1"/>
                </a:solidFill>
              </a:rPr>
              <a:t>βελτίωση 1.2%</a:t>
            </a:r>
            <a:r>
              <a:rPr lang="el-GR" sz="2000" dirty="0">
                <a:solidFill>
                  <a:schemeClr val="tx1"/>
                </a:solidFill>
              </a:rPr>
              <a:t>. Για να εκμεταλλευτούμε τη βελτίωση αυτή, αποφασίσαμε να επανεκπαιδεύσουμε το μοντέλο χρησιμοποιώντας το συνολικό training set των 8743 δειγμάτων και την τεχνική PCA, αντί να προχωρήσουμε σε τυπική εκπαίδευση με τη συνάρτηση fit(). Το τελικό εκπαιδευμένο </a:t>
            </a:r>
            <a:r>
              <a:rPr lang="en-US" sz="2000" dirty="0">
                <a:solidFill>
                  <a:schemeClr val="tx1"/>
                </a:solidFill>
              </a:rPr>
              <a:t>SVM </a:t>
            </a:r>
            <a:r>
              <a:rPr lang="el-GR" sz="2000" dirty="0">
                <a:solidFill>
                  <a:schemeClr val="tx1"/>
                </a:solidFill>
              </a:rPr>
              <a:t>μοντέλο χρησιμοποιήθηκε για να πραγματοποιήσει προβλέψεις στο test set, παράγοντας το αρχείο labels25.npy. </a:t>
            </a:r>
          </a:p>
          <a:p>
            <a:pPr marL="0" indent="0" algn="just">
              <a:buNone/>
            </a:pPr>
            <a:r>
              <a:rPr lang="el-GR" sz="1600" b="1" dirty="0">
                <a:solidFill>
                  <a:schemeClr val="tx1"/>
                </a:solidFill>
              </a:rPr>
              <a:t> </a:t>
            </a:r>
          </a:p>
        </p:txBody>
      </p:sp>
      <p:sp>
        <p:nvSpPr>
          <p:cNvPr id="12" name="Isosceles Triangle 11">
            <a:extLst>
              <a:ext uri="{FF2B5EF4-FFF2-40B4-BE49-F238E27FC236}">
                <a16:creationId xmlns:a16="http://schemas.microsoft.com/office/drawing/2014/main" id="{E0D00C1B-C8AB-0085-A4B7-A75A5F94F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06472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D486B5-2200-89C5-C40A-86D502AFE3D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FF3602-50AB-BC4B-1B15-7AE12442C8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F2444434-38DC-3726-8F15-0AE11CCB54B7}"/>
              </a:ext>
            </a:extLst>
          </p:cNvPr>
          <p:cNvSpPr>
            <a:spLocks noGrp="1"/>
          </p:cNvSpPr>
          <p:nvPr>
            <p:ph type="title"/>
          </p:nvPr>
        </p:nvSpPr>
        <p:spPr>
          <a:xfrm>
            <a:off x="1372831" y="221226"/>
            <a:ext cx="8596668" cy="442452"/>
          </a:xfrm>
        </p:spPr>
        <p:txBody>
          <a:bodyPr>
            <a:noAutofit/>
          </a:bodyPr>
          <a:lstStyle/>
          <a:p>
            <a:pPr algn="ctr"/>
            <a:r>
              <a:rPr lang="el-GR" sz="2400" b="1" dirty="0">
                <a:solidFill>
                  <a:srgbClr val="FF0000"/>
                </a:solidFill>
              </a:rPr>
              <a:t>Παρατηρήσεις</a:t>
            </a:r>
          </a:p>
        </p:txBody>
      </p:sp>
      <p:sp>
        <p:nvSpPr>
          <p:cNvPr id="10" name="Isosceles Triangle 9">
            <a:extLst>
              <a:ext uri="{FF2B5EF4-FFF2-40B4-BE49-F238E27FC236}">
                <a16:creationId xmlns:a16="http://schemas.microsoft.com/office/drawing/2014/main" id="{B3B4F736-6BC7-147D-13D3-509E7BC49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50797619-E8DA-5DB4-6680-416AF9C8432D}"/>
              </a:ext>
            </a:extLst>
          </p:cNvPr>
          <p:cNvSpPr>
            <a:spLocks noGrp="1"/>
          </p:cNvSpPr>
          <p:nvPr>
            <p:ph idx="1"/>
          </p:nvPr>
        </p:nvSpPr>
        <p:spPr>
          <a:xfrm>
            <a:off x="746050" y="678426"/>
            <a:ext cx="11093764" cy="5869858"/>
          </a:xfrm>
        </p:spPr>
        <p:txBody>
          <a:bodyPr>
            <a:noAutofit/>
          </a:bodyPr>
          <a:lstStyle/>
          <a:p>
            <a:pPr algn="just"/>
            <a:endParaRPr lang="el-GR" sz="2000" dirty="0">
              <a:solidFill>
                <a:schemeClr val="tx1"/>
              </a:solidFill>
            </a:endParaRPr>
          </a:p>
          <a:p>
            <a:pPr marL="0" indent="0" algn="just">
              <a:buNone/>
            </a:pPr>
            <a:endParaRPr lang="el-GR" sz="2000" dirty="0">
              <a:solidFill>
                <a:schemeClr val="tx1"/>
              </a:solidFill>
            </a:endParaRPr>
          </a:p>
          <a:p>
            <a:pPr algn="just"/>
            <a:r>
              <a:rPr lang="el-GR" sz="2000" dirty="0">
                <a:solidFill>
                  <a:schemeClr val="tx1"/>
                </a:solidFill>
              </a:rPr>
              <a:t>Χρησιμοποιούμε συνέχεια ένα σταθερό 20% του συνόλου των 8743 δειγμάτων για την αξιολόγηση (</a:t>
            </a:r>
            <a:r>
              <a:rPr lang="el-GR" sz="2000" dirty="0" err="1">
                <a:solidFill>
                  <a:schemeClr val="tx1"/>
                </a:solidFill>
              </a:rPr>
              <a:t>validation</a:t>
            </a:r>
            <a:r>
              <a:rPr lang="el-GR" sz="2000" dirty="0">
                <a:solidFill>
                  <a:schemeClr val="tx1"/>
                </a:solidFill>
              </a:rPr>
              <a:t>) σε κάθε εκτέλεση, με στόχο την εξοικονόμηση χρόνου. </a:t>
            </a:r>
          </a:p>
          <a:p>
            <a:pPr algn="just"/>
            <a:r>
              <a:rPr lang="el-GR" sz="2000" dirty="0">
                <a:solidFill>
                  <a:schemeClr val="tx1"/>
                </a:solidFill>
              </a:rPr>
              <a:t>Τα αποτελέσματα αυτής της μεθόδου είναι αντίστοιχα με εκείνα που προκύπτουν από το </a:t>
            </a:r>
            <a:r>
              <a:rPr lang="el-GR" sz="2000" dirty="0" err="1">
                <a:solidFill>
                  <a:schemeClr val="tx1"/>
                </a:solidFill>
              </a:rPr>
              <a:t>cross-validation</a:t>
            </a:r>
            <a:r>
              <a:rPr lang="el-GR" sz="2000" dirty="0">
                <a:solidFill>
                  <a:schemeClr val="tx1"/>
                </a:solidFill>
              </a:rPr>
              <a:t>. </a:t>
            </a:r>
          </a:p>
          <a:p>
            <a:pPr algn="just"/>
            <a:r>
              <a:rPr lang="el-GR" sz="2000" dirty="0">
                <a:solidFill>
                  <a:schemeClr val="tx1"/>
                </a:solidFill>
              </a:rPr>
              <a:t>Επομένως, θεωρούμε ότι το σταθερό 20% είναι επαρκές για την αξιόπιστη αξιολόγηση των μοντέλων μας. </a:t>
            </a:r>
          </a:p>
          <a:p>
            <a:pPr algn="just"/>
            <a:r>
              <a:rPr lang="el-GR" sz="2000" dirty="0">
                <a:solidFill>
                  <a:schemeClr val="tx1"/>
                </a:solidFill>
              </a:rPr>
              <a:t>Τέλος, αυτή η προσέγγιση διασφαλίζει τη συνέπεια στη σύγκριση διαφορετικών μοντέλων, ενώ παράλληλα μειώνει τον κίνδυνο overfitting ή </a:t>
            </a:r>
            <a:r>
              <a:rPr lang="el-GR" sz="2000" dirty="0" err="1">
                <a:solidFill>
                  <a:schemeClr val="tx1"/>
                </a:solidFill>
              </a:rPr>
              <a:t>underfitting</a:t>
            </a:r>
            <a:r>
              <a:rPr lang="el-GR" sz="2000" dirty="0">
                <a:solidFill>
                  <a:schemeClr val="tx1"/>
                </a:solidFill>
              </a:rPr>
              <a:t> στο τελικό test set. </a:t>
            </a:r>
            <a:r>
              <a:rPr lang="el-GR" sz="1600" b="1" dirty="0">
                <a:solidFill>
                  <a:schemeClr val="tx1"/>
                </a:solidFill>
              </a:rPr>
              <a:t> </a:t>
            </a:r>
          </a:p>
        </p:txBody>
      </p:sp>
      <p:sp>
        <p:nvSpPr>
          <p:cNvPr id="12" name="Isosceles Triangle 11">
            <a:extLst>
              <a:ext uri="{FF2B5EF4-FFF2-40B4-BE49-F238E27FC236}">
                <a16:creationId xmlns:a16="http://schemas.microsoft.com/office/drawing/2014/main" id="{427373C7-1D6A-CA24-87EC-0F02A81C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22384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F413E4D1-4388-9EB6-8928-0CE4EE429248}"/>
            </a:ext>
          </a:extLst>
        </p:cNvPr>
        <p:cNvGrpSpPr/>
        <p:nvPr/>
      </p:nvGrpSpPr>
      <p:grpSpPr>
        <a:xfrm>
          <a:off x="0" y="0"/>
          <a:ext cx="0" cy="0"/>
          <a:chOff x="0" y="0"/>
          <a:chExt cx="0" cy="0"/>
        </a:xfrm>
      </p:grpSpPr>
      <p:grpSp>
        <p:nvGrpSpPr>
          <p:cNvPr id="43" name="Group 42">
            <a:extLst>
              <a:ext uri="{FF2B5EF4-FFF2-40B4-BE49-F238E27FC236}">
                <a16:creationId xmlns:a16="http://schemas.microsoft.com/office/drawing/2014/main" id="{4B204ED3-0AC5-5E86-16DF-D07C6F50A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4" name="Freeform 14">
              <a:extLst>
                <a:ext uri="{FF2B5EF4-FFF2-40B4-BE49-F238E27FC236}">
                  <a16:creationId xmlns:a16="http://schemas.microsoft.com/office/drawing/2014/main" id="{3610AC1B-9C9E-004C-88BA-619B45C6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45" name="Straight Connector 44">
              <a:extLst>
                <a:ext uri="{FF2B5EF4-FFF2-40B4-BE49-F238E27FC236}">
                  <a16:creationId xmlns:a16="http://schemas.microsoft.com/office/drawing/2014/main" id="{883050C5-4777-5342-6B6C-5C4E9C0B1A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49E0B19-F9C7-B0DD-13D3-981D5BEBED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7" name="Rectangle 23">
              <a:extLst>
                <a:ext uri="{FF2B5EF4-FFF2-40B4-BE49-F238E27FC236}">
                  <a16:creationId xmlns:a16="http://schemas.microsoft.com/office/drawing/2014/main" id="{C5DC0C1E-54D9-1B75-A3FF-3F88C14E3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48" name="Rectangle 25">
              <a:extLst>
                <a:ext uri="{FF2B5EF4-FFF2-40B4-BE49-F238E27FC236}">
                  <a16:creationId xmlns:a16="http://schemas.microsoft.com/office/drawing/2014/main" id="{74AF58DA-B7B2-B0F4-8F85-C7136E29A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49" name="Isosceles Triangle 48">
              <a:extLst>
                <a:ext uri="{FF2B5EF4-FFF2-40B4-BE49-F238E27FC236}">
                  <a16:creationId xmlns:a16="http://schemas.microsoft.com/office/drawing/2014/main" id="{04B6257E-ACB2-FFA9-9DC9-3785A6F56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50" name="Rectangle 27">
              <a:extLst>
                <a:ext uri="{FF2B5EF4-FFF2-40B4-BE49-F238E27FC236}">
                  <a16:creationId xmlns:a16="http://schemas.microsoft.com/office/drawing/2014/main" id="{0740B734-9EC8-E041-AC88-9F56BE3E1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51" name="Rectangle 28">
              <a:extLst>
                <a:ext uri="{FF2B5EF4-FFF2-40B4-BE49-F238E27FC236}">
                  <a16:creationId xmlns:a16="http://schemas.microsoft.com/office/drawing/2014/main" id="{CC8392BF-6C17-0E49-19A5-4370C8894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52" name="Rectangle 29">
              <a:extLst>
                <a:ext uri="{FF2B5EF4-FFF2-40B4-BE49-F238E27FC236}">
                  <a16:creationId xmlns:a16="http://schemas.microsoft.com/office/drawing/2014/main" id="{AC2FDBFF-9C6B-0047-0A2D-FFD4AAA7E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53" name="Isosceles Triangle 52">
              <a:extLst>
                <a:ext uri="{FF2B5EF4-FFF2-40B4-BE49-F238E27FC236}">
                  <a16:creationId xmlns:a16="http://schemas.microsoft.com/office/drawing/2014/main" id="{CCF8F1DF-A520-0BB5-2C4F-039A3D6F3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sp>
        <p:nvSpPr>
          <p:cNvPr id="55" name="Rectangle 54">
            <a:extLst>
              <a:ext uri="{FF2B5EF4-FFF2-40B4-BE49-F238E27FC236}">
                <a16:creationId xmlns:a16="http://schemas.microsoft.com/office/drawing/2014/main" id="{42134A40-092B-5647-54B5-1FDE57B23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57" name="Group 56">
            <a:extLst>
              <a:ext uri="{FF2B5EF4-FFF2-40B4-BE49-F238E27FC236}">
                <a16:creationId xmlns:a16="http://schemas.microsoft.com/office/drawing/2014/main" id="{187930D4-2F3F-164A-B455-2086E00326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8" name="Straight Connector 57">
              <a:extLst>
                <a:ext uri="{FF2B5EF4-FFF2-40B4-BE49-F238E27FC236}">
                  <a16:creationId xmlns:a16="http://schemas.microsoft.com/office/drawing/2014/main" id="{AC163EBF-7C11-6A09-174E-37BB93CFC3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71DBA49C-F578-0363-1EA3-C5E35B4778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6A7DE5B4-B07C-F4A5-FC9A-9C73CA604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1" name="Rectangle 25">
              <a:extLst>
                <a:ext uri="{FF2B5EF4-FFF2-40B4-BE49-F238E27FC236}">
                  <a16:creationId xmlns:a16="http://schemas.microsoft.com/office/drawing/2014/main" id="{0736C7EA-AABF-CB72-C9C2-1F4D1FCC48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2" name="Isosceles Triangle 61">
              <a:extLst>
                <a:ext uri="{FF2B5EF4-FFF2-40B4-BE49-F238E27FC236}">
                  <a16:creationId xmlns:a16="http://schemas.microsoft.com/office/drawing/2014/main" id="{AE5E797C-2CBB-F009-BD64-382646648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3" name="Rectangle 27">
              <a:extLst>
                <a:ext uri="{FF2B5EF4-FFF2-40B4-BE49-F238E27FC236}">
                  <a16:creationId xmlns:a16="http://schemas.microsoft.com/office/drawing/2014/main" id="{D02CC60E-C43B-6FDA-6D2E-5765D87609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4" name="Rectangle 28">
              <a:extLst>
                <a:ext uri="{FF2B5EF4-FFF2-40B4-BE49-F238E27FC236}">
                  <a16:creationId xmlns:a16="http://schemas.microsoft.com/office/drawing/2014/main" id="{EE48B383-FF52-C935-8754-02C0A6486D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5" name="Rectangle 29">
              <a:extLst>
                <a:ext uri="{FF2B5EF4-FFF2-40B4-BE49-F238E27FC236}">
                  <a16:creationId xmlns:a16="http://schemas.microsoft.com/office/drawing/2014/main" id="{59719EA1-2B9D-CD2E-9FE0-9C444CE9A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6" name="Isosceles Triangle 65">
              <a:extLst>
                <a:ext uri="{FF2B5EF4-FFF2-40B4-BE49-F238E27FC236}">
                  <a16:creationId xmlns:a16="http://schemas.microsoft.com/office/drawing/2014/main" id="{2E21FD9D-C1B9-C546-5CB7-C2C42DB66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7" name="Isosceles Triangle 66">
              <a:extLst>
                <a:ext uri="{FF2B5EF4-FFF2-40B4-BE49-F238E27FC236}">
                  <a16:creationId xmlns:a16="http://schemas.microsoft.com/office/drawing/2014/main" id="{090BF456-B257-17B7-1DB4-D47E77128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sp>
        <p:nvSpPr>
          <p:cNvPr id="2" name="Τίτλος 1">
            <a:extLst>
              <a:ext uri="{FF2B5EF4-FFF2-40B4-BE49-F238E27FC236}">
                <a16:creationId xmlns:a16="http://schemas.microsoft.com/office/drawing/2014/main" id="{7C4C9CD5-9CD6-2F19-0831-D388E5A64574}"/>
              </a:ext>
            </a:extLst>
          </p:cNvPr>
          <p:cNvSpPr>
            <a:spLocks noGrp="1"/>
          </p:cNvSpPr>
          <p:nvPr>
            <p:ph type="title"/>
          </p:nvPr>
        </p:nvSpPr>
        <p:spPr>
          <a:xfrm>
            <a:off x="1433093" y="2339753"/>
            <a:ext cx="7766936" cy="1002836"/>
          </a:xfrm>
        </p:spPr>
        <p:txBody>
          <a:bodyPr vert="horz" lIns="91440" tIns="45720" rIns="91440" bIns="45720" rtlCol="0" anchor="b">
            <a:noAutofit/>
          </a:bodyPr>
          <a:lstStyle/>
          <a:p>
            <a:pPr algn="ctr"/>
            <a:r>
              <a:rPr lang="el-GR" sz="6600" b="1" dirty="0">
                <a:solidFill>
                  <a:schemeClr val="tx1"/>
                </a:solidFill>
              </a:rPr>
              <a:t>Ευχαριστούμε !!!</a:t>
            </a:r>
            <a:endParaRPr lang="en-US" sz="6600" b="1" dirty="0">
              <a:solidFill>
                <a:schemeClr val="tx1"/>
              </a:solidFill>
            </a:endParaRPr>
          </a:p>
        </p:txBody>
      </p:sp>
    </p:spTree>
    <p:extLst>
      <p:ext uri="{BB962C8B-B14F-4D97-AF65-F5344CB8AC3E}">
        <p14:creationId xmlns:p14="http://schemas.microsoft.com/office/powerpoint/2010/main" val="75410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A077F4-4B4C-83AA-7479-7A8F987224D0}"/>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AB629482-5BCC-5E14-9CAB-737BC43CDE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 name="Freeform 14">
              <a:extLst>
                <a:ext uri="{FF2B5EF4-FFF2-40B4-BE49-F238E27FC236}">
                  <a16:creationId xmlns:a16="http://schemas.microsoft.com/office/drawing/2014/main" id="{35348E63-3448-3B84-F238-F1BE273E7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cxnSp>
          <p:nvCxnSpPr>
            <p:cNvPr id="10" name="Straight Connector 9">
              <a:extLst>
                <a:ext uri="{FF2B5EF4-FFF2-40B4-BE49-F238E27FC236}">
                  <a16:creationId xmlns:a16="http://schemas.microsoft.com/office/drawing/2014/main" id="{1C8A62AE-1921-BFEF-7A68-DB4F97BE5D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FD560C-6E54-5ABB-6049-A21D69B0B8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1302EFBF-A0B5-8D2D-3379-2A423DA24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3" name="Rectangle 25">
              <a:extLst>
                <a:ext uri="{FF2B5EF4-FFF2-40B4-BE49-F238E27FC236}">
                  <a16:creationId xmlns:a16="http://schemas.microsoft.com/office/drawing/2014/main" id="{E0D230A6-8AE3-236C-1841-A4E7D2BCC6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4" name="Isosceles Triangle 13">
              <a:extLst>
                <a:ext uri="{FF2B5EF4-FFF2-40B4-BE49-F238E27FC236}">
                  <a16:creationId xmlns:a16="http://schemas.microsoft.com/office/drawing/2014/main" id="{66F22220-66BB-6061-9A9D-48FD5AFFF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5" name="Rectangle 27">
              <a:extLst>
                <a:ext uri="{FF2B5EF4-FFF2-40B4-BE49-F238E27FC236}">
                  <a16:creationId xmlns:a16="http://schemas.microsoft.com/office/drawing/2014/main" id="{BBF76787-5B18-01E3-591A-B870517B9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6" name="Rectangle 28">
              <a:extLst>
                <a:ext uri="{FF2B5EF4-FFF2-40B4-BE49-F238E27FC236}">
                  <a16:creationId xmlns:a16="http://schemas.microsoft.com/office/drawing/2014/main" id="{DC36407E-937F-DB19-E65E-F969E4917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7" name="Rectangle 29">
              <a:extLst>
                <a:ext uri="{FF2B5EF4-FFF2-40B4-BE49-F238E27FC236}">
                  <a16:creationId xmlns:a16="http://schemas.microsoft.com/office/drawing/2014/main" id="{17C390A4-C523-E46F-2BFF-FA6394F78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8" name="Isosceles Triangle 17">
              <a:extLst>
                <a:ext uri="{FF2B5EF4-FFF2-40B4-BE49-F238E27FC236}">
                  <a16:creationId xmlns:a16="http://schemas.microsoft.com/office/drawing/2014/main" id="{5C09077A-0A27-8F44-9CA8-6C522C3E5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sp useBgFill="1">
        <p:nvSpPr>
          <p:cNvPr id="20" name="Rectangle 19">
            <a:extLst>
              <a:ext uri="{FF2B5EF4-FFF2-40B4-BE49-F238E27FC236}">
                <a16:creationId xmlns:a16="http://schemas.microsoft.com/office/drawing/2014/main" id="{A281D5A1-261A-0197-E64C-F3AFF18F9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nvGrpSpPr>
          <p:cNvPr id="22" name="Group 21">
            <a:extLst>
              <a:ext uri="{FF2B5EF4-FFF2-40B4-BE49-F238E27FC236}">
                <a16:creationId xmlns:a16="http://schemas.microsoft.com/office/drawing/2014/main" id="{634A590C-C4FC-5A2D-E8B1-CB39261125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23" name="Straight Connector 22">
              <a:extLst>
                <a:ext uri="{FF2B5EF4-FFF2-40B4-BE49-F238E27FC236}">
                  <a16:creationId xmlns:a16="http://schemas.microsoft.com/office/drawing/2014/main" id="{10A9C8F0-CBA2-4EFE-E927-B1189C1189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1680BEA-215E-9029-D693-AE02755547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9CB97006-D5EA-9A83-5DF8-FB07A0043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6" name="Rectangle 25">
              <a:extLst>
                <a:ext uri="{FF2B5EF4-FFF2-40B4-BE49-F238E27FC236}">
                  <a16:creationId xmlns:a16="http://schemas.microsoft.com/office/drawing/2014/main" id="{DD2CB51C-8844-FADF-5344-CD1CE69FA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7" name="Isosceles Triangle 26">
              <a:extLst>
                <a:ext uri="{FF2B5EF4-FFF2-40B4-BE49-F238E27FC236}">
                  <a16:creationId xmlns:a16="http://schemas.microsoft.com/office/drawing/2014/main" id="{3A49185F-3EB3-9739-085F-D660BFCC8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8" name="Rectangle 27">
              <a:extLst>
                <a:ext uri="{FF2B5EF4-FFF2-40B4-BE49-F238E27FC236}">
                  <a16:creationId xmlns:a16="http://schemas.microsoft.com/office/drawing/2014/main" id="{B86A3E0D-3F24-E0FB-7251-F9848D2DB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9" name="Isosceles Triangle 28">
              <a:extLst>
                <a:ext uri="{FF2B5EF4-FFF2-40B4-BE49-F238E27FC236}">
                  <a16:creationId xmlns:a16="http://schemas.microsoft.com/office/drawing/2014/main" id="{3636F84B-FBB9-8294-726F-93D199C7A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grpSp>
      <p:sp>
        <p:nvSpPr>
          <p:cNvPr id="2" name="Τίτλος 1">
            <a:extLst>
              <a:ext uri="{FF2B5EF4-FFF2-40B4-BE49-F238E27FC236}">
                <a16:creationId xmlns:a16="http://schemas.microsoft.com/office/drawing/2014/main" id="{BA8A6CD1-ECDE-CB14-A4EF-686705F467C3}"/>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ctr"/>
            <a:r>
              <a:rPr lang="el-GR" sz="5400" b="1" dirty="0">
                <a:solidFill>
                  <a:srgbClr val="FF0000"/>
                </a:solidFill>
              </a:rPr>
              <a:t>ΜΕΡΟΣ Δ</a:t>
            </a:r>
            <a:endParaRPr lang="en-US" sz="5400" b="1" dirty="0">
              <a:solidFill>
                <a:srgbClr val="FF0000"/>
              </a:solidFill>
            </a:endParaRPr>
          </a:p>
        </p:txBody>
      </p:sp>
      <p:sp>
        <p:nvSpPr>
          <p:cNvPr id="31" name="Freeform: Shape 30">
            <a:extLst>
              <a:ext uri="{FF2B5EF4-FFF2-40B4-BE49-F238E27FC236}">
                <a16:creationId xmlns:a16="http://schemas.microsoft.com/office/drawing/2014/main" id="{87478830-B5FE-2DBE-6596-0454CFA4D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66364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3D40A4-2E42-28E3-613C-61AD0CFF287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717419-7F2F-5338-D032-8DCCD5785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812A3604-D046-9537-98D4-D5A4BA78923E}"/>
              </a:ext>
            </a:extLst>
          </p:cNvPr>
          <p:cNvSpPr>
            <a:spLocks noGrp="1"/>
          </p:cNvSpPr>
          <p:nvPr>
            <p:ph type="title"/>
          </p:nvPr>
        </p:nvSpPr>
        <p:spPr>
          <a:xfrm>
            <a:off x="1333502" y="609601"/>
            <a:ext cx="8596668" cy="442452"/>
          </a:xfrm>
        </p:spPr>
        <p:txBody>
          <a:bodyPr>
            <a:noAutofit/>
          </a:bodyPr>
          <a:lstStyle/>
          <a:p>
            <a:pPr algn="ctr"/>
            <a:r>
              <a:rPr lang="el-GR" sz="2400" b="1" dirty="0">
                <a:solidFill>
                  <a:srgbClr val="FF0000"/>
                </a:solidFill>
              </a:rPr>
              <a:t>Αλγόριθμοι ταξινόμησης</a:t>
            </a:r>
          </a:p>
        </p:txBody>
      </p:sp>
      <p:sp>
        <p:nvSpPr>
          <p:cNvPr id="10" name="Isosceles Triangle 9">
            <a:extLst>
              <a:ext uri="{FF2B5EF4-FFF2-40B4-BE49-F238E27FC236}">
                <a16:creationId xmlns:a16="http://schemas.microsoft.com/office/drawing/2014/main" id="{D0EEBAA6-2A34-4B43-8701-59738CB4BD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EC0E0559-FA83-DEAA-E73A-EBD88CAD51C9}"/>
              </a:ext>
            </a:extLst>
          </p:cNvPr>
          <p:cNvSpPr>
            <a:spLocks noGrp="1"/>
          </p:cNvSpPr>
          <p:nvPr>
            <p:ph idx="1"/>
          </p:nvPr>
        </p:nvSpPr>
        <p:spPr>
          <a:xfrm>
            <a:off x="649503" y="1191846"/>
            <a:ext cx="11093764" cy="5476568"/>
          </a:xfrm>
        </p:spPr>
        <p:txBody>
          <a:bodyPr>
            <a:normAutofit/>
          </a:bodyPr>
          <a:lstStyle/>
          <a:p>
            <a:pPr marL="0" indent="0" algn="just">
              <a:buNone/>
            </a:pPr>
            <a:r>
              <a:rPr lang="el-GR" sz="2000" dirty="0">
                <a:solidFill>
                  <a:prstClr val="black"/>
                </a:solidFill>
              </a:rPr>
              <a:t>Οι αλγόριθμοι ταξινόμησης που χρησιμοποιήθηκαν στο Μέρος Δ είναι οι εξής :</a:t>
            </a:r>
          </a:p>
          <a:p>
            <a:pPr algn="just"/>
            <a:r>
              <a:rPr kumimoji="0" lang="en-US" sz="2000" b="0" i="0" u="none" strike="noStrike" kern="1200" cap="none" spc="0" normalizeH="0" baseline="0" noProof="0" dirty="0">
                <a:ln>
                  <a:noFill/>
                </a:ln>
                <a:solidFill>
                  <a:prstClr val="black"/>
                </a:solidFill>
                <a:effectLst/>
                <a:uLnTx/>
                <a:uFillTx/>
              </a:rPr>
              <a:t>k-Nearest Neighbors (KNN)</a:t>
            </a:r>
            <a:endParaRPr kumimoji="0" lang="el-GR" sz="2000" b="0" i="0" u="none" strike="noStrike" kern="1200" cap="none" spc="0" normalizeH="0" baseline="0" noProof="0" dirty="0">
              <a:ln>
                <a:noFill/>
              </a:ln>
              <a:solidFill>
                <a:prstClr val="black"/>
              </a:solidFill>
              <a:effectLst/>
              <a:uLnTx/>
              <a:uFillTx/>
            </a:endParaRPr>
          </a:p>
          <a:p>
            <a:pPr algn="just"/>
            <a:r>
              <a:rPr kumimoji="0" lang="en-US" sz="2000" b="0" i="0" u="none" strike="noStrike" kern="1200" cap="none" spc="0" normalizeH="0" baseline="0" noProof="0" dirty="0">
                <a:ln>
                  <a:noFill/>
                </a:ln>
                <a:solidFill>
                  <a:prstClr val="black"/>
                </a:solidFill>
                <a:effectLst/>
                <a:uLnTx/>
                <a:uFillTx/>
              </a:rPr>
              <a:t>Gaussian Naive Bayes</a:t>
            </a:r>
            <a:endParaRPr kumimoji="0" lang="el-GR" sz="2000" b="0" i="0" u="none" strike="noStrike" kern="1200" cap="none" spc="0" normalizeH="0" baseline="0" noProof="0" dirty="0">
              <a:ln>
                <a:noFill/>
              </a:ln>
              <a:solidFill>
                <a:prstClr val="black"/>
              </a:solidFill>
              <a:effectLst/>
              <a:uLnTx/>
              <a:uFillTx/>
            </a:endParaRPr>
          </a:p>
          <a:p>
            <a:pPr algn="just"/>
            <a:r>
              <a:rPr kumimoji="0" lang="en-US" sz="2000" b="0" i="0" u="none" strike="noStrike" kern="1200" cap="none" spc="0" normalizeH="0" baseline="0" noProof="0" dirty="0">
                <a:ln>
                  <a:noFill/>
                </a:ln>
                <a:solidFill>
                  <a:prstClr val="black"/>
                </a:solidFill>
                <a:effectLst/>
                <a:uLnTx/>
                <a:uFillTx/>
              </a:rPr>
              <a:t>Multinomial Logistic Regression </a:t>
            </a:r>
            <a:r>
              <a:rPr kumimoji="0" lang="el-GR" sz="2000" b="0" i="0" u="none" strike="noStrike" kern="1200" cap="none" spc="0" normalizeH="0" baseline="0" noProof="0" dirty="0">
                <a:ln>
                  <a:noFill/>
                </a:ln>
                <a:solidFill>
                  <a:prstClr val="black"/>
                </a:solidFill>
                <a:effectLst/>
                <a:uLnTx/>
                <a:uFillTx/>
              </a:rPr>
              <a:t>(Λογιστική Παλινδρόμηση για Πολλαπλές Κλάσεις )</a:t>
            </a:r>
          </a:p>
          <a:p>
            <a:pPr algn="just"/>
            <a:r>
              <a:rPr kumimoji="0" lang="en-US" sz="2000" b="0" i="0" u="none" strike="noStrike" kern="1200" cap="none" spc="0" normalizeH="0" baseline="0" noProof="0" dirty="0">
                <a:ln>
                  <a:noFill/>
                </a:ln>
                <a:solidFill>
                  <a:prstClr val="black"/>
                </a:solidFill>
                <a:effectLst/>
                <a:uLnTx/>
                <a:uFillTx/>
              </a:rPr>
              <a:t>Decision Trees</a:t>
            </a:r>
            <a:r>
              <a:rPr kumimoji="0" lang="el-GR" sz="2000" b="0" i="0" u="none" strike="noStrike" kern="1200" cap="none" spc="0" normalizeH="0" baseline="0" noProof="0" dirty="0">
                <a:ln>
                  <a:noFill/>
                </a:ln>
                <a:solidFill>
                  <a:prstClr val="black"/>
                </a:solidFill>
                <a:effectLst/>
                <a:uLnTx/>
                <a:uFillTx/>
              </a:rPr>
              <a:t> (Δέντρα Απόφασης)</a:t>
            </a:r>
          </a:p>
          <a:p>
            <a:pPr algn="just"/>
            <a:r>
              <a:rPr kumimoji="0" lang="en-US" sz="2000" b="0" i="0" u="none" strike="noStrike" kern="1200" cap="none" spc="0" normalizeH="0" baseline="0" noProof="0" dirty="0">
                <a:ln>
                  <a:noFill/>
                </a:ln>
                <a:solidFill>
                  <a:prstClr val="black"/>
                </a:solidFill>
                <a:effectLst/>
                <a:uLnTx/>
                <a:uFillTx/>
              </a:rPr>
              <a:t>Random Forest </a:t>
            </a:r>
            <a:r>
              <a:rPr kumimoji="0" lang="el-GR" sz="2000" b="0" i="0" u="none" strike="noStrike" kern="1200" cap="none" spc="0" normalizeH="0" baseline="0" noProof="0" dirty="0">
                <a:ln>
                  <a:noFill/>
                </a:ln>
                <a:solidFill>
                  <a:prstClr val="black"/>
                </a:solidFill>
                <a:effectLst/>
                <a:uLnTx/>
                <a:uFillTx/>
              </a:rPr>
              <a:t>(Τυχαία Δάση)</a:t>
            </a:r>
          </a:p>
          <a:p>
            <a:pPr algn="just"/>
            <a:r>
              <a:rPr kumimoji="0" lang="en-US" sz="2000" b="0" i="0" u="none" strike="noStrike" kern="1200" cap="none" spc="0" normalizeH="0" baseline="0" noProof="0" dirty="0">
                <a:ln>
                  <a:noFill/>
                </a:ln>
                <a:solidFill>
                  <a:prstClr val="black"/>
                </a:solidFill>
                <a:effectLst/>
                <a:uLnTx/>
                <a:uFillTx/>
              </a:rPr>
              <a:t>MLP </a:t>
            </a:r>
            <a:r>
              <a:rPr kumimoji="0" lang="el-GR" sz="2000" b="0" i="0" u="none" strike="noStrike" kern="1200" cap="none" spc="0" normalizeH="0" baseline="0" noProof="0" dirty="0">
                <a:ln>
                  <a:noFill/>
                </a:ln>
                <a:solidFill>
                  <a:prstClr val="black"/>
                </a:solidFill>
                <a:effectLst/>
                <a:uLnTx/>
                <a:uFillTx/>
              </a:rPr>
              <a:t>(</a:t>
            </a:r>
            <a:r>
              <a:rPr kumimoji="0" lang="en-US" sz="2000" b="0" i="0" u="none" strike="noStrike" kern="1200" cap="none" spc="0" normalizeH="0" baseline="0" noProof="0" dirty="0">
                <a:ln>
                  <a:noFill/>
                </a:ln>
                <a:solidFill>
                  <a:prstClr val="black"/>
                </a:solidFill>
                <a:effectLst/>
                <a:uLnTx/>
                <a:uFillTx/>
              </a:rPr>
              <a:t>Multilayer Perceptron)</a:t>
            </a:r>
          </a:p>
          <a:p>
            <a:pPr algn="just"/>
            <a:r>
              <a:rPr kumimoji="0" lang="en-US" sz="2000" b="0" i="0" u="none" strike="noStrike" kern="1200" cap="none" spc="0" normalizeH="0" baseline="0" noProof="0" dirty="0">
                <a:ln>
                  <a:noFill/>
                </a:ln>
                <a:solidFill>
                  <a:prstClr val="black"/>
                </a:solidFill>
                <a:effectLst/>
                <a:uLnTx/>
                <a:uFillTx/>
              </a:rPr>
              <a:t>SVM (Support Vector Machine)</a:t>
            </a:r>
          </a:p>
          <a:p>
            <a:pPr marL="0" indent="0" algn="just">
              <a:buNone/>
            </a:pPr>
            <a:r>
              <a:rPr lang="el-GR" sz="2000" noProof="0" dirty="0">
                <a:solidFill>
                  <a:prstClr val="black"/>
                </a:solidFill>
              </a:rPr>
              <a:t>Οι συναρτήσεις των παραπάνω αλγορίθμων είναι υλοποιημένες στην βιβλιοθήκη </a:t>
            </a:r>
            <a:r>
              <a:rPr lang="en-US" sz="2000" noProof="0" dirty="0">
                <a:solidFill>
                  <a:prstClr val="black"/>
                </a:solidFill>
              </a:rPr>
              <a:t>sklearn</a:t>
            </a:r>
            <a:r>
              <a:rPr lang="el-GR" sz="2000" noProof="0" dirty="0">
                <a:solidFill>
                  <a:prstClr val="black"/>
                </a:solidFill>
              </a:rPr>
              <a:t>.</a:t>
            </a:r>
            <a:endParaRPr lang="en-US" sz="2000" noProof="0" dirty="0">
              <a:solidFill>
                <a:prstClr val="black"/>
              </a:solidFill>
            </a:endParaRPr>
          </a:p>
          <a:p>
            <a:pPr marL="0" indent="0" algn="just">
              <a:buNone/>
            </a:pPr>
            <a:endParaRPr kumimoji="0" lang="el-GR" sz="2000" b="0" i="0" u="none" strike="noStrike" kern="1200" cap="none" spc="0" normalizeH="0" baseline="0" noProof="0" dirty="0">
              <a:ln>
                <a:noFill/>
              </a:ln>
              <a:solidFill>
                <a:prstClr val="black"/>
              </a:solidFill>
              <a:effectLst/>
              <a:uLnTx/>
              <a:uFillTx/>
            </a:endParaRPr>
          </a:p>
          <a:p>
            <a:pPr algn="just"/>
            <a:endParaRPr lang="el-GR" sz="2000" dirty="0">
              <a:solidFill>
                <a:schemeClr val="tx1"/>
              </a:solidFill>
            </a:endParaRPr>
          </a:p>
        </p:txBody>
      </p:sp>
      <p:sp>
        <p:nvSpPr>
          <p:cNvPr id="12" name="Isosceles Triangle 11">
            <a:extLst>
              <a:ext uri="{FF2B5EF4-FFF2-40B4-BE49-F238E27FC236}">
                <a16:creationId xmlns:a16="http://schemas.microsoft.com/office/drawing/2014/main" id="{FA96A178-4B5A-3302-22C9-49A4B0586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878383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FAAB16-A4C8-1732-CBEE-54F0366D022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5210091-9C52-4F45-9C6D-D52B0ABEC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6C1BB2F7-915B-E5B5-FD54-30426D07416D}"/>
              </a:ext>
            </a:extLst>
          </p:cNvPr>
          <p:cNvSpPr>
            <a:spLocks noGrp="1"/>
          </p:cNvSpPr>
          <p:nvPr>
            <p:ph type="title"/>
          </p:nvPr>
        </p:nvSpPr>
        <p:spPr>
          <a:xfrm>
            <a:off x="1333502" y="304801"/>
            <a:ext cx="8596668" cy="442452"/>
          </a:xfrm>
        </p:spPr>
        <p:txBody>
          <a:bodyPr>
            <a:noAutofit/>
          </a:bodyPr>
          <a:lstStyle/>
          <a:p>
            <a:pPr algn="ctr"/>
            <a:r>
              <a:rPr lang="el-GR" sz="2400" b="1" dirty="0">
                <a:solidFill>
                  <a:srgbClr val="FF0000"/>
                </a:solidFill>
              </a:rPr>
              <a:t>Επιλογή καλύτερου μοντέλου</a:t>
            </a:r>
          </a:p>
        </p:txBody>
      </p:sp>
      <p:sp>
        <p:nvSpPr>
          <p:cNvPr id="10" name="Isosceles Triangle 9">
            <a:extLst>
              <a:ext uri="{FF2B5EF4-FFF2-40B4-BE49-F238E27FC236}">
                <a16:creationId xmlns:a16="http://schemas.microsoft.com/office/drawing/2014/main" id="{3D3BECFD-A338-AB6F-ED78-57BF598C3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37052EF1-EF18-AD18-FD05-D6029FA1192C}"/>
              </a:ext>
            </a:extLst>
          </p:cNvPr>
          <p:cNvSpPr>
            <a:spLocks noGrp="1"/>
          </p:cNvSpPr>
          <p:nvPr>
            <p:ph idx="1"/>
          </p:nvPr>
        </p:nvSpPr>
        <p:spPr>
          <a:xfrm>
            <a:off x="649503" y="785509"/>
            <a:ext cx="11093764" cy="5969252"/>
          </a:xfrm>
        </p:spPr>
        <p:txBody>
          <a:bodyPr>
            <a:noAutofit/>
          </a:bodyPr>
          <a:lstStyle/>
          <a:p>
            <a:pPr marL="0" indent="0" algn="just">
              <a:buNone/>
            </a:pPr>
            <a:r>
              <a:rPr lang="el-GR" dirty="0">
                <a:solidFill>
                  <a:schemeClr val="tx1"/>
                </a:solidFill>
              </a:rPr>
              <a:t>Η λογική που ακολουθήσαμε στο θέμα Δ είναι εξής :</a:t>
            </a:r>
          </a:p>
          <a:p>
            <a:pPr marL="0" indent="0" algn="just">
              <a:buNone/>
            </a:pPr>
            <a:r>
              <a:rPr lang="el-GR" dirty="0">
                <a:solidFill>
                  <a:schemeClr val="tx1"/>
                </a:solidFill>
              </a:rPr>
              <a:t>Αρχικά, χωρίσαμε το συνολικό </a:t>
            </a:r>
            <a:r>
              <a:rPr lang="en-US" dirty="0">
                <a:solidFill>
                  <a:schemeClr val="tx1"/>
                </a:solidFill>
              </a:rPr>
              <a:t>training set </a:t>
            </a:r>
            <a:r>
              <a:rPr lang="el-GR" dirty="0">
                <a:solidFill>
                  <a:schemeClr val="tx1"/>
                </a:solidFill>
              </a:rPr>
              <a:t>των 8743 δειγμάτων σε 2 υποσύνολα:</a:t>
            </a:r>
          </a:p>
          <a:p>
            <a:pPr algn="just"/>
            <a:r>
              <a:rPr lang="el-GR" dirty="0">
                <a:solidFill>
                  <a:schemeClr val="tx1"/>
                </a:solidFill>
              </a:rPr>
              <a:t> </a:t>
            </a:r>
            <a:r>
              <a:rPr lang="en-US" dirty="0">
                <a:solidFill>
                  <a:schemeClr val="tx1"/>
                </a:solidFill>
              </a:rPr>
              <a:t>Train set(</a:t>
            </a:r>
            <a:r>
              <a:rPr lang="el-GR" dirty="0">
                <a:solidFill>
                  <a:schemeClr val="tx1"/>
                </a:solidFill>
              </a:rPr>
              <a:t>80% του συνολικού </a:t>
            </a:r>
            <a:r>
              <a:rPr lang="en-US" dirty="0">
                <a:solidFill>
                  <a:schemeClr val="tx1"/>
                </a:solidFill>
              </a:rPr>
              <a:t>training set )</a:t>
            </a:r>
            <a:endParaRPr lang="el-GR" dirty="0">
              <a:solidFill>
                <a:schemeClr val="tx1"/>
              </a:solidFill>
            </a:endParaRPr>
          </a:p>
          <a:p>
            <a:pPr algn="just"/>
            <a:r>
              <a:rPr lang="en-US" dirty="0">
                <a:solidFill>
                  <a:schemeClr val="tx1"/>
                </a:solidFill>
              </a:rPr>
              <a:t>Validation set (</a:t>
            </a:r>
            <a:r>
              <a:rPr lang="el-GR" dirty="0">
                <a:solidFill>
                  <a:schemeClr val="tx1"/>
                </a:solidFill>
              </a:rPr>
              <a:t>20% του συνολικού </a:t>
            </a:r>
            <a:r>
              <a:rPr lang="en-US" dirty="0">
                <a:solidFill>
                  <a:schemeClr val="tx1"/>
                </a:solidFill>
              </a:rPr>
              <a:t>training set) </a:t>
            </a:r>
            <a:endParaRPr lang="el-GR" dirty="0">
              <a:solidFill>
                <a:schemeClr val="tx1"/>
              </a:solidFill>
            </a:endParaRPr>
          </a:p>
          <a:p>
            <a:pPr marL="0" indent="0" algn="just">
              <a:buNone/>
            </a:pPr>
            <a:endParaRPr lang="en-US" dirty="0">
              <a:solidFill>
                <a:schemeClr val="tx1"/>
              </a:solidFill>
            </a:endParaRPr>
          </a:p>
          <a:p>
            <a:pPr algn="just"/>
            <a:r>
              <a:rPr lang="en-US" u="sng" dirty="0">
                <a:solidFill>
                  <a:schemeClr val="tx1"/>
                </a:solidFill>
              </a:rPr>
              <a:t>Manual hyperparameter tuning</a:t>
            </a:r>
            <a:r>
              <a:rPr lang="el-GR" u="sng" dirty="0">
                <a:solidFill>
                  <a:schemeClr val="tx1"/>
                </a:solidFill>
              </a:rPr>
              <a:t> </a:t>
            </a:r>
            <a:r>
              <a:rPr lang="el-GR" dirty="0">
                <a:solidFill>
                  <a:schemeClr val="tx1"/>
                </a:solidFill>
              </a:rPr>
              <a:t>για κάθε αλγόριθμο ταξινόμησης </a:t>
            </a:r>
            <a:endParaRPr lang="en-US" dirty="0">
              <a:solidFill>
                <a:schemeClr val="tx1"/>
              </a:solidFill>
            </a:endParaRPr>
          </a:p>
          <a:p>
            <a:pPr lvl="1" algn="just">
              <a:buFont typeface="Wingdings" panose="05000000000000000000" pitchFamily="2" charset="2"/>
              <a:buChar char="q"/>
            </a:pPr>
            <a:r>
              <a:rPr lang="el-GR" sz="1800" dirty="0">
                <a:solidFill>
                  <a:schemeClr val="tx1"/>
                </a:solidFill>
              </a:rPr>
              <a:t>Εκπαιδεύουμε διάφορα μοντέλα από κάθε αλγόριθμο στο </a:t>
            </a:r>
            <a:r>
              <a:rPr lang="en-US" sz="1800" dirty="0">
                <a:solidFill>
                  <a:schemeClr val="tx1"/>
                </a:solidFill>
              </a:rPr>
              <a:t>train set</a:t>
            </a:r>
            <a:r>
              <a:rPr lang="el-GR" sz="1800" dirty="0">
                <a:solidFill>
                  <a:schemeClr val="tx1"/>
                </a:solidFill>
              </a:rPr>
              <a:t> και τα τεστάραμε στο </a:t>
            </a:r>
            <a:r>
              <a:rPr lang="en-US" sz="1800" dirty="0">
                <a:solidFill>
                  <a:schemeClr val="tx1"/>
                </a:solidFill>
              </a:rPr>
              <a:t>validation set</a:t>
            </a:r>
            <a:r>
              <a:rPr lang="el-GR" sz="1800" dirty="0">
                <a:solidFill>
                  <a:schemeClr val="tx1"/>
                </a:solidFill>
              </a:rPr>
              <a:t>.</a:t>
            </a:r>
            <a:r>
              <a:rPr lang="en-US" sz="1800" dirty="0">
                <a:solidFill>
                  <a:schemeClr val="tx1"/>
                </a:solidFill>
              </a:rPr>
              <a:t> </a:t>
            </a:r>
            <a:endParaRPr lang="el-GR" sz="1800" dirty="0">
              <a:solidFill>
                <a:schemeClr val="tx1"/>
              </a:solidFill>
            </a:endParaRPr>
          </a:p>
          <a:p>
            <a:pPr lvl="1" algn="just">
              <a:buFont typeface="Wingdings" panose="05000000000000000000" pitchFamily="2" charset="2"/>
              <a:buChar char="q"/>
            </a:pPr>
            <a:r>
              <a:rPr lang="el-GR" sz="1800" dirty="0">
                <a:solidFill>
                  <a:schemeClr val="tx1"/>
                </a:solidFill>
              </a:rPr>
              <a:t>Κάθε μοντέλο αντιπροσωπεύει έναν συγκεκριμένο συνδυασμό </a:t>
            </a:r>
            <a:r>
              <a:rPr lang="el-GR" sz="1800" dirty="0" err="1">
                <a:solidFill>
                  <a:schemeClr val="tx1"/>
                </a:solidFill>
              </a:rPr>
              <a:t>υπερπαραμέτρων</a:t>
            </a:r>
            <a:r>
              <a:rPr lang="el-GR" sz="1800" dirty="0">
                <a:solidFill>
                  <a:schemeClr val="tx1"/>
                </a:solidFill>
              </a:rPr>
              <a:t>.</a:t>
            </a:r>
          </a:p>
          <a:p>
            <a:pPr lvl="1" algn="just">
              <a:buFont typeface="Wingdings" panose="05000000000000000000" pitchFamily="2" charset="2"/>
              <a:buChar char="q"/>
            </a:pPr>
            <a:r>
              <a:rPr lang="el-GR" sz="1800" dirty="0">
                <a:solidFill>
                  <a:schemeClr val="tx1"/>
                </a:solidFill>
              </a:rPr>
              <a:t>Με βάση την ακρίβεια στο </a:t>
            </a:r>
            <a:r>
              <a:rPr lang="el-GR" sz="1800" dirty="0" err="1">
                <a:solidFill>
                  <a:schemeClr val="tx1"/>
                </a:solidFill>
              </a:rPr>
              <a:t>validation</a:t>
            </a:r>
            <a:r>
              <a:rPr lang="el-GR" sz="1800" dirty="0">
                <a:solidFill>
                  <a:schemeClr val="tx1"/>
                </a:solidFill>
              </a:rPr>
              <a:t> set, επιλέξαμε το καλύτερο μοντέλο για κάθε αλγόριθμο.</a:t>
            </a:r>
          </a:p>
          <a:p>
            <a:pPr marL="457200" lvl="1" indent="0" algn="just">
              <a:buNone/>
            </a:pPr>
            <a:endParaRPr lang="el-GR" sz="1800" dirty="0">
              <a:solidFill>
                <a:schemeClr val="tx1"/>
              </a:solidFill>
            </a:endParaRPr>
          </a:p>
          <a:p>
            <a:pPr algn="just"/>
            <a:r>
              <a:rPr lang="el-GR" u="sng" dirty="0">
                <a:solidFill>
                  <a:schemeClr val="tx1"/>
                </a:solidFill>
              </a:rPr>
              <a:t>Επιλογή τελικού μοντέλου</a:t>
            </a:r>
          </a:p>
          <a:p>
            <a:pPr lvl="1" algn="just">
              <a:buFont typeface="Wingdings" panose="05000000000000000000" pitchFamily="2" charset="2"/>
              <a:buChar char="q"/>
            </a:pPr>
            <a:r>
              <a:rPr lang="el-GR" sz="1800" dirty="0">
                <a:solidFill>
                  <a:schemeClr val="tx1"/>
                </a:solidFill>
              </a:rPr>
              <a:t>Συγκρίθηκαν τα καλύτερα μοντέλα από κάθε αλγόριθμο.</a:t>
            </a:r>
          </a:p>
          <a:p>
            <a:pPr lvl="1" algn="just">
              <a:buFont typeface="Wingdings" panose="05000000000000000000" pitchFamily="2" charset="2"/>
              <a:buChar char="q"/>
            </a:pPr>
            <a:r>
              <a:rPr lang="el-GR" sz="1800" dirty="0">
                <a:solidFill>
                  <a:schemeClr val="tx1"/>
                </a:solidFill>
              </a:rPr>
              <a:t>Επιλέχθηκε το τελικό καλύτερο μοντέλο. </a:t>
            </a:r>
          </a:p>
        </p:txBody>
      </p:sp>
      <p:sp>
        <p:nvSpPr>
          <p:cNvPr id="12" name="Isosceles Triangle 11">
            <a:extLst>
              <a:ext uri="{FF2B5EF4-FFF2-40B4-BE49-F238E27FC236}">
                <a16:creationId xmlns:a16="http://schemas.microsoft.com/office/drawing/2014/main" id="{F80F61E5-7A61-DBEA-3466-9D3559D49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76230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B992FD-C735-136D-C9B1-D61A477A717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1CAEDC9-8DDD-0245-4831-1A5667B12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2072337C-F223-F35E-E892-C0BA529076E4}"/>
              </a:ext>
            </a:extLst>
          </p:cNvPr>
          <p:cNvSpPr>
            <a:spLocks noGrp="1"/>
          </p:cNvSpPr>
          <p:nvPr>
            <p:ph type="title"/>
          </p:nvPr>
        </p:nvSpPr>
        <p:spPr>
          <a:xfrm>
            <a:off x="1333502" y="304801"/>
            <a:ext cx="8596668" cy="442452"/>
          </a:xfrm>
        </p:spPr>
        <p:txBody>
          <a:bodyPr>
            <a:noAutofit/>
          </a:bodyPr>
          <a:lstStyle/>
          <a:p>
            <a:pPr algn="ctr"/>
            <a:r>
              <a:rPr lang="el-GR" sz="2400" b="1" dirty="0">
                <a:solidFill>
                  <a:srgbClr val="FF0000"/>
                </a:solidFill>
              </a:rPr>
              <a:t>Βελτίωση ακρίβειας με </a:t>
            </a:r>
            <a:r>
              <a:rPr lang="en-US" sz="2400" b="1" dirty="0">
                <a:solidFill>
                  <a:srgbClr val="FF0000"/>
                </a:solidFill>
              </a:rPr>
              <a:t>PCA</a:t>
            </a:r>
            <a:r>
              <a:rPr lang="el-GR" sz="2400" b="1" dirty="0">
                <a:solidFill>
                  <a:srgbClr val="FF0000"/>
                </a:solidFill>
              </a:rPr>
              <a:t> </a:t>
            </a:r>
          </a:p>
        </p:txBody>
      </p:sp>
      <p:sp>
        <p:nvSpPr>
          <p:cNvPr id="10" name="Isosceles Triangle 9">
            <a:extLst>
              <a:ext uri="{FF2B5EF4-FFF2-40B4-BE49-F238E27FC236}">
                <a16:creationId xmlns:a16="http://schemas.microsoft.com/office/drawing/2014/main" id="{B2B00303-571E-C8A5-4D21-CAEAF36B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CF4E9842-E2E6-8E0D-1D55-A5D12D31A359}"/>
              </a:ext>
            </a:extLst>
          </p:cNvPr>
          <p:cNvSpPr>
            <a:spLocks noGrp="1"/>
          </p:cNvSpPr>
          <p:nvPr>
            <p:ph idx="1"/>
          </p:nvPr>
        </p:nvSpPr>
        <p:spPr>
          <a:xfrm>
            <a:off x="649503" y="747253"/>
            <a:ext cx="11093764" cy="5969252"/>
          </a:xfrm>
        </p:spPr>
        <p:txBody>
          <a:bodyPr>
            <a:noAutofit/>
          </a:bodyPr>
          <a:lstStyle/>
          <a:p>
            <a:pPr algn="just"/>
            <a:r>
              <a:rPr lang="el-GR" sz="1800" dirty="0">
                <a:solidFill>
                  <a:schemeClr val="tx1"/>
                </a:solidFill>
              </a:rPr>
              <a:t>Για τη βελτίωση της</a:t>
            </a:r>
            <a:r>
              <a:rPr lang="en-US" sz="1800" dirty="0">
                <a:solidFill>
                  <a:schemeClr val="tx1"/>
                </a:solidFill>
              </a:rPr>
              <a:t> </a:t>
            </a:r>
            <a:r>
              <a:rPr lang="el-GR" sz="1800" dirty="0">
                <a:solidFill>
                  <a:schemeClr val="tx1"/>
                </a:solidFill>
              </a:rPr>
              <a:t>ακρίβειας του τελικού μοντέλου, χρησιμοποιήσαμε τη μέθοδο PCA (Principal Component Analysis).</a:t>
            </a:r>
            <a:endParaRPr lang="el-GR" dirty="0">
              <a:solidFill>
                <a:schemeClr val="tx1"/>
              </a:solidFill>
            </a:endParaRPr>
          </a:p>
          <a:p>
            <a:pPr algn="just"/>
            <a:r>
              <a:rPr lang="el-GR" sz="1800" dirty="0">
                <a:solidFill>
                  <a:schemeClr val="tx1"/>
                </a:solidFill>
              </a:rPr>
              <a:t>Με την μέθοδο αυτή, διατηρήσαμε τα 139 χαρακτηριστικά (principal components)</a:t>
            </a:r>
            <a:r>
              <a:rPr lang="el-GR" dirty="0">
                <a:solidFill>
                  <a:schemeClr val="tx1"/>
                </a:solidFill>
              </a:rPr>
              <a:t> </a:t>
            </a:r>
            <a:r>
              <a:rPr lang="el-GR" sz="1800" dirty="0">
                <a:solidFill>
                  <a:schemeClr val="tx1"/>
                </a:solidFill>
              </a:rPr>
              <a:t>από τα συνολικά 224.</a:t>
            </a:r>
          </a:p>
          <a:p>
            <a:pPr algn="just"/>
            <a:r>
              <a:rPr lang="el-GR" sz="1800" dirty="0">
                <a:solidFill>
                  <a:schemeClr val="tx1"/>
                </a:solidFill>
              </a:rPr>
              <a:t>Ο</a:t>
            </a:r>
            <a:r>
              <a:rPr lang="en-US" sz="1800" dirty="0">
                <a:solidFill>
                  <a:schemeClr val="tx1"/>
                </a:solidFill>
              </a:rPr>
              <a:t> </a:t>
            </a:r>
            <a:r>
              <a:rPr lang="el-GR" sz="1800" dirty="0">
                <a:solidFill>
                  <a:schemeClr val="tx1"/>
                </a:solidFill>
              </a:rPr>
              <a:t>αριθμός αυτός επιλέχθηκε μετά από διαδικασία </a:t>
            </a:r>
            <a:r>
              <a:rPr lang="el-GR" sz="1800" dirty="0" err="1">
                <a:solidFill>
                  <a:schemeClr val="tx1"/>
                </a:solidFill>
              </a:rPr>
              <a:t>tuning</a:t>
            </a:r>
            <a:r>
              <a:rPr lang="el-GR" sz="1800" dirty="0">
                <a:solidFill>
                  <a:schemeClr val="tx1"/>
                </a:solidFill>
              </a:rPr>
              <a:t> στο εύρος [1, 224]. Το εύρος αυτό επιλέχθηκε ώστε να εξεταστεί το σύνολο των 224 χαρακτηριστικών και να προσδιοριστεί το πλήθος εκείνο που μεγιστοποιεί την ακρίβεια του τελικού μοντέλου.</a:t>
            </a:r>
          </a:p>
          <a:p>
            <a:pPr marL="0" indent="0" algn="just">
              <a:buNone/>
            </a:pPr>
            <a:r>
              <a:rPr lang="el-GR" sz="1800" dirty="0">
                <a:solidFill>
                  <a:schemeClr val="tx1"/>
                </a:solidFill>
              </a:rPr>
              <a:t> </a:t>
            </a:r>
            <a:r>
              <a:rPr lang="el-GR" u="sng" dirty="0">
                <a:solidFill>
                  <a:schemeClr val="tx1"/>
                </a:solidFill>
              </a:rPr>
              <a:t>Δοκιμή με </a:t>
            </a:r>
            <a:r>
              <a:rPr lang="en-US" u="sng" dirty="0">
                <a:solidFill>
                  <a:schemeClr val="tx1"/>
                </a:solidFill>
              </a:rPr>
              <a:t>PCA</a:t>
            </a:r>
            <a:endParaRPr lang="el-GR" u="sng" dirty="0">
              <a:solidFill>
                <a:schemeClr val="tx1"/>
              </a:solidFill>
            </a:endParaRPr>
          </a:p>
          <a:p>
            <a:pPr marL="685800" lvl="1" algn="just">
              <a:buFont typeface="Wingdings" panose="05000000000000000000" pitchFamily="2" charset="2"/>
              <a:buChar char="q"/>
            </a:pPr>
            <a:r>
              <a:rPr lang="el-GR" dirty="0">
                <a:solidFill>
                  <a:schemeClr val="tx1"/>
                </a:solidFill>
              </a:rPr>
              <a:t>Εφαρμόζουμε τον αλγόριθμο </a:t>
            </a:r>
            <a:r>
              <a:rPr lang="en-US" dirty="0">
                <a:solidFill>
                  <a:schemeClr val="tx1"/>
                </a:solidFill>
              </a:rPr>
              <a:t>PCA </a:t>
            </a:r>
            <a:r>
              <a:rPr lang="el-GR" dirty="0">
                <a:solidFill>
                  <a:schemeClr val="tx1"/>
                </a:solidFill>
              </a:rPr>
              <a:t>στο </a:t>
            </a:r>
            <a:r>
              <a:rPr lang="en-US" dirty="0">
                <a:solidFill>
                  <a:schemeClr val="tx1"/>
                </a:solidFill>
              </a:rPr>
              <a:t>train set (</a:t>
            </a:r>
            <a:r>
              <a:rPr lang="el-GR" dirty="0">
                <a:solidFill>
                  <a:schemeClr val="tx1"/>
                </a:solidFill>
              </a:rPr>
              <a:t>80% του συνολικού training set</a:t>
            </a:r>
            <a:r>
              <a:rPr lang="en-US" dirty="0">
                <a:solidFill>
                  <a:schemeClr val="tx1"/>
                </a:solidFill>
              </a:rPr>
              <a:t>)</a:t>
            </a:r>
            <a:r>
              <a:rPr lang="el-GR" dirty="0">
                <a:solidFill>
                  <a:schemeClr val="tx1"/>
                </a:solidFill>
              </a:rPr>
              <a:t>. </a:t>
            </a:r>
            <a:endParaRPr lang="en-US" dirty="0">
              <a:solidFill>
                <a:schemeClr val="tx1"/>
              </a:solidFill>
            </a:endParaRPr>
          </a:p>
          <a:p>
            <a:pPr lvl="1" algn="just">
              <a:buFont typeface="Wingdings" panose="05000000000000000000" pitchFamily="2" charset="2"/>
              <a:buChar char="q"/>
            </a:pPr>
            <a:r>
              <a:rPr lang="el-GR" dirty="0">
                <a:solidFill>
                  <a:schemeClr val="tx1"/>
                </a:solidFill>
              </a:rPr>
              <a:t>Εκπαιδεύουμε το τελικό μοντέλο στο τροποποιημένο </a:t>
            </a:r>
            <a:r>
              <a:rPr lang="el-GR" dirty="0" err="1">
                <a:solidFill>
                  <a:schemeClr val="tx1"/>
                </a:solidFill>
              </a:rPr>
              <a:t>train</a:t>
            </a:r>
            <a:r>
              <a:rPr lang="el-GR" dirty="0">
                <a:solidFill>
                  <a:schemeClr val="tx1"/>
                </a:solidFill>
              </a:rPr>
              <a:t> set μετά την εφαρμογή του PCA.</a:t>
            </a:r>
          </a:p>
          <a:p>
            <a:pPr lvl="1" algn="just">
              <a:buFont typeface="Wingdings" panose="05000000000000000000" pitchFamily="2" charset="2"/>
              <a:buChar char="q"/>
            </a:pPr>
            <a:r>
              <a:rPr lang="el-GR" dirty="0">
                <a:solidFill>
                  <a:schemeClr val="tx1"/>
                </a:solidFill>
              </a:rPr>
              <a:t>Υπολογίζουμε τη νέα ακρίβεια του τελικού μοντέλου στο </a:t>
            </a:r>
            <a:r>
              <a:rPr lang="el-GR" dirty="0" err="1">
                <a:solidFill>
                  <a:schemeClr val="tx1"/>
                </a:solidFill>
              </a:rPr>
              <a:t>validation</a:t>
            </a:r>
            <a:r>
              <a:rPr lang="el-GR" dirty="0">
                <a:solidFill>
                  <a:schemeClr val="tx1"/>
                </a:solidFill>
              </a:rPr>
              <a:t> set.</a:t>
            </a:r>
          </a:p>
          <a:p>
            <a:pPr lvl="1" algn="just">
              <a:buFont typeface="Wingdings" panose="05000000000000000000" pitchFamily="2" charset="2"/>
              <a:buChar char="q"/>
            </a:pPr>
            <a:r>
              <a:rPr lang="el-GR" dirty="0">
                <a:solidFill>
                  <a:schemeClr val="tx1"/>
                </a:solidFill>
              </a:rPr>
              <a:t>Παίρνουμε καλύτερη ακρίβεια από πριν !!!</a:t>
            </a:r>
          </a:p>
          <a:p>
            <a:pPr marL="0" indent="0" algn="just">
              <a:buNone/>
            </a:pPr>
            <a:r>
              <a:rPr lang="el-GR" sz="1800" dirty="0">
                <a:solidFill>
                  <a:schemeClr val="tx1"/>
                </a:solidFill>
              </a:rPr>
              <a:t> </a:t>
            </a:r>
            <a:r>
              <a:rPr lang="el-GR" u="sng" dirty="0">
                <a:solidFill>
                  <a:schemeClr val="tx1"/>
                </a:solidFill>
              </a:rPr>
              <a:t>Τελική Εκπαίδευση</a:t>
            </a:r>
            <a:r>
              <a:rPr lang="el-GR" dirty="0">
                <a:solidFill>
                  <a:schemeClr val="tx1"/>
                </a:solidFill>
              </a:rPr>
              <a:t> </a:t>
            </a:r>
          </a:p>
          <a:p>
            <a:pPr marL="685800" lvl="1" algn="just">
              <a:buFont typeface="Wingdings" panose="05000000000000000000" pitchFamily="2" charset="2"/>
              <a:buChar char="q"/>
            </a:pPr>
            <a:r>
              <a:rPr lang="el-GR" dirty="0">
                <a:solidFill>
                  <a:schemeClr val="tx1"/>
                </a:solidFill>
              </a:rPr>
              <a:t>Για να εκμεταλλευτούμε αυτή τη βελτίωση, εκπαιδεύουμε ξανά το τελικό μοντέλο με εφαρμογή του PCA στο συνολικό training set. </a:t>
            </a:r>
          </a:p>
          <a:p>
            <a:pPr marL="685800" lvl="1" algn="just">
              <a:buFont typeface="Wingdings" panose="05000000000000000000" pitchFamily="2" charset="2"/>
              <a:buChar char="q"/>
            </a:pPr>
            <a:r>
              <a:rPr lang="el-GR" dirty="0">
                <a:solidFill>
                  <a:schemeClr val="tx1"/>
                </a:solidFill>
              </a:rPr>
              <a:t>Χρησιμοποιούμε το τελικό εκπαιδευμένο μοντέλο για να κάνουμε προβλέψεις στο test set. </a:t>
            </a:r>
          </a:p>
          <a:p>
            <a:pPr marL="685800" lvl="1" algn="just">
              <a:buFont typeface="Wingdings" panose="05000000000000000000" pitchFamily="2" charset="2"/>
              <a:buChar char="q"/>
            </a:pPr>
            <a:r>
              <a:rPr lang="el-GR" dirty="0">
                <a:solidFill>
                  <a:schemeClr val="tx1"/>
                </a:solidFill>
              </a:rPr>
              <a:t>Δημιουργία αρχείου labels25.npy.</a:t>
            </a:r>
          </a:p>
          <a:p>
            <a:pPr marL="0" indent="0" algn="just">
              <a:buNone/>
            </a:pPr>
            <a:endParaRPr lang="el-GR" sz="1800" dirty="0">
              <a:solidFill>
                <a:schemeClr val="tx1"/>
              </a:solidFill>
            </a:endParaRPr>
          </a:p>
        </p:txBody>
      </p:sp>
      <p:sp>
        <p:nvSpPr>
          <p:cNvPr id="12" name="Isosceles Triangle 11">
            <a:extLst>
              <a:ext uri="{FF2B5EF4-FFF2-40B4-BE49-F238E27FC236}">
                <a16:creationId xmlns:a16="http://schemas.microsoft.com/office/drawing/2014/main" id="{0F964BAD-B8F8-EEF3-7FF6-C5D1F2F0F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793387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E82C65-D7F3-8FAC-21BE-2B30D9B421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CA7BDDC-18C2-2691-BBC8-24DF3D081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FEAA4F71-DF6E-9C62-FCCC-83F425844C49}"/>
              </a:ext>
            </a:extLst>
          </p:cNvPr>
          <p:cNvSpPr>
            <a:spLocks noGrp="1"/>
          </p:cNvSpPr>
          <p:nvPr>
            <p:ph type="title"/>
          </p:nvPr>
        </p:nvSpPr>
        <p:spPr>
          <a:xfrm>
            <a:off x="1333502" y="609601"/>
            <a:ext cx="8596668" cy="442452"/>
          </a:xfrm>
        </p:spPr>
        <p:txBody>
          <a:bodyPr>
            <a:noAutofit/>
          </a:bodyPr>
          <a:lstStyle/>
          <a:p>
            <a:pPr algn="ctr"/>
            <a:r>
              <a:rPr lang="en-US" sz="2400" b="1" dirty="0">
                <a:solidFill>
                  <a:srgbClr val="FF0000"/>
                </a:solidFill>
              </a:rPr>
              <a:t>k-Nearest Neighbors (KNN)</a:t>
            </a:r>
            <a:endParaRPr lang="el-GR" sz="2400" b="1" dirty="0">
              <a:solidFill>
                <a:srgbClr val="FF0000"/>
              </a:solidFill>
            </a:endParaRPr>
          </a:p>
        </p:txBody>
      </p:sp>
      <p:sp>
        <p:nvSpPr>
          <p:cNvPr id="10" name="Isosceles Triangle 9">
            <a:extLst>
              <a:ext uri="{FF2B5EF4-FFF2-40B4-BE49-F238E27FC236}">
                <a16:creationId xmlns:a16="http://schemas.microsoft.com/office/drawing/2014/main" id="{2EF2580A-5947-515F-FD53-EC462A325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32462D67-A794-C7BF-26F6-8DEEC9E30770}"/>
              </a:ext>
            </a:extLst>
          </p:cNvPr>
          <p:cNvSpPr>
            <a:spLocks noGrp="1"/>
          </p:cNvSpPr>
          <p:nvPr>
            <p:ph idx="1"/>
          </p:nvPr>
        </p:nvSpPr>
        <p:spPr>
          <a:xfrm>
            <a:off x="649503" y="1191846"/>
            <a:ext cx="11093764" cy="5476568"/>
          </a:xfrm>
        </p:spPr>
        <p:txBody>
          <a:bodyPr>
            <a:normAutofit/>
          </a:bodyPr>
          <a:lstStyle/>
          <a:p>
            <a:pPr algn="just"/>
            <a:r>
              <a:rPr lang="el-GR" sz="2000" dirty="0">
                <a:solidFill>
                  <a:schemeClr val="tx1"/>
                </a:solidFill>
              </a:rPr>
              <a:t>Συνάρτηση αλγόριθμου ταξινόμησης : </a:t>
            </a:r>
            <a:r>
              <a:rPr lang="en-US" sz="2000" dirty="0">
                <a:solidFill>
                  <a:schemeClr val="tx1"/>
                </a:solidFill>
              </a:rPr>
              <a:t>KNeighborsClassifier</a:t>
            </a:r>
            <a:endParaRPr lang="el-GR" sz="2000" dirty="0">
              <a:solidFill>
                <a:schemeClr val="tx1"/>
              </a:solidFill>
            </a:endParaRPr>
          </a:p>
          <a:p>
            <a:pPr algn="just"/>
            <a:r>
              <a:rPr lang="el-GR" sz="2000" dirty="0">
                <a:solidFill>
                  <a:schemeClr val="tx1"/>
                </a:solidFill>
              </a:rPr>
              <a:t>Οι συνολικές υπερπαράμετροι που δοκιμάστηκαν στο </a:t>
            </a:r>
            <a:r>
              <a:rPr lang="en-US" sz="2000" dirty="0">
                <a:solidFill>
                  <a:schemeClr val="tx1"/>
                </a:solidFill>
              </a:rPr>
              <a:t>tuning </a:t>
            </a:r>
            <a:r>
              <a:rPr lang="el-GR" sz="2000" dirty="0">
                <a:solidFill>
                  <a:schemeClr val="tx1"/>
                </a:solidFill>
              </a:rPr>
              <a:t>είναι οι εξής :</a:t>
            </a:r>
          </a:p>
          <a:p>
            <a:pPr lvl="1" algn="just">
              <a:buFont typeface="Wingdings" panose="05000000000000000000" pitchFamily="2" charset="2"/>
              <a:buChar char="q"/>
            </a:pPr>
            <a:r>
              <a:rPr lang="en-US" sz="1800" dirty="0">
                <a:solidFill>
                  <a:schemeClr val="tx1"/>
                </a:solidFill>
              </a:rPr>
              <a:t>'n_neighbors': [3, 5, 7, 10]</a:t>
            </a:r>
            <a:r>
              <a:rPr lang="el-GR" sz="1800" dirty="0">
                <a:solidFill>
                  <a:schemeClr val="tx1"/>
                </a:solidFill>
              </a:rPr>
              <a:t> </a:t>
            </a:r>
          </a:p>
          <a:p>
            <a:pPr lvl="1" algn="just">
              <a:buFont typeface="Wingdings" panose="05000000000000000000" pitchFamily="2" charset="2"/>
              <a:buChar char="q"/>
            </a:pPr>
            <a:r>
              <a:rPr lang="en-US" sz="1800" dirty="0">
                <a:solidFill>
                  <a:schemeClr val="tx1"/>
                </a:solidFill>
              </a:rPr>
              <a:t>'weights': ['uniform', 'distance’]</a:t>
            </a:r>
            <a:r>
              <a:rPr lang="el-GR" sz="1800" dirty="0">
                <a:solidFill>
                  <a:schemeClr val="tx1"/>
                </a:solidFill>
              </a:rPr>
              <a:t>     </a:t>
            </a:r>
            <a:endParaRPr lang="en-US" sz="1800" dirty="0">
              <a:solidFill>
                <a:schemeClr val="tx1"/>
              </a:solidFill>
            </a:endParaRPr>
          </a:p>
          <a:p>
            <a:pPr lvl="1" algn="just">
              <a:buFont typeface="Wingdings" panose="05000000000000000000" pitchFamily="2" charset="2"/>
              <a:buChar char="q"/>
            </a:pPr>
            <a:r>
              <a:rPr lang="en-US" sz="1800" dirty="0">
                <a:solidFill>
                  <a:schemeClr val="tx1"/>
                </a:solidFill>
              </a:rPr>
              <a:t> 'metric': ['</a:t>
            </a:r>
            <a:r>
              <a:rPr lang="en-US" sz="1800" dirty="0" err="1">
                <a:solidFill>
                  <a:schemeClr val="tx1"/>
                </a:solidFill>
              </a:rPr>
              <a:t>euclidean</a:t>
            </a:r>
            <a:r>
              <a:rPr lang="en-US" sz="1800" dirty="0">
                <a:solidFill>
                  <a:schemeClr val="tx1"/>
                </a:solidFill>
              </a:rPr>
              <a:t>', '</a:t>
            </a:r>
            <a:r>
              <a:rPr lang="en-US" sz="1800" dirty="0" err="1">
                <a:solidFill>
                  <a:schemeClr val="tx1"/>
                </a:solidFill>
              </a:rPr>
              <a:t>manhattan</a:t>
            </a:r>
            <a:r>
              <a:rPr lang="en-US" sz="1800" dirty="0">
                <a:solidFill>
                  <a:schemeClr val="tx1"/>
                </a:solidFill>
              </a:rPr>
              <a:t>’]</a:t>
            </a:r>
            <a:endParaRPr lang="el-GR" sz="1800" dirty="0">
              <a:solidFill>
                <a:schemeClr val="tx1"/>
              </a:solidFill>
            </a:endParaRPr>
          </a:p>
          <a:p>
            <a:pPr algn="just"/>
            <a:r>
              <a:rPr lang="el-GR" sz="2000" dirty="0">
                <a:solidFill>
                  <a:schemeClr val="tx1"/>
                </a:solidFill>
              </a:rPr>
              <a:t>Οι υπερπαράμετροι του καλύτερου μοντέλου που βρέθηκαν με το </a:t>
            </a:r>
            <a:r>
              <a:rPr lang="en-US" sz="2000" dirty="0">
                <a:solidFill>
                  <a:schemeClr val="tx1"/>
                </a:solidFill>
              </a:rPr>
              <a:t>tuning</a:t>
            </a:r>
            <a:r>
              <a:rPr lang="el-GR" sz="2000" dirty="0">
                <a:solidFill>
                  <a:schemeClr val="tx1"/>
                </a:solidFill>
              </a:rPr>
              <a:t> είναι :</a:t>
            </a:r>
          </a:p>
          <a:p>
            <a:pPr lvl="1" algn="just">
              <a:buFont typeface="Wingdings" panose="05000000000000000000" pitchFamily="2" charset="2"/>
              <a:buChar char="q"/>
            </a:pPr>
            <a:r>
              <a:rPr lang="en-US" sz="1800" dirty="0">
                <a:solidFill>
                  <a:schemeClr val="tx1"/>
                </a:solidFill>
              </a:rPr>
              <a:t>'n_neighbors': [5]</a:t>
            </a:r>
            <a:endParaRPr lang="el-GR" sz="1800" dirty="0">
              <a:solidFill>
                <a:schemeClr val="tx1"/>
              </a:solidFill>
            </a:endParaRPr>
          </a:p>
          <a:p>
            <a:pPr lvl="1" algn="just">
              <a:buFont typeface="Wingdings" panose="05000000000000000000" pitchFamily="2" charset="2"/>
              <a:buChar char="q"/>
            </a:pPr>
            <a:r>
              <a:rPr lang="en-US" sz="1800" dirty="0">
                <a:solidFill>
                  <a:schemeClr val="tx1"/>
                </a:solidFill>
              </a:rPr>
              <a:t>'weights': ['distance’]</a:t>
            </a:r>
            <a:endParaRPr lang="el-GR" sz="1800" dirty="0">
              <a:solidFill>
                <a:schemeClr val="tx1"/>
              </a:solidFill>
            </a:endParaRPr>
          </a:p>
          <a:p>
            <a:pPr lvl="1" algn="just">
              <a:buFont typeface="Wingdings" panose="05000000000000000000" pitchFamily="2" charset="2"/>
              <a:buChar char="q"/>
            </a:pPr>
            <a:r>
              <a:rPr lang="en-US" sz="1800" dirty="0">
                <a:solidFill>
                  <a:schemeClr val="tx1"/>
                </a:solidFill>
              </a:rPr>
              <a:t>'metric': ['</a:t>
            </a:r>
            <a:r>
              <a:rPr lang="en-US" sz="1800" dirty="0" err="1">
                <a:solidFill>
                  <a:schemeClr val="tx1"/>
                </a:solidFill>
              </a:rPr>
              <a:t>euclidean</a:t>
            </a:r>
            <a:r>
              <a:rPr lang="en-US" sz="1800" dirty="0">
                <a:solidFill>
                  <a:schemeClr val="tx1"/>
                </a:solidFill>
              </a:rPr>
              <a:t>’]</a:t>
            </a:r>
            <a:endParaRPr lang="el-GR" sz="1800" dirty="0">
              <a:solidFill>
                <a:schemeClr val="tx1"/>
              </a:solidFill>
            </a:endParaRPr>
          </a:p>
          <a:p>
            <a:pPr algn="just"/>
            <a:r>
              <a:rPr lang="en-US" sz="2000" dirty="0">
                <a:solidFill>
                  <a:schemeClr val="tx1"/>
                </a:solidFill>
              </a:rPr>
              <a:t>H </a:t>
            </a:r>
            <a:r>
              <a:rPr lang="el-GR" sz="2000" dirty="0">
                <a:solidFill>
                  <a:schemeClr val="tx1"/>
                </a:solidFill>
              </a:rPr>
              <a:t>ακρίβεια του καλύτερου μοντέλου στο </a:t>
            </a:r>
            <a:r>
              <a:rPr lang="en-US" sz="2000" dirty="0">
                <a:solidFill>
                  <a:schemeClr val="tx1"/>
                </a:solidFill>
              </a:rPr>
              <a:t>validation set </a:t>
            </a:r>
            <a:r>
              <a:rPr lang="el-GR" sz="2000" dirty="0">
                <a:solidFill>
                  <a:schemeClr val="tx1"/>
                </a:solidFill>
              </a:rPr>
              <a:t>είναι : </a:t>
            </a:r>
            <a:r>
              <a:rPr lang="el-GR" sz="2000" b="1" dirty="0">
                <a:solidFill>
                  <a:schemeClr val="tx1"/>
                </a:solidFill>
              </a:rPr>
              <a:t>84.96%</a:t>
            </a:r>
            <a:r>
              <a:rPr lang="el-GR" sz="2000" dirty="0">
                <a:solidFill>
                  <a:schemeClr val="tx1"/>
                </a:solidFill>
              </a:rPr>
              <a:t>. </a:t>
            </a:r>
            <a:endParaRPr lang="en-US" sz="2000" dirty="0">
              <a:solidFill>
                <a:schemeClr val="tx1"/>
              </a:solidFill>
            </a:endParaRPr>
          </a:p>
          <a:p>
            <a:pPr marL="0" indent="0" algn="just">
              <a:buNone/>
            </a:pPr>
            <a:endParaRPr lang="el-GR" sz="2000" dirty="0">
              <a:solidFill>
                <a:schemeClr val="tx1"/>
              </a:solidFill>
            </a:endParaRPr>
          </a:p>
          <a:p>
            <a:pPr marL="0" indent="0" algn="just">
              <a:buNone/>
            </a:pPr>
            <a:endParaRPr lang="el-GR" sz="2000" dirty="0">
              <a:solidFill>
                <a:schemeClr val="tx1"/>
              </a:solidFill>
            </a:endParaRPr>
          </a:p>
        </p:txBody>
      </p:sp>
      <p:sp>
        <p:nvSpPr>
          <p:cNvPr id="12" name="Isosceles Triangle 11">
            <a:extLst>
              <a:ext uri="{FF2B5EF4-FFF2-40B4-BE49-F238E27FC236}">
                <a16:creationId xmlns:a16="http://schemas.microsoft.com/office/drawing/2014/main" id="{2277CC62-1758-A763-9B45-9CCD84CCC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409770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1901D2-E185-4190-3DEA-E9561317ED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FDB398-7E81-E4B0-C108-CD9AA966E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D5E75008-DE61-F5F1-7729-CAFDFF542E77}"/>
              </a:ext>
            </a:extLst>
          </p:cNvPr>
          <p:cNvSpPr>
            <a:spLocks noGrp="1"/>
          </p:cNvSpPr>
          <p:nvPr>
            <p:ph type="title"/>
          </p:nvPr>
        </p:nvSpPr>
        <p:spPr>
          <a:xfrm>
            <a:off x="1333502" y="609601"/>
            <a:ext cx="8596668" cy="442452"/>
          </a:xfrm>
        </p:spPr>
        <p:txBody>
          <a:bodyPr>
            <a:noAutofit/>
          </a:bodyPr>
          <a:lstStyle/>
          <a:p>
            <a:pPr algn="ctr"/>
            <a:r>
              <a:rPr lang="en-US" sz="2400" b="1" dirty="0">
                <a:solidFill>
                  <a:srgbClr val="FF0000"/>
                </a:solidFill>
              </a:rPr>
              <a:t>Gaussian Naive Bayes</a:t>
            </a:r>
            <a:r>
              <a:rPr lang="el-GR" sz="2400" b="1" dirty="0">
                <a:solidFill>
                  <a:srgbClr val="FF0000"/>
                </a:solidFill>
              </a:rPr>
              <a:t> </a:t>
            </a:r>
          </a:p>
        </p:txBody>
      </p:sp>
      <p:sp>
        <p:nvSpPr>
          <p:cNvPr id="10" name="Isosceles Triangle 9">
            <a:extLst>
              <a:ext uri="{FF2B5EF4-FFF2-40B4-BE49-F238E27FC236}">
                <a16:creationId xmlns:a16="http://schemas.microsoft.com/office/drawing/2014/main" id="{9A861865-D773-7102-F64E-A76F70CAF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1B3BD60F-98FB-C67D-66B8-6102C571977D}"/>
              </a:ext>
            </a:extLst>
          </p:cNvPr>
          <p:cNvSpPr>
            <a:spLocks noGrp="1"/>
          </p:cNvSpPr>
          <p:nvPr>
            <p:ph idx="1"/>
          </p:nvPr>
        </p:nvSpPr>
        <p:spPr>
          <a:xfrm>
            <a:off x="549118" y="1840775"/>
            <a:ext cx="11093764" cy="2947535"/>
          </a:xfrm>
        </p:spPr>
        <p:txBody>
          <a:bodyPr>
            <a:normAutofit/>
          </a:bodyPr>
          <a:lstStyle/>
          <a:p>
            <a:pPr algn="just"/>
            <a:r>
              <a:rPr lang="el-GR" sz="2000" dirty="0">
                <a:solidFill>
                  <a:schemeClr val="tx1"/>
                </a:solidFill>
              </a:rPr>
              <a:t>Συνάρτηση αλγόριθμου ταξινόμησης : </a:t>
            </a:r>
            <a:r>
              <a:rPr lang="en-US" sz="2000" dirty="0">
                <a:solidFill>
                  <a:schemeClr val="tx1"/>
                </a:solidFill>
              </a:rPr>
              <a:t>GaussianNB</a:t>
            </a:r>
            <a:r>
              <a:rPr lang="el-GR" sz="2000" dirty="0">
                <a:solidFill>
                  <a:schemeClr val="tx1"/>
                </a:solidFill>
              </a:rPr>
              <a:t> </a:t>
            </a:r>
          </a:p>
          <a:p>
            <a:pPr algn="just"/>
            <a:r>
              <a:rPr lang="el-GR" sz="2000" dirty="0">
                <a:solidFill>
                  <a:schemeClr val="tx1"/>
                </a:solidFill>
              </a:rPr>
              <a:t>Οι συνολικές υπερπαράμετροι που δοκιμάστηκαν στο </a:t>
            </a:r>
            <a:r>
              <a:rPr lang="en-US" sz="2000" dirty="0">
                <a:solidFill>
                  <a:schemeClr val="tx1"/>
                </a:solidFill>
              </a:rPr>
              <a:t>tuning </a:t>
            </a:r>
            <a:r>
              <a:rPr lang="el-GR" sz="2000" dirty="0">
                <a:solidFill>
                  <a:schemeClr val="tx1"/>
                </a:solidFill>
              </a:rPr>
              <a:t>είναι οι εξής :</a:t>
            </a:r>
          </a:p>
          <a:p>
            <a:pPr lvl="1" algn="just">
              <a:buFont typeface="Wingdings" panose="05000000000000000000" pitchFamily="2" charset="2"/>
              <a:buChar char="q"/>
            </a:pPr>
            <a:r>
              <a:rPr lang="en-US" sz="1800" dirty="0">
                <a:solidFill>
                  <a:schemeClr val="tx1"/>
                </a:solidFill>
              </a:rPr>
              <a:t>'var_smoothing': [1e-9, 1e-8, 1e-7]</a:t>
            </a:r>
            <a:endParaRPr lang="el-GR" sz="1800" dirty="0">
              <a:solidFill>
                <a:schemeClr val="tx1"/>
              </a:solidFill>
            </a:endParaRPr>
          </a:p>
          <a:p>
            <a:pPr marL="400050" algn="just"/>
            <a:r>
              <a:rPr lang="el-GR" sz="2000" dirty="0">
                <a:solidFill>
                  <a:schemeClr val="tx1"/>
                </a:solidFill>
              </a:rPr>
              <a:t>Οι υπερπαράμετροι του καλύτερου μοντέλου που βρέθηκαν με το </a:t>
            </a:r>
            <a:r>
              <a:rPr lang="en-US" sz="2000" dirty="0">
                <a:solidFill>
                  <a:schemeClr val="tx1"/>
                </a:solidFill>
              </a:rPr>
              <a:t>tuning</a:t>
            </a:r>
            <a:r>
              <a:rPr lang="el-GR" sz="2000" dirty="0">
                <a:solidFill>
                  <a:schemeClr val="tx1"/>
                </a:solidFill>
              </a:rPr>
              <a:t> είναι :</a:t>
            </a:r>
          </a:p>
          <a:p>
            <a:pPr lvl="1" algn="just">
              <a:buFont typeface="Wingdings" panose="05000000000000000000" pitchFamily="2" charset="2"/>
              <a:buChar char="q"/>
            </a:pPr>
            <a:r>
              <a:rPr lang="en-US" sz="1800" dirty="0">
                <a:solidFill>
                  <a:schemeClr val="tx1"/>
                </a:solidFill>
              </a:rPr>
              <a:t>'var_smoothing': [1e-9]</a:t>
            </a:r>
            <a:endParaRPr lang="el-GR" sz="1800" dirty="0">
              <a:solidFill>
                <a:schemeClr val="tx1"/>
              </a:solidFill>
            </a:endParaRPr>
          </a:p>
          <a:p>
            <a:pPr algn="just"/>
            <a:r>
              <a:rPr lang="en-US" sz="2000" dirty="0">
                <a:solidFill>
                  <a:schemeClr val="tx1"/>
                </a:solidFill>
              </a:rPr>
              <a:t>H </a:t>
            </a:r>
            <a:r>
              <a:rPr lang="el-GR" sz="2000" dirty="0">
                <a:solidFill>
                  <a:schemeClr val="tx1"/>
                </a:solidFill>
              </a:rPr>
              <a:t>ακρίβεια του καλύτερου μοντέλου στο </a:t>
            </a:r>
            <a:r>
              <a:rPr lang="en-US" sz="2000" dirty="0">
                <a:solidFill>
                  <a:schemeClr val="tx1"/>
                </a:solidFill>
              </a:rPr>
              <a:t>validation set </a:t>
            </a:r>
            <a:r>
              <a:rPr lang="el-GR" sz="2000" dirty="0">
                <a:solidFill>
                  <a:schemeClr val="tx1"/>
                </a:solidFill>
              </a:rPr>
              <a:t>είναι : </a:t>
            </a:r>
            <a:r>
              <a:rPr lang="el-GR" sz="2000" b="1" dirty="0">
                <a:solidFill>
                  <a:schemeClr val="tx1"/>
                </a:solidFill>
              </a:rPr>
              <a:t>69.87%</a:t>
            </a:r>
            <a:r>
              <a:rPr lang="el-GR" sz="2000" dirty="0">
                <a:solidFill>
                  <a:schemeClr val="tx1"/>
                </a:solidFill>
              </a:rPr>
              <a:t>.</a:t>
            </a:r>
            <a:endParaRPr lang="en-US" sz="2000" dirty="0">
              <a:solidFill>
                <a:schemeClr val="tx1"/>
              </a:solidFill>
            </a:endParaRPr>
          </a:p>
          <a:p>
            <a:pPr marL="0" indent="0" algn="just">
              <a:buNone/>
            </a:pPr>
            <a:endParaRPr lang="el-GR" sz="2000" dirty="0">
              <a:solidFill>
                <a:schemeClr val="tx1"/>
              </a:solidFill>
            </a:endParaRPr>
          </a:p>
          <a:p>
            <a:pPr marL="0" indent="0" algn="just">
              <a:buNone/>
            </a:pPr>
            <a:endParaRPr lang="el-GR" sz="2000" dirty="0">
              <a:solidFill>
                <a:schemeClr val="tx1"/>
              </a:solidFill>
            </a:endParaRPr>
          </a:p>
        </p:txBody>
      </p:sp>
      <p:sp>
        <p:nvSpPr>
          <p:cNvPr id="12" name="Isosceles Triangle 11">
            <a:extLst>
              <a:ext uri="{FF2B5EF4-FFF2-40B4-BE49-F238E27FC236}">
                <a16:creationId xmlns:a16="http://schemas.microsoft.com/office/drawing/2014/main" id="{0A82E504-F623-E103-3815-453985694B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0494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41F774-66DF-D223-47FB-3FA676A0772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70BC88-A84E-C139-DD03-D6C437542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BA4A7653-C407-3DBD-9716-A3F68DEAEF6F}"/>
              </a:ext>
            </a:extLst>
          </p:cNvPr>
          <p:cNvSpPr>
            <a:spLocks noGrp="1"/>
          </p:cNvSpPr>
          <p:nvPr>
            <p:ph type="title"/>
          </p:nvPr>
        </p:nvSpPr>
        <p:spPr>
          <a:xfrm>
            <a:off x="1797666" y="304801"/>
            <a:ext cx="8596668" cy="442452"/>
          </a:xfrm>
        </p:spPr>
        <p:txBody>
          <a:bodyPr>
            <a:noAutofit/>
          </a:bodyPr>
          <a:lstStyle/>
          <a:p>
            <a:pPr algn="ctr"/>
            <a:r>
              <a:rPr lang="en-US" sz="2400" b="1" dirty="0">
                <a:solidFill>
                  <a:srgbClr val="FF0000"/>
                </a:solidFill>
              </a:rPr>
              <a:t>Multinomial Logistic Regression  </a:t>
            </a:r>
            <a:endParaRPr lang="el-GR" sz="2400" b="1" dirty="0">
              <a:solidFill>
                <a:srgbClr val="FF0000"/>
              </a:solidFill>
            </a:endParaRPr>
          </a:p>
        </p:txBody>
      </p:sp>
      <p:sp>
        <p:nvSpPr>
          <p:cNvPr id="10" name="Isosceles Triangle 9">
            <a:extLst>
              <a:ext uri="{FF2B5EF4-FFF2-40B4-BE49-F238E27FC236}">
                <a16:creationId xmlns:a16="http://schemas.microsoft.com/office/drawing/2014/main" id="{41F68DD4-9E92-E9AC-8D0B-7915C71E5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38EAF3E3-E6F3-8493-A7F9-7C1B761607BE}"/>
              </a:ext>
            </a:extLst>
          </p:cNvPr>
          <p:cNvSpPr>
            <a:spLocks noGrp="1"/>
          </p:cNvSpPr>
          <p:nvPr>
            <p:ph idx="1"/>
          </p:nvPr>
        </p:nvSpPr>
        <p:spPr>
          <a:xfrm>
            <a:off x="649503" y="747253"/>
            <a:ext cx="11093764" cy="5927781"/>
          </a:xfrm>
        </p:spPr>
        <p:txBody>
          <a:bodyPr>
            <a:normAutofit lnSpcReduction="10000"/>
          </a:bodyPr>
          <a:lstStyle/>
          <a:p>
            <a:pPr algn="just">
              <a:buFont typeface="Wingdings" panose="05000000000000000000" pitchFamily="2" charset="2"/>
              <a:buChar char="v"/>
            </a:pPr>
            <a:r>
              <a:rPr lang="el-GR" sz="1600" dirty="0">
                <a:solidFill>
                  <a:schemeClr val="tx1"/>
                </a:solidFill>
              </a:rPr>
              <a:t>Συνάρτηση αλγόριθμου ταξινόμησης : </a:t>
            </a:r>
            <a:r>
              <a:rPr lang="en-US" sz="1600" dirty="0">
                <a:solidFill>
                  <a:schemeClr val="tx1"/>
                </a:solidFill>
              </a:rPr>
              <a:t>LogisticRegression</a:t>
            </a:r>
            <a:r>
              <a:rPr lang="el-GR" sz="1600" dirty="0">
                <a:solidFill>
                  <a:schemeClr val="tx1"/>
                </a:solidFill>
              </a:rPr>
              <a:t>  </a:t>
            </a:r>
          </a:p>
          <a:p>
            <a:pPr algn="just">
              <a:buFont typeface="Wingdings" panose="05000000000000000000" pitchFamily="2" charset="2"/>
              <a:buChar char="v"/>
            </a:pPr>
            <a:r>
              <a:rPr lang="el-GR" sz="1600" dirty="0">
                <a:solidFill>
                  <a:schemeClr val="tx1"/>
                </a:solidFill>
              </a:rPr>
              <a:t>Οι συνολικές υπερπαράμετροι που δοκιμάστηκαν στο tuning είναι οι εξής :</a:t>
            </a:r>
          </a:p>
          <a:p>
            <a:pPr lvl="1" algn="just">
              <a:buFont typeface="Wingdings" panose="05000000000000000000" pitchFamily="2" charset="2"/>
              <a:buChar char="Ø"/>
            </a:pPr>
            <a:r>
              <a:rPr lang="it-IT" dirty="0">
                <a:solidFill>
                  <a:schemeClr val="tx1"/>
                </a:solidFill>
              </a:rPr>
              <a:t>'C': [0.01, 0.1, 1, 10, 100]</a:t>
            </a:r>
            <a:endParaRPr lang="el-GR" dirty="0">
              <a:solidFill>
                <a:schemeClr val="tx1"/>
              </a:solidFill>
            </a:endParaRPr>
          </a:p>
          <a:p>
            <a:pPr lvl="1" algn="just">
              <a:buFont typeface="Wingdings" panose="05000000000000000000" pitchFamily="2" charset="2"/>
              <a:buChar char="Ø"/>
            </a:pPr>
            <a:r>
              <a:rPr lang="en-US" dirty="0">
                <a:solidFill>
                  <a:schemeClr val="tx1"/>
                </a:solidFill>
              </a:rPr>
              <a:t>'solver': ['</a:t>
            </a:r>
            <a:r>
              <a:rPr lang="en-US" dirty="0" err="1">
                <a:solidFill>
                  <a:schemeClr val="tx1"/>
                </a:solidFill>
              </a:rPr>
              <a:t>lbfgs</a:t>
            </a:r>
            <a:r>
              <a:rPr lang="en-US" dirty="0">
                <a:solidFill>
                  <a:schemeClr val="tx1"/>
                </a:solidFill>
              </a:rPr>
              <a:t>', '</a:t>
            </a:r>
            <a:r>
              <a:rPr lang="en-US" dirty="0" err="1">
                <a:solidFill>
                  <a:schemeClr val="tx1"/>
                </a:solidFill>
              </a:rPr>
              <a:t>liblinear</a:t>
            </a:r>
            <a:r>
              <a:rPr lang="en-US" dirty="0">
                <a:solidFill>
                  <a:schemeClr val="tx1"/>
                </a:solidFill>
              </a:rPr>
              <a:t>', 'saga', 'newton-cg’]</a:t>
            </a:r>
            <a:endParaRPr lang="el-GR" dirty="0">
              <a:solidFill>
                <a:schemeClr val="tx1"/>
              </a:solidFill>
            </a:endParaRPr>
          </a:p>
          <a:p>
            <a:pPr lvl="1" algn="just">
              <a:buFont typeface="Wingdings" panose="05000000000000000000" pitchFamily="2" charset="2"/>
              <a:buChar char="Ø"/>
            </a:pPr>
            <a:r>
              <a:rPr lang="en-US" dirty="0">
                <a:solidFill>
                  <a:schemeClr val="tx1"/>
                </a:solidFill>
              </a:rPr>
              <a:t>'</a:t>
            </a:r>
            <a:r>
              <a:rPr lang="en-US" dirty="0" err="1">
                <a:solidFill>
                  <a:schemeClr val="tx1"/>
                </a:solidFill>
              </a:rPr>
              <a:t>max_iter</a:t>
            </a:r>
            <a:r>
              <a:rPr lang="en-US" dirty="0">
                <a:solidFill>
                  <a:schemeClr val="tx1"/>
                </a:solidFill>
              </a:rPr>
              <a:t>': [1000, 2000]</a:t>
            </a:r>
            <a:endParaRPr lang="el-GR" dirty="0">
              <a:solidFill>
                <a:schemeClr val="tx1"/>
              </a:solidFill>
            </a:endParaRPr>
          </a:p>
          <a:p>
            <a:pPr lvl="1" algn="just">
              <a:buFont typeface="Wingdings" panose="05000000000000000000" pitchFamily="2" charset="2"/>
              <a:buChar char="Ø"/>
            </a:pPr>
            <a:r>
              <a:rPr lang="en-US" dirty="0">
                <a:solidFill>
                  <a:schemeClr val="tx1"/>
                </a:solidFill>
              </a:rPr>
              <a:t>'</a:t>
            </a:r>
            <a:r>
              <a:rPr lang="en-US" dirty="0" err="1">
                <a:solidFill>
                  <a:schemeClr val="tx1"/>
                </a:solidFill>
              </a:rPr>
              <a:t>class_weight</a:t>
            </a:r>
            <a:r>
              <a:rPr lang="en-US" dirty="0">
                <a:solidFill>
                  <a:schemeClr val="tx1"/>
                </a:solidFill>
              </a:rPr>
              <a:t>': [None, 'balanced’]</a:t>
            </a:r>
            <a:endParaRPr lang="el-GR" dirty="0">
              <a:solidFill>
                <a:schemeClr val="tx1"/>
              </a:solidFill>
            </a:endParaRPr>
          </a:p>
          <a:p>
            <a:pPr lvl="1" algn="just">
              <a:buFont typeface="Wingdings" panose="05000000000000000000" pitchFamily="2" charset="2"/>
              <a:buChar char="Ø"/>
            </a:pPr>
            <a:r>
              <a:rPr lang="en-US" dirty="0">
                <a:solidFill>
                  <a:schemeClr val="tx1"/>
                </a:solidFill>
              </a:rPr>
              <a:t>'</a:t>
            </a:r>
            <a:r>
              <a:rPr lang="en-US" dirty="0" err="1">
                <a:solidFill>
                  <a:schemeClr val="tx1"/>
                </a:solidFill>
              </a:rPr>
              <a:t>tol</a:t>
            </a:r>
            <a:r>
              <a:rPr lang="en-US" dirty="0">
                <a:solidFill>
                  <a:schemeClr val="tx1"/>
                </a:solidFill>
              </a:rPr>
              <a:t>': [1e-4, 1e-3, 1e-2]</a:t>
            </a:r>
            <a:r>
              <a:rPr lang="el-GR" dirty="0">
                <a:solidFill>
                  <a:schemeClr val="tx1"/>
                </a:solidFill>
              </a:rPr>
              <a:t> </a:t>
            </a:r>
          </a:p>
          <a:p>
            <a:pPr algn="just">
              <a:buFont typeface="Wingdings" panose="05000000000000000000" pitchFamily="2" charset="2"/>
              <a:buChar char="v"/>
            </a:pPr>
            <a:r>
              <a:rPr lang="el-GR" sz="1600" dirty="0">
                <a:solidFill>
                  <a:schemeClr val="tx1"/>
                </a:solidFill>
              </a:rPr>
              <a:t>Οι υπερπαράμετροι του καλύτερου μοντέλου που βρέθηκαν με το tuning είναι :</a:t>
            </a:r>
          </a:p>
          <a:p>
            <a:pPr lvl="1" algn="just">
              <a:buFont typeface="Wingdings" panose="05000000000000000000" pitchFamily="2" charset="2"/>
              <a:buChar char="Ø"/>
            </a:pPr>
            <a:r>
              <a:rPr lang="en-US" dirty="0">
                <a:solidFill>
                  <a:schemeClr val="tx1"/>
                </a:solidFill>
              </a:rPr>
              <a:t>'C': [0.1]</a:t>
            </a:r>
            <a:endParaRPr lang="el-GR" dirty="0">
              <a:solidFill>
                <a:schemeClr val="tx1"/>
              </a:solidFill>
            </a:endParaRPr>
          </a:p>
          <a:p>
            <a:pPr lvl="1" algn="just">
              <a:buFont typeface="Wingdings" panose="05000000000000000000" pitchFamily="2" charset="2"/>
              <a:buChar char="Ø"/>
            </a:pPr>
            <a:r>
              <a:rPr lang="en-US" dirty="0">
                <a:solidFill>
                  <a:schemeClr val="tx1"/>
                </a:solidFill>
              </a:rPr>
              <a:t>'solver': ['</a:t>
            </a:r>
            <a:r>
              <a:rPr lang="en-US" dirty="0" err="1">
                <a:solidFill>
                  <a:schemeClr val="tx1"/>
                </a:solidFill>
              </a:rPr>
              <a:t>lbfgs</a:t>
            </a:r>
            <a:r>
              <a:rPr lang="en-US" dirty="0">
                <a:solidFill>
                  <a:schemeClr val="tx1"/>
                </a:solidFill>
              </a:rPr>
              <a:t>’]</a:t>
            </a:r>
            <a:endParaRPr lang="el-GR" dirty="0">
              <a:solidFill>
                <a:schemeClr val="tx1"/>
              </a:solidFill>
            </a:endParaRPr>
          </a:p>
          <a:p>
            <a:pPr lvl="1" algn="just">
              <a:buFont typeface="Wingdings" panose="05000000000000000000" pitchFamily="2" charset="2"/>
              <a:buChar char="Ø"/>
            </a:pPr>
            <a:r>
              <a:rPr lang="en-US" dirty="0">
                <a:solidFill>
                  <a:schemeClr val="tx1"/>
                </a:solidFill>
              </a:rPr>
              <a:t>'</a:t>
            </a:r>
            <a:r>
              <a:rPr lang="en-US" dirty="0" err="1">
                <a:solidFill>
                  <a:schemeClr val="tx1"/>
                </a:solidFill>
              </a:rPr>
              <a:t>max_iter</a:t>
            </a:r>
            <a:r>
              <a:rPr lang="en-US" dirty="0">
                <a:solidFill>
                  <a:schemeClr val="tx1"/>
                </a:solidFill>
              </a:rPr>
              <a:t>': [1000]</a:t>
            </a:r>
            <a:endParaRPr lang="el-GR" dirty="0">
              <a:solidFill>
                <a:schemeClr val="tx1"/>
              </a:solidFill>
            </a:endParaRPr>
          </a:p>
          <a:p>
            <a:pPr lvl="1" algn="just">
              <a:buFont typeface="Wingdings" panose="05000000000000000000" pitchFamily="2" charset="2"/>
              <a:buChar char="Ø"/>
            </a:pPr>
            <a:r>
              <a:rPr lang="en-US" dirty="0">
                <a:solidFill>
                  <a:schemeClr val="tx1"/>
                </a:solidFill>
              </a:rPr>
              <a:t>'</a:t>
            </a:r>
            <a:r>
              <a:rPr lang="en-US" dirty="0" err="1">
                <a:solidFill>
                  <a:schemeClr val="tx1"/>
                </a:solidFill>
              </a:rPr>
              <a:t>class_weight</a:t>
            </a:r>
            <a:r>
              <a:rPr lang="en-US" dirty="0">
                <a:solidFill>
                  <a:schemeClr val="tx1"/>
                </a:solidFill>
              </a:rPr>
              <a:t>': [None]</a:t>
            </a:r>
            <a:endParaRPr lang="el-GR" dirty="0">
              <a:solidFill>
                <a:schemeClr val="tx1"/>
              </a:solidFill>
            </a:endParaRPr>
          </a:p>
          <a:p>
            <a:pPr lvl="1" algn="just">
              <a:buFont typeface="Wingdings" panose="05000000000000000000" pitchFamily="2" charset="2"/>
              <a:buChar char="Ø"/>
            </a:pPr>
            <a:r>
              <a:rPr lang="en-US" dirty="0">
                <a:solidFill>
                  <a:schemeClr val="tx1"/>
                </a:solidFill>
              </a:rPr>
              <a:t>'</a:t>
            </a:r>
            <a:r>
              <a:rPr lang="en-US" dirty="0" err="1">
                <a:solidFill>
                  <a:schemeClr val="tx1"/>
                </a:solidFill>
              </a:rPr>
              <a:t>tol</a:t>
            </a:r>
            <a:r>
              <a:rPr lang="en-US" dirty="0">
                <a:solidFill>
                  <a:schemeClr val="tx1"/>
                </a:solidFill>
              </a:rPr>
              <a:t>': [1e-2]</a:t>
            </a:r>
            <a:r>
              <a:rPr lang="el-GR" dirty="0">
                <a:solidFill>
                  <a:schemeClr val="tx1"/>
                </a:solidFill>
              </a:rPr>
              <a:t> </a:t>
            </a:r>
          </a:p>
          <a:p>
            <a:pPr algn="just">
              <a:buFont typeface="Wingdings" panose="05000000000000000000" pitchFamily="2" charset="2"/>
              <a:buChar char="v"/>
            </a:pPr>
            <a:r>
              <a:rPr lang="el-GR" sz="1600" dirty="0">
                <a:solidFill>
                  <a:schemeClr val="tx1"/>
                </a:solidFill>
              </a:rPr>
              <a:t>H ακρίβεια του καλύτερου μοντέλου στο validation set είναι : </a:t>
            </a:r>
            <a:r>
              <a:rPr lang="el-GR" sz="1600" b="1" dirty="0">
                <a:solidFill>
                  <a:schemeClr val="tx1"/>
                </a:solidFill>
              </a:rPr>
              <a:t>78.67%</a:t>
            </a:r>
            <a:r>
              <a:rPr lang="el-GR" sz="1600" dirty="0">
                <a:solidFill>
                  <a:schemeClr val="tx1"/>
                </a:solidFill>
              </a:rPr>
              <a:t>.</a:t>
            </a:r>
          </a:p>
          <a:p>
            <a:pPr marL="0" indent="0" algn="just">
              <a:buNone/>
            </a:pPr>
            <a:r>
              <a:rPr lang="el-GR" sz="1600" b="1" dirty="0">
                <a:solidFill>
                  <a:schemeClr val="tx1"/>
                </a:solidFill>
              </a:rPr>
              <a:t>Σημείωση</a:t>
            </a:r>
            <a:r>
              <a:rPr lang="el-GR" sz="1600" dirty="0">
                <a:solidFill>
                  <a:schemeClr val="tx1"/>
                </a:solidFill>
              </a:rPr>
              <a:t>: Από την έκδοση 1.5 του scikit-learn και μετά, η παράμετρος multi_class (για την ταξινόμηση σε πολλές κλάσεις) στον αλγόριθμο Logistic Regression έχει αποσυρθεί. Ο αλγόριθμος χρησιμοποιεί αυτόματα την τιμή '</a:t>
            </a:r>
            <a:r>
              <a:rPr lang="el-GR" sz="1600" dirty="0" err="1">
                <a:solidFill>
                  <a:schemeClr val="tx1"/>
                </a:solidFill>
              </a:rPr>
              <a:t>multinomial</a:t>
            </a:r>
            <a:r>
              <a:rPr lang="el-GR" sz="1600" dirty="0">
                <a:solidFill>
                  <a:schemeClr val="tx1"/>
                </a:solidFill>
              </a:rPr>
              <a:t>', και επομένως χρησιμοποιείται </a:t>
            </a:r>
            <a:r>
              <a:rPr lang="en-US" sz="1600" dirty="0">
                <a:solidFill>
                  <a:schemeClr val="tx1"/>
                </a:solidFill>
              </a:rPr>
              <a:t>by default </a:t>
            </a:r>
            <a:r>
              <a:rPr lang="el-GR" sz="1600" dirty="0">
                <a:solidFill>
                  <a:schemeClr val="tx1"/>
                </a:solidFill>
              </a:rPr>
              <a:t>για ταξινόμηση πολλών κλάσεων.</a:t>
            </a:r>
          </a:p>
          <a:p>
            <a:pPr marL="0" indent="0" algn="just">
              <a:buNone/>
            </a:pPr>
            <a:endParaRPr lang="el-GR" sz="1900" dirty="0">
              <a:solidFill>
                <a:schemeClr val="tx1"/>
              </a:solidFill>
            </a:endParaRPr>
          </a:p>
        </p:txBody>
      </p:sp>
      <p:sp>
        <p:nvSpPr>
          <p:cNvPr id="12" name="Isosceles Triangle 11">
            <a:extLst>
              <a:ext uri="{FF2B5EF4-FFF2-40B4-BE49-F238E27FC236}">
                <a16:creationId xmlns:a16="http://schemas.microsoft.com/office/drawing/2014/main" id="{3033BD82-1495-4939-FFB0-88C74409E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65913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CFC6BC-AA20-37DC-CAE0-91AFF7AA334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8126A6-F0D0-51BC-1059-3A69F3F50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Τίτλος 1">
            <a:extLst>
              <a:ext uri="{FF2B5EF4-FFF2-40B4-BE49-F238E27FC236}">
                <a16:creationId xmlns:a16="http://schemas.microsoft.com/office/drawing/2014/main" id="{75561F40-FF65-14D8-E179-E4E0C5D0A518}"/>
              </a:ext>
            </a:extLst>
          </p:cNvPr>
          <p:cNvSpPr>
            <a:spLocks noGrp="1"/>
          </p:cNvSpPr>
          <p:nvPr>
            <p:ph type="title"/>
          </p:nvPr>
        </p:nvSpPr>
        <p:spPr>
          <a:xfrm>
            <a:off x="1333502" y="609601"/>
            <a:ext cx="8596668" cy="442452"/>
          </a:xfrm>
        </p:spPr>
        <p:txBody>
          <a:bodyPr>
            <a:noAutofit/>
          </a:bodyPr>
          <a:lstStyle/>
          <a:p>
            <a:pPr algn="ctr"/>
            <a:r>
              <a:rPr lang="en-US" sz="2400" b="1" dirty="0">
                <a:solidFill>
                  <a:srgbClr val="FF0000"/>
                </a:solidFill>
              </a:rPr>
              <a:t>Decision Trees</a:t>
            </a:r>
            <a:endParaRPr lang="el-GR" sz="2400" b="1" dirty="0">
              <a:solidFill>
                <a:srgbClr val="FF0000"/>
              </a:solidFill>
            </a:endParaRPr>
          </a:p>
        </p:txBody>
      </p:sp>
      <p:sp>
        <p:nvSpPr>
          <p:cNvPr id="10" name="Isosceles Triangle 9">
            <a:extLst>
              <a:ext uri="{FF2B5EF4-FFF2-40B4-BE49-F238E27FC236}">
                <a16:creationId xmlns:a16="http://schemas.microsoft.com/office/drawing/2014/main" id="{525111CF-DD71-C2A4-8B5F-B2AFE951A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 name="Θέση περιεχομένου 2">
            <a:extLst>
              <a:ext uri="{FF2B5EF4-FFF2-40B4-BE49-F238E27FC236}">
                <a16:creationId xmlns:a16="http://schemas.microsoft.com/office/drawing/2014/main" id="{CB176107-F4F9-97C7-EB89-E3088C7A65F0}"/>
              </a:ext>
            </a:extLst>
          </p:cNvPr>
          <p:cNvSpPr>
            <a:spLocks noGrp="1"/>
          </p:cNvSpPr>
          <p:nvPr>
            <p:ph idx="1"/>
          </p:nvPr>
        </p:nvSpPr>
        <p:spPr>
          <a:xfrm>
            <a:off x="549118" y="1840775"/>
            <a:ext cx="11093764" cy="2947535"/>
          </a:xfrm>
        </p:spPr>
        <p:txBody>
          <a:bodyPr>
            <a:normAutofit/>
          </a:bodyPr>
          <a:lstStyle/>
          <a:p>
            <a:pPr algn="just"/>
            <a:r>
              <a:rPr lang="el-GR" sz="2000" dirty="0">
                <a:solidFill>
                  <a:schemeClr val="tx1"/>
                </a:solidFill>
              </a:rPr>
              <a:t>Συνάρτηση αλγόριθμου ταξινόμησης : </a:t>
            </a:r>
            <a:r>
              <a:rPr lang="en-US" sz="2000" dirty="0">
                <a:solidFill>
                  <a:schemeClr val="tx1"/>
                </a:solidFill>
              </a:rPr>
              <a:t>DecisionTreeClassifier</a:t>
            </a:r>
            <a:r>
              <a:rPr lang="el-GR" sz="2000" dirty="0">
                <a:solidFill>
                  <a:schemeClr val="tx1"/>
                </a:solidFill>
              </a:rPr>
              <a:t> </a:t>
            </a:r>
          </a:p>
          <a:p>
            <a:pPr algn="just"/>
            <a:r>
              <a:rPr lang="el-GR" sz="2000" dirty="0">
                <a:solidFill>
                  <a:schemeClr val="tx1"/>
                </a:solidFill>
              </a:rPr>
              <a:t>Οι συνολικές υπερπαράμετροι που δοκιμάστηκαν στο </a:t>
            </a:r>
            <a:r>
              <a:rPr lang="en-US" sz="2000" dirty="0">
                <a:solidFill>
                  <a:schemeClr val="tx1"/>
                </a:solidFill>
              </a:rPr>
              <a:t>tuning </a:t>
            </a:r>
            <a:r>
              <a:rPr lang="el-GR" sz="2000" dirty="0">
                <a:solidFill>
                  <a:schemeClr val="tx1"/>
                </a:solidFill>
              </a:rPr>
              <a:t>είναι οι εξής :</a:t>
            </a:r>
          </a:p>
          <a:p>
            <a:pPr lvl="1" algn="just">
              <a:buFont typeface="Wingdings" panose="05000000000000000000" pitchFamily="2" charset="2"/>
              <a:buChar char="q"/>
            </a:pPr>
            <a:r>
              <a:rPr lang="fr-FR" sz="1800" dirty="0">
                <a:solidFill>
                  <a:schemeClr val="tx1"/>
                </a:solidFill>
              </a:rPr>
              <a:t>'max_depth': range(1, 50) </a:t>
            </a:r>
            <a:endParaRPr lang="el-GR" sz="1800" dirty="0">
              <a:solidFill>
                <a:schemeClr val="tx1"/>
              </a:solidFill>
            </a:endParaRPr>
          </a:p>
          <a:p>
            <a:pPr marL="400050" algn="just"/>
            <a:r>
              <a:rPr lang="el-GR" sz="2000" dirty="0">
                <a:solidFill>
                  <a:schemeClr val="tx1"/>
                </a:solidFill>
              </a:rPr>
              <a:t>Οι υπερπαράμετροι του καλύτερου μοντέλου που βρέθηκαν με το </a:t>
            </a:r>
            <a:r>
              <a:rPr lang="en-US" sz="2000" dirty="0">
                <a:solidFill>
                  <a:schemeClr val="tx1"/>
                </a:solidFill>
              </a:rPr>
              <a:t>tuning</a:t>
            </a:r>
            <a:r>
              <a:rPr lang="el-GR" sz="2000" dirty="0">
                <a:solidFill>
                  <a:schemeClr val="tx1"/>
                </a:solidFill>
              </a:rPr>
              <a:t> είναι :</a:t>
            </a:r>
          </a:p>
          <a:p>
            <a:pPr lvl="1" algn="just">
              <a:buFont typeface="Wingdings" panose="05000000000000000000" pitchFamily="2" charset="2"/>
              <a:buChar char="q"/>
            </a:pPr>
            <a:r>
              <a:rPr lang="en-US" sz="1800" dirty="0">
                <a:solidFill>
                  <a:schemeClr val="tx1"/>
                </a:solidFill>
              </a:rPr>
              <a:t>'max_depth': [11] </a:t>
            </a:r>
            <a:endParaRPr lang="el-GR" sz="1800" dirty="0">
              <a:solidFill>
                <a:schemeClr val="tx1"/>
              </a:solidFill>
            </a:endParaRPr>
          </a:p>
          <a:p>
            <a:pPr algn="just"/>
            <a:r>
              <a:rPr lang="en-US" sz="2000" dirty="0">
                <a:solidFill>
                  <a:schemeClr val="tx1"/>
                </a:solidFill>
              </a:rPr>
              <a:t>H </a:t>
            </a:r>
            <a:r>
              <a:rPr lang="el-GR" sz="2000" dirty="0">
                <a:solidFill>
                  <a:schemeClr val="tx1"/>
                </a:solidFill>
              </a:rPr>
              <a:t>ακρίβεια του καλύτερου μοντέλου στο </a:t>
            </a:r>
            <a:r>
              <a:rPr lang="en-US" sz="2000" dirty="0">
                <a:solidFill>
                  <a:schemeClr val="tx1"/>
                </a:solidFill>
              </a:rPr>
              <a:t>validation set </a:t>
            </a:r>
            <a:r>
              <a:rPr lang="el-GR" sz="2000" dirty="0">
                <a:solidFill>
                  <a:schemeClr val="tx1"/>
                </a:solidFill>
              </a:rPr>
              <a:t>είναι : </a:t>
            </a:r>
            <a:r>
              <a:rPr lang="el-GR" sz="2000" b="1" dirty="0">
                <a:solidFill>
                  <a:schemeClr val="tx1"/>
                </a:solidFill>
              </a:rPr>
              <a:t>65.24%</a:t>
            </a:r>
            <a:r>
              <a:rPr lang="el-GR" sz="2000" dirty="0">
                <a:solidFill>
                  <a:schemeClr val="tx1"/>
                </a:solidFill>
              </a:rPr>
              <a:t>.</a:t>
            </a:r>
            <a:endParaRPr lang="en-US" sz="2000" dirty="0">
              <a:solidFill>
                <a:schemeClr val="tx1"/>
              </a:solidFill>
            </a:endParaRPr>
          </a:p>
          <a:p>
            <a:pPr marL="0" indent="0" algn="just">
              <a:buNone/>
            </a:pPr>
            <a:endParaRPr lang="el-GR" sz="2000" dirty="0">
              <a:solidFill>
                <a:schemeClr val="tx1"/>
              </a:solidFill>
            </a:endParaRPr>
          </a:p>
          <a:p>
            <a:pPr marL="0" indent="0" algn="just">
              <a:buNone/>
            </a:pPr>
            <a:endParaRPr lang="el-GR" sz="2000" dirty="0">
              <a:solidFill>
                <a:schemeClr val="tx1"/>
              </a:solidFill>
            </a:endParaRPr>
          </a:p>
        </p:txBody>
      </p:sp>
      <p:sp>
        <p:nvSpPr>
          <p:cNvPr id="12" name="Isosceles Triangle 11">
            <a:extLst>
              <a:ext uri="{FF2B5EF4-FFF2-40B4-BE49-F238E27FC236}">
                <a16:creationId xmlns:a16="http://schemas.microsoft.com/office/drawing/2014/main" id="{0B2CA26D-946E-1E27-39B8-2ED4871D5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l-GR"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10172607"/>
      </p:ext>
    </p:extLst>
  </p:cSld>
  <p:clrMapOvr>
    <a:masterClrMapping/>
  </p:clrMapOvr>
</p:sld>
</file>

<file path=ppt/theme/theme1.xml><?xml version="1.0" encoding="utf-8"?>
<a:theme xmlns:a="http://schemas.openxmlformats.org/drawingml/2006/main" name="Όψη">
  <a:themeElements>
    <a:clrScheme name="Όψη">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Όψη">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Όψη">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DCA002B-A747-4458-9DC7-E9737A7D225A}">
  <we:reference id="444c804e-8891-41f9-b246-f6dac759fca9" version="3.7.0.0" store="EXCatalog" storeType="EXCatalog"/>
  <we:alternateReferences>
    <we:reference id="WA104380518" version="3.7.0.0" store="el-GR"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Έγγραφο" ma:contentTypeID="0x0101000D5886ADC156E145868E8D9C89D06888" ma:contentTypeVersion="6" ma:contentTypeDescription="Δημιουργία νέου εγγράφου" ma:contentTypeScope="" ma:versionID="2a3a1be4a9a963d82d4bc5a57afa3308">
  <xsd:schema xmlns:xsd="http://www.w3.org/2001/XMLSchema" xmlns:xs="http://www.w3.org/2001/XMLSchema" xmlns:p="http://schemas.microsoft.com/office/2006/metadata/properties" xmlns:ns3="3b6b3b76-77ee-497f-8ad1-bd3af1ba290e" targetNamespace="http://schemas.microsoft.com/office/2006/metadata/properties" ma:root="true" ma:fieldsID="d6e1fccf32c11e077103fa30aaa58b27" ns3:_="">
    <xsd:import namespace="3b6b3b76-77ee-497f-8ad1-bd3af1ba290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6b3b76-77ee-497f-8ad1-bd3af1ba290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b6b3b76-77ee-497f-8ad1-bd3af1ba290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2A9C63-27C1-4FF1-BB59-4703CA4013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6b3b76-77ee-497f-8ad1-bd3af1ba29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B0FDE9-108A-463D-B9C7-69071980C41D}">
  <ds:schemaRefs>
    <ds:schemaRef ds:uri="http://purl.org/dc/dcmitype/"/>
    <ds:schemaRef ds:uri="http://schemas.microsoft.com/office/2006/documentManagement/types"/>
    <ds:schemaRef ds:uri="http://purl.org/dc/term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3b6b3b76-77ee-497f-8ad1-bd3af1ba290e"/>
  </ds:schemaRefs>
</ds:datastoreItem>
</file>

<file path=customXml/itemProps3.xml><?xml version="1.0" encoding="utf-8"?>
<ds:datastoreItem xmlns:ds="http://schemas.openxmlformats.org/officeDocument/2006/customXml" ds:itemID="{21A4059A-C617-45ED-8F2A-D03CD9BD46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TM02900688[[fn=Όψη]]</Template>
  <TotalTime>2052</TotalTime>
  <Words>1781</Words>
  <Application>Microsoft Office PowerPoint</Application>
  <PresentationFormat>Ευρεία οθόνη</PresentationFormat>
  <Paragraphs>164</Paragraphs>
  <Slides>17</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17</vt:i4>
      </vt:variant>
    </vt:vector>
  </HeadingPairs>
  <TitlesOfParts>
    <vt:vector size="22" baseType="lpstr">
      <vt:lpstr>Arial</vt:lpstr>
      <vt:lpstr>Trebuchet MS</vt:lpstr>
      <vt:lpstr>Wingdings</vt:lpstr>
      <vt:lpstr>Wingdings 3</vt:lpstr>
      <vt:lpstr>Όψη</vt:lpstr>
      <vt:lpstr>ΕΡΓΑΣΙΑ ΑΝΑΓΝΩΡΙΣΗ ΠΡΟΤΥΠΩΝ ΚΑΙ ΜΗΧΑΝΙΚΗ ΜΑΘΗΣΗ</vt:lpstr>
      <vt:lpstr>ΜΕΡΟΣ Δ</vt:lpstr>
      <vt:lpstr>Αλγόριθμοι ταξινόμησης</vt:lpstr>
      <vt:lpstr>Επιλογή καλύτερου μοντέλου</vt:lpstr>
      <vt:lpstr>Βελτίωση ακρίβειας με PCA </vt:lpstr>
      <vt:lpstr>k-Nearest Neighbors (KNN)</vt:lpstr>
      <vt:lpstr>Gaussian Naive Bayes </vt:lpstr>
      <vt:lpstr>Multinomial Logistic Regression  </vt:lpstr>
      <vt:lpstr>Decision Trees</vt:lpstr>
      <vt:lpstr>Random Forest </vt:lpstr>
      <vt:lpstr>MLP</vt:lpstr>
      <vt:lpstr>MLP</vt:lpstr>
      <vt:lpstr>SVM</vt:lpstr>
      <vt:lpstr>SVM </vt:lpstr>
      <vt:lpstr>Τελικό αποτέλεσμα</vt:lpstr>
      <vt:lpstr>Παρατηρήσεις</vt:lpstr>
      <vt:lpstr>Ευχαριστούμε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Georgios Pittis</dc:creator>
  <cp:lastModifiedBy>Georgios Pittis</cp:lastModifiedBy>
  <cp:revision>539</cp:revision>
  <dcterms:created xsi:type="dcterms:W3CDTF">2024-12-28T23:19:20Z</dcterms:created>
  <dcterms:modified xsi:type="dcterms:W3CDTF">2025-01-13T20:39:04Z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0x0101000D5886ADC156E145868E8D9C89D06888</vt:lpwstr>
  </property>
</Properties>
</file>