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90" r:id="rId9"/>
    <p:sldId id="291" r:id="rId10"/>
    <p:sldId id="294" r:id="rId11"/>
    <p:sldId id="295" r:id="rId12"/>
    <p:sldId id="296" r:id="rId13"/>
    <p:sldId id="297" r:id="rId14"/>
    <p:sldId id="299" r:id="rId15"/>
    <p:sldId id="301" r:id="rId16"/>
    <p:sldId id="300" r:id="rId17"/>
    <p:sldId id="349" r:id="rId18"/>
    <p:sldId id="302" r:id="rId19"/>
    <p:sldId id="303" r:id="rId20"/>
    <p:sldId id="304" r:id="rId21"/>
    <p:sldId id="305" r:id="rId22"/>
    <p:sldId id="306" r:id="rId23"/>
    <p:sldId id="312" r:id="rId24"/>
    <p:sldId id="313" r:id="rId25"/>
    <p:sldId id="314" r:id="rId26"/>
    <p:sldId id="315" r:id="rId27"/>
    <p:sldId id="344" r:id="rId28"/>
    <p:sldId id="317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45" r:id="rId44"/>
    <p:sldId id="335" r:id="rId45"/>
    <p:sldId id="337" r:id="rId46"/>
    <p:sldId id="339" r:id="rId47"/>
    <p:sldId id="340" r:id="rId48"/>
    <p:sldId id="341" r:id="rId49"/>
    <p:sldId id="346" r:id="rId50"/>
    <p:sldId id="342" r:id="rId51"/>
    <p:sldId id="343" r:id="rId52"/>
    <p:sldId id="347" r:id="rId53"/>
    <p:sldId id="310" r:id="rId54"/>
    <p:sldId id="348" r:id="rId5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8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3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8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2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0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1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3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NULL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Relationship Id="rId1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Δυναμικά και Στατικά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Τα </a:t>
                </a:r>
                <a:r>
                  <a:rPr lang="el-GR" sz="2200" b="1" dirty="0" smtClean="0"/>
                  <a:t>δυναμικά</a:t>
                </a:r>
                <a:r>
                  <a:rPr lang="el-GR" sz="2200" dirty="0" smtClean="0"/>
                  <a:t> συστήματα απαιτούν προηγούμενες ή επόμενες τιμές της εισόδου για να υπολογιστεί μια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Τα </a:t>
                </a:r>
                <a:r>
                  <a:rPr lang="el-GR" b="1" dirty="0" smtClean="0"/>
                  <a:t>στατικά</a:t>
                </a:r>
                <a:r>
                  <a:rPr lang="el-GR" dirty="0" smtClean="0"/>
                  <a:t> συστήματα δεν απαιτούν τέτοιες τιμές, δηλ. υπολογίζουν την έξοδό</a:t>
                </a:r>
                <a:r>
                  <a:rPr lang="el-GR" dirty="0"/>
                  <a:t/>
                </a:r>
                <a:br>
                  <a:rPr lang="el-GR" dirty="0"/>
                </a:br>
                <a:r>
                  <a:rPr lang="el-GR" dirty="0" smtClean="0"/>
                  <a:t>μόνο από τη συγκεκριμένη χρονική στιγμή που βρίσκονται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παράδειγμα,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730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Αιτιατά και μη αιτιατά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b="1" dirty="0" smtClean="0"/>
                  <a:t>Αιτιατά</a:t>
                </a:r>
                <a:r>
                  <a:rPr lang="el-GR" sz="2200" dirty="0" smtClean="0"/>
                  <a:t> ονομάζονται τα συστήματα για τα οποία ο υπολογισμός της τρέχουσας τιμής της εξόδου απαιτεί </a:t>
                </a:r>
                <a:r>
                  <a:rPr lang="el-GR" sz="2200" i="1" dirty="0" smtClean="0"/>
                  <a:t>προηγούμενες</a:t>
                </a:r>
                <a:r>
                  <a:rPr lang="el-GR" sz="2200" dirty="0" smtClean="0"/>
                  <a:t> (χρονικά) τιμές της εισόδου</a:t>
                </a:r>
                <a:endParaRPr lang="en-US" sz="22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Συμπεριλαμβάνεται και η τρέχουσα χρονική στιγμή εισόδου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Μη αιτιατά </a:t>
                </a:r>
                <a:r>
                  <a:rPr lang="el-GR" sz="2200" dirty="0" smtClean="0"/>
                  <a:t>ονομάζονται τα συστήματα που απαιτούν μελλοντικές τιμές της εισόδου για να υπολογιστεί μια τρέχουσα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877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98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Ευσταθή και ασταθή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n-US" sz="2200" dirty="0" smtClean="0"/>
                  <a:t>Bounded-Input-Bounded-Output (BIBO) </a:t>
                </a:r>
                <a:r>
                  <a:rPr lang="el-GR" sz="2200" b="1" dirty="0" smtClean="0"/>
                  <a:t>ευσταθή</a:t>
                </a:r>
                <a:r>
                  <a:rPr lang="el-GR" sz="2200" dirty="0" smtClean="0"/>
                  <a:t> ονομάζονται τα συστήματα για τα οποία ισχύει ότι αν η είσοδος είναι απολύτως φραγμένη, τότε και η έξοδος είναι απολύτως φραγμένη: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⇒0≤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Ασταθή </a:t>
                </a:r>
                <a:r>
                  <a:rPr lang="el-GR" sz="2200" dirty="0" smtClean="0"/>
                  <a:t>ονομάζονται τα συστήματα που δεν ικανοποιούν την παραπάνω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063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ευσταθή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613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ένα σύστημα εισόδου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sz="2200" dirty="0" smtClean="0"/>
                  <a:t>κι εξόδου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 που περιγράφεται από μια διαφορική εξίσωση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να μπορέσουμε να λύσουμε αυτήν την εξίσωση χρειαζόμαστε κάποιες </a:t>
                </a:r>
                <a:r>
                  <a:rPr lang="el-GR" sz="2200" b="1" dirty="0" smtClean="0"/>
                  <a:t>βοηθητικές συνθήκες (</a:t>
                </a:r>
                <a:r>
                  <a:rPr lang="en-US" sz="2200" b="1" dirty="0" smtClean="0"/>
                  <a:t>auxiliary conditions)</a:t>
                </a:r>
                <a:endParaRPr lang="el-GR" sz="2200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b="0" dirty="0"/>
                  <a:t> </a:t>
                </a:r>
                <a:r>
                  <a:rPr lang="el-GR" sz="2200" b="0" dirty="0" smtClean="0"/>
                  <a:t>Σκεφτείτε την πιο απλή διαφορική εξίσωση που ξέρετε: </a:t>
                </a:r>
                <a:br>
                  <a:rPr lang="el-GR" sz="2200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8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Γνωρίζετε ότι έχει άπειρες λύσεις της μορφής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sz="2000" b="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b="0" dirty="0" smtClean="0"/>
                  <a:t>Χωρίς γνώση του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l-GR" sz="2000" b="0" dirty="0" smtClean="0"/>
                  <a:t> η λύση μας δεν είναι μοναδική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Συνήθως μας δίνεται κάποια βοηθητική συνθήκη, όπως π.χ.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l-GR" sz="2000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Τότε ξέρουμε ότι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40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</a:t>
                </a:r>
                <a:r>
                  <a:rPr lang="el-GR" sz="2200" dirty="0"/>
                  <a:t>Έστω ότι έχουμε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sz="2200" dirty="0"/>
                  <a:t> το πλήθος βοηθητικές συνθήκες της μορφής </a:t>
                </a:r>
                <a:r>
                  <a:rPr lang="el-GR" sz="2200" dirty="0" smtClean="0"/>
                  <a:t/>
                </a:r>
                <a:br>
                  <a:rPr lang="el-GR" sz="2200" dirty="0" smtClean="0"/>
                </a:b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οι οποίες ισχύουν για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sz="2200" dirty="0" smtClean="0"/>
                  <a:t>, δηλ. περιγράφουν το σύστημα </a:t>
                </a:r>
                <a:r>
                  <a:rPr lang="el-GR" sz="2200" b="1" dirty="0" smtClean="0"/>
                  <a:t>πριν</a:t>
                </a:r>
                <a:r>
                  <a:rPr lang="el-GR" sz="2200" dirty="0" smtClean="0"/>
                  <a:t> εφαρμόσουμε κάποια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ότι για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l-GR" sz="2200" dirty="0" smtClean="0"/>
                  <a:t>εφαρμόζουμε στο σύστημά μας μια είσοδο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sz="2200" dirty="0" smtClean="0"/>
                  <a:t>Η έξοδος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αποτελείται από το άθροισμα δυο </a:t>
                </a:r>
                <a:r>
                  <a:rPr lang="el-GR" sz="2200" b="1" dirty="0" smtClean="0"/>
                  <a:t>ανεξάρτητων</a:t>
                </a:r>
                <a:r>
                  <a:rPr lang="el-GR" sz="2200" dirty="0" smtClean="0"/>
                  <a:t> μεταξύ τους παραγόντων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b="0" dirty="0" smtClean="0"/>
                  <a:t> </a:t>
                </a:r>
                <a:r>
                  <a:rPr lang="el-GR" sz="2200" b="0" dirty="0" smtClean="0"/>
                  <a:t>την </a:t>
                </a:r>
                <a:r>
                  <a:rPr lang="el-GR" sz="2200" b="1" dirty="0" smtClean="0"/>
                  <a:t>απόκριση μηδενικής εισόδου (</a:t>
                </a:r>
                <a:r>
                  <a:rPr lang="en-US" sz="2200" b="1" dirty="0" smtClean="0"/>
                  <a:t>zero-input response)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  <a:r>
                  <a:rPr lang="el-GR" sz="2200" dirty="0"/>
                  <a:t>την </a:t>
                </a:r>
                <a:r>
                  <a:rPr lang="el-GR" sz="2200" b="1" dirty="0"/>
                  <a:t>απόκριση μηδενικής </a:t>
                </a:r>
                <a:r>
                  <a:rPr lang="el-GR" sz="2200" b="1" dirty="0" smtClean="0"/>
                  <a:t>κατάστασης </a:t>
                </a:r>
                <a:r>
                  <a:rPr lang="el-GR" sz="2200" b="1" dirty="0"/>
                  <a:t>(</a:t>
                </a:r>
                <a:r>
                  <a:rPr lang="en-US" sz="2200" b="1" dirty="0" smtClean="0"/>
                  <a:t>zero-state </a:t>
                </a:r>
                <a:r>
                  <a:rPr lang="en-US" sz="2200" b="1" dirty="0"/>
                  <a:t>response</a:t>
                </a:r>
                <a:r>
                  <a:rPr lang="en-US" sz="2200" b="1" dirty="0" smtClean="0"/>
                  <a:t>)</a:t>
                </a:r>
                <a:endParaRPr lang="en-US" sz="2200" b="0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77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Συστήματα</a:t>
            </a:r>
            <a:endParaRPr lang="el-GR" sz="220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2200" b="1" dirty="0" smtClean="0"/>
              <a:t> </a:t>
            </a:r>
            <a:r>
              <a:rPr lang="el-GR" sz="2200" b="1" dirty="0"/>
              <a:t>Συνολική απόκριση (== έξοδος) </a:t>
            </a:r>
            <a:r>
              <a:rPr lang="el-GR" sz="2200" b="1" dirty="0" smtClean="0"/>
              <a:t>συστήματος</a:t>
            </a:r>
            <a:endParaRPr lang="en-US" sz="2200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7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Η απόκριση μηδενικής εισόδου περιγράφει το «κομμάτι» της εξόδου που σχετίζεται με την </a:t>
            </a:r>
            <a:r>
              <a:rPr lang="el-GR" b="1" dirty="0" smtClean="0"/>
              <a:t>κατάσταση του συστήματος πριν την εφαρμογή της εισόδου</a:t>
            </a:r>
            <a:r>
              <a:rPr lang="en-US" b="1" dirty="0"/>
              <a:t/>
            </a:r>
            <a:br>
              <a:rPr lang="en-US" b="1" dirty="0"/>
            </a:br>
            <a:endParaRPr lang="el-GR" b="1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 πυκνωτής είναι φορτισμένος ήδη, το σώμα κινείται ήδη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Αυτή η πληροφορία για την αρχική κατάσταση του συστήματος πρέπει κάπως να «κωδικοποιηθεί» στη διαφορική μας εξίσωση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Πως? Θέτοντας κατάλληλες </a:t>
            </a:r>
            <a:r>
              <a:rPr lang="el-GR" b="1" dirty="0" smtClean="0"/>
              <a:t>μη μηδενικές βοηθητικές συνθήκες</a:t>
            </a:r>
            <a:r>
              <a:rPr lang="el-GR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Σε αυτήν την απόκριση, θεωρούμε ότι </a:t>
            </a:r>
            <a:r>
              <a:rPr lang="el-GR" b="1" dirty="0" smtClean="0"/>
              <a:t>η είσοδος είναι μηδενική</a:t>
            </a:r>
            <a:r>
              <a:rPr lang="el-GR" dirty="0" smtClean="0"/>
              <a:t>!</a:t>
            </a:r>
          </a:p>
          <a:p>
            <a:pPr marL="0" indent="0">
              <a:buClrTx/>
              <a:buSzPct val="120000"/>
              <a:buNone/>
            </a:pPr>
            <a:endParaRPr lang="el-GR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49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απόκριση μηδενικής κατάστασης περιγράφει το «κομμάτι» της εξόδου που σχετίζεται μόνο </a:t>
                </a:r>
                <a:r>
                  <a:rPr lang="el-GR" b="1" dirty="0" smtClean="0"/>
                  <a:t>με την εφαρμογή της εισόδου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l-GR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ότι η κατάσταση του συστήματος είναι «μηδενική» </a:t>
                </a:r>
                <a:r>
                  <a:rPr lang="el-GR" dirty="0" smtClean="0">
                    <a:sym typeface="Wingdings" panose="05000000000000000000" pitchFamily="2" charset="2"/>
                  </a:rPr>
                  <a:t> το σύστημα ηρεμεί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Ο πυκνωτής είναι αφόρτιστος, το σώμα ακίνητο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Σε αυτήν την απόκριση, θεωρούμε ότι οι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βοηθητικές συνθήκες του συστήματος είναι μηδενικές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Αντίθετα, η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είσοδος</a:t>
                </a:r>
                <a:r>
                  <a:rPr lang="el-GR" dirty="0" smtClean="0">
                    <a:sym typeface="Wingdings" panose="05000000000000000000" pitchFamily="2" charset="2"/>
                  </a:rPr>
                  <a:t> του συστήματος είναι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μη μηδενική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Ονομάζουμε τις βοηθητι</a:t>
                </a:r>
                <a:r>
                  <a:rPr lang="el-GR" dirty="0" smtClean="0"/>
                  <a:t>κές συνθήκες που ορίζονται για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b="0" dirty="0" smtClean="0"/>
                  <a:t> ως </a:t>
                </a:r>
                <a:r>
                  <a:rPr lang="el-GR" b="1" dirty="0" smtClean="0"/>
                  <a:t>αρχικές συνθήκες του συστήματος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625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Για παράδειγμα, θεωρήστε έναν απλό αρμονικό ταλαντωτή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Ξέρετε ότι η διαφορική εξίσωση που περιγράφει</a:t>
                </a:r>
                <a:br>
                  <a:rPr lang="el-GR" dirty="0" smtClean="0"/>
                </a:br>
                <a:r>
                  <a:rPr lang="el-GR" dirty="0" smtClean="0"/>
                  <a:t>την κίνησή του είναι η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Επίσης, ξέρετε ότι η γενική λύση είναι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αρχίσουμε να μελετάμε το πρόβλημα στη θέση (β)</a:t>
                </a:r>
                <a:br>
                  <a:rPr lang="el-GR" dirty="0" smtClean="0"/>
                </a:br>
                <a:r>
                  <a:rPr lang="el-GR" dirty="0" smtClean="0"/>
                  <a:t>τότε οι αρχικές συνθήκες είναι οι</a:t>
                </a:r>
                <a:br>
                  <a:rPr lang="el-GR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Υπό αυτές τις συνθήκες: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87"/>
          <a:stretch/>
        </p:blipFill>
        <p:spPr>
          <a:xfrm>
            <a:off x="5895975" y="3305175"/>
            <a:ext cx="3239714" cy="3264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66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Θεωρούμε ότι η είσοδος είναι μηδέν,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Μπορεί να δειχθεί ότι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Τότε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να ισχύει η ισότητα πρέπει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28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Σύστημα</a:t>
                </a:r>
                <a:r>
                  <a:rPr lang="el-GR" dirty="0" smtClean="0"/>
                  <a:t>: δομή/αλγόριθμος/κύκλωμα κλπ. που εξάγει πληροφορία από την είσοδο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dirty="0" smtClean="0"/>
                  <a:t>και την αναπαριστά ως έξοδο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Θα μας απασχολήσουν αποκλειστικά συστήματα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εισόδου και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Εναλλακτικά ένα σύστημα περιγράφεται ως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{⋅}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 τελεστής του συστήματος που εφαρμόζεται στην είσοδο και παράγει την έξοδο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περιγράφουμε ένα σύστημα ως μια ή ένα σύνολο εξισώσεων που περιγράφουν την λειτουργία του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</a:t>
                </a:r>
                <a:r>
                  <a:rPr lang="el-GR" dirty="0"/>
                  <a:t>ω</a:t>
                </a:r>
                <a:r>
                  <a:rPr lang="el-GR" dirty="0" smtClean="0"/>
                  <a:t>ς ένα </a:t>
                </a:r>
                <a:r>
                  <a:rPr lang="el-GR" b="1" dirty="0" smtClean="0"/>
                  <a:t>μαθηματικό μοντέλο</a:t>
                </a:r>
                <a:r>
                  <a:rPr lang="en-US" b="1" dirty="0" smtClean="0"/>
                  <a:t> </a:t>
                </a:r>
                <a:r>
                  <a:rPr lang="el-GR" dirty="0" smtClean="0"/>
                  <a:t>που μπορεί να περιγράφει ένα φυσικό, ηλεκτρικό, μηχανικό, ή όποιο άλλο σύστημα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340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723248" y="1486370"/>
            <a:ext cx="3568653" cy="985458"/>
            <a:chOff x="2723248" y="1486370"/>
            <a:chExt cx="3568653" cy="9854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2723248" y="2806846"/>
            <a:ext cx="3568653" cy="1114425"/>
            <a:chOff x="2723248" y="2806846"/>
            <a:chExt cx="3568653" cy="1114425"/>
          </a:xfrm>
        </p:grpSpPr>
        <p:grpSp>
          <p:nvGrpSpPr>
            <p:cNvPr id="11" name="Group 10"/>
            <p:cNvGrpSpPr/>
            <p:nvPr/>
          </p:nvGrpSpPr>
          <p:grpSpPr>
            <a:xfrm>
              <a:off x="2723248" y="2806846"/>
              <a:ext cx="3568653" cy="1114425"/>
              <a:chOff x="2666499" y="3276048"/>
              <a:chExt cx="3568653" cy="11144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178" y="3276048"/>
                <a:ext cx="3143250" cy="11144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3924300" y="3015706"/>
              <a:ext cx="1228725" cy="7448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400" b="1" i="1" dirty="0" smtClean="0">
                  <a:solidFill>
                    <a:schemeClr val="tx1"/>
                  </a:solidFill>
                </a:rPr>
                <a:t>Τ</a:t>
              </a:r>
              <a:r>
                <a:rPr lang="en-US" sz="4400" b="1" i="1" dirty="0" smtClean="0">
                  <a:solidFill>
                    <a:schemeClr val="tx1"/>
                  </a:solidFill>
                </a:rPr>
                <a:t>{·}</a:t>
              </a:r>
              <a:endParaRPr lang="el-GR" sz="44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9" name="Rectangle 18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Παραγοντοποιώντας το πολυώνυμο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𝛮</m:t>
                              </m:r>
                            </m:sub>
                          </m:sSub>
                        </m:e>
                      </m:d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πολυώνυμο αυτό ονομάζεται </a:t>
                </a:r>
                <a:r>
                  <a:rPr lang="el-GR" b="1" dirty="0" smtClean="0"/>
                  <a:t>χαρακτηριστικό πολυώνυμο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ρίζες του πολυωνύμου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ονομάζονται </a:t>
                </a:r>
                <a:r>
                  <a:rPr lang="el-GR" b="1" dirty="0" smtClean="0"/>
                  <a:t>χαρακτηριστικές ρίζες </a:t>
                </a:r>
                <a:r>
                  <a:rPr lang="el-GR" dirty="0" smtClean="0"/>
                  <a:t>ή </a:t>
                </a:r>
                <a:r>
                  <a:rPr lang="el-GR" b="1" dirty="0" smtClean="0"/>
                  <a:t>φυσικές συχνότητες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υπάρχουν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/>
                  <a:t>διαφορετικά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που ικανοποιούν την αρχική σχέση </a:t>
                </a:r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Μπορεί να δειχθεί ότι το άθροισμα των παραπάνω ριζών ικανοποιεί την ίδια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301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2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παρακάτω σχέση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ισχύει μόνο αν οι ρίζες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απλές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Σε περίπτωση που υπάρχει πολλαπλή ρίζα στο χαρακτηριστικό πολυώνυμο, έστω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το πολυώνυμο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η απόκριση μηδενικής εισόδου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υπολογίζονται από τις αρχικές συνθήκες</a:t>
                </a:r>
                <a:endParaRPr lang="el-G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2"/>
                <a:stretch>
                  <a:fillRect l="-2109" t="-14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52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Βρείτε την απόκριση μηδενικής εισόδου του συστήματος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με αρχικές συνθήκες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86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Γνωρίσαμε την απόκριση μηδενικής εισόδου ως την έξοδο του συστήματος που οφείλεται αποκλειστικά στις αρχικές συνθήκες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την είσοδο μηδενική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προχωρήσουμε στην </a:t>
                </a:r>
                <a:r>
                  <a:rPr lang="el-GR" b="1" dirty="0" smtClean="0"/>
                  <a:t>απόκριση μηδενικής κατάστασης</a:t>
                </a:r>
                <a:r>
                  <a:rPr lang="el-GR" dirty="0" smtClean="0"/>
                  <a:t>, η οποία εξαρτάται αποκλειστικά από την (μη-μηδενική) </a:t>
                </a:r>
                <a:r>
                  <a:rPr lang="el-GR" b="1" dirty="0" smtClean="0"/>
                  <a:t>είσοδο</a:t>
                </a:r>
                <a:r>
                  <a:rPr lang="el-GR" dirty="0" smtClean="0"/>
                  <a:t> 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Σκεφτείτε πόσες πιθανές είσοδοι υπάρχουν σε ένα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θέλαμε να μπορούμε να βρίσκουμε την έξοδο για κάθε είσοδο με έναν ενιαίο τρόπο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Προς αυτήν την κατεύθυνση θα εισάγουμε την έννοια της </a:t>
                </a:r>
                <a:r>
                  <a:rPr lang="el-GR" b="1" dirty="0" smtClean="0"/>
                  <a:t>κρουστικής απόκρισης (</a:t>
                </a:r>
                <a:r>
                  <a:rPr lang="en-US" b="1" dirty="0" smtClean="0"/>
                  <a:t>impulse response)</a:t>
                </a:r>
                <a:r>
                  <a:rPr lang="en-US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κρουστική απόκριση είναι η έξοδος ενός συστήματος όταν στην είσοδό του εμφανίζεται η συνάρτηση Δέλτα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…απουσία αρχικών συνθηκών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Συμβολισμός: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70595" y="5451961"/>
            <a:ext cx="3873960" cy="1095533"/>
            <a:chOff x="2757177" y="1514009"/>
            <a:chExt cx="3463238" cy="957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69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Εμείς ήδη γνωρίζουμε τον τρόπο εύρεσης της απόκρισης μηδενικής εισόδου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Ας τον εκμεταλλευτούμε!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Η συνάρτηση Δέλτα είναι ένα σήμα που «ζει» μόνο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dirty="0" smtClean="0"/>
                  <a:t>, και μετά εξαφανίζεται!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Άρα επιδρά στο σύστημα ακαριαία, και μετά εξαφανίζεται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λοιπόν να πούμε ότι η συνάρτηση Δέλτα γεννά νέες «αρχικές» συνθήκες στο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Οι «αρχικές» αυτές συνθήκες υπάρχουν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θα είναι της μορφής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Μπορεί κανείς να δείξει ότι οι τιμές των νέων αυτών «αρχικών» συνθηκών είναι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να λύσουμε ξανά την ομογενή εξίσωση με αυτές τις συνθήκες!!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361" b="-3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2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έχουμε τη διαφορική εξίσωση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λύνουμε την ομογενή εξίσωση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με «αρχικές» συνθήκες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Ας το δούμε σε ένα παράδειγμα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744" b="-3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540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3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Θυμηθείτε ότι όταν ένα σύστημα που περιγράφεται από διαφορικές εξισώσεις βρίσκεται σε αρχική ηρεμία (== μηδενικές αρχικές συνθήκες), τότε αυτό είναι </a:t>
                </a:r>
                <a:r>
                  <a:rPr lang="el-GR" sz="2100" b="1" dirty="0" smtClean="0"/>
                  <a:t>γραμμικό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Επίσης, μπορεί κανείς να δείξει ότι είναι και </a:t>
                </a:r>
                <a:r>
                  <a:rPr lang="el-GR" sz="1900" b="1" dirty="0" smtClean="0"/>
                  <a:t>χρονικά αμετάβλητο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b="1" dirty="0"/>
                  <a:t> </a:t>
                </a:r>
                <a:r>
                  <a:rPr lang="el-GR" sz="2100" b="1" dirty="0" smtClean="0"/>
                  <a:t>Έτσι, ένα σύστημα που περιγράφεται από διαφορικές εξισώσεις είναι γραμμικό και </a:t>
                </a:r>
                <a:br>
                  <a:rPr lang="el-GR" sz="2100" b="1" dirty="0" smtClean="0"/>
                </a:br>
                <a:r>
                  <a:rPr lang="el-GR" sz="2100" b="1" dirty="0" smtClean="0"/>
                  <a:t>χρονικά αμετάβλητο (ΓΧΑ) αν και μόνο αν οι αρχικές του συνθήκες είναι μηδενικές</a:t>
                </a:r>
                <a:endParaRPr lang="el-GR" sz="21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…εννοώντας τις αρχικές συνθήκες για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dirty="0" smtClean="0"/>
                  <a:t> Τα παραπάνω μας βοηθούν να γενικεύσουμε το προηγούμενο παράδειγμα για ένα σύστημα της μορφής 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πως…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041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637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Έστω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Βρίσκουμε την κρουστική απόκριση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r>
                  <a:rPr lang="el-GR" dirty="0" smtClean="0"/>
                  <a:t>Η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l-GR" dirty="0" smtClean="0"/>
                  <a:t> δίνεται ως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λόγω γραμμικότητας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109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484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674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</a:t>
            </a:r>
            <a:r>
              <a:rPr lang="el-GR" dirty="0" smtClean="0"/>
              <a:t>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Μερικές σημαντικές κατηγορίες συστημάτων είναι οι ακόλουθες: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Γραμμικά και μη γραμμικά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Χρονικά αμετάβλητα και χρονικά μεταβλητά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Δυναμικά ή στατικά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Αιτιατά ή μη αιτιατά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Ευσταθή ή ασταθή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εξετάσουμε όλες τις παραπάνω κατηγορίες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μας απασχολήσουν κατά κανόνα Γραμμικά Χρονικά Αμετάβλητα (ΓΧΑ) συστήματα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Οι υπόλοιπες ιδιότητες θα ποικίλλουν…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44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τώρα πως η κρουστική απόκριση μας χρησιμεύει στην εύρεση της εξόδου μηδενικής κατάστασης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Θυμίζετε ότι η απόκριση μηδενικής κατάστασης εξαρτάται αποκλειστικά από την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Αφού γνωρίζουμε την απόκριση του συστήματος για είσοδο μια συνάρτηση Δέλτα, θα ήταν πολύ χρήσιμο αν μπορούσαμε να γράψουμε κάθε είσοδο ως άθροισμα συναρτήσεων Δέλτα!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Έτσι, θα χρησιμοποιούσαμε την ιδιότητα της γραμμικότητας και της χρονικής μετατόπισης για να βρούμε την έξοδο για κάθε είσοδο!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δούμε αν αυτό είναι εφικτό…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ξεκινήσουμε με μια προσέγγιση της συνάρτησης Δέλτα</a:t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0,           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σχηματικά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9750" y="3916316"/>
            <a:ext cx="7334250" cy="2634635"/>
            <a:chOff x="1809750" y="3916316"/>
            <a:chExt cx="7334250" cy="26346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9426" y="3916316"/>
              <a:ext cx="2664574" cy="263463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809750" y="5391150"/>
              <a:ext cx="4669676" cy="19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84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αναπαραστήσουμε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ένα τυχαίο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Θ</a:t>
                </a:r>
                <a:r>
                  <a:rPr lang="el-GR" dirty="0" smtClean="0"/>
                  <a:t>εωρώντας τώρα το Δ ως πολύ μικρό, τέτοιο ώστε το τμήμα του σήματος που αποκόπτεται να θεωρείται σχεδόν σταθερό, μπορούμε να γράψουμε ότι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 η παραπάνω σχέση μετατρέπεται σε ισότητα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623"/>
          <a:stretch/>
        </p:blipFill>
        <p:spPr>
          <a:xfrm>
            <a:off x="475815" y="907489"/>
            <a:ext cx="7915275" cy="2244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562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συνεχίσουμε 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Όμοια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/>
                  <a:t> </a:t>
                </a:r>
                <a:r>
                  <a:rPr lang="el-GR" dirty="0" smtClean="0"/>
                  <a:t>Μπορούμε να συνεχίσουμε για όλο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3256" y="760100"/>
            <a:ext cx="8247093" cy="2163095"/>
            <a:chOff x="249207" y="760100"/>
            <a:chExt cx="8247093" cy="21630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07" y="760100"/>
              <a:ext cx="8247093" cy="216309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57675" y="1552575"/>
              <a:ext cx="485775" cy="24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424" y="4927282"/>
            <a:ext cx="5596373" cy="1612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Αθροίζοντας όλα τα παραπάνω τμήματα έχουμε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μια προσέγγιση του αρχικού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οποία εξαρτάται από την τιμή του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παραπάνω όριο μπορεί να γραφεί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Πέτυχαμε να γράψουμε ένα οποιοδήποτε σήμα ως άθροισμα (ολοκλήρωμα) μετατοπισμένων συναρτήσεων Δέλτα, με καθεμιά να έχει εμβαδό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l-GR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93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ολοκλήρωμα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πολύ σημαντικό και η πράξη που εκτελεί ονομάζεται </a:t>
                </a:r>
                <a:r>
                  <a:rPr lang="el-GR" b="1" dirty="0" smtClean="0"/>
                  <a:t>συνέλιξη</a:t>
                </a:r>
                <a:r>
                  <a:rPr lang="el-GR" dirty="0" smtClean="0"/>
                  <a:t> μεταξύ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αυτή συμβολίζεται με τον τελεστή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l-GR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πράξη της συνέλιξης μπορεί να οριστεί μεταξύ οποιωνδήποτε σημάτων: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Πώς βοηθά λοιπόν η σχέση που βρήκαμε για την εύρεση της απόκρισης μηδενικής κατάστασης?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Θυμηθείτε ότι το σύστημά μας είναι ΓΧΑ!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58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Δείτε την παρακάτω ακολουθία: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 smtClean="0"/>
                  <a:t>κρουστική απόκριση 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2"/>
                </a:pPr>
                <a:r>
                  <a:rPr lang="el-GR" dirty="0" smtClean="0"/>
                  <a:t>χρονική </a:t>
                </a:r>
                <a:r>
                  <a:rPr lang="el-GR" dirty="0" err="1" smtClean="0"/>
                  <a:t>αμεταβλητότητα</a:t>
                </a:r>
                <a:r>
                  <a:rPr lang="el-GR" dirty="0" smtClean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3"/>
                </a:pPr>
                <a:r>
                  <a:rPr lang="el-GR" dirty="0" smtClean="0"/>
                  <a:t>γραμμικότητα: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4"/>
                </a:pPr>
                <a:r>
                  <a:rPr lang="el-GR" dirty="0" smtClean="0"/>
                  <a:t>γραμμικότητα: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5"/>
                </a:pPr>
                <a:r>
                  <a:rPr lang="el-GR" dirty="0" smtClean="0"/>
                  <a:t>απόκριση μηδενικής κατάστασης: </a:t>
                </a:r>
                <a:br>
                  <a:rPr lang="el-GR" dirty="0" smtClean="0"/>
                </a:b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818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674"/>
          <a:stretch/>
        </p:blipFill>
        <p:spPr>
          <a:xfrm>
            <a:off x="2225580" y="375257"/>
            <a:ext cx="4692839" cy="1129694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18481" b="63286"/>
          <a:stretch/>
        </p:blipFill>
        <p:spPr>
          <a:xfrm>
            <a:off x="2225580" y="1514475"/>
            <a:ext cx="4692839" cy="112395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t="37487" b="44125"/>
          <a:stretch/>
        </p:blipFill>
        <p:spPr>
          <a:xfrm>
            <a:off x="2225580" y="2686050"/>
            <a:ext cx="4692839" cy="1133475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t="56647" b="22029"/>
          <a:stretch/>
        </p:blipFill>
        <p:spPr>
          <a:xfrm>
            <a:off x="2225580" y="3867151"/>
            <a:ext cx="4692839" cy="131445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/>
          <a:srcRect t="78898"/>
          <a:stretch/>
        </p:blipFill>
        <p:spPr>
          <a:xfrm>
            <a:off x="2225580" y="5238750"/>
            <a:ext cx="4692839" cy="13007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2763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Ας εξετάσουμε την πράξη της συνέλιξης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έχει ορισμένες ενδιαφέρουσες ιδιότητες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Όλες αποδεικνύονται με τον ορισμό της συνέλιξης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φημίζεται για τη δυσκολία της ως πράξη </a:t>
            </a: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Ας δούμε πόσο απλή είναι τελικά 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90" y="1304925"/>
            <a:ext cx="6981825" cy="33009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8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δυο σήματα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των οποίων ζητούμε τη συνέλιξη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της συνέλιξης ζητά ένα εκ των δυο σημάτων να υποστεί </a:t>
                </a:r>
                <a:r>
                  <a:rPr lang="el-GR" b="1" dirty="0" smtClean="0"/>
                  <a:t>χρονική αντιστροφή</a:t>
                </a:r>
                <a:r>
                  <a:rPr lang="el-GR" dirty="0" smtClean="0"/>
                  <a:t> και στη συνέχεια </a:t>
                </a:r>
                <a:r>
                  <a:rPr lang="el-GR" b="1" dirty="0" smtClean="0"/>
                  <a:t>χρονική μετατόπιση</a:t>
                </a:r>
                <a:endParaRPr lang="en-US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θα είναι αυτό το σήμα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25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9722"/>
          <a:stretch/>
        </p:blipFill>
        <p:spPr>
          <a:xfrm>
            <a:off x="1557087" y="1289383"/>
            <a:ext cx="6019431" cy="13906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497859" y="3686175"/>
            <a:ext cx="7548465" cy="1285875"/>
            <a:chOff x="1497859" y="3609975"/>
            <a:chExt cx="7548465" cy="12858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1111" b="60139"/>
            <a:stretch/>
          </p:blipFill>
          <p:spPr>
            <a:xfrm>
              <a:off x="1497859" y="3609975"/>
              <a:ext cx="6019431" cy="12858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643194" y="3886200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Αντιστροφή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97858" y="5127308"/>
            <a:ext cx="7548466" cy="1285876"/>
            <a:chOff x="1497858" y="5127308"/>
            <a:chExt cx="7548466" cy="12858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97858" y="5127308"/>
              <a:ext cx="6338235" cy="1285876"/>
              <a:chOff x="1497858" y="5127308"/>
              <a:chExt cx="6338235" cy="12858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97858" y="5127308"/>
                <a:ext cx="6168038" cy="1285876"/>
                <a:chOff x="1497858" y="5127308"/>
                <a:chExt cx="6168038" cy="1285876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1111" r="13959" b="60139"/>
                <a:stretch/>
              </p:blipFill>
              <p:spPr>
                <a:xfrm>
                  <a:off x="1497858" y="5127309"/>
                  <a:ext cx="5179167" cy="12858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5172" r="-6897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018" r="-8772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l-GR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05" r="-7207" b="-27027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3509" t="21111" b="60139"/>
                <a:stretch/>
              </p:blipFill>
              <p:spPr>
                <a:xfrm>
                  <a:off x="6673232" y="5127308"/>
                  <a:ext cx="992664" cy="128587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l="83509" t="21111" b="60139"/>
              <a:stretch/>
            </p:blipFill>
            <p:spPr>
              <a:xfrm>
                <a:off x="6843429" y="5127308"/>
                <a:ext cx="992664" cy="1285875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7643194" y="5446464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Μετατόπιση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9935" y="1721625"/>
            <a:ext cx="5326158" cy="958408"/>
            <a:chOff x="2509935" y="1721625"/>
            <a:chExt cx="5326158" cy="95840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509935" y="1922106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216094" y="193524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968620" y="243453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264680" y="2484090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39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290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3" name="Rectangle 3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400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74" t="40139" r="-474" b="39583"/>
          <a:stretch/>
        </p:blipFill>
        <p:spPr>
          <a:xfrm>
            <a:off x="958517" y="1247775"/>
            <a:ext cx="7112282" cy="164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Τοποθετούμε τα δυο σήματα σε κοινό άξονα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ολισθαίνουμε το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l-GR" dirty="0" smtClean="0"/>
                  <a:t> ως το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αφού τα δυο σήματα δε «ζουν» σε κοινό διάστημα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 θα πάψει να συμβαίνει όταν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πλησιάσει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έτσι ώστε το </a:t>
                </a:r>
                <a:r>
                  <a:rPr lang="el-GR" dirty="0" smtClean="0">
                    <a:solidFill>
                      <a:srgbClr val="7030A0"/>
                    </a:solidFill>
                  </a:rPr>
                  <a:t>δεξί «άκρο»</a:t>
                </a:r>
                <a:r>
                  <a:rPr lang="el-GR" dirty="0" smtClean="0"/>
                  <a:t> του περάσει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</a:t>
                </a:r>
                <a:r>
                  <a:rPr lang="el-GR" dirty="0" smtClean="0"/>
                  <a:t>που είναι το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αριστερό «άκρο» </a:t>
                </a:r>
                <a:r>
                  <a:rPr lang="el-GR" dirty="0" smtClean="0"/>
                  <a:t>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838450" y="1428750"/>
            <a:ext cx="381000" cy="146215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43400" y="1247775"/>
            <a:ext cx="352425" cy="17145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60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Συστήματα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Γραμμικά και μη γραμμικά συστήματα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σύστημα λέγεται </a:t>
                </a:r>
                <a:r>
                  <a:rPr lang="el-GR" b="1" dirty="0" smtClean="0"/>
                  <a:t>γραμμικό</a:t>
                </a:r>
                <a:r>
                  <a:rPr lang="el-GR" dirty="0" smtClean="0"/>
                  <a:t> αν ικανοποιεί δυο ιδιότητες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(</a:t>
                </a:r>
                <a:r>
                  <a:rPr lang="en-US" dirty="0" smtClean="0"/>
                  <a:t>homogeneity)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n-US" dirty="0" smtClean="0"/>
                  <a:t> (additivity)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μας λέει ότι αν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ένα ζεύγος εισόδου-εξόδου, 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l-GR" dirty="0" smtClean="0"/>
                  <a:t> μας λέει ότι αν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δυο ζεύγη </a:t>
                </a:r>
                <a:r>
                  <a:rPr lang="el-GR" dirty="0"/>
                  <a:t>εισόδου-εξόδου,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837" t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64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316" t="59723" r="316" b="19999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−4&lt;0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−1&gt;0⇒1&lt;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(1, 4)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Υπάρχει μια ακόμα περίπτωση…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7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188" t="79850" r="188" b="-128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−4&gt;0⇒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 +∞)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Άλλες περιπτώσεις δεν υπάρχουν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λύση που περιγράφηκε ονομάζεται </a:t>
                </a:r>
                <a:r>
                  <a:rPr lang="el-GR" b="1" dirty="0" smtClean="0"/>
                  <a:t>γραφική λύση συνέλιξης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40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44032" y="1629660"/>
            <a:ext cx="3292148" cy="1333140"/>
            <a:chOff x="344032" y="1566289"/>
            <a:chExt cx="3292148" cy="133314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04523" y="171110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1104523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344032" y="2645024"/>
              <a:ext cx="76954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11820" y="1598988"/>
            <a:ext cx="4065015" cy="1383214"/>
            <a:chOff x="4411820" y="1535617"/>
            <a:chExt cx="4065015" cy="138321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Down Arrow 25"/>
          <p:cNvSpPr/>
          <p:nvPr/>
        </p:nvSpPr>
        <p:spPr>
          <a:xfrm>
            <a:off x="1810693" y="2982202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344032" y="3289395"/>
            <a:ext cx="3292148" cy="1369731"/>
            <a:chOff x="344032" y="1529698"/>
            <a:chExt cx="3292148" cy="136973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2842788" y="174058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 flipH="1">
              <a:off x="552261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H="1" flipV="1">
              <a:off x="2847551" y="2653901"/>
              <a:ext cx="598118" cy="57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Down Arrow 35"/>
          <p:cNvSpPr/>
          <p:nvPr/>
        </p:nvSpPr>
        <p:spPr>
          <a:xfrm>
            <a:off x="1810692" y="4802759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7" name="Group 36"/>
          <p:cNvGrpSpPr/>
          <p:nvPr/>
        </p:nvGrpSpPr>
        <p:grpSpPr>
          <a:xfrm>
            <a:off x="320600" y="5094808"/>
            <a:ext cx="3326289" cy="1369731"/>
            <a:chOff x="320600" y="5094808"/>
            <a:chExt cx="3326289" cy="1369731"/>
          </a:xfrm>
        </p:grpSpPr>
        <p:grpSp>
          <p:nvGrpSpPr>
            <p:cNvPr id="38" name="Group 37"/>
            <p:cNvGrpSpPr/>
            <p:nvPr/>
          </p:nvGrpSpPr>
          <p:grpSpPr>
            <a:xfrm>
              <a:off x="320600" y="5094808"/>
              <a:ext cx="3326289" cy="1369731"/>
              <a:chOff x="309891" y="1529698"/>
              <a:chExt cx="3326289" cy="1369731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344032" y="2652665"/>
                <a:ext cx="3186819" cy="18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2842788" y="1740585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 flipH="1">
                <a:off x="309891" y="1921938"/>
                <a:ext cx="2299580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2222" r="-148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614521" y="2651400"/>
                <a:ext cx="820439" cy="574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Connector 38"/>
            <p:cNvCxnSpPr/>
            <p:nvPr/>
          </p:nvCxnSpPr>
          <p:spPr>
            <a:xfrm>
              <a:off x="2620180" y="5487048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1818" r="-22727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366783" y="5118006"/>
            <a:ext cx="4065015" cy="1383214"/>
            <a:chOff x="4411820" y="1535617"/>
            <a:chExt cx="4065015" cy="138321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3" name="Straight Connector 52"/>
            <p:cNvCxnSpPr>
              <a:stCxn id="52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61" name="Rectangle 6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274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Συνέλιξη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</a:t>
            </a:r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grpSp>
        <p:nvGrpSpPr>
          <p:cNvPr id="60" name="Group 59"/>
          <p:cNvGrpSpPr/>
          <p:nvPr/>
        </p:nvGrpSpPr>
        <p:grpSpPr>
          <a:xfrm>
            <a:off x="172141" y="1629850"/>
            <a:ext cx="8377352" cy="1198673"/>
            <a:chOff x="172141" y="1074578"/>
            <a:chExt cx="8377352" cy="1198673"/>
          </a:xfrm>
        </p:grpSpPr>
        <p:sp>
          <p:nvSpPr>
            <p:cNvPr id="61" name="Freeform 60"/>
            <p:cNvSpPr/>
            <p:nvPr/>
          </p:nvSpPr>
          <p:spPr>
            <a:xfrm flipH="1">
              <a:off x="172141" y="1259079"/>
              <a:ext cx="2565734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2737875" y="1259079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172141" y="3914132"/>
            <a:ext cx="8377352" cy="1198673"/>
            <a:chOff x="172141" y="1074578"/>
            <a:chExt cx="8377352" cy="1198673"/>
          </a:xfrm>
        </p:grpSpPr>
        <p:sp>
          <p:nvSpPr>
            <p:cNvPr id="76" name="Freeform 75"/>
            <p:cNvSpPr/>
            <p:nvPr/>
          </p:nvSpPr>
          <p:spPr>
            <a:xfrm flipH="1">
              <a:off x="3557587" y="1283206"/>
              <a:ext cx="2754681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601992 w 2386214"/>
                <a:gd name="connsiteY2" fmla="*/ 614693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214" h="669957">
                  <a:moveTo>
                    <a:pt x="0" y="0"/>
                  </a:moveTo>
                  <a:cubicBezTo>
                    <a:pt x="110150" y="137311"/>
                    <a:pt x="601195" y="390509"/>
                    <a:pt x="867506" y="494545"/>
                  </a:cubicBezTo>
                  <a:cubicBezTo>
                    <a:pt x="1133817" y="598581"/>
                    <a:pt x="1339211" y="594685"/>
                    <a:pt x="1597867" y="624218"/>
                  </a:cubicBezTo>
                  <a:cubicBezTo>
                    <a:pt x="1856523" y="653751"/>
                    <a:pt x="2123432" y="654711"/>
                    <a:pt x="2386214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/>
            <p:nvPr/>
          </p:nvCxnSpPr>
          <p:spPr>
            <a:xfrm>
              <a:off x="6312269" y="128320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3" r="-28571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Freeform 82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000" t="-2222" r="-20000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8" name="Rectangle 3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261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Υπολογίστε </a:t>
                </a:r>
                <a:r>
                  <a:rPr lang="el-GR" dirty="0"/>
                  <a:t>τη συνέλιξη των σημάτων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την </a:t>
                </a:r>
                <a:r>
                  <a:rPr lang="el-GR" b="1" dirty="0" smtClean="0"/>
                  <a:t>αλγεβρική</a:t>
                </a:r>
                <a:r>
                  <a:rPr lang="el-GR" dirty="0" smtClean="0"/>
                  <a:t> μέθοδο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 r="-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8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73224" y="2562635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68255" y="2052734"/>
            <a:ext cx="1362270" cy="509899"/>
            <a:chOff x="1026367" y="2146041"/>
            <a:chExt cx="1362270" cy="101703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83562" y="2059776"/>
            <a:ext cx="1362270" cy="521519"/>
            <a:chOff x="1026367" y="2146041"/>
            <a:chExt cx="1362270" cy="101703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462558" y="1761283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8571" r="-10000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306325" y="2300691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371084" y="3772568"/>
            <a:ext cx="8182947" cy="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781422" y="3247389"/>
            <a:ext cx="1362270" cy="543841"/>
            <a:chOff x="1026367" y="2146041"/>
            <a:chExt cx="1362270" cy="101703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 flipV="1">
            <a:off x="4458278" y="2939897"/>
            <a:ext cx="2140" cy="10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blipFill rotWithShape="0">
                <a:blip r:embed="rId10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673517" y="3246228"/>
            <a:ext cx="2241961" cy="708366"/>
            <a:chOff x="928701" y="3576626"/>
            <a:chExt cx="2241961" cy="1029210"/>
          </a:xfrm>
        </p:grpSpPr>
        <p:grpSp>
          <p:nvGrpSpPr>
            <p:cNvPr id="33" name="Group 32"/>
            <p:cNvGrpSpPr/>
            <p:nvPr/>
          </p:nvGrpSpPr>
          <p:grpSpPr>
            <a:xfrm>
              <a:off x="1164186" y="3576626"/>
              <a:ext cx="1362270" cy="783772"/>
              <a:chOff x="1026367" y="2146041"/>
              <a:chExt cx="1362270" cy="101703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042" r="-8451" b="-52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4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V="1">
              <a:off x="2256262" y="4004474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368944" y="4981422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779282" y="4517774"/>
            <a:ext cx="1362270" cy="482309"/>
            <a:chOff x="1026367" y="2146041"/>
            <a:chExt cx="1362270" cy="1017037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4458278" y="4181036"/>
            <a:ext cx="0" cy="105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620416" y="4518917"/>
            <a:ext cx="2324613" cy="632549"/>
            <a:chOff x="926561" y="5065397"/>
            <a:chExt cx="2324613" cy="1029210"/>
          </a:xfrm>
        </p:grpSpPr>
        <p:grpSp>
          <p:nvGrpSpPr>
            <p:cNvPr id="51" name="Group 50"/>
            <p:cNvGrpSpPr/>
            <p:nvPr/>
          </p:nvGrpSpPr>
          <p:grpSpPr>
            <a:xfrm>
              <a:off x="1162046" y="5065397"/>
              <a:ext cx="1362270" cy="783772"/>
              <a:chOff x="1026367" y="2146041"/>
              <a:chExt cx="1362270" cy="101703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571" r="-10000" b="-7272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681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2336774" y="5451118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6804" y="6212084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83388" y="5710421"/>
            <a:ext cx="1362270" cy="509899"/>
            <a:chOff x="1026367" y="2146041"/>
            <a:chExt cx="1362270" cy="1017037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777142" y="5709225"/>
            <a:ext cx="1362270" cy="521519"/>
            <a:chOff x="1026367" y="2146041"/>
            <a:chExt cx="1362270" cy="1017037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V="1">
            <a:off x="4456138" y="5410732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7042" r="-8451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V="1">
            <a:off x="7321458" y="5958378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2222" t="-2222" r="-2063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313" t="-2222" r="-2187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311" t="-2174" r="-22951" b="-326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581" t="-4444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1" name="Rectangle 8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32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Συνέλιξη με συναρτήσεις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Από τις βασικές ιδιότητες της συνάρτησης Δέλτα έχουμε ότι η συνέλιξη ενός σήματος με μια συνάρτηση Δέλτα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δίνει το ίδιο σήμα μετατοπισμένο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δηλ.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195762"/>
            <a:ext cx="8587308" cy="2071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509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Συνολική Απόκριση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Με βάση τα προηγούμενα, η συνολική έξοδος ενός συστήματος που περιγράφεται από διαφορικές εξισώσεις με αρχικές συνθήκες δίνεται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αν οι ρίζες του χαρακτηριστικού πολυωνύμου είναι απλές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το </a:t>
                </a:r>
                <a:r>
                  <a:rPr lang="el-GR" b="1" dirty="0" smtClean="0"/>
                  <a:t>σύστημα είναι ΓΧΑ</a:t>
                </a:r>
                <a:r>
                  <a:rPr lang="el-GR" dirty="0" smtClean="0"/>
                  <a:t>, τότε η έξοδος δίνεται </a:t>
                </a:r>
                <a:r>
                  <a:rPr lang="el-GR" b="1" dirty="0" smtClean="0"/>
                  <a:t>μόνο</a:t>
                </a:r>
                <a:r>
                  <a:rPr lang="el-GR" dirty="0" smtClean="0"/>
                  <a:t> από την απόκριση μηδενικής κατάστασης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Κατά κανόνα ενδιαφερόμαστε για ΓΧΑ συστήματα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Κάποιες πολύ λίγες φορές θα εξετάζουμε και τις αρχικές συνθήκες του συστήματος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96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 smtClean="0"/>
                  <a:t> </a:t>
                </a:r>
                <a:r>
                  <a:rPr lang="el-GR" sz="2200" b="1" dirty="0" smtClean="0"/>
                  <a:t>Ευστάθεια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b="1" dirty="0" smtClean="0"/>
                  <a:t> </a:t>
                </a:r>
                <a:r>
                  <a:rPr lang="el-GR" dirty="0" smtClean="0"/>
                  <a:t>Γνωρίζετε ότι ένα γενικό σύστημα είναι ευσταθές αν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 αυτή η έξοδος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b="0" dirty="0" smtClean="0"/>
                  <a:t> μπορεί να είναι είτε η συνολική, είτε κάποια από τις επιμέρους</a:t>
                </a:r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Ξέρουμε ότι η απόκριση μηδενικής εισόδου περιλαμβάνει σήματα της μορφής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αυτά πρέπει υποχρεωτικά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l-GR" b="0" dirty="0" smtClean="0"/>
                  <a:t>ώστε το σύστημα να είναι ευσταθές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Ξέρουμε ότι η απόκριση μηδενικής κατάστασης (έξοδος ΓΧΑ συστήματος) δίνεται από τη συνέλιξη της εισόδου με την κρουστική απόκριση του συστήματος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313" t="-2174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1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Για να είναι ευσταθές ένα ΓΧΑ σύστημα πρέπει 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Η σχέση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ισχύει μόνον όταν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δηλ.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192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Γραμμικά και μη γραμμικά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Γραμμικότητα: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γραμμικό</a:t>
                </a:r>
                <a:r>
                  <a:rPr lang="el-GR" sz="2200" dirty="0" smtClean="0"/>
                  <a:t> αν είναι προσθετικό και ομογενές, δηλ.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03724" y="3056349"/>
            <a:ext cx="3929106" cy="1999102"/>
            <a:chOff x="1705585" y="1223193"/>
            <a:chExt cx="5631744" cy="24888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-239" t="2167" r="47917" b="1630"/>
            <a:stretch/>
          </p:blipFill>
          <p:spPr>
            <a:xfrm>
              <a:off x="1705585" y="1223193"/>
              <a:ext cx="5631744" cy="2488839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429000" y="3437834"/>
              <a:ext cx="561975" cy="2741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875" t="4311" b="13090"/>
          <a:stretch/>
        </p:blipFill>
        <p:spPr>
          <a:xfrm>
            <a:off x="4566803" y="3181831"/>
            <a:ext cx="4237656" cy="17481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70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σχέση αυτή μας λέει ότι η κρουστική απόκριση ενός ΓΧΑ συστήματος είναι </a:t>
                </a:r>
                <a:r>
                  <a:rPr lang="el-GR" b="1" dirty="0" smtClean="0"/>
                  <a:t>απολύτως ολοκληρώσιμη </a:t>
                </a:r>
                <a:r>
                  <a:rPr lang="el-GR" dirty="0" smtClean="0"/>
                  <a:t>και αποτελεί </a:t>
                </a:r>
                <a:r>
                  <a:rPr lang="el-GR" b="1" dirty="0" smtClean="0"/>
                  <a:t>αναγκαία και ικανή συνθήκη </a:t>
                </a:r>
                <a:r>
                  <a:rPr lang="el-GR" dirty="0" smtClean="0"/>
                  <a:t>για την </a:t>
                </a:r>
                <a:r>
                  <a:rPr lang="el-GR" b="1" dirty="0" smtClean="0"/>
                  <a:t>ευστάθεια</a:t>
                </a:r>
                <a:r>
                  <a:rPr lang="el-GR" dirty="0" smtClean="0"/>
                  <a:t> του συστήματος!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συνθήκη αυτή μπορεί να ιδωθεί υπό το πρίσμα των συναρτήσεων που δημιουργούν την κρουστική απόκριση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Ξανά λοιπόν πρέπει να ισχύει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για να είναι το σύστημα ευσταθές!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…αφού το εμβαδόν της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πρέπει να είναι πεπερασμένο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  <a:blipFill rotWithShape="0">
                <a:blip r:embed="rId3"/>
                <a:stretch>
                  <a:fillRect l="-1891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062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Αιτιατότητα ΓΧΑ Συστήματος</a:t>
            </a:r>
            <a:endParaRPr lang="el-GR" sz="22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Η αιτιατότητα ενός ΓΧΑ συστήματος έχει να κάνει με τη σχέση αιτίου-αποτελέσματος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Ένα σύστημα παράγει εξόδους μόνο αν υπάρχει κάποιο «αίτιο»-είσοδος που το διεγείρει</a:t>
            </a:r>
            <a:br>
              <a:rPr lang="el-GR" b="0" dirty="0" smtClean="0"/>
            </a:br>
            <a:endParaRPr lang="el-GR" b="0" dirty="0" smtClean="0"/>
          </a:p>
          <a:p>
            <a:pPr marL="201168" lvl="1" indent="0">
              <a:buClrTx/>
              <a:buSzPct val="120000"/>
              <a:buNone/>
            </a:pPr>
            <a:endParaRPr lang="el-GR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Προφανώς ένα σύστημα που έχει μη μηδενικές αρχικές συνθήκες δεν μπορεί να είναι αιτιατό...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… αφού παράγει έξοδο χωρίς να διεγερθεί από μια είσοδο! </a:t>
            </a:r>
            <a:br>
              <a:rPr lang="el-GR" b="0" dirty="0" smtClean="0"/>
            </a:br>
            <a:endParaRPr lang="el-GR" b="0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>
              <a:sym typeface="Wingdings" panose="05000000000000000000" pitchFamily="2" charset="2"/>
            </a:endParaRPr>
          </a:p>
          <a:p>
            <a:pPr marL="201168" lvl="1" indent="0">
              <a:buClrTx/>
              <a:buSzPct val="120000"/>
              <a:buNone/>
            </a:pPr>
            <a:endParaRPr lang="el-GR" b="0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Η παραπάνω συνθήκη ισοδυναμεί με αυτό που ονομάζουμε «</a:t>
            </a:r>
            <a:r>
              <a:rPr lang="el-GR" b="1" dirty="0" smtClean="0">
                <a:sym typeface="Wingdings" panose="05000000000000000000" pitchFamily="2" charset="2"/>
              </a:rPr>
              <a:t>κατάσταση αρχικής ηρεμίας</a:t>
            </a:r>
            <a:r>
              <a:rPr lang="el-GR" dirty="0" smtClean="0">
                <a:sym typeface="Wingdings" panose="05000000000000000000" pitchFamily="2" charset="2"/>
              </a:rPr>
              <a:t>» του συστήματος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798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Αιτιατότητα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>
                    <a:sym typeface="Wingdings" panose="05000000000000000000" pitchFamily="2" charset="2"/>
                  </a:rPr>
                  <a:t> Μπορούμε να βρούμε μια συνθήκη για ένα ΓΧΑ σύστημα που να σχετίζει την κρουστική του απόκριση με την αιτιατότητα (ή μη) του?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Ναι!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b="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Ένας απλός τρόπος είναι να </a:t>
                </a:r>
                <a:r>
                  <a:rPr lang="el-GR" dirty="0">
                    <a:sym typeface="Wingdings" panose="05000000000000000000" pitchFamily="2" charset="2"/>
                  </a:rPr>
                  <a:t>σ</a:t>
                </a:r>
                <a:r>
                  <a:rPr lang="el-GR" dirty="0" smtClean="0">
                    <a:sym typeface="Wingdings" panose="05000000000000000000" pitchFamily="2" charset="2"/>
                  </a:rPr>
                  <a:t>κεφτείτε ότι όταν εμφανίζεται η συνάρτηση Δέλτα ως είσοδος σε ένα ΓΧΑ σύστημα τότε η έξοδος είναι η κρουστική του απόκριση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>
                    <a:sym typeface="Wingdings" panose="05000000000000000000" pitchFamily="2" charset="2"/>
                  </a:rPr>
                  <a:t> </a:t>
                </a:r>
                <a:r>
                  <a:rPr lang="el-GR" b="0" dirty="0" smtClean="0">
                    <a:sym typeface="Wingdings" panose="05000000000000000000" pitchFamily="2" charset="2"/>
                  </a:rPr>
                  <a:t>Η είσοδος εμφανίζεται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b="0" dirty="0" smtClean="0"/>
                  <a:t>, άρα η έξοδος πρέπει να υπάρξει για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l-GR" dirty="0" smtClean="0"/>
                  <a:t> αν το σύστημα είναι αιτιατό</a:t>
                </a:r>
                <a:r>
                  <a:rPr lang="en-US" dirty="0" smtClean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b="0" dirty="0" smtClean="0"/>
                  <a:t>Άρα ένα σύστημα είναι αιτιατό αν και μόν</a:t>
                </a:r>
                <a:r>
                  <a:rPr lang="el-GR" dirty="0" smtClean="0"/>
                  <a:t>ο αν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3"/>
                <a:stretch>
                  <a:fillRect l="-1905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714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35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είναι γραμμικά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062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Πάρα πολλά πρακτικά συστήματα συνεχούς χρόνου περιγράφονται από διαφορικές εξισώσεις της μορφής</a:t>
                </a:r>
                <a:br>
                  <a:rPr lang="el-GR" sz="2200" dirty="0" smtClean="0"/>
                </a:br>
                <a:r>
                  <a:rPr lang="el-GR" sz="2200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RC </a:t>
                </a:r>
                <a:r>
                  <a:rPr lang="el-GR" sz="2200" dirty="0" smtClean="0"/>
                  <a:t>κύκλωμα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Απλός αρμονικός ταλαντωτής</a:t>
                </a: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Μπορούμε να δείξουμε ότι τέτοια συστήματα είναι </a:t>
                </a:r>
                <a:r>
                  <a:rPr lang="el-GR" sz="2200" b="1" dirty="0" smtClean="0"/>
                  <a:t>γραμμικά</a:t>
                </a:r>
                <a:endParaRPr lang="en-US" sz="2200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…</a:t>
                </a:r>
                <a:r>
                  <a:rPr lang="el-GR" sz="2000" dirty="0" smtClean="0"/>
                  <a:t>αν βρίσκονται αρχικά σε ηρεμία</a:t>
                </a:r>
                <a:endParaRPr lang="en-US" sz="2000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Ο πυκνωτής αφόρτιστος, η μάζα σε ακινησία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Θα μας απασχολήσουν πολύ στη συνέχεια</a:t>
                </a:r>
                <a:r>
                  <a:rPr lang="en-US" sz="22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 b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97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Χρονικά μεταβλητά και χρονικά αμετάβλητα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Χρονική </a:t>
                </a:r>
                <a:r>
                  <a:rPr lang="el-GR" sz="2200" dirty="0" err="1" smtClean="0"/>
                  <a:t>αμεταβλητότητα</a:t>
                </a:r>
                <a:r>
                  <a:rPr lang="el-GR" sz="2200" dirty="0" smtClean="0"/>
                  <a:t>: αν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χρονικά αμετάβλητο</a:t>
                </a:r>
                <a:r>
                  <a:rPr lang="el-GR" sz="2200" dirty="0" smtClean="0"/>
                  <a:t>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sz="100" dirty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Ένα χρονικά </a:t>
                </a:r>
                <a:r>
                  <a:rPr lang="el-GR" sz="2200" b="1" dirty="0" smtClean="0"/>
                  <a:t>μεταβλητό</a:t>
                </a:r>
                <a:r>
                  <a:rPr lang="el-GR" sz="2200" dirty="0" smtClean="0"/>
                  <a:t> σύστημα δίνει διαφορετικές εξόδους για διαφορετικές καθυστερήσεις της εισόδου!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Τόσο σε επίπεδο καθυστέρησης όσο και σε επίπεδο μορφής της εξόδου!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09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χρονικά αμετάβλητα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37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4068</TotalTime>
  <Words>1392</Words>
  <Application>Microsoft Office PowerPoint</Application>
  <PresentationFormat>On-screen Show (4:3)</PresentationFormat>
  <Paragraphs>554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258</cp:revision>
  <dcterms:created xsi:type="dcterms:W3CDTF">2018-08-17T16:23:20Z</dcterms:created>
  <dcterms:modified xsi:type="dcterms:W3CDTF">2021-03-02T11:37:26Z</dcterms:modified>
</cp:coreProperties>
</file>