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57" r:id="rId3"/>
    <p:sldId id="283" r:id="rId4"/>
    <p:sldId id="284" r:id="rId5"/>
    <p:sldId id="285" r:id="rId6"/>
    <p:sldId id="286" r:id="rId7"/>
    <p:sldId id="289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303" r:id="rId18"/>
    <p:sldId id="297" r:id="rId19"/>
    <p:sldId id="298" r:id="rId20"/>
    <p:sldId id="299" r:id="rId21"/>
    <p:sldId id="300" r:id="rId22"/>
    <p:sldId id="301" r:id="rId23"/>
    <p:sldId id="302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3" r:id="rId33"/>
    <p:sldId id="314" r:id="rId34"/>
    <p:sldId id="316" r:id="rId35"/>
    <p:sldId id="317" r:id="rId36"/>
    <p:sldId id="315" r:id="rId37"/>
    <p:sldId id="282" r:id="rId38"/>
    <p:sldId id="312" r:id="rId39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2" y="6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42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 </a:t>
            </a:r>
            <a:br>
              <a:rPr lang="el-GR" sz="4500" dirty="0" smtClean="0"/>
            </a:br>
            <a:r>
              <a:rPr lang="el-GR" sz="4500" dirty="0" smtClean="0"/>
              <a:t>Συνεχούς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403918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Μαθηματικό Υπόβαθρο</a:t>
            </a:r>
            <a:endParaRPr lang="el-GR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949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838700" y="3746500"/>
            <a:ext cx="4294906" cy="2823673"/>
            <a:chOff x="5373078" y="1197862"/>
            <a:chExt cx="3673246" cy="2423162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3078" y="1197862"/>
              <a:ext cx="3673246" cy="2423162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7760462" y="2834894"/>
              <a:ext cx="256032" cy="280416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Αντί της καρτεσιανής, μπορούμε να χρησιμοποιήσουμε μια άλλη μορφή, την </a:t>
                </a:r>
                <a:r>
                  <a:rPr lang="el-GR" b="1" dirty="0" smtClean="0"/>
                  <a:t>πολική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i="1" dirty="0"/>
                  <a:t> </a:t>
                </a:r>
                <a:r>
                  <a:rPr lang="el-GR" dirty="0" smtClean="0"/>
                  <a:t>Η πολική μορφή χρησιμοποιεί την έννοια του μέτρου και της φάσης που είδαμε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i="1" dirty="0"/>
                  <a:t> </a:t>
                </a:r>
                <a:r>
                  <a:rPr lang="el-GR" dirty="0" smtClean="0"/>
                  <a:t>Από απλή τριγωνομετρία στο ορθογώνιο τρίγωνο έχουμε: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l-GR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παραπάνω πολική μορφή μπορεί να απλοποιηθεί μέσω </a:t>
                </a:r>
                <a:r>
                  <a:rPr lang="el-GR" b="1" dirty="0" smtClean="0"/>
                  <a:t>των σχέσεων του </a:t>
                </a:r>
                <a:r>
                  <a:rPr lang="en-US" b="1" dirty="0" smtClean="0"/>
                  <a:t>Euler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Σχέσ</a:t>
                </a:r>
                <a:r>
                  <a:rPr lang="el-GR" dirty="0"/>
                  <a:t>η</a:t>
                </a:r>
                <a:r>
                  <a:rPr lang="el-GR" dirty="0" smtClean="0"/>
                  <a:t> του </a:t>
                </a:r>
                <a:r>
                  <a:rPr lang="en-US" dirty="0" smtClean="0"/>
                  <a:t>Euler: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sup>
                      </m:sSup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𝐜𝐨𝐬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l-GR" b="1" i="1" smtClean="0">
                              <a:latin typeface="Cambria Math" panose="02040503050406030204" pitchFamily="18" charset="0"/>
                            </a:rPr>
                            <m:t>𝝋</m:t>
                          </m:r>
                        </m:e>
                      </m:d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𝒋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𝐬𝐢𝐧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𝝋</m:t>
                      </m:r>
                      <m:r>
                        <a:rPr lang="el-GR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Άμεσες συνέπειες της παραπάνω σχέσης:</a:t>
                </a:r>
                <a:br>
                  <a:rPr lang="el-GR" dirty="0" smtClean="0"/>
                </a:b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Μεγάλης σπουδαιότητας σχέσεις!</a:t>
                </a: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3"/>
                <a:stretch>
                  <a:fillRect l="-1905" t="-1741" r="-11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760870" y="4009609"/>
            <a:ext cx="3074529" cy="1606399"/>
            <a:chOff x="1573671" y="3962400"/>
            <a:chExt cx="2400300" cy="16063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1573671" y="3962400"/>
                  <a:ext cx="2400300" cy="7166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 i="0">
                                <a:latin typeface="Cambria Math" panose="02040503050406030204" pitchFamily="18" charset="0"/>
                              </a:rPr>
                              <m:t>𝐜𝐨𝐬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sz="2000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e>
                            </m:d>
                          </m:e>
                        </m:func>
                        <m:r>
                          <a:rPr lang="el-GR" sz="2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l-GR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l-GR" sz="2000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sup>
                            </m:sSup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l-GR" sz="2000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sup>
                            </m:sSup>
                          </m:num>
                          <m:den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l-GR" sz="20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671" y="3962400"/>
                  <a:ext cx="2400300" cy="7166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1573671" y="4796152"/>
                  <a:ext cx="2400300" cy="7726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000" b="1" i="0" smtClean="0">
                                <a:latin typeface="Cambria Math" panose="02040503050406030204" pitchFamily="18" charset="0"/>
                              </a:rPr>
                              <m:t>𝐬𝐢𝐧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l-GR" sz="2000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e>
                            </m:d>
                          </m:e>
                        </m:func>
                        <m:r>
                          <a:rPr lang="el-GR" sz="2000" b="1" i="1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l-GR" sz="2000" b="1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l-GR" sz="2000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sup>
                            </m:sSup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𝒆</m:t>
                                </m:r>
                              </m:e>
                              <m:sup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l-GR" sz="2000" b="1" i="1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sup>
                            </m:sSup>
                          </m:num>
                          <m:den>
                            <m:r>
                              <a:rPr lang="el-GR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 smtClean="0">
                                <a:latin typeface="Cambria Math" panose="02040503050406030204" pitchFamily="18" charset="0"/>
                              </a:rPr>
                              <m:t>𝒋</m:t>
                            </m:r>
                          </m:den>
                        </m:f>
                      </m:oMath>
                    </m:oMathPara>
                  </a14:m>
                  <a:endParaRPr lang="el-GR" sz="2000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671" y="4796152"/>
                  <a:ext cx="2400300" cy="77264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2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14" name="Rectangle 13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8698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πολική μορφή γράφεται ως: 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sz="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d>
                        <m:dPr>
                          <m:ctrlPr>
                            <a:rPr lang="el-G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l-G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  <m:r>
                            <a:rPr lang="el-GR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l-GR" sz="2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func>
                        </m:e>
                      </m:d>
                      <m:r>
                        <a:rPr lang="el-G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sz="24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l-GR" dirty="0" smtClean="0"/>
                  <a:t> όπως τα περιγράψαμε νωρίτερα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πολική μορφή είναι πολύ χρήσιμη όταν έχουμε να κάνουμε με τις πράξεις του </a:t>
                </a:r>
                <a:r>
                  <a:rPr lang="el-GR" b="1" dirty="0" smtClean="0"/>
                  <a:t>γινομένου</a:t>
                </a:r>
                <a:r>
                  <a:rPr lang="el-GR" dirty="0" smtClean="0"/>
                  <a:t> και της </a:t>
                </a:r>
                <a:r>
                  <a:rPr lang="el-GR" b="1" dirty="0" smtClean="0"/>
                  <a:t>διαίρεσης</a:t>
                </a:r>
                <a:r>
                  <a:rPr lang="el-GR" dirty="0" smtClean="0"/>
                  <a:t> μεταξύ μιγαδικών αριθμών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Αντίθετα, η καρτεσιανή μορφή είναι πολύ βολική για τις πράξεις της </a:t>
                </a:r>
                <a:r>
                  <a:rPr lang="el-GR" b="1" dirty="0" smtClean="0"/>
                  <a:t>πρόσθεσης</a:t>
                </a:r>
                <a:r>
                  <a:rPr lang="el-GR" dirty="0" smtClean="0"/>
                  <a:t> και της </a:t>
                </a:r>
                <a:r>
                  <a:rPr lang="el-GR" b="1" dirty="0" smtClean="0"/>
                  <a:t>αφαίρεσης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1741" r="-10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6731"/>
            <a:ext cx="9144000" cy="33516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466767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0"/>
            <a:ext cx="8959042" cy="6301049"/>
          </a:xfrm>
        </p:spPr>
        <p:txBody>
          <a:bodyPr>
            <a:normAutofit/>
          </a:bodyPr>
          <a:lstStyle/>
          <a:p>
            <a:pPr marL="0" indent="0">
              <a:buClrTx/>
              <a:buSzPct val="120000"/>
              <a:buNone/>
            </a:pPr>
            <a:endParaRPr lang="en-US" i="1" dirty="0"/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892" y="449234"/>
            <a:ext cx="7834328" cy="6032964"/>
          </a:xfrm>
          <a:prstGeom prst="rect">
            <a:avLst/>
          </a:prstGeom>
        </p:spPr>
      </p:pic>
      <p:sp>
        <p:nvSpPr>
          <p:cNvPr id="11" name="5-Point Star 10"/>
          <p:cNvSpPr/>
          <p:nvPr/>
        </p:nvSpPr>
        <p:spPr>
          <a:xfrm>
            <a:off x="8229600" y="2308634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5-Point Star 11"/>
          <p:cNvSpPr/>
          <p:nvPr/>
        </p:nvSpPr>
        <p:spPr>
          <a:xfrm>
            <a:off x="8229595" y="2773923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5-Point Star 12"/>
          <p:cNvSpPr/>
          <p:nvPr/>
        </p:nvSpPr>
        <p:spPr>
          <a:xfrm>
            <a:off x="8229595" y="3102127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5-Point Star 13"/>
          <p:cNvSpPr/>
          <p:nvPr/>
        </p:nvSpPr>
        <p:spPr>
          <a:xfrm>
            <a:off x="8229595" y="3362430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5-Point Star 14"/>
          <p:cNvSpPr/>
          <p:nvPr/>
        </p:nvSpPr>
        <p:spPr>
          <a:xfrm>
            <a:off x="8229594" y="3622733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5-Point Star 15"/>
          <p:cNvSpPr/>
          <p:nvPr/>
        </p:nvSpPr>
        <p:spPr>
          <a:xfrm>
            <a:off x="8229593" y="3950937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5-Point Star 16"/>
          <p:cNvSpPr/>
          <p:nvPr/>
        </p:nvSpPr>
        <p:spPr>
          <a:xfrm>
            <a:off x="8229593" y="4327515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5-Point Star 17"/>
          <p:cNvSpPr/>
          <p:nvPr/>
        </p:nvSpPr>
        <p:spPr>
          <a:xfrm>
            <a:off x="8226331" y="5902924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5-Point Star 18"/>
          <p:cNvSpPr/>
          <p:nvPr/>
        </p:nvSpPr>
        <p:spPr>
          <a:xfrm>
            <a:off x="8221467" y="5269054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5-Point Star 19"/>
          <p:cNvSpPr/>
          <p:nvPr/>
        </p:nvSpPr>
        <p:spPr>
          <a:xfrm>
            <a:off x="8229592" y="5558691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5-Point Star 20"/>
          <p:cNvSpPr/>
          <p:nvPr/>
        </p:nvSpPr>
        <p:spPr>
          <a:xfrm>
            <a:off x="8226330" y="6175299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ectangle 21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23" name="Rectangle 22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583222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0"/>
            <a:ext cx="8959042" cy="6301049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i="1" dirty="0" smtClean="0"/>
              <a:t> </a:t>
            </a:r>
            <a:r>
              <a:rPr lang="el-GR" dirty="0" smtClean="0"/>
              <a:t>Κάποιες πολικές μορφές εμφανίζονται πολύ συχνά στην πράξη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i="1" dirty="0"/>
              <a:t> </a:t>
            </a:r>
            <a:r>
              <a:rPr lang="el-GR" dirty="0" smtClean="0"/>
              <a:t>Ας τις δούμε</a:t>
            </a:r>
            <a:endParaRPr lang="en-US" i="1" dirty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n-US" i="1" dirty="0"/>
          </a:p>
        </p:txBody>
      </p:sp>
      <p:grpSp>
        <p:nvGrpSpPr>
          <p:cNvPr id="11" name="Group 10"/>
          <p:cNvGrpSpPr/>
          <p:nvPr/>
        </p:nvGrpSpPr>
        <p:grpSpPr>
          <a:xfrm>
            <a:off x="383109" y="2186320"/>
            <a:ext cx="8367388" cy="2882991"/>
            <a:chOff x="436074" y="1434882"/>
            <a:chExt cx="8367388" cy="288299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4229"/>
            <a:stretch/>
          </p:blipFill>
          <p:spPr>
            <a:xfrm>
              <a:off x="436074" y="1434882"/>
              <a:ext cx="8367388" cy="2829300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8776"/>
            <a:stretch/>
          </p:blipFill>
          <p:spPr>
            <a:xfrm>
              <a:off x="436074" y="4272154"/>
              <a:ext cx="8367388" cy="45719"/>
            </a:xfrm>
            <a:prstGeom prst="rect">
              <a:avLst/>
            </a:prstGeom>
          </p:spPr>
        </p:pic>
      </p:grpSp>
      <p:sp>
        <p:nvSpPr>
          <p:cNvPr id="8" name="Rectangle 7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799367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Δυνάμεις μιγαδικών αριθμών</a:t>
                </a:r>
                <a:endParaRPr lang="en-US" b="1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Για τον υπολογισμό δυνάμεων μιγαδικών αριθμών, η καρτεσιανή μορφή είναι πολύ χρονοβόρα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Με πολική μορφή: 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sz="50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𝑗𝑛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μορφή αυτή ονομάζεται </a:t>
                </a:r>
                <a:r>
                  <a:rPr lang="el-GR" b="1" dirty="0" smtClean="0"/>
                  <a:t>σχέση του </a:t>
                </a:r>
                <a:r>
                  <a:rPr lang="en-US" b="1" dirty="0" smtClean="0"/>
                  <a:t>De </a:t>
                </a:r>
                <a:r>
                  <a:rPr lang="en-US" b="1" dirty="0" err="1" smtClean="0"/>
                  <a:t>Moivre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Με βάση την παραπάνω σχέση μπορούμε εύκολα να βρίσκουμε λύσεις εξισώσεων της μορφής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l-GR" b="0" dirty="0" smtClean="0">
                  <a:ea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δούμε πως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𝑗𝑁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≔ </m:t>
                      </m:r>
                      <m:d>
                        <m:dPr>
                          <m:begChr m:val="{"/>
                          <m:endChr m:val=""/>
                          <m:ctrl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eqArr>
                                  <m:eqArrPr>
                                    <m:ctrlP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l-GR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f>
                                          <m:f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sup>
                                    </m:sSup>
                                  </m:e>
                                  <m:e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eqArr>
                              </m:e>
                            </m:mr>
                            <m:mr>
                              <m:e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+2</m:t>
                                    </m:r>
                                    <m:r>
                                      <a:rPr lang="el-G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=0,1,…,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1741" r="-74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85575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i="1" dirty="0"/>
                  <a:t> </a:t>
                </a:r>
                <a:r>
                  <a:rPr lang="el-GR" dirty="0" smtClean="0"/>
                  <a:t>Βρείτε τις ρίζες της εξίσωσης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−8=0</m:t>
                    </m:r>
                  </m:oMath>
                </a14:m>
                <a:endParaRPr lang="en-US" i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73" t="-17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54244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0"/>
            <a:ext cx="8959042" cy="6301049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</a:t>
            </a:r>
            <a:r>
              <a:rPr lang="el-GR" b="1" dirty="0" smtClean="0"/>
              <a:t>Γεωμετρικοί Τόποι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i="1" dirty="0"/>
              <a:t> </a:t>
            </a:r>
            <a:r>
              <a:rPr lang="el-GR" dirty="0" smtClean="0"/>
              <a:t>Η περιοχή του μιγαδικού επιπέδου της οποίας οι μιγαδικοί αριθμοί ικανοποιούν μια συγκεκριμένη (γεωμετρική, πολλές φορές) ιδιότητα ονομάζεται γεωμετρικός τόπος</a:t>
            </a:r>
            <a:endParaRPr lang="en-US" b="1" i="1" dirty="0" smtClean="0"/>
          </a:p>
          <a:p>
            <a:pPr marL="0" indent="0">
              <a:buClrTx/>
              <a:buSzPct val="120000"/>
              <a:buNone/>
            </a:pPr>
            <a:endParaRPr lang="en-US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25" y="1727200"/>
            <a:ext cx="8938199" cy="4610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99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i="1" dirty="0"/>
                  <a:t> </a:t>
                </a:r>
                <a:r>
                  <a:rPr lang="el-GR" dirty="0" smtClean="0"/>
                  <a:t>Βρείτε τους γεωμετρικούς τόπους που περιγράφονται από τις εξισώσεις: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dirty="0" smtClean="0"/>
                  <a:t>a)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ℜ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b)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4−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>
                    <a:ea typeface="Cambria Math" panose="02040503050406030204" pitchFamily="18" charset="0"/>
                  </a:rPr>
                  <a:t>c)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arg</m:t>
                        </m:r>
                      </m:fName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z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num>
                      <m:den>
                        <m: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73" t="-17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392561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Μιγαδικές Συναρτήσεις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Οι μιγαδικές συναρτήσεις έχουν ως πεδίο ορισμού ένα τμήμα του μιγαδικού επιπέδου και πεδίο τιμών μιγαδικούς (εν γένει) αριθμούς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i="1" dirty="0"/>
                  <a:t> </a:t>
                </a:r>
                <a:r>
                  <a:rPr lang="el-GR" dirty="0" smtClean="0"/>
                  <a:t>Μια τέτοια συνάρτηση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είναι (εν γένει)</a:t>
                </a:r>
                <a:r>
                  <a:rPr lang="en-US" dirty="0" smtClean="0"/>
                  <a:t> </a:t>
                </a:r>
                <a:r>
                  <a:rPr lang="el-GR" dirty="0" smtClean="0"/>
                  <a:t>τεσσάρων διαστάσεων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i="1" dirty="0"/>
                  <a:t> </a:t>
                </a:r>
                <a:r>
                  <a:rPr lang="el-GR" dirty="0" smtClean="0"/>
                  <a:t>Μπορούμε όμως να σχεδιάζουμε το μέτρο και τη φάση της, ή το πραγματικό και το φανταστικό μέρος της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i="1" dirty="0"/>
                  <a:t> </a:t>
                </a:r>
                <a:r>
                  <a:rPr lang="el-GR" dirty="0" smtClean="0"/>
                  <a:t>Οι έννοιες του ορίου, της συνέχειας, και της </a:t>
                </a:r>
                <a:r>
                  <a:rPr lang="el-GR" dirty="0" err="1" smtClean="0"/>
                  <a:t>παραγωγισιμότητας</a:t>
                </a:r>
                <a:r>
                  <a:rPr lang="el-GR" dirty="0" smtClean="0"/>
                  <a:t> έχουν αρκετές ομοιότητες αλλά και διαφορές με αυτές που γνωρίζουμε από τις πραγματικές συναρτήσεις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i="1" dirty="0"/>
                  <a:t> </a:t>
                </a:r>
                <a:r>
                  <a:rPr lang="el-GR" dirty="0" smtClean="0"/>
                  <a:t>Μια εκτενής παρουσίαση είναι εκτός σκοπού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Θα αντιμετωπίσουμε τις (όποιες) μιγαδικές συναρτήσεις όταν τις συναντήσουμε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Θα μας απασχολήσουν περισσότερο </a:t>
                </a:r>
                <a:r>
                  <a:rPr lang="el-GR" b="1" dirty="0" smtClean="0"/>
                  <a:t>συναρτήσεις του χρόνου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b="1" dirty="0" smtClean="0"/>
                  <a:t> </a:t>
                </a:r>
                <a:r>
                  <a:rPr lang="el-GR" dirty="0" smtClean="0"/>
                  <a:t>οι οποίες (μερικές φορές) θα παίρνουν </a:t>
                </a:r>
                <a:r>
                  <a:rPr lang="el-GR" b="1" dirty="0" smtClean="0"/>
                  <a:t>μιγαδικές τιμές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δούμε μια τέτοια απλή και ΠΟΛΥ σημαντική συνάρτηση </a:t>
                </a:r>
                <a:r>
                  <a:rPr lang="el-GR" b="1" dirty="0" smtClean="0"/>
                  <a:t>του χρόνου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endParaRPr lang="en-US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100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Τη συνάρτηση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b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2128" r="-13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52663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Η συνάρτηση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  <a:tabLst>
                    <a:tab pos="7986713" algn="l"/>
                  </a:tabLst>
                </a:pPr>
                <a:r>
                  <a:rPr lang="el-GR" dirty="0"/>
                  <a:t> </a:t>
                </a:r>
                <a:r>
                  <a:rPr lang="el-GR" dirty="0" smtClean="0"/>
                  <a:t>Η συνάρτηση αυτή είναι μια συνάρτηση του χρόνου η οποία παίρνει μιγαδικές τιμές!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Άρα για τη σχεδίασή της χρειαζόμαστε έναν άξονα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Επίσης, θέλουμε ένα μιγαδικό «χώρο» για να βάζουμε τις τιμές της, π.χ.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l-GR" dirty="0" smtClean="0"/>
                  <a:t>,…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κάθε χρονική στιγμή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, η συνάρτηση θα περιγράφεται από ένα διάνυσμα σταθερού μοναδιαίου μήκους…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…αφού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l-GR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  <m:r>
                          <a:rPr lang="el-G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rad>
                    <m:r>
                      <a:rPr lang="el-G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l-GR" dirty="0" smtClean="0"/>
                  <a:t>…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το οποίο περιστρέφεται γύρω από τον άξονα του χρόνου σε σπειροειδή τροχιά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Ας δούμε πως μοιάζει μια τέτοια συνάρτηση…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21220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648" y="3121152"/>
            <a:ext cx="4510352" cy="33877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5868511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Πραγματικοί αριθμοί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Λύσεις εξισώσεων: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+5=0⇒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=−5∈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Κάποιες εξισώσεις δεν έχουν λύση στο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l-GR" dirty="0" smtClean="0"/>
                  <a:t>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+1=0⇒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=−1…?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Μπορούν να έχουν λύση σε ένα «ευρύτερο» χώρο,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που περιλαμβάνει τον πραγματικό άξονα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 χώρος αυτός λέγεται χώρος των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b="1" i="1" dirty="0" smtClean="0"/>
                  <a:t>μιγαδικών αριθμών</a:t>
                </a:r>
                <a:r>
                  <a:rPr lang="en-US" b="1" i="1" dirty="0" smtClean="0"/>
                  <a:t> - </a:t>
                </a:r>
                <a:r>
                  <a:rPr lang="en-US" b="1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ℂ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i="1" dirty="0"/>
                  <a:t> </a:t>
                </a:r>
                <a:r>
                  <a:rPr lang="el-GR" dirty="0" smtClean="0"/>
                  <a:t>Λύση: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+1=0⇒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=−1</m:t>
                      </m:r>
                      <m:r>
                        <a:rPr lang="el-GR" b="0" i="1" dirty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=±</m:t>
                      </m:r>
                      <m:rad>
                        <m:radPr>
                          <m:degHide m:val="on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ra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1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ra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l-GR" b="1" dirty="0" smtClean="0"/>
                  <a:t> </a:t>
                </a:r>
                <a:r>
                  <a:rPr lang="el-GR" dirty="0" smtClean="0"/>
                  <a:t>τη </a:t>
                </a:r>
                <a:r>
                  <a:rPr lang="el-GR" b="1" dirty="0" smtClean="0"/>
                  <a:t>φανταστική μονάδα</a:t>
                </a: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5868511" cy="6164927"/>
              </a:xfrm>
              <a:blipFill rotWithShape="0">
                <a:blip r:embed="rId4"/>
                <a:stretch>
                  <a:fillRect l="-2908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1377696" y="610078"/>
            <a:ext cx="6610138" cy="1014232"/>
            <a:chOff x="1377696" y="610078"/>
            <a:chExt cx="6610138" cy="1014232"/>
          </a:xfrm>
        </p:grpSpPr>
        <p:grpSp>
          <p:nvGrpSpPr>
            <p:cNvPr id="23" name="Group 22"/>
            <p:cNvGrpSpPr/>
            <p:nvPr/>
          </p:nvGrpSpPr>
          <p:grpSpPr>
            <a:xfrm>
              <a:off x="1377696" y="1117276"/>
              <a:ext cx="6610138" cy="276999"/>
              <a:chOff x="1377696" y="1117276"/>
              <a:chExt cx="6610138" cy="2769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4917440" y="1255775"/>
                <a:ext cx="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/>
              <p:cNvGrpSpPr/>
              <p:nvPr/>
            </p:nvGrpSpPr>
            <p:grpSpPr>
              <a:xfrm>
                <a:off x="1377696" y="1117276"/>
                <a:ext cx="6610138" cy="276999"/>
                <a:chOff x="1377696" y="1117276"/>
                <a:chExt cx="6610138" cy="276999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377696" y="1117276"/>
                  <a:ext cx="6610138" cy="276999"/>
                  <a:chOff x="1377696" y="1117276"/>
                  <a:chExt cx="6610138" cy="276999"/>
                </a:xfrm>
              </p:grpSpPr>
              <p:cxnSp>
                <p:nvCxnSpPr>
                  <p:cNvPr id="8" name="Straight Arrow Connector 7"/>
                  <p:cNvCxnSpPr/>
                  <p:nvPr/>
                </p:nvCxnSpPr>
                <p:spPr>
                  <a:xfrm>
                    <a:off x="1377696" y="1255776"/>
                    <a:ext cx="6291072" cy="0"/>
                  </a:xfrm>
                  <a:prstGeom prst="straightConnector1">
                    <a:avLst/>
                  </a:prstGeom>
                  <a:ln w="1905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" name="TextBox 9"/>
                      <p:cNvSpPr txBox="1"/>
                      <p:nvPr/>
                    </p:nvSpPr>
                    <p:spPr>
                      <a:xfrm>
                        <a:off x="7760208" y="1117276"/>
                        <a:ext cx="227626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ℜ</m:t>
                              </m:r>
                            </m:oMath>
                          </m:oMathPara>
                        </a14:m>
                        <a:endParaRPr lang="el-GR" i="1" dirty="0"/>
                      </a:p>
                    </p:txBody>
                  </p:sp>
                </mc:Choice>
                <mc:Fallback xmlns="">
                  <p:sp>
                    <p:nvSpPr>
                      <p:cNvPr id="10" name="TextBox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60208" y="1117276"/>
                        <a:ext cx="227626" cy="276999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 l="-29730" r="-29730" b="-1087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l-GR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5" name="Straight Connector 14"/>
                <p:cNvCxnSpPr/>
                <p:nvPr/>
              </p:nvCxnSpPr>
              <p:spPr>
                <a:xfrm>
                  <a:off x="4775200" y="1184655"/>
                  <a:ext cx="0" cy="138500"/>
                </a:xfrm>
                <a:prstGeom prst="line">
                  <a:avLst/>
                </a:prstGeom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7" name="Straight Connector 16"/>
              <p:cNvCxnSpPr/>
              <p:nvPr/>
            </p:nvCxnSpPr>
            <p:spPr>
              <a:xfrm>
                <a:off x="5648960" y="1184655"/>
                <a:ext cx="0" cy="1385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482080" y="1184655"/>
                <a:ext cx="0" cy="1385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233920" y="1184655"/>
                <a:ext cx="0" cy="1385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3921760" y="1184655"/>
                <a:ext cx="0" cy="1385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3048000" y="1184655"/>
                <a:ext cx="0" cy="1385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2174240" y="1184655"/>
                <a:ext cx="0" cy="13850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4684630" y="1344043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4630" y="1344043"/>
                  <a:ext cx="181139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30000" r="-30000" b="-652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558390" y="1334587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8390" y="1334587"/>
                  <a:ext cx="181139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6391510" y="1334587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1510" y="1334587"/>
                  <a:ext cx="181139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7174700" y="1334586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74700" y="1334586"/>
                  <a:ext cx="181139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33333" r="-26667" b="-666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3678385" y="1334587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385" y="1334587"/>
                  <a:ext cx="354264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695" r="-15254" b="-666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2824946" y="1334587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4946" y="1334587"/>
                  <a:ext cx="354264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1695" r="-15254" b="-666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1895104" y="1347311"/>
                  <a:ext cx="35426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5104" y="1347311"/>
                  <a:ext cx="354264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448" r="-15517" b="-8889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Straight Connector 43"/>
            <p:cNvCxnSpPr/>
            <p:nvPr/>
          </p:nvCxnSpPr>
          <p:spPr>
            <a:xfrm>
              <a:off x="6035040" y="1185926"/>
              <a:ext cx="0" cy="138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868680" y="858760"/>
                  <a:ext cx="332719" cy="3096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8680" y="858760"/>
                  <a:ext cx="332719" cy="30963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r="-16667" b="-588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Connector 45"/>
            <p:cNvCxnSpPr/>
            <p:nvPr/>
          </p:nvCxnSpPr>
          <p:spPr>
            <a:xfrm>
              <a:off x="4358640" y="1178557"/>
              <a:ext cx="0" cy="1385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113503" y="610078"/>
                  <a:ext cx="392735" cy="51860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l-GR" dirty="0"/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3503" y="610078"/>
                  <a:ext cx="392735" cy="518604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ectangle 30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32" name="Rectangle 31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3634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Η συνάρτηση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82" y="1028846"/>
            <a:ext cx="8945162" cy="476235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62312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Η συνάρτηση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Θα παρατηρήσατε ότι η προβολή της συνάρτησης στο επίπεδο (χρόνος, πραγματικός άξονας) αποτελεί ένα συνημίτονο!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Αντίθετα, η προβολή στο επίπεδο (χρόνος, φανταστικός άξονας) «σχηματίζει» ένα ημίτονο!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Αυτό είναι συνεπές με τη σχέση του </a:t>
                </a:r>
                <a:r>
                  <a:rPr lang="en-US" dirty="0" smtClean="0"/>
                  <a:t>Euler: 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Από τις παραπάνω σχέσεις βλέπετε ότι το άθροισμα δυο συζυγών εκθετικών συναρτήσεων δίνει μια πραγματική συνάρτηση!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το δούμε αυτό οπτικά…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957069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Η συνάρτηση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079" r="747"/>
          <a:stretch/>
        </p:blipFill>
        <p:spPr>
          <a:xfrm>
            <a:off x="0" y="1471180"/>
            <a:ext cx="9143250" cy="353261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90797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Η συνάρτηση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l-GR" b="1" i="1">
                            <a:latin typeface="Cambria Math" panose="02040503050406030204" pitchFamily="18" charset="0"/>
                          </a:rPr>
                          <m:t>𝝅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𝝋</m:t>
                        </m:r>
                        <m:r>
                          <a:rPr lang="el-GR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15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382" r="806"/>
          <a:stretch/>
        </p:blipFill>
        <p:spPr>
          <a:xfrm>
            <a:off x="11774" y="1563832"/>
            <a:ext cx="9106815" cy="337646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88391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/>
          <p:cNvPicPr>
            <a:picLocks noChangeAspect="1"/>
          </p:cNvPicPr>
          <p:nvPr/>
        </p:nvPicPr>
        <p:blipFill rotWithShape="1">
          <a:blip r:embed="rId2"/>
          <a:srcRect l="51865"/>
          <a:stretch/>
        </p:blipFill>
        <p:spPr>
          <a:xfrm>
            <a:off x="4707372" y="1473200"/>
            <a:ext cx="4338952" cy="2400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Στην έννοιες που θα συζητήσουμε, παίζουν θεμελιώδη ρόλο οι ημιτονοειδείς συναρτήσεις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Γενικότερα, μια ημιτονοειδής συνάρτηση ορίζεται ως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l-GR" b="1" dirty="0" smtClean="0"/>
                  <a:t>: πλάτος ημιτονοειδούς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b="1" dirty="0" smtClean="0"/>
                  <a:t>: συχνότητα ημιτονοειδούς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l-GR" b="1" dirty="0" smtClean="0"/>
                  <a:t>: φάση μετατόπισης ημιτονοειδούς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Κάθε απλό ημιτονοειδές είναι </a:t>
                </a:r>
                <a:r>
                  <a:rPr lang="el-GR" b="1" dirty="0" smtClean="0"/>
                  <a:t>περιοδική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συνάρτηση του χρόνου, με </a:t>
                </a:r>
                <a:r>
                  <a:rPr lang="el-GR" b="1" dirty="0" smtClean="0"/>
                  <a:t>περίοδο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3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" name="Picture 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759" y="4057393"/>
            <a:ext cx="6455632" cy="246290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23694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Μετατόπιση Φάσης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φάση μετατόπισης είναι μια τιμή που καθορίζει πόσο έχει μετατοπιστεί το ημιτονοειδές από τη θέση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el-GR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l-G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 ημιτονοειδές χωρίς μετατόπιση, τότε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Μια μετατόπιση κατά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l-GR" dirty="0" smtClean="0"/>
                  <a:t> δεξιά ισούται με φάση μετατόπισης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=−2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Σχηματικά: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438" t="2576" r="1406" b="2948"/>
          <a:stretch/>
        </p:blipFill>
        <p:spPr>
          <a:xfrm>
            <a:off x="2314177" y="3780280"/>
            <a:ext cx="4684032" cy="27592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372005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Άθροισμα Ημιτόνων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Είναι ενδιαφέρον να δούμε πως μπορούν να απλοποιηθούν οι πράξεις μεταξύ ημιτόνων όταν περνάμε μέσα από το μιγαδικό χώρο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υπολογίσουμε το άθροισμα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Από τις σχέσεις του </a:t>
                </a:r>
                <a:r>
                  <a:rPr lang="en-US" dirty="0" smtClean="0"/>
                  <a:t>Euler, </a:t>
                </a:r>
                <a:r>
                  <a:rPr lang="el-GR" dirty="0" smtClean="0"/>
                  <a:t>μπορούμε να γράψουμε: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𝐴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Όμως: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l-G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0984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Άθροισμα Ημιτόνων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Από την τελευταία σχέση εύκολα διαπιστώνουμε ότι </a:t>
                </a:r>
                <a:br>
                  <a:rPr lang="el-GR" dirty="0" smtClean="0"/>
                </a:b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1050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Η παραπάνω διαδικασία γενικεύεται και για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</m:oMath>
                </a14:m>
                <a:r>
                  <a:rPr lang="el-GR" dirty="0" smtClean="0"/>
                  <a:t> ημίτονα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900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 μιγαδικός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r>
                  <a:rPr lang="el-GR" dirty="0" smtClean="0"/>
                  <a:t> ονομάζεται </a:t>
                </a:r>
                <a:r>
                  <a:rPr lang="el-GR" b="1" dirty="0" err="1" smtClean="0"/>
                  <a:t>φάσορας</a:t>
                </a:r>
                <a:r>
                  <a:rPr lang="el-GR" b="1" dirty="0" smtClean="0"/>
                  <a:t> (</a:t>
                </a:r>
                <a:r>
                  <a:rPr lang="en-US" b="1" dirty="0" smtClean="0"/>
                  <a:t>phasor)</a:t>
                </a: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5579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/>
                  <a:t> </a:t>
                </a:r>
                <a:r>
                  <a:rPr lang="el-GR" dirty="0" smtClean="0"/>
                  <a:t>Λύστε την εξίσωση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779889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/>
                  <a:t> </a:t>
                </a:r>
                <a:r>
                  <a:rPr lang="el-GR" dirty="0" smtClean="0"/>
                  <a:t>Λύστε την εξίσωση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ℜ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105864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58" y="676790"/>
            <a:ext cx="3936141" cy="2956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Οι άξονες που συντελούν στη δημιουργία του μιγαδικού επιπέδου ονομάζονται</a:t>
                </a:r>
                <a:r>
                  <a:rPr lang="el-GR" b="1" dirty="0"/>
                  <a:t/>
                </a:r>
                <a:br>
                  <a:rPr lang="el-GR" b="1" dirty="0"/>
                </a:br>
                <a:r>
                  <a:rPr lang="el-GR" b="1" dirty="0" smtClean="0"/>
                  <a:t>πραγματικός (</a:t>
                </a:r>
                <a:r>
                  <a:rPr lang="en-US" b="1" dirty="0" smtClean="0"/>
                  <a:t>real) </a:t>
                </a:r>
                <a:r>
                  <a:rPr lang="el-GR" b="1" dirty="0" smtClean="0"/>
                  <a:t>και φανταστικός </a:t>
                </a:r>
                <a:r>
                  <a:rPr lang="en-US" b="1" dirty="0" smtClean="0"/>
                  <a:t>(imaginary) </a:t>
                </a:r>
                <a:r>
                  <a:rPr lang="el-GR" b="1" dirty="0" smtClean="0"/>
                  <a:t>άξονας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Κάθε σημείο αυτού του επιπέδου αποτελεί ένα ζεύγος</a:t>
                </a:r>
                <a:br>
                  <a:rPr lang="el-GR" dirty="0" smtClean="0"/>
                </a:br>
                <a:r>
                  <a:rPr lang="el-GR" dirty="0" smtClean="0"/>
                  <a:t>αριθμών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 αριθμός που αντιστοιχεί στο σημείο αυτό</a:t>
                </a:r>
                <a:br>
                  <a:rPr lang="el-GR" dirty="0" smtClean="0"/>
                </a:br>
                <a:r>
                  <a:rPr lang="el-GR" dirty="0" smtClean="0"/>
                  <a:t>γράφεται ως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ονομάζεται</a:t>
                </a:r>
                <a:br>
                  <a:rPr lang="el-GR" dirty="0" smtClean="0"/>
                </a:br>
                <a:r>
                  <a:rPr lang="el-GR" b="1" dirty="0" smtClean="0"/>
                  <a:t>μιγαδικός αριθμός (</a:t>
                </a:r>
                <a:r>
                  <a:rPr lang="en-US" b="1" dirty="0" smtClean="0"/>
                  <a:t>complex number)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Ας δούμε μια εύκολη εφαρμογή: έστω η εξίσωση</a:t>
                </a:r>
                <a:r>
                  <a:rPr lang="el-GR" b="1" dirty="0"/>
                  <a:t> </a:t>
                </a:r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 smtClean="0"/>
                  <a:t> Αν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&gt;0⇒</m:t>
                    </m:r>
                  </m:oMath>
                </a14:m>
                <a:r>
                  <a:rPr lang="el-GR" i="1" dirty="0" smtClean="0"/>
                  <a:t> </a:t>
                </a:r>
                <a:r>
                  <a:rPr lang="el-GR" dirty="0" smtClean="0"/>
                  <a:t>υπάρχουν δυο διαφορετικές ρίζες μεταξύ τους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l-GR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i="1" dirty="0" smtClean="0"/>
                  <a:t> </a:t>
                </a:r>
                <a:r>
                  <a:rPr lang="el-GR" dirty="0"/>
                  <a:t>Αν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0⇒</m:t>
                    </m:r>
                  </m:oMath>
                </a14:m>
                <a:r>
                  <a:rPr lang="el-GR" i="1" dirty="0"/>
                  <a:t> </a:t>
                </a:r>
                <a:r>
                  <a:rPr lang="el-GR" dirty="0" smtClean="0"/>
                  <a:t>υπάρχει μια διπλή ρίζα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i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 smtClean="0"/>
                  <a:t>Αν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0⇒</m:t>
                    </m:r>
                  </m:oMath>
                </a14:m>
                <a:r>
                  <a:rPr lang="el-GR" i="1" dirty="0"/>
                  <a:t> </a:t>
                </a:r>
                <a:r>
                  <a:rPr lang="el-GR" dirty="0" smtClean="0"/>
                  <a:t>δεν υπάρχει λύση της εξίσωσης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i="1" dirty="0"/>
                  <a:t> </a:t>
                </a:r>
                <a:r>
                  <a:rPr lang="el-GR" dirty="0" smtClean="0"/>
                  <a:t>Όλα τα παραπάνω στο χώρο των πραγματικών αριθμών!</a:t>
                </a:r>
                <a:endParaRPr lang="el-GR" i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endParaRPr lang="el-G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3"/>
                <a:stretch>
                  <a:fillRect l="-1973" t="-1741" b="-14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9" name="Rectangle 8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707299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Περιοδικότητα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Είδαμε νωρίτερα ότι ένα απλό ημίτονο είναι περιοδικό με περίοδο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Άραγε το άθροισμα ημιτόνων είναι περιοδικό?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Ας δούμε ένα απλό παράδειγμα: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Έστω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Έστω ότι είναι περιοδικό. Τότε θα ισχύει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l-GR" dirty="0" smtClean="0"/>
                  <a:t>για κάποιο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𝛵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l-G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l-GR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i="1" dirty="0"/>
                  <a:t> </a:t>
                </a:r>
                <a:r>
                  <a:rPr lang="el-GR" dirty="0" smtClean="0"/>
                  <a:t>Άρα</a:t>
                </a:r>
                <a:r>
                  <a:rPr lang="en-US" dirty="0" smtClean="0"/>
                  <a:t> 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(2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/>
                  <a:t>Π</a:t>
                </a:r>
                <a:r>
                  <a:rPr lang="el-GR" dirty="0" smtClean="0"/>
                  <a:t>ρέπει </a:t>
                </a: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ℤ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ℤ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Οπότε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ό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𝛾𝜊𝜍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𝛼𝜅𝜀𝜌𝛼𝜄𝜔𝜈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2"/>
                <a:stretch>
                  <a:fillRect l="-1884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472624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/>
                  <a:t> </a:t>
                </a:r>
                <a:r>
                  <a:rPr lang="el-GR" dirty="0" smtClean="0"/>
                  <a:t>Ελέγξτε αν τα παρακάτω αθροίσματα είναι περιοδικά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250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func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400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82616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Ανάπτυγμα σε Μερικά Κλάσματα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τεχνική του αναπτύγματος σε μερικά κλάσματα (</a:t>
                </a:r>
                <a:r>
                  <a:rPr lang="en-US" dirty="0" smtClean="0"/>
                  <a:t>Partial Fraction Expansion – PFE) </a:t>
                </a:r>
                <a:r>
                  <a:rPr lang="el-GR" dirty="0" smtClean="0"/>
                  <a:t>είναι ιδιαίτερα χρήσιμη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μέθοδος διασπά μια ρητή συνάρτηση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σε απλούς όρους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Εφαρμόζεται μόνον αν ο βαθμός πολυωνύμου του αριθμητή είναι γνήσια μικρότερος αυτού του παρονομαστή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διαδικασία διακρίνεται σε δυο περιπτώσεις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Ο παρονομαστής έχει απλές ρίζες</a:t>
                </a:r>
              </a:p>
              <a:p>
                <a:pPr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Ο παρονομαστής έχει μια ή περισσότερες ρίζες πολλαπλότητας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r="-40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6082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Ανάπτυγμα σε Μερικά Κλάσματα</a:t>
                </a:r>
                <a:r>
                  <a:rPr lang="en-US" b="1" dirty="0" smtClean="0"/>
                  <a:t> – </a:t>
                </a:r>
                <a:r>
                  <a:rPr lang="el-GR" b="1" dirty="0" smtClean="0"/>
                  <a:t>Απλές ρίζες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Έ</a:t>
                </a:r>
                <a:r>
                  <a:rPr lang="el-GR" dirty="0" smtClean="0"/>
                  <a:t>στω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 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 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Παραγοντοποιώντας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Ανάπτυγμα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διαδικασία ισχύει για πραγματικές ή μιγαδικές ρίζες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05" t="-1779" b="-187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83461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Ανάπτυγμα σε Μερικά Κλάσματα</a:t>
                </a:r>
                <a:r>
                  <a:rPr lang="en-US" b="1" dirty="0" smtClean="0"/>
                  <a:t> – </a:t>
                </a:r>
                <a:r>
                  <a:rPr lang="el-GR" b="1" dirty="0" smtClean="0"/>
                  <a:t>Πολλαπλές ρίζες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Έστω ρίζα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l-GR" dirty="0" smtClean="0"/>
                  <a:t> πολλαπλότητας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Ανάπτυγμα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l-G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2,…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διαδικασία ισχύει για πραγματικές ή μιγαδικές ρίζες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837" t="-197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9447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Δείξτε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𝑗𝑥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9494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Δείξτε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𝑗𝑥</m:t>
                          </m:r>
                        </m:den>
                      </m:f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164927"/>
              </a:xfrm>
              <a:blipFill rotWithShape="0">
                <a:blip r:embed="rId2"/>
                <a:stretch>
                  <a:fillRect l="-1973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4084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FF000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Rectangle 6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8" name="Rectangle 7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838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05531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 fontScale="925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Αν λύσουμε την εξίσωση στο χώρο των μιγαδικών αριθμών τότε το πράγμα αλλάζει! </a:t>
                </a:r>
                <a:r>
                  <a:rPr lang="el-GR" dirty="0">
                    <a:sym typeface="Wingdings" panose="05000000000000000000" pitchFamily="2" charset="2"/>
                  </a:rPr>
                  <a:t/>
                </a:r>
                <a:br>
                  <a:rPr lang="el-GR" dirty="0">
                    <a:sym typeface="Wingdings" panose="05000000000000000000" pitchFamily="2" charset="2"/>
                  </a:rPr>
                </a:br>
                <a:r>
                  <a:rPr lang="el-GR" dirty="0" smtClean="0">
                    <a:sym typeface="Wingdings" panose="05000000000000000000" pitchFamily="2" charset="2"/>
                  </a:rPr>
                  <a:t> Ας δούμε πως:</a:t>
                </a:r>
                <a:endParaRPr lang="en-US" i="1" dirty="0" smtClean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 smtClean="0"/>
                  <a:t> </a:t>
                </a:r>
                <a:r>
                  <a:rPr lang="el-GR" dirty="0"/>
                  <a:t> Αν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&gt;0⇒</m:t>
                    </m:r>
                  </m:oMath>
                </a14:m>
                <a:r>
                  <a:rPr lang="el-GR" i="1" dirty="0"/>
                  <a:t> </a:t>
                </a:r>
                <a:r>
                  <a:rPr lang="el-GR" dirty="0"/>
                  <a:t>υπάρχουν δυο διαφορετικές ρίζες μεταξύ τους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lang="el-GR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</m:rad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n-US" i="1" dirty="0"/>
                  <a:t> </a:t>
                </a:r>
                <a:r>
                  <a:rPr lang="el-GR" dirty="0"/>
                  <a:t>Αν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=0⇒</m:t>
                    </m:r>
                  </m:oMath>
                </a14:m>
                <a:r>
                  <a:rPr lang="el-GR" i="1" dirty="0"/>
                  <a:t> </a:t>
                </a:r>
                <a:r>
                  <a:rPr lang="el-GR" dirty="0"/>
                  <a:t>υπάρχει μια διπλή ρίζα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i="1" dirty="0"/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 smtClean="0"/>
                  <a:t> Αν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𝛥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𝑎𝑐</m:t>
                    </m:r>
                    <m:r>
                      <a:rPr lang="el-GR" i="1">
                        <a:latin typeface="Cambria Math" panose="02040503050406030204" pitchFamily="18" charset="0"/>
                      </a:rPr>
                      <m:t>&lt;0⇒</m:t>
                    </m:r>
                  </m:oMath>
                </a14:m>
                <a:r>
                  <a:rPr lang="el-GR" i="1" dirty="0"/>
                  <a:t> </a:t>
                </a:r>
                <a:r>
                  <a:rPr lang="el-GR" dirty="0" smtClean="0"/>
                  <a:t>υπάρχουν δυο διαφορετικές (</a:t>
                </a:r>
                <a:r>
                  <a:rPr lang="el-GR" b="1" dirty="0" smtClean="0"/>
                  <a:t>μιγαδικές</a:t>
                </a:r>
                <a:r>
                  <a:rPr lang="el-GR" dirty="0" smtClean="0"/>
                  <a:t>) ρίζες μεταξύ τους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l-GR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i="1" dirty="0"/>
                  <a:t> </a:t>
                </a:r>
                <a:r>
                  <a:rPr lang="el-GR" dirty="0" smtClean="0"/>
                  <a:t>Οπότε υπάρχουν μιγαδικές ρίζες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l-GR" i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i="1" dirty="0" smtClean="0"/>
                  <a:t/>
                </a:r>
                <a:br>
                  <a:rPr lang="el-GR" i="1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</m:d>
                            </m:e>
                          </m:rad>
                        </m:num>
                        <m:den>
                          <m:r>
                            <a:rPr lang="el-GR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l-GR" i="1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837" t="-16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841637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i="1" dirty="0"/>
                  <a:t> </a:t>
                </a:r>
                <a:r>
                  <a:rPr lang="el-GR" dirty="0" smtClean="0"/>
                  <a:t>Βρείτε τις ρίζες του τριωνύμου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endParaRPr lang="en-US" i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73" t="-17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4020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9824" y="3482023"/>
            <a:ext cx="3683782" cy="30881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6691470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μορφή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el-GR" dirty="0" smtClean="0"/>
                  <a:t>ενός μιγαδικού αριθμού ονομάζεται </a:t>
                </a:r>
                <a:endParaRPr lang="en-US" dirty="0" smtClean="0"/>
              </a:p>
              <a:p>
                <a:pPr marL="0" indent="0" algn="ctr">
                  <a:buClrTx/>
                  <a:buSzPct val="120000"/>
                  <a:buNone/>
                </a:pPr>
                <a:r>
                  <a:rPr lang="el-GR" b="1" dirty="0" smtClean="0"/>
                  <a:t>καρτεσιανή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i="1" dirty="0"/>
                  <a:t> </a:t>
                </a:r>
                <a:r>
                  <a:rPr lang="el-GR" dirty="0" smtClean="0"/>
                  <a:t>Ορολογία: 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i="1" dirty="0"/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b="1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l-GR" sz="2000" i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l-GR" sz="2000" dirty="0" smtClean="0">
                    <a:solidFill>
                      <a:srgbClr val="FF0000"/>
                    </a:solidFill>
                  </a:rPr>
                  <a:t>τετμημένη </a:t>
                </a:r>
                <a:r>
                  <a:rPr lang="el-GR" sz="2000" dirty="0" smtClean="0"/>
                  <a:t>: </a:t>
                </a:r>
                <a:r>
                  <a:rPr lang="el-GR" sz="2000" i="1" dirty="0" smtClean="0"/>
                  <a:t>πραγματικό μέρος </a:t>
                </a:r>
                <a:r>
                  <a:rPr lang="el-GR" sz="2000" dirty="0" smtClean="0"/>
                  <a:t>του μιγαδικού αριθμού </a:t>
                </a:r>
                <a:endParaRPr lang="en-US" sz="2000" b="0" i="1" dirty="0" smtClean="0">
                  <a:latin typeface="Cambria Math" panose="02040503050406030204" pitchFamily="18" charset="0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000" b="0" i="1" dirty="0" smtClean="0"/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n-US" sz="2000" i="1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l-GR" sz="2000" i="1" dirty="0">
                    <a:solidFill>
                      <a:srgbClr val="00B050"/>
                    </a:solidFill>
                  </a:rPr>
                  <a:t> </a:t>
                </a:r>
                <a:r>
                  <a:rPr lang="el-GR" sz="2000" dirty="0" smtClean="0">
                    <a:solidFill>
                      <a:srgbClr val="00B050"/>
                    </a:solidFill>
                  </a:rPr>
                  <a:t>τεταγμένη </a:t>
                </a:r>
                <a:r>
                  <a:rPr lang="el-GR" sz="2000" dirty="0"/>
                  <a:t>: </a:t>
                </a:r>
                <a:r>
                  <a:rPr lang="el-GR" sz="2000" i="1" dirty="0" smtClean="0"/>
                  <a:t>φανταστικό </a:t>
                </a:r>
                <a:r>
                  <a:rPr lang="el-GR" sz="2000" i="1" dirty="0"/>
                  <a:t>μέρος </a:t>
                </a:r>
                <a:r>
                  <a:rPr lang="el-GR" sz="2000" dirty="0"/>
                  <a:t>του μιγαδικού αριθμού 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201168" lvl="1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000" b="0" i="1" smtClean="0">
                          <a:latin typeface="Cambria Math" panose="02040503050406030204" pitchFamily="18" charset="0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Άρα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ℑ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b="0" i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i="1" dirty="0" smtClean="0"/>
                  <a:t> </a:t>
                </a:r>
                <a:r>
                  <a:rPr lang="el-GR" dirty="0" smtClean="0"/>
                  <a:t>Ένας μιγαδικός αριθμός μπορεί να αναπαρασταθεί</a:t>
                </a:r>
                <a:br>
                  <a:rPr lang="el-GR" dirty="0" smtClean="0"/>
                </a:br>
                <a:r>
                  <a:rPr lang="el-GR" dirty="0" smtClean="0"/>
                  <a:t>από ένα </a:t>
                </a:r>
                <a:r>
                  <a:rPr lang="el-GR" b="1" dirty="0" smtClean="0"/>
                  <a:t>διάνυσμα</a:t>
                </a:r>
                <a:r>
                  <a:rPr lang="el-GR" dirty="0" smtClean="0"/>
                  <a:t> που ξεκινά από το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l-GR" dirty="0" smtClean="0"/>
                  <a:t> και </a:t>
                </a:r>
                <a:br>
                  <a:rPr lang="el-GR" dirty="0" smtClean="0"/>
                </a:br>
                <a:r>
                  <a:rPr lang="el-GR" dirty="0" smtClean="0"/>
                  <a:t>καταλήγει στις συντεταγμένες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l-GR" i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sz="700" b="1" i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i="1" dirty="0" smtClean="0"/>
                  <a:t> </a:t>
                </a:r>
                <a:r>
                  <a:rPr lang="el-GR" b="1" dirty="0" smtClean="0"/>
                  <a:t>Συζυγής</a:t>
                </a:r>
                <a:r>
                  <a:rPr lang="el-GR" dirty="0" smtClean="0"/>
                  <a:t> (</a:t>
                </a:r>
                <a:r>
                  <a:rPr lang="en-US" dirty="0" smtClean="0"/>
                  <a:t>conjugate) </a:t>
                </a:r>
                <a:r>
                  <a:rPr lang="el-GR" dirty="0" smtClean="0"/>
                  <a:t>ενός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μιγαδικού αριθμού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endParaRPr lang="en-US" i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i="1" dirty="0"/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6691470" cy="6301049"/>
              </a:xfrm>
              <a:blipFill rotWithShape="0">
                <a:blip r:embed="rId3"/>
                <a:stretch>
                  <a:fillRect l="-2550" t="-17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/>
          <p:nvPr/>
        </p:nvCxnSpPr>
        <p:spPr>
          <a:xfrm>
            <a:off x="6676991" y="2538530"/>
            <a:ext cx="225552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04751" y="1669850"/>
            <a:ext cx="0" cy="173736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05980" y="2538530"/>
                <a:ext cx="22762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ℜ</m:t>
                      </m:r>
                    </m:oMath>
                  </m:oMathPara>
                </a14:m>
                <a:endParaRPr lang="el-GR" i="1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5980" y="2538530"/>
                <a:ext cx="227626" cy="276999"/>
              </a:xfrm>
              <a:prstGeom prst="rect">
                <a:avLst/>
              </a:prstGeom>
              <a:blipFill rotWithShape="0">
                <a:blip r:embed="rId4"/>
                <a:stretch>
                  <a:fillRect l="-29730" r="-29730" b="-1087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879702" y="1451664"/>
                <a:ext cx="2051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ℑ</m:t>
                      </m:r>
                    </m:oMath>
                  </m:oMathPara>
                </a14:m>
                <a:endParaRPr lang="el-GR" i="1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702" y="1451664"/>
                <a:ext cx="205184" cy="276999"/>
              </a:xfrm>
              <a:prstGeom prst="rect">
                <a:avLst/>
              </a:prstGeom>
              <a:blipFill rotWithShape="0">
                <a:blip r:embed="rId5"/>
                <a:stretch>
                  <a:fillRect l="-33333" r="-33333" b="-1304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11" name="Rectangle 10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151177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0"/>
            <a:ext cx="8959042" cy="6301049"/>
          </a:xfrm>
        </p:spPr>
        <p:txBody>
          <a:bodyPr>
            <a:normAutofit/>
          </a:bodyPr>
          <a:lstStyle/>
          <a:p>
            <a:pPr marL="0" indent="0">
              <a:buClrTx/>
              <a:buSzPct val="120000"/>
              <a:buNone/>
            </a:pPr>
            <a:endParaRPr lang="en-US" i="1" dirty="0"/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endParaRPr lang="en-US" i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599" y="467574"/>
            <a:ext cx="7070408" cy="6041292"/>
          </a:xfrm>
          <a:prstGeom prst="rect">
            <a:avLst/>
          </a:prstGeom>
        </p:spPr>
      </p:pic>
      <p:sp>
        <p:nvSpPr>
          <p:cNvPr id="7" name="5-Point Star 6"/>
          <p:cNvSpPr/>
          <p:nvPr/>
        </p:nvSpPr>
        <p:spPr>
          <a:xfrm>
            <a:off x="7813140" y="2788467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1" name="5-Point Star 10"/>
          <p:cNvSpPr/>
          <p:nvPr/>
        </p:nvSpPr>
        <p:spPr>
          <a:xfrm>
            <a:off x="7813139" y="3036473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2" name="5-Point Star 11"/>
          <p:cNvSpPr/>
          <p:nvPr/>
        </p:nvSpPr>
        <p:spPr>
          <a:xfrm>
            <a:off x="7813139" y="3306471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3" name="5-Point Star 12"/>
          <p:cNvSpPr/>
          <p:nvPr/>
        </p:nvSpPr>
        <p:spPr>
          <a:xfrm>
            <a:off x="7813138" y="3554477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4" name="5-Point Star 13"/>
          <p:cNvSpPr/>
          <p:nvPr/>
        </p:nvSpPr>
        <p:spPr>
          <a:xfrm>
            <a:off x="7813137" y="4197760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5" name="5-Point Star 14"/>
          <p:cNvSpPr/>
          <p:nvPr/>
        </p:nvSpPr>
        <p:spPr>
          <a:xfrm>
            <a:off x="7800830" y="4445766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6" name="5-Point Star 15"/>
          <p:cNvSpPr/>
          <p:nvPr/>
        </p:nvSpPr>
        <p:spPr>
          <a:xfrm>
            <a:off x="7813136" y="4715764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7" name="5-Point Star 16"/>
          <p:cNvSpPr/>
          <p:nvPr/>
        </p:nvSpPr>
        <p:spPr>
          <a:xfrm>
            <a:off x="7797577" y="5034911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8" name="5-Point Star 17"/>
          <p:cNvSpPr/>
          <p:nvPr/>
        </p:nvSpPr>
        <p:spPr>
          <a:xfrm>
            <a:off x="7791772" y="5970825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19" name="5-Point Star 18"/>
          <p:cNvSpPr/>
          <p:nvPr/>
        </p:nvSpPr>
        <p:spPr>
          <a:xfrm>
            <a:off x="7800826" y="6218831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5-Point Star 19"/>
          <p:cNvSpPr/>
          <p:nvPr/>
        </p:nvSpPr>
        <p:spPr>
          <a:xfrm>
            <a:off x="7793525" y="5729335"/>
            <a:ext cx="126749" cy="13580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ectangle 20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22" name="Rectangle 21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289446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Έχει αποδειχθεί ότι: </a:t>
                </a:r>
                <a:r>
                  <a:rPr lang="el-GR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Ένα πολυώνυμο βαθμού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Ν</m:t>
                    </m:r>
                  </m:oMath>
                </a14:m>
                <a:r>
                  <a:rPr lang="el-GR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έχει γενικά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  <a:ea typeface="Arial Unicode MS" panose="020B0604020202020204" pitchFamily="34" charset="-128"/>
                        <a:cs typeface="Arial Unicode MS" panose="020B0604020202020204" pitchFamily="34" charset="-128"/>
                      </a:rPr>
                      <m:t>Ν</m:t>
                    </m:r>
                  </m:oMath>
                </a14:m>
                <a:r>
                  <a:rPr lang="el-GR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 ρίζες (πραγματικές ή/και μιγαδικές). Αν οι συντελεστές του πολυωνύμου είναι πραγματικοί αριθμοί, τότε οι όποιες μιγαδικές ρίζες υπάρχουν θα «έρχονται» πάντα σε συζυγή ζεύγη!</a:t>
                </a:r>
                <a:br>
                  <a:rPr lang="el-GR" dirty="0" smtClean="0">
                    <a:latin typeface="Arial Unicode MS" panose="020B0604020202020204" pitchFamily="34" charset="-128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</a:br>
                <a:endParaRPr lang="el-GR" dirty="0" smtClean="0">
                  <a:latin typeface="Arial Unicode MS" panose="020B0604020202020204" pitchFamily="34" charset="-128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2000" dirty="0" smtClean="0"/>
                  <a:t>Το είδαμε στο προηγούμενο παράδειγμα</a:t>
                </a:r>
              </a:p>
              <a:p>
                <a:pPr marL="201168" lvl="1" indent="0">
                  <a:buClrTx/>
                  <a:buSzPct val="120000"/>
                  <a:buNone/>
                </a:pPr>
                <a:endParaRPr lang="el-GR" sz="20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Π.χ.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−1−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1741" r="-217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8000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/>
                  <a:t>Μέτρο</a:t>
                </a:r>
                <a:r>
                  <a:rPr lang="el-GR" dirty="0"/>
                  <a:t> μιγαδικού αριθμού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ονομάζεται το μήκος του διανύσματος που τον αναπαριστά στο μιγαδικό επίπεδο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Αλλιώς, μέτρο ονομάζεται η ευκλείδεια απόσταση του μιγαδικού αριθμού από την αρχή των αξόνων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b="1" dirty="0"/>
                  <a:t>Φάση</a:t>
                </a:r>
                <a:r>
                  <a:rPr lang="el-GR" dirty="0"/>
                  <a:t> μιγαδικού αριθμού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r>
                  <a:rPr lang="en-US" dirty="0"/>
                  <a:t> </a:t>
                </a:r>
                <a:r>
                  <a:rPr lang="el-GR" dirty="0"/>
                  <a:t>ονομάζεται η γωνία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l-GR" dirty="0"/>
                  <a:t> που σχηματίζει με τον οριζόντιο άξονα (των πραγματικών αριθμών</a:t>
                </a:r>
                <a:r>
                  <a:rPr lang="el-GR" dirty="0" smtClean="0"/>
                  <a:t>)</a:t>
                </a:r>
                <a:r>
                  <a:rPr lang="en-US" dirty="0" smtClean="0"/>
                  <a:t> </a:t>
                </a:r>
                <a:r>
                  <a:rPr lang="el-GR" dirty="0" smtClean="0"/>
                  <a:t>κατά την ορθή μαθηματική φορά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Συμβολίζεται και ως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arg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ή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0"/>
                <a:ext cx="8959042" cy="6301049"/>
              </a:xfrm>
              <a:blipFill rotWithShape="0">
                <a:blip r:embed="rId2"/>
                <a:stretch>
                  <a:fillRect l="-1905" t="-174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320" y="3178098"/>
            <a:ext cx="4198911" cy="306022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6262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1190</TotalTime>
  <Words>611</Words>
  <Application>Microsoft Office PowerPoint</Application>
  <PresentationFormat>On-screen Show (4:3)</PresentationFormat>
  <Paragraphs>257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 Unicode MS</vt:lpstr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 Συνεχούς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164</cp:revision>
  <dcterms:created xsi:type="dcterms:W3CDTF">2018-08-17T16:23:20Z</dcterms:created>
  <dcterms:modified xsi:type="dcterms:W3CDTF">2020-05-31T00:11:17Z</dcterms:modified>
</cp:coreProperties>
</file>