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5"/>
  </p:notesMasterIdLst>
  <p:sldIdLst>
    <p:sldId id="256" r:id="rId2"/>
    <p:sldId id="257" r:id="rId3"/>
    <p:sldId id="313" r:id="rId4"/>
    <p:sldId id="314" r:id="rId5"/>
    <p:sldId id="315" r:id="rId6"/>
    <p:sldId id="316" r:id="rId7"/>
    <p:sldId id="317" r:id="rId8"/>
    <p:sldId id="318" r:id="rId9"/>
    <p:sldId id="319" r:id="rId10"/>
    <p:sldId id="320" r:id="rId11"/>
    <p:sldId id="321" r:id="rId12"/>
    <p:sldId id="282" r:id="rId13"/>
    <p:sldId id="322" r:id="rId14"/>
  </p:sldIdLst>
  <p:sldSz cx="9144000" cy="6858000" type="screen4x3"/>
  <p:notesSz cx="6858000" cy="9144000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38" y="43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89062-E051-4BCA-AA8C-6B3C1D6CCA96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50A59-FFED-41A9-BB35-C17ACF6B62E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96560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/>
              <a:t>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093704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/>
              <a:t>10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597824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/>
              <a:t>11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230213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/>
              <a:t>2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2042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/>
              <a:t>3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3751574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/>
              <a:t>4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69970889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/>
              <a:t>5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1727951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/>
              <a:t>6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6427520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/>
              <a:t>7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665410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/>
              <a:t>8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0599089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/>
              <a:t>9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2088097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777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30243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34328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124455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245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37918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81939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48654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85433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994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49128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143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546562"/>
            <a:ext cx="7543800" cy="1109846"/>
          </a:xfrm>
        </p:spPr>
        <p:txBody>
          <a:bodyPr>
            <a:normAutofit fontScale="90000"/>
          </a:bodyPr>
          <a:lstStyle/>
          <a:p>
            <a:pPr algn="ctr"/>
            <a:r>
              <a:rPr lang="el-GR" sz="4500" dirty="0" smtClean="0"/>
              <a:t>Επεξεργασία Σήματος </a:t>
            </a:r>
            <a:br>
              <a:rPr lang="el-GR" sz="4500" dirty="0" smtClean="0"/>
            </a:br>
            <a:r>
              <a:rPr lang="el-GR" sz="4500" dirty="0" smtClean="0"/>
              <a:t>Διακριτού Χρόνου</a:t>
            </a:r>
            <a:endParaRPr lang="el-GR" sz="4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1961804"/>
            <a:ext cx="7543800" cy="3371850"/>
          </a:xfrm>
        </p:spPr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0" y="24418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  <p:sp>
        <p:nvSpPr>
          <p:cNvPr id="5" name="Rectangle 4"/>
          <p:cNvSpPr/>
          <p:nvPr/>
        </p:nvSpPr>
        <p:spPr>
          <a:xfrm>
            <a:off x="0" y="6403918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  <p:sp>
        <p:nvSpPr>
          <p:cNvPr id="6" name="TextBox 5"/>
          <p:cNvSpPr txBox="1"/>
          <p:nvPr/>
        </p:nvSpPr>
        <p:spPr>
          <a:xfrm>
            <a:off x="822960" y="3769922"/>
            <a:ext cx="71073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endParaRPr lang="en-US" sz="2100" dirty="0"/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l-GR" sz="2100" dirty="0" smtClean="0"/>
              <a:t>Μαθηματικό Υπόβαθρο</a:t>
            </a:r>
            <a:endParaRPr lang="el-GR" sz="2100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90949"/>
            <a:ext cx="9144000" cy="15274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408529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9056718" cy="6289616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Ανάπτυγμα σε Μερικά Κλάσματα</a:t>
                </a: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Στην περίπτωση πολλαπλής ρίζας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l-GR" dirty="0" smtClean="0"/>
                  <a:t>η ρητή συνάρτηση γράφεται ως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b>
                          </m:sSub>
                        </m:num>
                        <m:den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</a:t>
                </a:r>
              </a:p>
              <a:p>
                <a:pPr marL="0" indent="0">
                  <a:buClrTx/>
                  <a:buSzPct val="120000"/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</a:t>
                </a:r>
                <a:r>
                  <a:rPr lang="el-GR" dirty="0" smtClean="0"/>
                  <a:t>με τα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να δίνονται από τη σχέση που είδατε νωρίτερα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ClrTx/>
                  <a:buSzPct val="120000"/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l-GR">
                                <a:latin typeface="Cambria Math" panose="02040503050406030204" pitchFamily="18" charset="0"/>
                              </a:rPr>
                              <m:t>​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sub>
                    </m:sSub>
                  </m:oMath>
                </a14:m>
                <a:r>
                  <a:rPr lang="en-US" dirty="0" smtClean="0"/>
                  <a:t>   </a:t>
                </a:r>
              </a:p>
              <a:p>
                <a:pPr marL="0" indent="0">
                  <a:buClrTx/>
                  <a:buSzPct val="120000"/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</a:t>
                </a:r>
              </a:p>
              <a:p>
                <a:pPr marL="0" indent="0">
                  <a:buClrTx/>
                  <a:buSzPct val="120000"/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</a:t>
                </a:r>
                <a:r>
                  <a:rPr lang="el-GR" dirty="0" smtClean="0"/>
                  <a:t>ενώ τα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δίνονται από τη</a:t>
                </a:r>
                <a:r>
                  <a:rPr lang="en-US" dirty="0"/>
                  <a:t> </a:t>
                </a:r>
                <a:r>
                  <a:rPr lang="el-GR" dirty="0" smtClean="0"/>
                  <a:t>σχέση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!</m:t>
                          </m:r>
                        </m:den>
                      </m:f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den>
                      </m:f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𝜆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sub>
                      </m:sSub>
                    </m:oMath>
                  </m:oMathPara>
                </a14:m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:endParaRPr lang="el-G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9056718" cy="6289616"/>
              </a:xfrm>
              <a:blipFill rotWithShape="0">
                <a:blip r:embed="rId3"/>
                <a:stretch>
                  <a:fillRect l="-1884" t="-174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6912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  <p:sp>
        <p:nvSpPr>
          <p:cNvPr id="5" name="Rectangle 4"/>
          <p:cNvSpPr/>
          <p:nvPr/>
        </p:nvSpPr>
        <p:spPr>
          <a:xfrm>
            <a:off x="0" y="6570173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5789646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9056718" cy="6289616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Ανάπτυγμα σε Μερικά Κλάσματα</a:t>
                </a: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Παράδειγμα: </a:t>
                </a:r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r>
                  <a:rPr lang="el-GR" dirty="0" smtClean="0"/>
                  <a:t> Δείξτε ότι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1+3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−4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1+2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:endParaRPr lang="el-G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9056718" cy="6289616"/>
              </a:xfrm>
              <a:blipFill rotWithShape="0">
                <a:blip r:embed="rId3"/>
                <a:stretch>
                  <a:fillRect l="-1952" t="-174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6912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  <p:sp>
        <p:nvSpPr>
          <p:cNvPr id="5" name="Rectangle 4"/>
          <p:cNvSpPr/>
          <p:nvPr/>
        </p:nvSpPr>
        <p:spPr>
          <a:xfrm>
            <a:off x="0" y="6570173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2218647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3" y="346019"/>
            <a:ext cx="8959040" cy="6154535"/>
          </a:xfrm>
        </p:spPr>
        <p:txBody>
          <a:bodyPr>
            <a:normAutofit/>
          </a:bodyPr>
          <a:lstStyle/>
          <a:p>
            <a:pPr marL="0" indent="0" algn="ctr">
              <a:buClrTx/>
              <a:buSzPct val="120000"/>
              <a:buNone/>
            </a:pPr>
            <a:endParaRPr lang="el-GR" sz="5400" b="1" dirty="0"/>
          </a:p>
          <a:p>
            <a:pPr marL="0" indent="0" algn="ctr">
              <a:buClrTx/>
              <a:buSzPct val="120000"/>
              <a:buNone/>
            </a:pPr>
            <a:r>
              <a:rPr lang="el-GR" sz="5400" b="1" dirty="0" smtClean="0">
                <a:ln w="22225">
                  <a:solidFill>
                    <a:srgbClr val="00B0F0"/>
                  </a:solidFill>
                  <a:prstDash val="solid"/>
                </a:ln>
                <a:solidFill>
                  <a:schemeClr val="bg2">
                    <a:lumMod val="90000"/>
                  </a:schemeClr>
                </a:solidFill>
              </a:rPr>
              <a:t>ΤΕΛΟΣ ΔΙΑΛΕΞΗΣ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263409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  <p:sp>
        <p:nvSpPr>
          <p:cNvPr id="5" name="Rectangle 4"/>
          <p:cNvSpPr/>
          <p:nvPr/>
        </p:nvSpPr>
        <p:spPr>
          <a:xfrm>
            <a:off x="0" y="6561861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705100"/>
            <a:ext cx="5042707" cy="2448997"/>
          </a:xfrm>
          <a:prstGeom prst="ellipse">
            <a:avLst/>
          </a:prstGeom>
          <a:ln w="63500" cap="rnd">
            <a:solidFill>
              <a:srgbClr val="00B0F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218380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3" y="346019"/>
            <a:ext cx="8959040" cy="6154535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Wingdings" panose="05000000000000000000" pitchFamily="2" charset="2"/>
              <a:buChar char="q"/>
            </a:pPr>
            <a:r>
              <a:rPr lang="el-GR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l-G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Οι διαφάνειες αυτές διατίθενται </a:t>
            </a:r>
            <a:r>
              <a:rPr lang="el-G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με άδεια </a:t>
            </a:r>
            <a:r>
              <a:rPr lang="el-GR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Creative</a:t>
            </a:r>
            <a:r>
              <a:rPr lang="el-G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l-GR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Commons</a:t>
            </a:r>
            <a:r>
              <a:rPr lang="el-G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Αναφορά Δημιουργού-Μη Εμπορική Χρήση 4.0 Διεθνές. </a:t>
            </a:r>
            <a:endParaRPr lang="el-GR" sz="28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ClrTx/>
              <a:buSzPct val="120000"/>
              <a:buNone/>
            </a:pPr>
            <a:endParaRPr lang="en-US" sz="5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ClrTx/>
              <a:buSzPct val="120000"/>
              <a:buFont typeface="Wingdings" panose="05000000000000000000" pitchFamily="2" charset="2"/>
              <a:buChar char="q"/>
            </a:pPr>
            <a:r>
              <a:rPr lang="el-G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Οι διαφάνειες αυτές συνοδεύουν το σύγγραμμα «Επεξεργασία Σήματος Συνεχούς και Διακριτού Χρόνου: μια πρώτη εισαγωγή», εκδόσεις </a:t>
            </a:r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Gutenberg</a:t>
            </a:r>
            <a:r>
              <a:rPr lang="el-G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ISBN: 978-960-01-2042-4</a:t>
            </a:r>
            <a:endParaRPr lang="el-GR" sz="2800" dirty="0">
              <a:ln w="0"/>
              <a:solidFill>
                <a:schemeClr val="tx1"/>
              </a:solidFill>
            </a:endParaRPr>
          </a:p>
          <a:p>
            <a:pPr marL="0" indent="0">
              <a:buClrTx/>
              <a:buSzPct val="120000"/>
              <a:buNone/>
            </a:pPr>
            <a:endParaRPr lang="el-GR" sz="5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ClrTx/>
              <a:buSzPct val="120000"/>
              <a:buFont typeface="Wingdings" panose="05000000000000000000" pitchFamily="2" charset="2"/>
              <a:buChar char="q"/>
            </a:pPr>
            <a:r>
              <a:rPr lang="el-G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Για </a:t>
            </a:r>
            <a:r>
              <a:rPr lang="el-G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να δείτε ένα αντίγραφο αυτής της άδειας, επισκεφθείτε το </a:t>
            </a:r>
            <a:endParaRPr lang="el-GR" sz="28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ctr">
              <a:buClrTx/>
              <a:buSzPct val="120000"/>
              <a:buNone/>
            </a:pPr>
            <a:r>
              <a:rPr lang="el-G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</a:t>
            </a:r>
            <a:r>
              <a:rPr lang="el-G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://creativecommons.org/licenses/by-nc/4.0</a:t>
            </a:r>
            <a:r>
              <a:rPr lang="el-G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endParaRPr lang="en-US" sz="28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150" y="5385392"/>
            <a:ext cx="3187305" cy="111516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24418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60579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15626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9056718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Ακολουθίες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</a:t>
                </a:r>
                <a:r>
                  <a:rPr lang="el-GR" dirty="0" smtClean="0"/>
                  <a:t>Πολύ βασικές στη μελέτη σημάτων διακριτού χρόνου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/>
                  <a:t> </a:t>
                </a:r>
                <a:r>
                  <a:rPr lang="el-GR" dirty="0" smtClean="0"/>
                  <a:t>Ακολουθία είναι μια διατεταγμένη λίστα αριθμών</a:t>
                </a:r>
                <a:endParaRPr lang="en-US" dirty="0" smtClean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Ακριβέστερα, μια συνάρτηση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l-GR" dirty="0" smtClean="0"/>
                  <a:t> με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ένα σύνολο αριθμών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Η ακολουθία έχει όρους, άπειρους ή πεπερασμ</a:t>
                </a:r>
                <a:r>
                  <a:rPr lang="el-GR" dirty="0"/>
                  <a:t>έ</a:t>
                </a:r>
                <a:r>
                  <a:rPr lang="el-GR" dirty="0" smtClean="0"/>
                  <a:t>νους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Συμβολίζεται με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με το δείκτη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να συμβολίζει τη θέση του αριθμού στην ακολουθία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Π.χ.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0,−1, 2 ,−3, 4, −2, 3, −4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=−1, 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7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=−4</m:t>
                    </m:r>
                  </m:oMath>
                </a14:m>
                <a:endParaRPr lang="en-US" dirty="0" smtClean="0"/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Αργότερα θα τη συμβολίσουμε ως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ή συνηθέστερα ως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9056718" cy="6164927"/>
              </a:xfrm>
              <a:blipFill rotWithShape="0">
                <a:blip r:embed="rId3"/>
                <a:stretch>
                  <a:fillRect l="-1884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6912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  <p:sp>
        <p:nvSpPr>
          <p:cNvPr id="5" name="Rectangle 4"/>
          <p:cNvSpPr/>
          <p:nvPr/>
        </p:nvSpPr>
        <p:spPr>
          <a:xfrm>
            <a:off x="0" y="6570173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" y="3851599"/>
            <a:ext cx="853440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63449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9056718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Ακολουθίες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Σύγκλιση Ακολουθίας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Μια ακολουθία συγκλίνει στον αριθμό </a:t>
                </a:r>
                <a14:m>
                  <m:oMath xmlns:m="http://schemas.openxmlformats.org/officeDocument/2006/math">
                    <m:r>
                      <a:rPr lang="el-GR" i="1" dirty="0" smtClean="0"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r>
                  <a:rPr lang="el-GR" dirty="0" smtClean="0"/>
                  <a:t> αν</a:t>
                </a:r>
                <a:r>
                  <a:rPr lang="en-US" dirty="0"/>
                  <a:t> </a:t>
                </a:r>
                <a:r>
                  <a:rPr lang="el-GR" dirty="0" smtClean="0"/>
                  <a:t>για κάθε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υπάρχει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 smtClean="0"/>
                  <a:t>:</a:t>
                </a:r>
                <a:r>
                  <a:rPr lang="el-GR" dirty="0" smtClean="0"/>
                  <a:t/>
                </a:r>
                <a:br>
                  <a:rPr lang="el-GR" dirty="0" smtClean="0"/>
                </a:br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𝜁</m:t>
                          </m:r>
                        </m:e>
                      </m:d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𝜖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/>
                  <a:t> </a:t>
                </a:r>
                <a:r>
                  <a:rPr lang="el-GR" dirty="0" smtClean="0"/>
                  <a:t>  για κάθε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l-GR" dirty="0" smtClean="0"/>
                  <a:t/>
                </a:r>
                <a:br>
                  <a:rPr lang="el-GR" dirty="0" smtClean="0"/>
                </a:br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Συμβολισμός: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Πρακτικά σημαίνει ότι η απόσταση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𝜁</m:t>
                        </m:r>
                      </m:e>
                    </m:d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γίνεται όσο μικρή θέλουμε από κάποιο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και μετά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Αποδεικνύεται ότι ο αριθμός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</a:rPr>
                      <m:t>𝜁</m:t>
                    </m:r>
                  </m:oMath>
                </a14:m>
                <a:r>
                  <a:rPr lang="el-GR" dirty="0" smtClean="0"/>
                  <a:t> είναι μοναδικός</a:t>
                </a:r>
                <a:br>
                  <a:rPr lang="el-GR" dirty="0" smtClean="0"/>
                </a:b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Αν μια ακολουθία δε συγκλίνει, τότε λέγεται ότι αποκλίνει</a:t>
                </a:r>
                <a:br>
                  <a:rPr lang="el-GR" dirty="0" smtClean="0"/>
                </a:b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Για μιγαδικές ακολουθίες, πρέπει να συγκλίνει τόσο το φανταστικό όσο και το πραγματικό μέρος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9056718" cy="6164927"/>
              </a:xfrm>
              <a:blipFill rotWithShape="0">
                <a:blip r:embed="rId3"/>
                <a:stretch>
                  <a:fillRect l="-1884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6912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  <p:sp>
        <p:nvSpPr>
          <p:cNvPr id="5" name="Rectangle 4"/>
          <p:cNvSpPr/>
          <p:nvPr/>
        </p:nvSpPr>
        <p:spPr>
          <a:xfrm>
            <a:off x="0" y="6570173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923017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9056718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Ακολουθίες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Παράδειγμα:</a:t>
                </a:r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r>
                  <a:rPr lang="el-GR" b="1" dirty="0"/>
                  <a:t> </a:t>
                </a:r>
                <a:r>
                  <a:rPr lang="el-GR" dirty="0" smtClean="0"/>
                  <a:t>Δείξτε ότι η ακολουθία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συγκλίνει στο μηδέν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9056718" cy="6164927"/>
              </a:xfrm>
              <a:blipFill rotWithShape="0">
                <a:blip r:embed="rId3"/>
                <a:stretch>
                  <a:fillRect l="-1952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6912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  <p:sp>
        <p:nvSpPr>
          <p:cNvPr id="5" name="Rectangle 4"/>
          <p:cNvSpPr/>
          <p:nvPr/>
        </p:nvSpPr>
        <p:spPr>
          <a:xfrm>
            <a:off x="0" y="6570173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78373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9056718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Ακολουθίες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Φραγμένη ακολουθία: αν μια ακολουθία συγκλίνει, τότε είναι φραγμένη, δηλ.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∀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ℕ</m:t>
                      </m:r>
                    </m:oMath>
                  </m:oMathPara>
                </a14:m>
                <a:endParaRPr lang="en-US" b="0" dirty="0" smtClean="0">
                  <a:ea typeface="Cambria Math" panose="02040503050406030204" pitchFamily="18" charset="0"/>
                </a:endParaRP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Το αντίστροφο δεν ισχύει απαραίτητα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Σύγκλιση στο άπειρο: αν για οποιονδήποτε αριθμό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i="0" dirty="0" smtClean="0">
                        <a:latin typeface="Cambria Math" panose="02040503050406030204" pitchFamily="18" charset="0"/>
                      </a:rPr>
                      <m:t>Μ</m:t>
                    </m:r>
                    <m:r>
                      <a:rPr lang="el-GR" i="1" dirty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l-GR" dirty="0" smtClean="0"/>
                  <a:t> μπορούμε να βρούμε έναν αριθμό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τέτοιο ώστε</a:t>
                </a:r>
                <a:endParaRPr lang="el-GR" dirty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∀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</m:oMath>
                  </m:oMathPara>
                </a14:m>
                <a:endParaRPr lang="en-US" b="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Συμβολισμός: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b="0" i="1" smtClean="0">
                        <a:latin typeface="Cambria Math" panose="02040503050406030204" pitchFamily="18" charset="0"/>
                      </a:rPr>
                      <m:t>+∞</m:t>
                    </m:r>
                  </m:oMath>
                </a14:m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Μπορείτε να δείξετε ότι </a:t>
                </a:r>
                <a:endParaRPr lang="el-GR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ClrTx/>
                  <a:buSzPct val="120000"/>
                  <a:buNone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+∞</m:t>
                    </m:r>
                  </m:oMath>
                </a14:m>
                <a:r>
                  <a:rPr lang="en-US" dirty="0" smtClean="0"/>
                  <a:t> </a:t>
                </a: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και ότι </a:t>
                </a:r>
                <a:endParaRPr lang="el-GR" i="1" dirty="0" smtClean="0">
                  <a:latin typeface="Cambria Math" panose="02040503050406030204" pitchFamily="18" charset="0"/>
                </a:endParaRPr>
              </a:p>
              <a:p>
                <a:pPr marL="0" indent="0" algn="ctr">
                  <a:buClrTx/>
                  <a:buSzPct val="120000"/>
                  <a:buNone/>
                </a:pPr>
                <a14:m>
                  <m:oMath xmlns:m="http://schemas.openxmlformats.org/officeDocument/2006/math">
                    <m:limLow>
                      <m:limLow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sSup>
                      <m:sSup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=+∞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smtClean="0"/>
                  <a:t>?</a:t>
                </a: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Για τον υπολογισμό ορίων ακολουθιών ισχύουν οι γνωστές ιδιότητες που γνωρίζετε από τα όρια συναρτήσεων</a:t>
                </a: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9056718" cy="6164927"/>
              </a:xfrm>
              <a:blipFill rotWithShape="0">
                <a:blip r:embed="rId3"/>
                <a:stretch>
                  <a:fillRect l="-1884" t="-1779" r="-1615" b="-791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6912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  <p:sp>
        <p:nvSpPr>
          <p:cNvPr id="5" name="Rectangle 4"/>
          <p:cNvSpPr/>
          <p:nvPr/>
        </p:nvSpPr>
        <p:spPr>
          <a:xfrm>
            <a:off x="0" y="6570173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3670291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9056718" cy="6164927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Σειρές</a:t>
                </a: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Αθροίσματα της μορφής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1+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</a:t>
                </a:r>
                <a:r>
                  <a:rPr lang="el-GR" dirty="0" smtClean="0"/>
                  <a:t>είναι πολύ συνήθη στο διακριτό χρόνο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Όταν</a:t>
                </a:r>
                <a:r>
                  <a:rPr lang="en-US" dirty="0" smtClean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→+∞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μπορούμε να δείξουμε εύκολα ότι </a:t>
                </a:r>
                <a:r>
                  <a:rPr lang="el-GR" sz="500" dirty="0" smtClean="0"/>
                  <a:t/>
                </a:r>
                <a:br>
                  <a:rPr lang="el-GR" sz="500" dirty="0" smtClean="0"/>
                </a:br>
                <a:r>
                  <a:rPr lang="el-GR" sz="500" dirty="0" smtClean="0"/>
                  <a:t/>
                </a:r>
                <a:br>
                  <a:rPr lang="el-GR" sz="500" dirty="0" smtClean="0"/>
                </a:br>
                <a:r>
                  <a:rPr lang="el-GR" sz="500" dirty="0" smtClean="0"/>
                  <a:t/>
                </a:r>
                <a:br>
                  <a:rPr lang="el-GR" sz="500" dirty="0" smtClean="0"/>
                </a:br>
                <a14:m>
                  <m:oMath xmlns:m="http://schemas.openxmlformats.org/officeDocument/2006/math">
                    <m:limLow>
                      <m:limLow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lim</m:t>
                        </m: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→∞</m:t>
                        </m:r>
                      </m:lim>
                    </m:limLow>
                    <m:f>
                      <m:f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num>
                      <m:den>
                        <m:r>
                          <a:rPr lang="en-US" i="1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den>
                    </m:f>
                  </m:oMath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</a:t>
                </a:r>
                <a:r>
                  <a:rPr lang="el-GR" dirty="0" smtClean="0"/>
                  <a:t>αλλά μόνον όταν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&lt;1</m:t>
                    </m:r>
                  </m:oMath>
                </a14:m>
                <a:r>
                  <a:rPr lang="en-US" dirty="0" smtClean="0"/>
                  <a:t>, </a:t>
                </a:r>
                <a:r>
                  <a:rPr lang="el-GR" dirty="0" smtClean="0"/>
                  <a:t>ειδάλλως το παραπάνω αποκλίνει στο άπειρο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9056718" cy="6164927"/>
              </a:xfrm>
              <a:blipFill rotWithShape="0">
                <a:blip r:embed="rId3"/>
                <a:stretch>
                  <a:fillRect l="-1884" t="-1779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6912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  <p:sp>
        <p:nvSpPr>
          <p:cNvPr id="5" name="Rectangle 4"/>
          <p:cNvSpPr/>
          <p:nvPr/>
        </p:nvSpPr>
        <p:spPr>
          <a:xfrm>
            <a:off x="0" y="6570173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4"/>
          <a:srcRect b="776"/>
          <a:stretch/>
        </p:blipFill>
        <p:spPr>
          <a:xfrm>
            <a:off x="1356078" y="4007556"/>
            <a:ext cx="6274098" cy="2560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376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9056718" cy="6289616"/>
              </a:xfrm>
            </p:spPr>
            <p:txBody>
              <a:bodyPr>
                <a:normAutofit fontScale="92500" lnSpcReduction="10000"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err="1" smtClean="0"/>
                  <a:t>Δυναμοσειρές</a:t>
                </a: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Έστω μια ακολουθία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Η σειρά</a:t>
                </a:r>
                <a:r>
                  <a:rPr lang="en-US" dirty="0"/>
                  <a:t>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n-US" dirty="0" smtClean="0"/>
                  <a:t>   </a:t>
                </a:r>
                <a:r>
                  <a:rPr lang="el-GR" dirty="0" smtClean="0"/>
                  <a:t> ονομάζεται </a:t>
                </a:r>
                <a:r>
                  <a:rPr lang="el-GR" b="1" dirty="0" err="1" smtClean="0"/>
                  <a:t>δυναμοσειρά</a:t>
                </a:r>
                <a:r>
                  <a:rPr lang="el-GR" dirty="0" smtClean="0"/>
                  <a:t> με κέντρο το σημείο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Η παραπάνω σειρά συγκλίνει μόνον αν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l-GR" dirty="0" smtClean="0"/>
                  <a:t>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</a:t>
                </a:r>
                <a:r>
                  <a:rPr lang="el-GR" dirty="0" smtClean="0"/>
                  <a:t>με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l-GR" dirty="0" smtClean="0"/>
                  <a:t> την ακτίνα ενός κύκλου με κέντρο το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Έστω η </a:t>
                </a:r>
                <a:r>
                  <a:rPr lang="el-GR" dirty="0" err="1" smtClean="0"/>
                  <a:t>δυναμοσειρά</a:t>
                </a:r>
                <a:r>
                  <a:rPr lang="el-GR" dirty="0" smtClean="0"/>
                  <a:t> με ακτίνα σύγκλισης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 smtClean="0"/>
                  <a:t> </a:t>
                </a:r>
                <a:br>
                  <a:rPr lang="en-US" dirty="0" smtClean="0"/>
                </a:br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ClrTx/>
                  <a:buSzPct val="120000"/>
                  <a:buNone/>
                </a:pPr>
                <a:r>
                  <a:rPr lang="en-US" dirty="0" smtClean="0"/>
                  <a:t>   </a:t>
                </a:r>
                <a:r>
                  <a:rPr lang="el-GR" dirty="0" smtClean="0"/>
                  <a:t>τότε ορίζουμε τη συνάρτηση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  <a:p>
                <a:pPr marL="0" indent="0">
                  <a:buClrTx/>
                  <a:buSzPct val="120000"/>
                  <a:buNone/>
                </a:pPr>
                <a:endParaRPr lang="el-G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9056718" cy="6289616"/>
              </a:xfrm>
              <a:blipFill rotWithShape="0">
                <a:blip r:embed="rId3"/>
                <a:stretch>
                  <a:fillRect l="-1817" t="-1938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6912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  <p:sp>
        <p:nvSpPr>
          <p:cNvPr id="5" name="Rectangle 4"/>
          <p:cNvSpPr/>
          <p:nvPr/>
        </p:nvSpPr>
        <p:spPr>
          <a:xfrm>
            <a:off x="0" y="6570173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3149773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9056718" cy="6289616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Σειρές </a:t>
                </a:r>
                <a:r>
                  <a:rPr lang="en-US" b="1" dirty="0" smtClean="0"/>
                  <a:t>Taylor</a:t>
                </a:r>
                <a:r>
                  <a:rPr lang="el-GR" b="1" dirty="0" smtClean="0"/>
                  <a:t> &amp; </a:t>
                </a:r>
                <a:r>
                  <a:rPr lang="en-US" b="1" dirty="0" err="1" smtClean="0"/>
                  <a:t>MacLaurin</a:t>
                </a: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Μια μιγαδική, </a:t>
                </a:r>
                <a:r>
                  <a:rPr lang="el-GR" dirty="0" err="1" smtClean="0"/>
                  <a:t>παραγωγίσμη</a:t>
                </a:r>
                <a:r>
                  <a:rPr lang="el-GR" dirty="0" smtClean="0"/>
                  <a:t> συνάρτηση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μπορεί να αναπτυχθεί γύρω από ένα σημείο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b="0" i="1" dirty="0" smtClean="0">
                    <a:latin typeface="Cambria Math" panose="02040503050406030204" pitchFamily="18" charset="0"/>
                  </a:rPr>
                  <a:t> </a:t>
                </a:r>
                <a:r>
                  <a:rPr lang="el-GR" b="0" dirty="0" smtClean="0">
                    <a:latin typeface="Cambria Math" panose="02040503050406030204" pitchFamily="18" charset="0"/>
                  </a:rPr>
                  <a:t>ως</a:t>
                </a:r>
                <a:r>
                  <a:rPr lang="en-US" b="0" dirty="0" smtClean="0">
                    <a:latin typeface="Cambria Math" panose="02040503050406030204" pitchFamily="18" charset="0"/>
                  </a:rPr>
                  <a:t/>
                </a:r>
                <a:br>
                  <a:rPr lang="en-US" b="0" dirty="0" smtClean="0">
                    <a:latin typeface="Cambria Math" panose="02040503050406030204" pitchFamily="18" charset="0"/>
                  </a:rPr>
                </a:br>
                <a:endParaRPr lang="el-GR" b="0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 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′′(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+…= 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p>
                              </m:sSup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b="0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n-US" dirty="0" smtClean="0"/>
                  <a:t>   </a:t>
                </a:r>
                <a:r>
                  <a:rPr lang="el-GR" dirty="0" smtClean="0"/>
                  <a:t> και ονομάζεται </a:t>
                </a:r>
                <a:r>
                  <a:rPr lang="el-GR" b="1" dirty="0" smtClean="0"/>
                  <a:t>Σειρά </a:t>
                </a:r>
                <a:r>
                  <a:rPr lang="en-US" b="1" dirty="0" smtClean="0"/>
                  <a:t>Taylor</a:t>
                </a:r>
                <a:r>
                  <a:rPr lang="el-GR" dirty="0" smtClean="0"/>
                  <a:t> με κέντρο το σημείο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Αν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τότε η συνάρτηση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+∞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p>
                                  <m:d>
                                    <m:d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d>
                                </m:sup>
                              </m:sSup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</m:d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!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</a:t>
                </a:r>
                <a:r>
                  <a:rPr lang="el-GR" dirty="0" smtClean="0"/>
                  <a:t>ονομάζεται </a:t>
                </a:r>
                <a:r>
                  <a:rPr lang="el-GR" b="1" dirty="0" smtClean="0"/>
                  <a:t>Σει</a:t>
                </a:r>
                <a:r>
                  <a:rPr lang="el-GR" b="1" dirty="0"/>
                  <a:t>ρ</a:t>
                </a:r>
                <a:r>
                  <a:rPr lang="el-GR" b="1" dirty="0" smtClean="0"/>
                  <a:t>ά </a:t>
                </a:r>
                <a:r>
                  <a:rPr lang="en-US" b="1" dirty="0" err="1" smtClean="0"/>
                  <a:t>MacLaurin</a:t>
                </a:r>
                <a:endParaRPr lang="en-US" b="1" dirty="0"/>
              </a:p>
              <a:p>
                <a:pPr marL="0" indent="0">
                  <a:buClrTx/>
                  <a:buSzPct val="120000"/>
                  <a:buNone/>
                </a:pPr>
                <a:endParaRPr lang="el-G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9056718" cy="6289616"/>
              </a:xfrm>
              <a:blipFill rotWithShape="0">
                <a:blip r:embed="rId3"/>
                <a:stretch>
                  <a:fillRect l="-1884" t="-174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6912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  <p:sp>
        <p:nvSpPr>
          <p:cNvPr id="5" name="Rectangle 4"/>
          <p:cNvSpPr/>
          <p:nvPr/>
        </p:nvSpPr>
        <p:spPr>
          <a:xfrm>
            <a:off x="0" y="6570173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2077544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2" y="355371"/>
                <a:ext cx="9056718" cy="6289616"/>
              </a:xfrm>
            </p:spPr>
            <p:txBody>
              <a:bodyPr>
                <a:normAutofit lnSpcReduction="10000"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</a:t>
                </a:r>
                <a:r>
                  <a:rPr lang="el-GR" b="1" dirty="0" smtClean="0"/>
                  <a:t>Ανάπτυγμα σε Μερικά Κλάσματα</a:t>
                </a: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Στο διακριτό χρόνο, υπάρχει μια μικρή διαφοροποίηση της γνωστής σας τεχνικής του αναπτύγματος σε μερικά κλάσματα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Μια ρητή συνάρτηση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μπορεί να γραφεί ως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+…+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  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num>
                        <m:den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…(1−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</a:t>
                </a:r>
                <a:r>
                  <a:rPr lang="el-GR" dirty="0" smtClean="0"/>
                  <a:t>και σε αυτήν την περίπτωση μπορούμε να τη διασπάσουμε ως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+…+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</a:t>
                </a:r>
                <a:r>
                  <a:rPr lang="el-GR" dirty="0" smtClean="0"/>
                  <a:t>με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en-US" dirty="0" smtClean="0"/>
                  <a:t> </a:t>
                </a:r>
                <a:r>
                  <a:rPr lang="el-GR" dirty="0" smtClean="0"/>
                  <a:t>οι ρίζες του παρονομαστή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Μπορεί κανείς να δείξει ότι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"/>
                              <m:endChr m:val="|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l-GR">
                                  <a:latin typeface="Cambria Math" panose="02040503050406030204" pitchFamily="18" charset="0"/>
                                </a:rPr>
                                <m:t>​</m:t>
                              </m:r>
                            </m:e>
                          </m:d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Sup>
                            <m:sSub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=1,2,…,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l-G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2" y="355371"/>
                <a:ext cx="9056718" cy="6289616"/>
              </a:xfrm>
              <a:blipFill rotWithShape="0">
                <a:blip r:embed="rId3"/>
                <a:stretch>
                  <a:fillRect l="-1884" t="-2132" r="-1480" b="-1666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6912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  <p:sp>
        <p:nvSpPr>
          <p:cNvPr id="5" name="Rectangle 4"/>
          <p:cNvSpPr/>
          <p:nvPr/>
        </p:nvSpPr>
        <p:spPr>
          <a:xfrm>
            <a:off x="0" y="6570173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/>
          </a:p>
        </p:txBody>
      </p:sp>
    </p:spTree>
    <p:extLst>
      <p:ext uri="{BB962C8B-B14F-4D97-AF65-F5344CB8AC3E}">
        <p14:creationId xmlns:p14="http://schemas.microsoft.com/office/powerpoint/2010/main" val="1791298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1868</TotalTime>
  <Words>271</Words>
  <Application>Microsoft Office PowerPoint</Application>
  <PresentationFormat>On-screen Show (4:3)</PresentationFormat>
  <Paragraphs>106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Arial</vt:lpstr>
      <vt:lpstr>Calibri</vt:lpstr>
      <vt:lpstr>Calibri Light</vt:lpstr>
      <vt:lpstr>Cambria Math</vt:lpstr>
      <vt:lpstr>Courier New</vt:lpstr>
      <vt:lpstr>Wingdings</vt:lpstr>
      <vt:lpstr>Retrospect</vt:lpstr>
      <vt:lpstr>Επεξεργασία Σήματος  Διακριτού Χρόνου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SigProc</dc:title>
  <dc:creator>George Kafentzis</dc:creator>
  <cp:lastModifiedBy>George Kafentzis</cp:lastModifiedBy>
  <cp:revision>177</cp:revision>
  <dcterms:created xsi:type="dcterms:W3CDTF">2018-08-17T16:23:20Z</dcterms:created>
  <dcterms:modified xsi:type="dcterms:W3CDTF">2020-05-30T23:43:07Z</dcterms:modified>
</cp:coreProperties>
</file>