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6"/>
  </p:notesMasterIdLst>
  <p:sldIdLst>
    <p:sldId id="256" r:id="rId2"/>
    <p:sldId id="257" r:id="rId3"/>
    <p:sldId id="283" r:id="rId4"/>
    <p:sldId id="284" r:id="rId5"/>
    <p:sldId id="285" r:id="rId6"/>
    <p:sldId id="287" r:id="rId7"/>
    <p:sldId id="286" r:id="rId8"/>
    <p:sldId id="288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0" r:id="rId18"/>
    <p:sldId id="301" r:id="rId19"/>
    <p:sldId id="302" r:id="rId20"/>
    <p:sldId id="303" r:id="rId21"/>
    <p:sldId id="315" r:id="rId22"/>
    <p:sldId id="304" r:id="rId23"/>
    <p:sldId id="305" r:id="rId24"/>
    <p:sldId id="306" r:id="rId25"/>
    <p:sldId id="308" r:id="rId26"/>
    <p:sldId id="309" r:id="rId27"/>
    <p:sldId id="310" r:id="rId28"/>
    <p:sldId id="313" r:id="rId29"/>
    <p:sldId id="314" r:id="rId30"/>
    <p:sldId id="307" r:id="rId31"/>
    <p:sldId id="311" r:id="rId32"/>
    <p:sldId id="312" r:id="rId33"/>
    <p:sldId id="316" r:id="rId34"/>
    <p:sldId id="317" r:id="rId3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3" autoAdjust="0"/>
    <p:restoredTop sz="94660"/>
  </p:normalViewPr>
  <p:slideViewPr>
    <p:cSldViewPr snapToGrid="0">
      <p:cViewPr>
        <p:scale>
          <a:sx n="66" d="100"/>
          <a:sy n="66" d="100"/>
        </p:scale>
        <p:origin x="48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9062-E051-4BCA-AA8C-6B3C1D6CCA96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0A59-FFED-41A9-BB35-C17ACF6B62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656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937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27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0017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28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89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10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30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55826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31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70163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32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714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4792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93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97362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9928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4890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09703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0489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26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7108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02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3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4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79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93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8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54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91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46562"/>
            <a:ext cx="7543800" cy="110984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500" dirty="0" smtClean="0"/>
              <a:t>Επεξεργασία Σήματος</a:t>
            </a:r>
            <a:br>
              <a:rPr lang="el-GR" sz="4500" dirty="0" smtClean="0"/>
            </a:br>
            <a:r>
              <a:rPr lang="el-GR" sz="4500" dirty="0" smtClean="0"/>
              <a:t>Συνεχούς Χρόνου</a:t>
            </a:r>
            <a:endParaRPr lang="el-G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961804"/>
            <a:ext cx="7543800" cy="33718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822960" y="3769922"/>
            <a:ext cx="7107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l-GR" sz="2100" dirty="0" smtClean="0"/>
              <a:t>Σήματα</a:t>
            </a:r>
            <a:endParaRPr lang="el-GR" sz="2100" dirty="0"/>
          </a:p>
        </p:txBody>
      </p:sp>
      <p:sp>
        <p:nvSpPr>
          <p:cNvPr id="8" name="Rectangle 7"/>
          <p:cNvSpPr/>
          <p:nvPr/>
        </p:nvSpPr>
        <p:spPr>
          <a:xfrm>
            <a:off x="0" y="31172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9" name="Rectangle 8"/>
          <p:cNvSpPr/>
          <p:nvPr/>
        </p:nvSpPr>
        <p:spPr>
          <a:xfrm>
            <a:off x="0" y="647145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490"/>
            <a:ext cx="9144000" cy="1527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52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Μετασχηματισμοί σημάτων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Μπορούμε να κάνουμε μερικές ενδιαφέρουσες πράξεις στην ανεξάρτητη μεταβλητή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l-GR" dirty="0" smtClean="0"/>
                  <a:t>του χρόνου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 </a:t>
                </a:r>
                <a:r>
                  <a:rPr lang="el-GR" dirty="0" smtClean="0"/>
                  <a:t>Χρονική ολίσθηση (</a:t>
                </a:r>
                <a:r>
                  <a:rPr lang="en-US" dirty="0" smtClean="0"/>
                  <a:t>time shifting)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:r>
                  <a:rPr lang="el-GR" dirty="0" smtClean="0"/>
                  <a:t>Χρονική αντιστροφή (</a:t>
                </a:r>
                <a:r>
                  <a:rPr lang="en-US" dirty="0" smtClean="0"/>
                  <a:t>time reversal)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 </a:t>
                </a:r>
                <a:r>
                  <a:rPr lang="el-GR" dirty="0" smtClean="0"/>
                  <a:t>Χρονική κλιμάκωση (</a:t>
                </a:r>
                <a:r>
                  <a:rPr lang="en-US" dirty="0" smtClean="0"/>
                  <a:t>time scaling)</a:t>
                </a: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r="-190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0742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Μετασχηματισμοί σημάτων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 </a:t>
                </a:r>
                <a:r>
                  <a:rPr lang="el-GR" dirty="0" smtClean="0"/>
                  <a:t>Χρονική μετατόπιση/ολίσθηση (</a:t>
                </a:r>
                <a:r>
                  <a:rPr lang="en-US" dirty="0" smtClean="0"/>
                  <a:t>time shifting)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Η χρονική ολίσθηση δεν είναι τίποτε περισσότερο από τη μετατόπιση του σήματος δεξιά ή αριστερά στον άξονα του χρόνου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Αντικαθιστούμε τη μεταβλητή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με τη μεταβλητή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 θετικό ή αρνητικό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Αν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 θετικό, τότε έχουμε ολίσθηση προς τα δεξιά </a:t>
                </a:r>
                <a:r>
                  <a:rPr lang="el-GR" dirty="0" smtClean="0">
                    <a:sym typeface="Wingdings" panose="05000000000000000000" pitchFamily="2" charset="2"/>
                  </a:rPr>
                  <a:t> καθυστέρηση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Αν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 αρνητικό, τότε έχουμε ολίσθηση προς τα αριστερά </a:t>
                </a:r>
                <a:r>
                  <a:rPr lang="el-GR" dirty="0" smtClean="0">
                    <a:sym typeface="Wingdings" panose="05000000000000000000" pitchFamily="2" charset="2"/>
                  </a:rPr>
                  <a:t> </a:t>
                </a:r>
                <a:r>
                  <a:rPr lang="el-GR" dirty="0" err="1" smtClean="0">
                    <a:sym typeface="Wingdings" panose="05000000000000000000" pitchFamily="2" charset="2"/>
                  </a:rPr>
                  <a:t>προήγηση</a:t>
                </a:r>
                <a:endParaRPr lang="el-GR" dirty="0" smtClean="0">
                  <a:sym typeface="Wingdings" panose="05000000000000000000" pitchFamily="2" charset="2"/>
                </a:endParaRPr>
              </a:p>
              <a:p>
                <a:pPr marL="201168" lvl="1" indent="0">
                  <a:buClrTx/>
                  <a:buSzPct val="120000"/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/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endParaRPr lang="el-GR" dirty="0"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12659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Βρείτε το καθυστερημένο κατά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l-GR" dirty="0" smtClean="0"/>
                  <a:t>σήμα για το παρακάτω σήμα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      0&lt;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      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&gt;1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l-GR" i="1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κ</a:t>
                </a:r>
                <a:r>
                  <a:rPr lang="el-GR" dirty="0" smtClean="0"/>
                  <a:t>αι σχεδιάστε και τα δυο σήματα.</a:t>
                </a:r>
                <a:endParaRPr lang="en-US" dirty="0" smtClean="0"/>
              </a:p>
              <a:p>
                <a:pPr lvl="2">
                  <a:buClrTx/>
                  <a:buSzPct val="120000"/>
                  <a:buFont typeface="Wingdings" panose="05000000000000000000" pitchFamily="2" charset="2"/>
                  <a:buChar char="§"/>
                </a:pPr>
                <a:endParaRPr lang="el-GR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9355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Μετασχηματισμοί σημάτων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 </a:t>
                </a:r>
                <a:r>
                  <a:rPr lang="el-GR" dirty="0" smtClean="0"/>
                  <a:t>Χρονική αντιστροφή (</a:t>
                </a:r>
                <a:r>
                  <a:rPr lang="en-US" dirty="0" smtClean="0"/>
                  <a:t>time reversal)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Η χρονική αντιστροφή δεν είναι τίποτε περισσότερο από τη ανάκλαση του σήματος ως προς τον κατακόρυφο άξονα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Αντικαθιστούμε τη μεταβλητή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με τη μεταβλητή </a:t>
                </a:r>
                <a14:m>
                  <m:oMath xmlns:m="http://schemas.openxmlformats.org/officeDocument/2006/math">
                    <m:r>
                      <a:rPr lang="el-GR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r="-61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7851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Βρείτε το σήμα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dirty="0" smtClean="0"/>
                  <a:t> για το παρακάτω σήμα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      0&lt;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      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&gt;1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l-GR" i="1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κ</a:t>
                </a:r>
                <a:r>
                  <a:rPr lang="el-GR" dirty="0" smtClean="0"/>
                  <a:t>αι σχεδιάστε και τα δυο σήματα.</a:t>
                </a:r>
                <a:endParaRPr lang="en-US" dirty="0" smtClean="0"/>
              </a:p>
              <a:p>
                <a:pPr lvl="2">
                  <a:buClrTx/>
                  <a:buSzPct val="120000"/>
                  <a:buFont typeface="Wingdings" panose="05000000000000000000" pitchFamily="2" charset="2"/>
                  <a:buChar char="§"/>
                </a:pPr>
                <a:endParaRPr lang="el-GR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024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Μετασχηματισμοί σημάτων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 </a:t>
                </a:r>
                <a:r>
                  <a:rPr lang="el-GR" dirty="0" smtClean="0"/>
                  <a:t>Χρονική κλιμάκωση (</a:t>
                </a:r>
                <a:r>
                  <a:rPr lang="en-US" dirty="0" smtClean="0"/>
                  <a:t>time scaling)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Η χρονική κλιμάκωση δεν είναι τίποτε περισσότερο από τη συμπίεση ή την επέκταση του σήματος στον άξονα του χρόνου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Αντικαθιστούμε τη μεταβλητή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με τη μεταβλητή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l-GR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Αν ο παράγοντας κλιμάκωσης είναι αρνητικός, γίνεται χρονική αντιστροφή παράλληλα με τη χρονική κλιμάκωση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Αν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l-GR" dirty="0" smtClean="0"/>
                  <a:t>, έχουμε χρονική συμπίεση του σήματος, ενώ αν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&lt;1 </m:t>
                    </m:r>
                  </m:oMath>
                </a14:m>
                <a:r>
                  <a:rPr lang="el-GR" dirty="0" smtClean="0"/>
                  <a:t>έχουμε χρονική επέκταση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r="-231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5401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Βρείτε τα σήματα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dirty="0" smtClean="0"/>
                  <a:t> και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l-GR" dirty="0" smtClean="0"/>
                  <a:t> για το παρακάτω σήμα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      0&lt;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      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&gt;1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l-GR" i="1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κ</a:t>
                </a:r>
                <a:r>
                  <a:rPr lang="el-GR" dirty="0" smtClean="0"/>
                  <a:t>αι σχεδιάστε τα όλα.</a:t>
                </a:r>
                <a:endParaRPr lang="en-US" dirty="0" smtClean="0"/>
              </a:p>
              <a:p>
                <a:pPr lvl="2">
                  <a:buClrTx/>
                  <a:buSzPct val="120000"/>
                  <a:buFont typeface="Wingdings" panose="05000000000000000000" pitchFamily="2" charset="2"/>
                  <a:buChar char="§"/>
                </a:pPr>
                <a:endParaRPr lang="el-GR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9860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Σήματα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Μερικά χρήσιμα μοντέλα σημάτων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sz="400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/>
              <a:t> </a:t>
            </a:r>
            <a:r>
              <a:rPr lang="el-GR" dirty="0" smtClean="0"/>
              <a:t>Εκτός από τα ημιτονοειδή, υπάρχουν και μερικές άλλες συναρτήσεις του χρόνου οι οποίες (θα) είναι πολύ χρήσιμες</a:t>
            </a:r>
          </a:p>
          <a:p>
            <a:pPr marL="0" indent="0">
              <a:buClrTx/>
              <a:buSzPct val="120000"/>
              <a:buNone/>
            </a:pPr>
            <a:endParaRPr lang="el-GR" sz="900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/>
              <a:t> </a:t>
            </a:r>
            <a:r>
              <a:rPr lang="el-GR" dirty="0" smtClean="0"/>
              <a:t>Αυτά είναι:</a:t>
            </a:r>
          </a:p>
          <a:p>
            <a:pPr marL="0" indent="0">
              <a:buClrTx/>
              <a:buSzPct val="120000"/>
              <a:buNone/>
            </a:pPr>
            <a:endParaRPr lang="el-GR" sz="1100" b="1" dirty="0" smtClean="0"/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b="1" dirty="0"/>
              <a:t> </a:t>
            </a:r>
            <a:r>
              <a:rPr lang="el-GR" b="1" dirty="0" smtClean="0"/>
              <a:t>Η βηματική συνάρτηση</a:t>
            </a:r>
          </a:p>
          <a:p>
            <a:pPr marL="0" indent="0">
              <a:buClrTx/>
              <a:buSzPct val="120000"/>
              <a:buNone/>
            </a:pPr>
            <a:r>
              <a:rPr lang="el-GR" b="1" dirty="0" smtClean="0"/>
              <a:t> </a:t>
            </a: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b="1" dirty="0" smtClean="0"/>
              <a:t> Ο τετραγωνικός παλμός</a:t>
            </a: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endParaRPr lang="el-GR" b="1" dirty="0" smtClean="0"/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b="1" dirty="0"/>
              <a:t> </a:t>
            </a:r>
            <a:r>
              <a:rPr lang="el-GR" b="1" dirty="0" smtClean="0"/>
              <a:t>Ο τριγωνικός παλμός</a:t>
            </a:r>
          </a:p>
          <a:p>
            <a:pPr marL="0" indent="0">
              <a:buClrTx/>
              <a:buSzPct val="120000"/>
              <a:buNone/>
            </a:pPr>
            <a:endParaRPr lang="el-GR" b="1" dirty="0" smtClean="0"/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b="1" dirty="0"/>
              <a:t> </a:t>
            </a:r>
            <a:r>
              <a:rPr lang="el-GR" b="1" dirty="0" smtClean="0"/>
              <a:t>Η κρουστική συνάρτηση (κατανομή) Δέλτα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52001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Η βηματική συνάρτηση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Η βηματική συνάρτηση ορίζεται ως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b="1" dirty="0" smtClean="0"/>
                  <a:t/>
                </a:r>
                <a:br>
                  <a:rPr lang="el-GR" b="1" dirty="0" smtClean="0"/>
                </a:b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Μια από τις βασικότερες εφαρμογές της είναι ως σήμα-διακόπτης (</a:t>
                </a:r>
                <a:r>
                  <a:rPr lang="en-US" dirty="0" smtClean="0"/>
                  <a:t>off-on)</a:t>
                </a:r>
                <a:r>
                  <a:rPr lang="el-GR" dirty="0" smtClean="0"/>
                  <a:t> 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δηλ. ως ένα ιδανικό μοντέλο ενός σήματος που πάει από 0 </a:t>
                </a:r>
                <a:r>
                  <a:rPr lang="el-GR" dirty="0" smtClean="0">
                    <a:sym typeface="Wingdings" panose="05000000000000000000" pitchFamily="2" charset="2"/>
                  </a:rPr>
                  <a:t> 1 ακαριαία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…</a:t>
                </a:r>
                <a:r>
                  <a:rPr lang="el-GR" dirty="0" smtClean="0"/>
                  <a:t>ή για να «κόψουμε» τμήματα άλλων σημάτων, πολλαπλασιάζοντάς την με αυτά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Όλες οι γνωστές πράξεις καθώς και οι προηγούμενοι μετασχηματισμοί ορίζονται κανονικά για τη βηματική συνάρτηση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…εκτός από τη διαίρεση σήματος με τη βηματική (διαίρεση με μηδέν)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217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-298" b="1"/>
          <a:stretch/>
        </p:blipFill>
        <p:spPr>
          <a:xfrm>
            <a:off x="2372807" y="2362720"/>
            <a:ext cx="4748718" cy="17956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1558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3531" t="2009" r="1089" b="4674"/>
          <a:stretch/>
        </p:blipFill>
        <p:spPr>
          <a:xfrm>
            <a:off x="5487359" y="4060990"/>
            <a:ext cx="3558965" cy="23998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5398349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Ο τετραγωνικός παλμός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Ο τετραγωνικός παλμός ορίζεται ως </a:t>
                </a:r>
                <a:br>
                  <a:rPr lang="el-GR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            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𝛼𝜆𝜆𝜊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ύ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 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rect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Μια από τις βασικότερες εφαρμογές του είναι για να «κόψουμε» τμήματα πεπερασμένης διάρκειας άλλων σημάτων, πολλαπλασιάζοντάς τον με αυτά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Όλες οι γνωστές πράξεις καθώς και οι προηγούμενοι μετασχηματισμοί ορίζονται κανονικά για τον τετραγωνικό παλμό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…εκτός από τη διαίρεση, ξανά (διαίρεση με μηδέν)</a:t>
                </a:r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n-US" sz="11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Ο τετραγωνικός παλμός μπορεί να γραφεί ως άθροισμα δυο </a:t>
                </a:r>
                <a:r>
                  <a:rPr lang="el-GR" dirty="0" err="1" smtClean="0"/>
                  <a:t>βηματικών</a:t>
                </a:r>
                <a:r>
                  <a:rPr lang="el-GR" dirty="0" smtClean="0"/>
                  <a:t> συναρτήσεων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…όπως στο σχήμα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5398349" cy="6164927"/>
              </a:xfrm>
              <a:blipFill rotWithShape="0">
                <a:blip r:embed="rId4"/>
                <a:stretch>
                  <a:fillRect l="-3160" t="-1779" r="-270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57016" b="20270"/>
          <a:stretch/>
        </p:blipFill>
        <p:spPr>
          <a:xfrm>
            <a:off x="5485631" y="947243"/>
            <a:ext cx="3560693" cy="21657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0" name="Rectangle 9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9415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</a:t>
                </a:r>
                <a:r>
                  <a:rPr lang="el-GR" dirty="0" smtClean="0"/>
                  <a:t>: φορέας πληροφορίας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Π.χ. εικόνα, ήχος, βίντεο, σύνολο δεδομένων, κλπ.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Στα δικά μας πλαίσια, θα θεωρούμε συνήθως ένα σήμα ως μια </a:t>
                </a:r>
                <a:r>
                  <a:rPr lang="el-GR" dirty="0" err="1" smtClean="0"/>
                  <a:t>χρονοσειρά</a:t>
                </a:r>
                <a:r>
                  <a:rPr lang="el-GR" dirty="0" smtClean="0"/>
                  <a:t>, δηλ. μια συνάρτηση του χρόνου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Η πληροφορία βρίσκεται στις μεταβολές του σήματος ως προς το χρόνο 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Σύστημα</a:t>
                </a:r>
                <a:r>
                  <a:rPr lang="el-GR" dirty="0" smtClean="0"/>
                  <a:t>: δομή/αλγόριθμος/κύκλωμα κλπ. που εξάγει πληροφορία από την είσοδο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l-GR" dirty="0" smtClean="0"/>
                  <a:t>και την αναπαριστά ως έξοδο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Θα μας απασχολήσουν αποκλειστικά συστήματα </a:t>
                </a:r>
                <a:r>
                  <a:rPr lang="el-GR" b="1" dirty="0" smtClean="0"/>
                  <a:t>μιας</a:t>
                </a:r>
                <a:r>
                  <a:rPr lang="el-GR" dirty="0" smtClean="0"/>
                  <a:t> εισόδου και </a:t>
                </a:r>
                <a:r>
                  <a:rPr lang="el-GR" b="1" dirty="0" smtClean="0"/>
                  <a:t>μιας</a:t>
                </a:r>
                <a:r>
                  <a:rPr lang="el-GR" dirty="0" smtClean="0"/>
                  <a:t> εξόδου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Υπάρχουν και συστήματα πολλαπλών εισόδων ή/και πολλαπλών εξόδων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Ας μιλήσουμε πρώτα για τα σήματα…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… για τα οποία είπαμε ότι θα περιγράφουμε </a:t>
                </a:r>
                <a:r>
                  <a:rPr lang="el-GR" b="1" dirty="0" smtClean="0"/>
                  <a:t>ως συναρτήσεις του χρόνου –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r="-20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723248" y="3179795"/>
            <a:ext cx="3568653" cy="1114425"/>
            <a:chOff x="2666499" y="3276048"/>
            <a:chExt cx="3568653" cy="11144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5178" y="3276048"/>
              <a:ext cx="3143250" cy="11144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574395" y="3437834"/>
                  <a:ext cx="6607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4395" y="3437834"/>
                  <a:ext cx="66075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666499" y="3405015"/>
                  <a:ext cx="6573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499" y="3405015"/>
                  <a:ext cx="65735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363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864042" y="1304891"/>
            <a:ext cx="3279958" cy="2220225"/>
            <a:chOff x="5766366" y="956855"/>
            <a:chExt cx="3279958" cy="222022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6366" y="1227848"/>
              <a:ext cx="3279958" cy="194923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22668" t="-1" r="71406" b="88098"/>
            <a:stretch/>
          </p:blipFill>
          <p:spPr>
            <a:xfrm>
              <a:off x="7406345" y="956855"/>
              <a:ext cx="490889" cy="32329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Ο τριγωνικός παλμός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Ο τριγωνικός παλμός ορίζεται ως </a:t>
                </a:r>
                <a:br>
                  <a:rPr lang="el-GR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            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𝛼𝜆𝜆𝜊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ύ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 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tri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Μια από τις βασικότερες εφαρμογές του είναι για να «κόψουμε» τμήματα πεπερασμένης διάρκειας άλλων σημάτων, πολλαπλασιάζοντάς τον με αυτά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…</a:t>
                </a:r>
                <a:r>
                  <a:rPr lang="el-GR" dirty="0" smtClean="0"/>
                  <a:t>αλλά δίνοντας περισσότερο βάρος στις τιμές του σήματος στο κέντρο του παλμού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Όλες οι γνωστές πράξεις καθώς και οι προηγούμενοι μετασχηματισμοί ορίζονται κανονικά για τον τριγωνικό παλμό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…εκτός από τη διαίρεση, ξανά (διαίρεση με μηδέν)</a:t>
                </a:r>
                <a:endParaRPr lang="el-GR" sz="1100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11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Προσέξτε ότι στον συνοπτικό τύπο του παλμού ο παρονομαστής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είναι η </a:t>
                </a:r>
                <a:r>
                  <a:rPr lang="el-GR" b="1" dirty="0" smtClean="0"/>
                  <a:t>μισή</a:t>
                </a:r>
                <a:r>
                  <a:rPr lang="el-GR" dirty="0" smtClean="0"/>
                  <a:t> διάρκεια του, ενώ στον τετραγωνικό παλμό ο</a:t>
                </a:r>
                <a:r>
                  <a:rPr lang="en-US" dirty="0" smtClean="0"/>
                  <a:t> </a:t>
                </a:r>
                <a:r>
                  <a:rPr lang="el-GR" dirty="0" smtClean="0"/>
                  <a:t>παρονομαστής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l-GR" dirty="0" smtClean="0"/>
                  <a:t> ήταν </a:t>
                </a:r>
                <a:r>
                  <a:rPr lang="el-GR" b="1" dirty="0" smtClean="0"/>
                  <a:t>όλη</a:t>
                </a:r>
                <a:r>
                  <a:rPr lang="el-GR" dirty="0" smtClean="0"/>
                  <a:t> η διάρκεια!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5"/>
                <a:stretch>
                  <a:fillRect l="-1905" t="-1779" r="-612" b="-128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58407" y="5801250"/>
            <a:ext cx="8959042" cy="6970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3" name="Rectangle 12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4117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Σήματα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Παράδειγμα</a:t>
            </a:r>
            <a:r>
              <a:rPr lang="el-GR" dirty="0" smtClean="0"/>
              <a:t>:</a:t>
            </a:r>
          </a:p>
          <a:p>
            <a:pPr>
              <a:buClrTx/>
              <a:buSzPct val="120000"/>
              <a:buFont typeface="Courier New" panose="02070309020205020404" pitchFamily="49" charset="0"/>
              <a:buChar char="o"/>
            </a:pPr>
            <a:r>
              <a:rPr lang="el-GR" dirty="0" smtClean="0"/>
              <a:t> Σχεδιάστε τα σήματα: 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0511" b="60332"/>
          <a:stretch/>
        </p:blipFill>
        <p:spPr>
          <a:xfrm>
            <a:off x="3093140" y="1306221"/>
            <a:ext cx="1777732" cy="8750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43772" r="5739"/>
          <a:stretch/>
        </p:blipFill>
        <p:spPr>
          <a:xfrm>
            <a:off x="6107942" y="1194471"/>
            <a:ext cx="2592544" cy="11415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5065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Η κρουστική συνάρτηση Δέλτα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Ο τετραγωνικός παλμός είδαμε ότι έχει διάρκεια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l-GR" dirty="0" smtClean="0"/>
                  <a:t> και πλάτος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𝛢</m:t>
                    </m:r>
                  </m:oMath>
                </a14:m>
                <a:endParaRPr lang="en-US" i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Αν θέλαμε να περιγράψουμε ένα παλμό απειροστά μικρής διάρκειας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l-GR" dirty="0" smtClean="0"/>
                  <a:t> </a:t>
                </a:r>
                <a:r>
                  <a:rPr lang="el-GR" b="1" i="1" dirty="0" smtClean="0"/>
                  <a:t>αλλά με σταθερό μοναδιαίο εμβαδό</a:t>
                </a:r>
                <a:r>
                  <a:rPr lang="el-GR" dirty="0" smtClean="0"/>
                  <a:t>, τι θα κάναμε?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Κάτι τέτοιο θα μπορούσε να περιγράψει ένα σήμα που μοντελοποιεί ένα «ακαριαίο» συμβάν, που «χτυπά κι εξαφανίζεται» ακαριαία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Θα δημιουργούσαμε τον τετραγωνικό παλμό ως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rect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διάρκειας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l-GR" dirty="0" smtClean="0"/>
                  <a:t> και πλάτους </a:t>
                </a:r>
                <a14:m>
                  <m:oMath xmlns:m="http://schemas.openxmlformats.org/officeDocument/2006/math">
                    <m:r>
                      <a:rPr lang="el-GR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…και θα στέλναμε το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l-GR" dirty="0" smtClean="0"/>
                  <a:t> στο μηδέν</a:t>
                </a:r>
                <a:r>
                  <a:rPr lang="en-US" dirty="0" smtClean="0"/>
                  <a:t>: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)⁡</m:t>
                    </m:r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Αυτός ο παλμός θα είχε απειροστά μικρή διάρκεια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l-GR" dirty="0" smtClean="0"/>
                  <a:t> και απειροστά μεγάλο πλάτος </a:t>
                </a:r>
                <a14:m>
                  <m:oMath xmlns:m="http://schemas.openxmlformats.org/officeDocument/2006/math">
                    <m:r>
                      <a:rPr lang="el-GR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Όμως το εμβαδόν του θα εξακολουθούσε να είναι μοναδιαίο! 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d>
                          <m:d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5868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Η κρουστική συνάρτηση Δέλτα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Ένας τέτοιος «περίεργος» τετραγωνικός παλμός θα ικανοποιούσε δυο ιδιότητες: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όταν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l-GR" dirty="0" smtClean="0"/>
              </a:p>
              <a:p>
                <a:pPr>
                  <a:lnSpc>
                    <a:spcPct val="120000"/>
                  </a:lnSpc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Οποιοδήποτε σήμα ικανοποιεί τις παραπάνω ιδιότητες ονομάζεται </a:t>
                </a:r>
                <a:r>
                  <a:rPr lang="el-GR" b="1" dirty="0" smtClean="0"/>
                  <a:t>κρουστική συνάρτηση Δέλτα </a:t>
                </a:r>
                <a:r>
                  <a:rPr lang="el-GR" dirty="0" smtClean="0"/>
                  <a:t>– ή απλά </a:t>
                </a:r>
                <a:r>
                  <a:rPr lang="el-GR" b="1" dirty="0" smtClean="0"/>
                  <a:t>συνάρτηση Δέλτα </a:t>
                </a:r>
                <a:r>
                  <a:rPr lang="el-GR" dirty="0" smtClean="0"/>
                  <a:t>στο εξής </a:t>
                </a:r>
                <a:r>
                  <a:rPr lang="el-GR" dirty="0"/>
                  <a:t>–</a:t>
                </a:r>
                <a:r>
                  <a:rPr lang="el-GR" dirty="0" smtClean="0"/>
                  <a:t> και γράφεται ως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Η συνάρτηση Δέλτα </a:t>
                </a:r>
                <a:r>
                  <a:rPr lang="el-GR" b="1" dirty="0" smtClean="0"/>
                  <a:t>ΔΕΝ</a:t>
                </a:r>
                <a:r>
                  <a:rPr lang="el-GR" dirty="0" smtClean="0"/>
                  <a:t> είναι συνάρτηση – είναι </a:t>
                </a:r>
                <a:r>
                  <a:rPr lang="el-GR" b="1" dirty="0" smtClean="0"/>
                  <a:t>κατανομή ή γενικευμένη συνάρτηση</a:t>
                </a:r>
                <a:r>
                  <a:rPr lang="el-GR" dirty="0" smtClean="0"/>
                  <a:t>! </a:t>
                </a:r>
                <a:br>
                  <a:rPr lang="el-GR" dirty="0" smtClean="0"/>
                </a:br>
                <a:r>
                  <a:rPr lang="el-GR" dirty="0" smtClean="0"/>
                  <a:t>Ο χειρισμός της θέλει προσοχή!</a:t>
                </a:r>
              </a:p>
              <a:p>
                <a:pPr marL="201168" lvl="1" indent="0">
                  <a:buClrTx/>
                  <a:buSzPct val="120000"/>
                  <a:buNone/>
                </a:pPr>
                <a:endParaRPr lang="el-GR" sz="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Η συνάρτηση Δέλτα λοιπόν ικανοποιεί τις παρακάτω ιδιότητες: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  <m:m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l-G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217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7139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2"/>
                <a:ext cx="8959042" cy="628961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Η κρουστική συνάρτηση Δέλτα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Σχηματικά, η προσέγγιση της συνάρτησης Δέλτα από τον τετραγωνικό παλμό και η συνάρτηση Δέλτα φαίνονται παρακάτω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Παρατηρήστε τη σχεδίαση της συνάρτησης Δέλτα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Προσέξτε ότι το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l-GR" dirty="0" smtClean="0"/>
                  <a:t> στη «μύτη» της συνάρτησης Δέλτα </a:t>
                </a:r>
                <a:r>
                  <a:rPr lang="el-GR" b="1" dirty="0" smtClean="0"/>
                  <a:t>δεν</a:t>
                </a:r>
                <a:r>
                  <a:rPr lang="el-GR" dirty="0" smtClean="0"/>
                  <a:t> είναι το πλάτος της!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Αυτό είναι άπειρο!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Είναι η τιμή του «εμβαδού» της – της επιφάνειας κάτω από τη </a:t>
                </a:r>
                <a:r>
                  <a:rPr lang="el-GR" dirty="0" err="1" smtClean="0"/>
                  <a:t>γραφ</a:t>
                </a:r>
                <a:r>
                  <a:rPr lang="el-GR" dirty="0" smtClean="0"/>
                  <a:t>. </a:t>
                </a:r>
                <a:r>
                  <a:rPr lang="el-GR" dirty="0"/>
                  <a:t>π</a:t>
                </a:r>
                <a:r>
                  <a:rPr lang="el-GR" dirty="0" smtClean="0"/>
                  <a:t>αράσταση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Οι πράξεις που επιτρέπονται με τη συνάρτηση Δέλτα είναι πρόθεση, αφαίρεση, και πολλαπλασιασμός με συνεχή συνάρτηση. Οι μετασχηματισμοί που είδαμε επιτρέπονται όλοι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2"/>
                <a:ext cx="8959042" cy="6289615"/>
              </a:xfrm>
              <a:blipFill rotWithShape="0">
                <a:blip r:embed="rId3"/>
                <a:stretch>
                  <a:fillRect l="-1905" t="-1744" r="-34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41" r="54045"/>
          <a:stretch/>
        </p:blipFill>
        <p:spPr>
          <a:xfrm>
            <a:off x="4754813" y="2335582"/>
            <a:ext cx="2140868" cy="193803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418278" y="2335582"/>
            <a:ext cx="2371783" cy="1938037"/>
            <a:chOff x="5043638" y="2949993"/>
            <a:chExt cx="3816862" cy="347662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l="54567"/>
            <a:stretch/>
          </p:blipFill>
          <p:spPr>
            <a:xfrm>
              <a:off x="5043638" y="2949993"/>
              <a:ext cx="3816862" cy="34766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100135" y="3711277"/>
                  <a:ext cx="789976" cy="55211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135" y="3711277"/>
                  <a:ext cx="789976" cy="55211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ectangle 8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0" name="Rectangle 9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3395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2"/>
                <a:ext cx="8959042" cy="628961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Η κρουστική συνάρτηση Δέλτα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Πολλαπλασιασμός σήματος με συνάρτηση Δέλτα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Αν πολλαπλασιάσουμε ένα συνεχές σήμα με μια συνάρτηση Δέλτα η οποία «ζει» τη χρονική στιγμή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τότε ουσιαστικά αλλάζουμε το «εμβαδό» της συνάρτησης Δέλτα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Ουσιαστικά η παραπάνω πράξη </a:t>
                </a:r>
                <a:r>
                  <a:rPr lang="el-GR" b="1" dirty="0" err="1" smtClean="0"/>
                  <a:t>δειγματοληπτεί</a:t>
                </a:r>
                <a:r>
                  <a:rPr lang="el-GR" dirty="0" smtClean="0"/>
                  <a:t> το σήμα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dirty="0" smtClean="0"/>
                  <a:t> τη χρονική στιγμή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 </a:t>
                </a:r>
                <a:r>
                  <a:rPr lang="el-GR" dirty="0" smtClean="0"/>
                  <a:t>Σχηματικά: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2"/>
                <a:ext cx="8959042" cy="6289615"/>
              </a:xfrm>
              <a:blipFill rotWithShape="0">
                <a:blip r:embed="rId3"/>
                <a:stretch>
                  <a:fillRect l="-1905" t="-1744" r="-95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105"/>
          <a:stretch/>
        </p:blipFill>
        <p:spPr>
          <a:xfrm>
            <a:off x="143667" y="4132914"/>
            <a:ext cx="8951495" cy="22497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5564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2"/>
                <a:ext cx="8959042" cy="628961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Η κρουστική συνάρτηση Δέλτα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Πολλαπλασιασμός σήματος με συνάρτηση Δέλτα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προηγούμενη ιδιότητα μας βοηθά να ορίσουμε σήματα που έχουν τιμές μόνο για συγκεκριμένες χρονικές στιγμές, π.χ.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1,   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2,    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0,   </m:t>
                                      </m:r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𝛼𝜆𝜆𝜊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ύ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Σχεδιάστε το σήμα!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2"/>
                <a:ext cx="8959042" cy="6289615"/>
              </a:xfrm>
              <a:blipFill rotWithShape="0">
                <a:blip r:embed="rId3"/>
                <a:stretch>
                  <a:fillRect l="-1905" t="-1744" r="-81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737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2"/>
                <a:ext cx="8959042" cy="628961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Η κρουστική συνάρτηση Δέλτα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Πολλαπλασιασμός σήματος με συνάρτηση Δέλτα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Ολοκληρώνοντας την προηγούμενη σχέση της δειγματοληψίας, περιμένουμε να λάβουμε το «εμβαδό» κάτω από την επιφάνεια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…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… </a:t>
                </a:r>
                <a:r>
                  <a:rPr lang="el-GR" dirty="0" smtClean="0"/>
                  <a:t>το οποίο είναι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Άρα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Μερικές ακόμα ιδιότητες που μπορείτε να αποδείξετε είναι οι: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2"/>
                <a:ext cx="8959042" cy="6289615"/>
              </a:xfrm>
              <a:blipFill rotWithShape="0">
                <a:blip r:embed="rId3"/>
                <a:stretch>
                  <a:fillRect l="-1905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5673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55372"/>
                <a:ext cx="3427814" cy="628961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Υπολογίστε τα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l-GR" dirty="0"/>
                  <a:t/>
                </a:r>
                <a:br>
                  <a:rPr lang="el-G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55372"/>
                <a:ext cx="3427814" cy="6289615"/>
              </a:xfrm>
              <a:blipFill rotWithShape="0">
                <a:blip r:embed="rId3"/>
                <a:stretch>
                  <a:fillRect l="-5151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Horizontal Scroll 8"/>
              <p:cNvSpPr/>
              <p:nvPr/>
            </p:nvSpPr>
            <p:spPr>
              <a:xfrm>
                <a:off x="5533580" y="419795"/>
                <a:ext cx="3512744" cy="948327"/>
              </a:xfrm>
              <a:prstGeom prst="horizontalScroll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Horizontal Scrol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580" y="419795"/>
                <a:ext cx="3512744" cy="948327"/>
              </a:xfrm>
              <a:prstGeom prst="horizontalScroll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0194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55372"/>
                <a:ext cx="3427814" cy="628961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Υπολογίστε τα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l-GR" dirty="0" smtClean="0"/>
                  <a:t/>
                </a:r>
                <a:br>
                  <a:rPr lang="el-GR" dirty="0" smtClean="0"/>
                </a:br>
                <a14:m>
                  <m:oMath xmlns:m="http://schemas.openxmlformats.org/officeDocument/2006/math">
                    <m:nary>
                      <m:nary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nary>
                      <m:nary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fNam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55372"/>
                <a:ext cx="3427814" cy="6289615"/>
              </a:xfrm>
              <a:blipFill rotWithShape="0">
                <a:blip r:embed="rId3"/>
                <a:stretch>
                  <a:fillRect l="-5151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orizontal Scroll 7"/>
              <p:cNvSpPr/>
              <p:nvPr/>
            </p:nvSpPr>
            <p:spPr>
              <a:xfrm>
                <a:off x="5533580" y="419795"/>
                <a:ext cx="3512744" cy="948327"/>
              </a:xfrm>
              <a:prstGeom prst="horizontalScroll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Horizontal Scrol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580" y="419795"/>
                <a:ext cx="3512744" cy="948327"/>
              </a:xfrm>
              <a:prstGeom prst="horizontalScroll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0" name="Rectangle 9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661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Σήματα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</a:t>
            </a:r>
            <a:r>
              <a:rPr lang="el-GR" b="1" u="sng" dirty="0" smtClean="0"/>
              <a:t>Κατηγορίες σημάτων: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Συνεχούς ή διακριτού χρόνου σήματα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Αναλογικά ή ψηφιακά σήματα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Σήματα περιοδικά ή απεριοδικά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Σήματα ενέργειας ή ισχύος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Ντετερμινιστικά ή στοχαστικά</a:t>
            </a:r>
            <a:endParaRPr lang="el-G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18" y="2906829"/>
            <a:ext cx="5369306" cy="36020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29389" y="1636295"/>
            <a:ext cx="3965609" cy="450783"/>
            <a:chOff x="529389" y="1636295"/>
            <a:chExt cx="3965609" cy="45078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29389" y="1636295"/>
              <a:ext cx="3965609" cy="96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29389" y="2077453"/>
              <a:ext cx="3965609" cy="96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0" name="Rectangle 9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07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502629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Η κρουστική συνάρτηση Δέλτα και η βηματική συνάρτηση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Η (ήδη!) γνωστή μας βηματική συνάρτηση είναι πολύ σημαντική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Έχει άραγε παράγωγο? Αν ναι, ποια είναι αυτή?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Από τον ορισμό της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βλέπουμε ότι η παράγωγός της είναι παντού μηδέν εκτός από τη στιγμή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l-GR" dirty="0" smtClean="0"/>
                  <a:t>, όπου δεν ορίζεται παράγωγος</a:t>
                </a:r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Αλλιώς, η παράγωγος είναι άπειρη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Άρα μια «γενικευμένη» έννοια της παραγώγου της βηματικής συνάρτησης θα ικανοποιούσε την ιδιότητα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Επίσης από το θεμελιώδες θεώρημα του απειροστικού λογισμού έχουμε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=1−0=1</m:t>
                      </m:r>
                    </m:oMath>
                  </m:oMathPara>
                </a14:m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για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502629"/>
              </a:xfrm>
              <a:blipFill rotWithShape="0">
                <a:blip r:embed="rId3"/>
                <a:stretch>
                  <a:fillRect l="-1905" t="-2062" r="-13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589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502629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Η κρουστική συνάρτηση Δέλτα και η βηματική συνάρτηση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Συνολικά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Μα αυτές οι ιδιότητες είναι οι ιδιότητες της συνάρτησης Δέλτα! </a:t>
                </a:r>
                <a:endParaRPr lang="el-GR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>
                    <a:sym typeface="Wingdings" panose="05000000000000000000" pitchFamily="2" charset="2"/>
                  </a:rPr>
                  <a:t> </a:t>
                </a:r>
                <a:r>
                  <a:rPr lang="el-GR" b="0" dirty="0" smtClean="0">
                    <a:sym typeface="Wingdings" panose="05000000000000000000" pitchFamily="2" charset="2"/>
                  </a:rPr>
                  <a:t>Άρα η (γενικευμένη) </a:t>
                </a:r>
                <a:r>
                  <a:rPr lang="el-GR" b="1" dirty="0" smtClean="0">
                    <a:sym typeface="Wingdings" panose="05000000000000000000" pitchFamily="2" charset="2"/>
                  </a:rPr>
                  <a:t>παράγωγος</a:t>
                </a:r>
                <a:r>
                  <a:rPr lang="el-GR" b="0" dirty="0" smtClean="0">
                    <a:sym typeface="Wingdings" panose="05000000000000000000" pitchFamily="2" charset="2"/>
                  </a:rPr>
                  <a:t> της βηματικής συνάρτησης είναι η συνάρτηση Δέλτα: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Άμεση συνέπεια της παραπάνω σχέσης είναι η: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502629"/>
              </a:xfrm>
              <a:blipFill rotWithShape="0">
                <a:blip r:embed="rId3"/>
                <a:stretch>
                  <a:fillRect l="-1905" t="-168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0525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502629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Σήματα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Η κρουστική συνάρτηση Δέλτα </a:t>
            </a: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Σύνοψη:</a:t>
            </a:r>
            <a:endParaRPr lang="el-GR" b="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474795" y="1868768"/>
            <a:ext cx="8032853" cy="4021891"/>
            <a:chOff x="474795" y="1868768"/>
            <a:chExt cx="8032853" cy="4021891"/>
          </a:xfrm>
        </p:grpSpPr>
        <p:grpSp>
          <p:nvGrpSpPr>
            <p:cNvPr id="6" name="Group 5"/>
            <p:cNvGrpSpPr/>
            <p:nvPr/>
          </p:nvGrpSpPr>
          <p:grpSpPr>
            <a:xfrm>
              <a:off x="474795" y="1868768"/>
              <a:ext cx="8032853" cy="4021891"/>
              <a:chOff x="474795" y="1868768"/>
              <a:chExt cx="8032853" cy="402189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795" y="1868768"/>
                <a:ext cx="8032853" cy="4021891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3"/>
              <a:srcRect l="82803" b="80247"/>
              <a:stretch/>
            </p:blipFill>
            <p:spPr>
              <a:xfrm>
                <a:off x="6762938" y="1868768"/>
                <a:ext cx="1399169" cy="79446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3"/>
              <a:srcRect l="90833" b="80247"/>
              <a:stretch/>
            </p:blipFill>
            <p:spPr>
              <a:xfrm>
                <a:off x="7761838" y="1868768"/>
                <a:ext cx="745810" cy="794460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saturation sat="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8349" t="12633" r="17412" b="80145"/>
            <a:stretch/>
          </p:blipFill>
          <p:spPr>
            <a:xfrm>
              <a:off x="7061200" y="5432613"/>
              <a:ext cx="386941" cy="290456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4" name="Rectangle 13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0453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 marL="0" indent="0" algn="ctr">
              <a:buClrTx/>
              <a:buSzPct val="120000"/>
              <a:buNone/>
            </a:pPr>
            <a:endParaRPr lang="el-GR" sz="5400" b="1" dirty="0"/>
          </a:p>
          <a:p>
            <a:pPr marL="0" indent="0" algn="ctr">
              <a:buClrTx/>
              <a:buSzPct val="120000"/>
              <a:buNone/>
            </a:pPr>
            <a:r>
              <a:rPr lang="el-GR" sz="5400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</a:rPr>
              <a:t>ΤΕΛΟΣ ΔΙΑΛΕΞΗΣ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05100"/>
            <a:ext cx="5042707" cy="2448997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50620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Οι διαφάνειες αυτές διατίθενται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με άδεια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Creative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Αναφορά Δημιουργού-Μη Εμπορική Χρήση 4.0 Διεθνές.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ClrTx/>
              <a:buSzPct val="120000"/>
              <a:buNone/>
            </a:pPr>
            <a:endParaRPr lang="en-US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Οι διαφάνειες αυτές συνοδεύουν το σύγγραμμα «Επεξεργασία Σήματος Συνεχούς και Διακριτού Χρόνου: μια πρώτη εισαγωγή», εκδόσεις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ISBN: 978-960-01-2042-4</a:t>
            </a:r>
            <a:endParaRPr lang="el-GR" sz="2800" dirty="0">
              <a:ln w="0"/>
              <a:solidFill>
                <a:schemeClr val="tx1"/>
              </a:solidFill>
            </a:endParaRPr>
          </a:p>
          <a:p>
            <a:pPr marL="0" indent="0">
              <a:buClrTx/>
              <a:buSzPct val="120000"/>
              <a:buNone/>
            </a:pPr>
            <a:endParaRPr lang="el-GR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Για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να δείτε ένα αντίγραφο αυτής της άδειας, επισκεφθείτε το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ClrTx/>
              <a:buSzPct val="120000"/>
              <a:buNone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://creativecommons.org/licenses/by-nc/4.0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0" y="5385392"/>
            <a:ext cx="3187305" cy="1115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5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14802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b="1" dirty="0" smtClean="0"/>
                  <a:t>Σήματα Ενέργειας ή Ισχύος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Θα θέλαμε να μπορούμε να περιγράψουμε ένα σήμα με έναν αριθμό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Ο αριθμός αυτός θα πρέπει να αντιπροσωπεύει το «μέγεθος» του σήματος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Ενέργεια Σήματος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Μέση Ισχύς σήματος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sz="1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Αν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&lt;+∞→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σήμα ενέργειας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Αν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&lt;+∞→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σήμα ισχύος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Ένα σήμα είναι </a:t>
                </a:r>
                <a:r>
                  <a:rPr lang="el-GR" b="1" dirty="0" smtClean="0"/>
                  <a:t>είτε</a:t>
                </a:r>
                <a:r>
                  <a:rPr lang="el-GR" dirty="0" smtClean="0"/>
                  <a:t> ενέργειας, </a:t>
                </a:r>
                <a:r>
                  <a:rPr lang="el-GR" b="1" dirty="0" smtClean="0"/>
                  <a:t>είτε</a:t>
                </a:r>
                <a:r>
                  <a:rPr lang="el-GR" dirty="0" smtClean="0"/>
                  <a:t> ισχύος, </a:t>
                </a:r>
                <a:r>
                  <a:rPr lang="el-GR" b="1" dirty="0" smtClean="0"/>
                  <a:t>είτε</a:t>
                </a:r>
                <a:r>
                  <a:rPr lang="el-GR" dirty="0" smtClean="0"/>
                  <a:t> τίποτε από τα δυο!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Για παράδειγμα, τ</a:t>
                </a:r>
                <a:r>
                  <a:rPr lang="el-GR" dirty="0"/>
                  <a:t>α</a:t>
                </a:r>
                <a:r>
                  <a:rPr lang="el-GR" dirty="0" smtClean="0"/>
                  <a:t> σήματα </a:t>
                </a:r>
              </a:p>
              <a:p>
                <a:pPr marL="201168" lvl="1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lang="el-GR" dirty="0" smtClean="0"/>
              </a:p>
              <a:p>
                <a:pPr marL="201168" lvl="1" indent="0">
                  <a:buClrTx/>
                  <a:buSzPct val="120000"/>
                  <a:buNone/>
                </a:pPr>
                <a:r>
                  <a:rPr lang="el-GR" dirty="0" smtClean="0"/>
                  <a:t>δεν είναι τίποτε από τα δυο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14802"/>
              </a:xfrm>
              <a:blipFill rotWithShape="0">
                <a:blip r:embed="rId2"/>
                <a:stretch>
                  <a:fillRect l="-1905" t="-215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0622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b="1" dirty="0" smtClean="0"/>
                  <a:t>Σήματα Ενέργειας ή Ισχύος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/>
                  <a:t> Δεν μπορούμε να γνωρίζουμε (εν γένει) εκ των προτέρων αν ένα σήμα είναι ενέργειας ή ισχύος (η τίποτε)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Υπάρχουν όμως κάποιοι «κανόνες» για να μην υπολογίζουμε κάθε φορά </a:t>
                </a:r>
                <a:r>
                  <a:rPr lang="el-GR" dirty="0" smtClean="0"/>
                  <a:t>τυχαία μια εκ των δυο ποσοτήτων (και κάποιες φορές αναγκαστικά και τις δυο)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Κανόνες</a:t>
                </a:r>
                <a:r>
                  <a:rPr lang="el-GR" dirty="0" smtClean="0"/>
                  <a:t>: 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u="sng" dirty="0" smtClean="0"/>
                  <a:t>Προϋπόθεση</a:t>
                </a:r>
                <a:r>
                  <a:rPr lang="el-GR" dirty="0" smtClean="0"/>
                  <a:t>: το πλάτος του σήματος δεν απειρίζεται</a:t>
                </a:r>
                <a:r>
                  <a:rPr lang="el-GR" dirty="0"/>
                  <a:t> </a:t>
                </a:r>
                <a:r>
                  <a:rPr lang="el-GR" dirty="0" smtClean="0"/>
                  <a:t>για κανένα χρονικό σημείο ή διάστημα == </a:t>
                </a:r>
                <a:r>
                  <a:rPr lang="el-GR" b="1" dirty="0" smtClean="0"/>
                  <a:t>φραγμένο πλάτος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για κάθε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l-GR" b="1" dirty="0" smtClean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dirty="0"/>
                  <a:t> </a:t>
                </a:r>
                <a:r>
                  <a:rPr lang="el-GR" dirty="0" smtClean="0"/>
                  <a:t>Σήμα Ενέργειας </a:t>
                </a:r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ü"/>
                </a:pPr>
                <a:r>
                  <a:rPr lang="el-GR" dirty="0"/>
                  <a:t> </a:t>
                </a:r>
                <a:r>
                  <a:rPr lang="el-GR" dirty="0" smtClean="0"/>
                  <a:t>Πεπερασμένη διάρκεια στο χρόνο</a:t>
                </a:r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ü"/>
                </a:pPr>
                <a:r>
                  <a:rPr lang="el-GR" dirty="0"/>
                  <a:t> </a:t>
                </a:r>
                <a:r>
                  <a:rPr lang="el-GR" dirty="0" smtClean="0"/>
                  <a:t>Άπειρη διάρκεια στο χρόνο αλλά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→±∞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2">
                  <a:buClrTx/>
                  <a:buSzPct val="120000"/>
                  <a:buFont typeface="Wingdings" panose="05000000000000000000" pitchFamily="2" charset="2"/>
                  <a:buChar char="ü"/>
                </a:pPr>
                <a:r>
                  <a:rPr lang="en-US" dirty="0"/>
                  <a:t> </a:t>
                </a:r>
                <a:r>
                  <a:rPr lang="el-GR" dirty="0" smtClean="0"/>
                  <a:t>Ακόμα κι αν ισχύει η παραπάνω σχέση, το σήμα μπορεί να </a:t>
                </a:r>
                <a:r>
                  <a:rPr lang="el-GR" b="1" dirty="0" smtClean="0"/>
                  <a:t>μην</a:t>
                </a:r>
                <a:r>
                  <a:rPr lang="el-GR" dirty="0" smtClean="0"/>
                  <a:t> είναι σήμα ενέργειας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dirty="0"/>
                  <a:t> </a:t>
                </a:r>
                <a:r>
                  <a:rPr lang="el-GR" dirty="0" smtClean="0"/>
                  <a:t>Σήμα Ισχύος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ü"/>
                </a:pPr>
                <a:r>
                  <a:rPr lang="en-US" dirty="0"/>
                  <a:t> </a:t>
                </a:r>
                <a:r>
                  <a:rPr lang="el-GR" dirty="0" smtClean="0"/>
                  <a:t>Άπειρης διάρκειας </a:t>
                </a:r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ü"/>
                </a:pPr>
                <a:r>
                  <a:rPr lang="el-GR" dirty="0"/>
                  <a:t> </a:t>
                </a:r>
                <a:r>
                  <a:rPr lang="el-GR" dirty="0" smtClean="0"/>
                  <a:t>Περιοδικό</a:t>
                </a:r>
                <a:endParaRPr lang="en-US" dirty="0" smtClean="0"/>
              </a:p>
              <a:p>
                <a:pPr lvl="2">
                  <a:buClrTx/>
                  <a:buSzPct val="120000"/>
                  <a:buFont typeface="Wingdings" panose="05000000000000000000" pitchFamily="2" charset="2"/>
                  <a:buChar char="ü"/>
                </a:pP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r="-10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003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Σήματα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/>
              <a:t> </a:t>
            </a:r>
            <a:r>
              <a:rPr lang="el-GR" b="1" dirty="0" smtClean="0"/>
              <a:t>Σήματα Ενέργειας ή Ισχύος</a:t>
            </a:r>
          </a:p>
          <a:p>
            <a:pPr marL="0" indent="0">
              <a:buClrTx/>
              <a:buSzPct val="120000"/>
              <a:buNone/>
            </a:pPr>
            <a:endParaRPr lang="el-G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742"/>
          <a:stretch/>
        </p:blipFill>
        <p:spPr>
          <a:xfrm>
            <a:off x="274964" y="4901966"/>
            <a:ext cx="8298741" cy="163846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566803" y="1059878"/>
            <a:ext cx="4088878" cy="2095799"/>
            <a:chOff x="4566803" y="1059878"/>
            <a:chExt cx="4088878" cy="20957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6803" y="1288902"/>
              <a:ext cx="4088878" cy="186677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48413" r="46537" b="82452"/>
            <a:stretch/>
          </p:blipFill>
          <p:spPr>
            <a:xfrm>
              <a:off x="5360553" y="1059878"/>
              <a:ext cx="419099" cy="30503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74963" y="1075301"/>
            <a:ext cx="3662037" cy="2258301"/>
            <a:chOff x="274963" y="1075301"/>
            <a:chExt cx="3662037" cy="225830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/>
            <a:srcRect t="10934"/>
            <a:stretch/>
          </p:blipFill>
          <p:spPr>
            <a:xfrm>
              <a:off x="274963" y="1346200"/>
              <a:ext cx="3662037" cy="198740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48413" r="46537" b="82452"/>
            <a:stretch/>
          </p:blipFill>
          <p:spPr>
            <a:xfrm>
              <a:off x="2071021" y="1075301"/>
              <a:ext cx="429885" cy="312884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668082" y="3088176"/>
            <a:ext cx="4748718" cy="1784052"/>
            <a:chOff x="2668082" y="3088176"/>
            <a:chExt cx="4748718" cy="178405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t="13003"/>
            <a:stretch/>
          </p:blipFill>
          <p:spPr>
            <a:xfrm>
              <a:off x="2668082" y="3314700"/>
              <a:ext cx="4748718" cy="15575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l="48413" r="46537" b="82452"/>
            <a:stretch/>
          </p:blipFill>
          <p:spPr>
            <a:xfrm>
              <a:off x="4298025" y="3088176"/>
              <a:ext cx="419099" cy="305034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21" name="Rectangle 20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8916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Σήματα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/>
              <a:t> </a:t>
            </a:r>
            <a:r>
              <a:rPr lang="el-GR" b="1" dirty="0" smtClean="0"/>
              <a:t>Σήματα Ενέργειας ή Ισχύος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Κάθε σήμα που μπορεί να φτιάξει κανείς στο εργαστήριο ή υπάρχει στη φύση είναι σήμα </a:t>
            </a:r>
            <a:r>
              <a:rPr lang="el-GR" b="1" dirty="0" smtClean="0"/>
              <a:t>ενέργειας</a:t>
            </a:r>
          </a:p>
          <a:p>
            <a:pPr marL="0" indent="0">
              <a:buClrTx/>
              <a:buSzPct val="120000"/>
              <a:buNone/>
            </a:pPr>
            <a:endParaRPr lang="el-GR" b="1" dirty="0" smtClean="0"/>
          </a:p>
          <a:p>
            <a:pPr marL="0" indent="0">
              <a:buClrTx/>
              <a:buSzPct val="120000"/>
              <a:buNone/>
            </a:pPr>
            <a:endParaRPr lang="el-GR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Όμως τα σήματα ισχύος παρέχουν ένα αυστηρό θεωρητικό υπόβαθρο για γενικότερη μελέτη σημάτων και συστημάτων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 Ας δούμε μερικά παραδείγματα</a:t>
            </a:r>
            <a:endParaRPr lang="en-US" dirty="0" smtClean="0"/>
          </a:p>
          <a:p>
            <a:pPr lvl="2">
              <a:buClrTx/>
              <a:buSzPct val="120000"/>
              <a:buFont typeface="Wingdings" panose="05000000000000000000" pitchFamily="2" charset="2"/>
              <a:buChar char="ü"/>
            </a:pP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7405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Εξετάστε και υπολογίστε την κατάλληλη μετρική για τα παρακάτω σήματα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      0&lt;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      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&gt;1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1,   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 smtClean="0"/>
              </a:p>
              <a:p>
                <a:pPr lvl="2">
                  <a:buClrTx/>
                  <a:buSzPct val="120000"/>
                  <a:buFont typeface="Wingdings" panose="05000000000000000000" pitchFamily="2" charset="2"/>
                  <a:buChar char="§"/>
                </a:pPr>
                <a:endParaRPr lang="el-GR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3458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Σήματα Ενέργειας και Ισχύος</a:t>
                </a:r>
                <a:endParaRPr lang="en-US" b="1" i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Μπορεί κανείς εύκολα (αλλά με κάμποσες πράξεις) να δείξει ότι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Εξασκηθείτε αποδεικνύοντας αναλυτικά τα παραπάνω! </a:t>
                </a:r>
                <a:r>
                  <a:rPr lang="el-GR" dirty="0" smtClean="0">
                    <a:sym typeface="Wingdings" panose="05000000000000000000" pitchFamily="2" charset="2"/>
                  </a:rPr>
                  <a:t></a:t>
                </a: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9674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2776</TotalTime>
  <Words>1132</Words>
  <Application>Microsoft Office PowerPoint</Application>
  <PresentationFormat>On-screen Show (4:3)</PresentationFormat>
  <Paragraphs>295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Επεξεργασία Σήματος Συνεχούς Χρόνου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SigProc</dc:title>
  <dc:creator>George Kafentzis</dc:creator>
  <cp:lastModifiedBy>George Kafentzis</cp:lastModifiedBy>
  <cp:revision>246</cp:revision>
  <dcterms:created xsi:type="dcterms:W3CDTF">2018-08-17T16:23:20Z</dcterms:created>
  <dcterms:modified xsi:type="dcterms:W3CDTF">2020-05-31T00:47:46Z</dcterms:modified>
</cp:coreProperties>
</file>