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6"/>
  </p:notesMasterIdLst>
  <p:sldIdLst>
    <p:sldId id="256" r:id="rId2"/>
    <p:sldId id="257" r:id="rId3"/>
    <p:sldId id="283" r:id="rId4"/>
    <p:sldId id="284" r:id="rId5"/>
    <p:sldId id="285" r:id="rId6"/>
    <p:sldId id="286" r:id="rId7"/>
    <p:sldId id="289" r:id="rId8"/>
    <p:sldId id="290" r:id="rId9"/>
    <p:sldId id="291" r:id="rId10"/>
    <p:sldId id="294" r:id="rId11"/>
    <p:sldId id="295" r:id="rId12"/>
    <p:sldId id="296" r:id="rId13"/>
    <p:sldId id="297" r:id="rId14"/>
    <p:sldId id="299" r:id="rId15"/>
    <p:sldId id="301" r:id="rId16"/>
    <p:sldId id="300" r:id="rId17"/>
    <p:sldId id="349" r:id="rId18"/>
    <p:sldId id="302" r:id="rId19"/>
    <p:sldId id="303" r:id="rId20"/>
    <p:sldId id="304" r:id="rId21"/>
    <p:sldId id="305" r:id="rId22"/>
    <p:sldId id="306" r:id="rId23"/>
    <p:sldId id="312" r:id="rId24"/>
    <p:sldId id="313" r:id="rId25"/>
    <p:sldId id="314" r:id="rId26"/>
    <p:sldId id="315" r:id="rId27"/>
    <p:sldId id="344" r:id="rId28"/>
    <p:sldId id="317" r:id="rId29"/>
    <p:sldId id="318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45" r:id="rId44"/>
    <p:sldId id="335" r:id="rId45"/>
    <p:sldId id="337" r:id="rId46"/>
    <p:sldId id="339" r:id="rId47"/>
    <p:sldId id="340" r:id="rId48"/>
    <p:sldId id="341" r:id="rId49"/>
    <p:sldId id="346" r:id="rId50"/>
    <p:sldId id="342" r:id="rId51"/>
    <p:sldId id="343" r:id="rId52"/>
    <p:sldId id="347" r:id="rId53"/>
    <p:sldId id="310" r:id="rId54"/>
    <p:sldId id="348" r:id="rId55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38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4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08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262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09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4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93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64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99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10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035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53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9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36.png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5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4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4.png"/><Relationship Id="rId18" Type="http://schemas.openxmlformats.org/officeDocument/2006/relationships/image" Target="../media/image58.png"/><Relationship Id="rId3" Type="http://schemas.openxmlformats.org/officeDocument/2006/relationships/image" Target="NULL"/><Relationship Id="rId21" Type="http://schemas.openxmlformats.org/officeDocument/2006/relationships/image" Target="../media/image62.png"/><Relationship Id="rId7" Type="http://schemas.openxmlformats.org/officeDocument/2006/relationships/image" Target="../media/image49.png"/><Relationship Id="rId12" Type="http://schemas.openxmlformats.org/officeDocument/2006/relationships/image" Target="NULL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NULL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53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2.png"/><Relationship Id="rId1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Συστήματα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Δυναμικά και Στατικά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Τα </a:t>
                </a:r>
                <a:r>
                  <a:rPr lang="el-GR" sz="2200" b="1" dirty="0" smtClean="0"/>
                  <a:t>δυναμικά</a:t>
                </a:r>
                <a:r>
                  <a:rPr lang="el-GR" sz="2200" dirty="0" smtClean="0"/>
                  <a:t> συστήματα απαιτούν προηγούμενες ή επόμενες τιμές της εισόδου για να υπολογιστεί μια τιμή της 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Τα </a:t>
                </a:r>
                <a:r>
                  <a:rPr lang="el-GR" b="1" dirty="0" smtClean="0"/>
                  <a:t>στατικά</a:t>
                </a:r>
                <a:r>
                  <a:rPr lang="el-GR" dirty="0" smtClean="0"/>
                  <a:t> συστήματα δεν απαιτούν τέτοιες τιμές, δηλ. υπολογίζουν την έξοδό</a:t>
                </a:r>
                <a:r>
                  <a:rPr lang="el-GR" dirty="0"/>
                  <a:t/>
                </a:r>
                <a:br>
                  <a:rPr lang="el-GR" dirty="0"/>
                </a:br>
                <a:r>
                  <a:rPr lang="el-GR" dirty="0" smtClean="0"/>
                  <a:t>μόνο από τη συγκεκριμένη χρονική στιγμή που βρίσκονται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παράδειγμα,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7309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Αιτιατά και μη αιτιατά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b="1" dirty="0" smtClean="0"/>
                  <a:t>Αιτιατά</a:t>
                </a:r>
                <a:r>
                  <a:rPr lang="el-GR" sz="2200" dirty="0" smtClean="0"/>
                  <a:t> ονομάζονται τα συστήματα για τα οποία ο υπολογισμός της τρέχουσας τιμής της εξόδου απαιτεί </a:t>
                </a:r>
                <a:r>
                  <a:rPr lang="el-GR" sz="2200" i="1" dirty="0" smtClean="0"/>
                  <a:t>προηγούμενες</a:t>
                </a:r>
                <a:r>
                  <a:rPr lang="el-GR" sz="2200" dirty="0" smtClean="0"/>
                  <a:t> (χρονικά) τιμές της εισόδου</a:t>
                </a:r>
                <a:endParaRPr lang="en-US" sz="22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Συμπεριλαμβάνεται και η τρέχουσα χρονική στιγμή εισόδου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sz="2200" b="1" dirty="0" smtClean="0"/>
                  <a:t>Μη αιτιατά </a:t>
                </a:r>
                <a:r>
                  <a:rPr lang="el-GR" sz="2200" dirty="0" smtClean="0"/>
                  <a:t>ονομάζονται τα συστήματα που απαιτούν μελλοντικές τιμές της εισόδου για να υπολογιστεί μια τρέχουσα τιμή της 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877" r="-11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9878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Ευσταθή και ασταθή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n-US" sz="2200" dirty="0" smtClean="0"/>
                  <a:t>Bounded-Input-Bounded-Output (BIBO) </a:t>
                </a:r>
                <a:r>
                  <a:rPr lang="el-GR" sz="2200" b="1" dirty="0" smtClean="0"/>
                  <a:t>ευσταθή</a:t>
                </a:r>
                <a:r>
                  <a:rPr lang="el-GR" sz="2200" dirty="0" smtClean="0"/>
                  <a:t> ονομάζονται τα συστήματα για τα οποία ισχύει ότι αν η είσοδος είναι απολύτως φραγμένη, τότε και η έξοδος είναι απολύτως φραγμένη: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endParaRPr lang="el-GR" sz="220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0≤</m:t>
                      </m:r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⇒0≤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sz="2200" b="1" dirty="0" smtClean="0"/>
                  <a:t>Ασταθή </a:t>
                </a:r>
                <a:r>
                  <a:rPr lang="el-GR" sz="2200" dirty="0" smtClean="0"/>
                  <a:t>ονομάζονται τα συστήματα που δεν ικανοποιούν την παραπάνω σχέση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παράδειγμα,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8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0630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Ελέγξτε αν τα συστήματα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είναι ευσταθή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613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Συνολική απόκριση (== έξοδος)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Έστω ένα σύστημα εισόδου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l-GR" sz="2200" dirty="0" smtClean="0"/>
                  <a:t>κι εξόδου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200" dirty="0" smtClean="0"/>
                  <a:t> που περιγράφεται από μια διαφορική εξίσωση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l-G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Για να μπορέσουμε να λύσουμε αυτήν την εξίσωση χρειαζόμαστε κάποιες </a:t>
                </a:r>
                <a:r>
                  <a:rPr lang="el-GR" sz="2200" b="1" dirty="0" smtClean="0"/>
                  <a:t>βοηθητικές συνθήκες (</a:t>
                </a:r>
                <a:r>
                  <a:rPr lang="en-US" sz="2200" b="1" dirty="0" smtClean="0"/>
                  <a:t>auxiliary conditions)</a:t>
                </a:r>
                <a:endParaRPr lang="el-GR" sz="2200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1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b="0" dirty="0"/>
                  <a:t> </a:t>
                </a:r>
                <a:r>
                  <a:rPr lang="el-GR" sz="2200" b="0" dirty="0" smtClean="0"/>
                  <a:t>Σκεφτείτε την πιο απλή διαφορική εξίσωση που ξέρετε: </a:t>
                </a:r>
                <a:br>
                  <a:rPr lang="el-GR" sz="2200" b="0" dirty="0" smtClean="0"/>
                </a:br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8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Γνωρίζετε ότι έχει άπειρες λύσεις της μορφής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l-GR" sz="2000" b="0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b="0" dirty="0" smtClean="0"/>
                  <a:t>Χωρίς γνώση του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l-GR" sz="2000" b="0" dirty="0" smtClean="0"/>
                  <a:t> η λύση μας δεν είναι μοναδική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Συνήθως μας δίνεται κάποια βοηθητική συνθήκη, όπως π.χ.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l-GR" sz="2000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Τότε ξέρουμε ότι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 r="-2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40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</a:t>
                </a:r>
                <a:r>
                  <a:rPr lang="el-GR" sz="2200" b="1" dirty="0"/>
                  <a:t>Συνολική απόκριση (== έξοδος)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</a:t>
                </a:r>
                <a:r>
                  <a:rPr lang="el-GR" sz="2200" dirty="0"/>
                  <a:t>Έστω ότι έχουμε </a:t>
                </a:r>
                <a14:m>
                  <m:oMath xmlns:m="http://schemas.openxmlformats.org/officeDocument/2006/math">
                    <m:r>
                      <a:rPr lang="el-GR" sz="2200" i="1" dirty="0">
                        <a:latin typeface="Cambria Math" panose="02040503050406030204" pitchFamily="18" charset="0"/>
                      </a:rPr>
                      <m:t>𝛮</m:t>
                    </m:r>
                  </m:oMath>
                </a14:m>
                <a:r>
                  <a:rPr lang="el-GR" sz="2200" dirty="0"/>
                  <a:t> το πλήθος βοηθητικές συνθήκες της μορφής </a:t>
                </a:r>
                <a:r>
                  <a:rPr lang="el-GR" sz="2200" dirty="0" smtClean="0"/>
                  <a:t/>
                </a:r>
                <a:br>
                  <a:rPr lang="el-GR" sz="2200" dirty="0" smtClean="0"/>
                </a:br>
                <a:endParaRPr lang="el-GR" sz="2200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2200" dirty="0" smtClean="0"/>
                  <a:t>οι οποίες ισχύουν για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sz="22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l-GR" sz="22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l-GR" sz="2200" dirty="0" smtClean="0"/>
                  <a:t>, δηλ. περιγράφουν το σύστημα </a:t>
                </a:r>
                <a:r>
                  <a:rPr lang="el-GR" sz="2200" b="1" dirty="0" smtClean="0"/>
                  <a:t>πριν</a:t>
                </a:r>
                <a:r>
                  <a:rPr lang="el-GR" sz="2200" dirty="0" smtClean="0"/>
                  <a:t> εφαρμόσουμε κάποια είσοδο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Έστω ότι για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l-GR" sz="2200" dirty="0" smtClean="0"/>
                  <a:t>εφαρμόζουμε στο σύστημά μας μια είσοδο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sz="2200" dirty="0" smtClean="0"/>
                  <a:t>Η έξοδος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r>
                  <a:rPr lang="el-GR" sz="2200" dirty="0" smtClean="0"/>
                  <a:t>αποτελείται από το άθροισμα δυο </a:t>
                </a:r>
                <a:r>
                  <a:rPr lang="el-GR" sz="2200" b="1" dirty="0" smtClean="0"/>
                  <a:t>ανεξάρτητων</a:t>
                </a:r>
                <a:r>
                  <a:rPr lang="el-GR" sz="2200" dirty="0" smtClean="0"/>
                  <a:t> μεταξύ τους παραγόντων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b="0" dirty="0" smtClean="0"/>
                  <a:t> </a:t>
                </a:r>
                <a:r>
                  <a:rPr lang="el-GR" sz="2200" b="0" dirty="0" smtClean="0"/>
                  <a:t>την </a:t>
                </a:r>
                <a:r>
                  <a:rPr lang="el-GR" sz="2200" b="1" dirty="0" smtClean="0"/>
                  <a:t>απόκριση μηδενικής εισόδου (</a:t>
                </a:r>
                <a:r>
                  <a:rPr lang="en-US" sz="2200" b="1" dirty="0" smtClean="0"/>
                  <a:t>zero-input response)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dirty="0"/>
                  <a:t> </a:t>
                </a:r>
                <a:r>
                  <a:rPr lang="el-GR" sz="2200" dirty="0"/>
                  <a:t>την </a:t>
                </a:r>
                <a:r>
                  <a:rPr lang="el-GR" sz="2200" b="1" dirty="0"/>
                  <a:t>απόκριση μηδενικής </a:t>
                </a:r>
                <a:r>
                  <a:rPr lang="el-GR" sz="2200" b="1" dirty="0" smtClean="0"/>
                  <a:t>κατάστασης </a:t>
                </a:r>
                <a:r>
                  <a:rPr lang="el-GR" sz="2200" b="1" dirty="0"/>
                  <a:t>(</a:t>
                </a:r>
                <a:r>
                  <a:rPr lang="en-US" sz="2200" b="1" dirty="0" smtClean="0"/>
                  <a:t>zero-state </a:t>
                </a:r>
                <a:r>
                  <a:rPr lang="en-US" sz="2200" b="1" dirty="0"/>
                  <a:t>response</a:t>
                </a:r>
                <a:r>
                  <a:rPr lang="en-US" sz="2200" b="1" dirty="0" smtClean="0"/>
                  <a:t>)</a:t>
                </a:r>
                <a:endParaRPr lang="en-US" sz="2200" b="0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l-GR" b="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 r="-4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7704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sz="2200" b="1" dirty="0" smtClean="0"/>
              <a:t>Συστήματα</a:t>
            </a:r>
            <a:endParaRPr lang="el-GR" sz="220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2200" b="1" dirty="0" smtClean="0"/>
              <a:t> </a:t>
            </a:r>
            <a:r>
              <a:rPr lang="el-GR" sz="2200" b="1" dirty="0"/>
              <a:t>Συνολική απόκριση (== έξοδος) </a:t>
            </a:r>
            <a:r>
              <a:rPr lang="el-GR" sz="2200" b="1" dirty="0" smtClean="0"/>
              <a:t>συστήματος</a:t>
            </a:r>
            <a:endParaRPr lang="en-US" sz="2200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sz="700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Η απόκριση μηδενικής εισόδου περιγράφει το «κομμάτι» της εξόδου που σχετίζεται με την </a:t>
            </a:r>
            <a:r>
              <a:rPr lang="el-GR" b="1" dirty="0" smtClean="0"/>
              <a:t>κατάσταση του συστήματος πριν την εφαρμογή της </a:t>
            </a:r>
            <a:r>
              <a:rPr lang="el-GR" b="1" dirty="0" smtClean="0"/>
              <a:t>εισόδου</a:t>
            </a:r>
            <a:r>
              <a:rPr lang="en-US" b="1" dirty="0"/>
              <a:t/>
            </a:r>
            <a:br>
              <a:rPr lang="en-US" b="1" dirty="0"/>
            </a:br>
            <a:endParaRPr lang="el-GR" b="1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Ο πυκνωτής είναι φορτισμένος ήδη, το σώμα κινείται </a:t>
            </a:r>
            <a:r>
              <a:rPr lang="el-GR" dirty="0" smtClean="0"/>
              <a:t>ήδη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Αυτή η πληροφορία για την αρχική κατάσταση του συστήματος πρέπει κάπως να «κωδικοποιηθεί» στη διαφορική μας </a:t>
            </a:r>
            <a:r>
              <a:rPr lang="el-GR" dirty="0" smtClean="0"/>
              <a:t>εξίσωση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Πως? Θέτοντας κατάλληλες </a:t>
            </a:r>
            <a:r>
              <a:rPr lang="el-GR" b="1" dirty="0" smtClean="0"/>
              <a:t>μη μηδενικές βοηθητικές συνθήκες</a:t>
            </a:r>
            <a:r>
              <a:rPr lang="el-GR" dirty="0" smtClean="0"/>
              <a:t>!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Σε αυτήν την απόκριση, θεωρούμε ότι </a:t>
            </a:r>
            <a:r>
              <a:rPr lang="el-GR" b="1" dirty="0" smtClean="0"/>
              <a:t>η είσοδος είναι μηδενική</a:t>
            </a:r>
            <a:r>
              <a:rPr lang="el-GR" dirty="0" smtClean="0"/>
              <a:t>!</a:t>
            </a:r>
          </a:p>
          <a:p>
            <a:pPr marL="0" indent="0">
              <a:buClrTx/>
              <a:buSzPct val="120000"/>
              <a:buNone/>
            </a:pPr>
            <a:endParaRPr lang="el-GR" b="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0498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</a:t>
                </a:r>
                <a:r>
                  <a:rPr lang="el-GR" sz="2200" b="1" dirty="0"/>
                  <a:t>Συνολική απόκριση (== έξοδος) </a:t>
                </a:r>
                <a:r>
                  <a:rPr lang="el-GR" sz="2200" b="1" dirty="0" smtClean="0"/>
                  <a:t>συστήματος</a:t>
                </a:r>
                <a:r>
                  <a:rPr lang="en-US" sz="2200" b="1" dirty="0" smtClean="0"/>
                  <a:t/>
                </a:r>
                <a:br>
                  <a:rPr lang="en-US" sz="2200" b="1" dirty="0" smtClean="0"/>
                </a:br>
                <a:r>
                  <a:rPr lang="en-US" sz="2200" b="1" dirty="0" smtClean="0"/>
                  <a:t/>
                </a:r>
                <a:br>
                  <a:rPr lang="en-US" sz="2200" b="1" dirty="0" smtClean="0"/>
                </a:br>
                <a:endParaRPr lang="en-US" sz="7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</a:t>
                </a:r>
                <a:r>
                  <a:rPr lang="el-GR" dirty="0" smtClean="0"/>
                  <a:t>απόκριση μηδενικής κατάστασης περιγράφει το «κομμάτι» της εξόδου που σχετίζεται μόνο </a:t>
                </a:r>
                <a:r>
                  <a:rPr lang="el-GR" b="1" dirty="0" smtClean="0"/>
                  <a:t>με την εφαρμογή της </a:t>
                </a:r>
                <a:r>
                  <a:rPr lang="el-GR" b="1" dirty="0" smtClean="0"/>
                  <a:t>εισόδου</a:t>
                </a:r>
                <a:r>
                  <a:rPr lang="en-US" b="1" dirty="0" smtClean="0"/>
                  <a:t/>
                </a:r>
                <a:br>
                  <a:rPr lang="en-US" b="1" dirty="0" smtClean="0"/>
                </a:br>
                <a:endParaRPr lang="el-GR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Θεωρώντας ότι η κατάσταση του συστήματος είναι «μηδενική» </a:t>
                </a:r>
                <a:r>
                  <a:rPr lang="el-GR" dirty="0" smtClean="0">
                    <a:sym typeface="Wingdings" panose="05000000000000000000" pitchFamily="2" charset="2"/>
                  </a:rPr>
                  <a:t> το σύστημα </a:t>
                </a:r>
                <a:r>
                  <a:rPr lang="el-GR" dirty="0" smtClean="0">
                    <a:sym typeface="Wingdings" panose="05000000000000000000" pitchFamily="2" charset="2"/>
                  </a:rPr>
                  <a:t>ηρεμεί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Ο πυκνωτής είναι αφόρτιστος, το σώμα </a:t>
                </a:r>
                <a:r>
                  <a:rPr lang="el-GR" dirty="0" smtClean="0">
                    <a:sym typeface="Wingdings" panose="05000000000000000000" pitchFamily="2" charset="2"/>
                  </a:rPr>
                  <a:t>ακίνητο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Σε αυτήν την απόκριση, θεωρούμε ότι οι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βοηθητικές συνθήκες του συστήματος είναι μηδενικές</a:t>
                </a:r>
                <a:r>
                  <a:rPr lang="el-GR" dirty="0" smtClean="0">
                    <a:sym typeface="Wingdings" panose="05000000000000000000" pitchFamily="2" charset="2"/>
                  </a:rPr>
                  <a:t>!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Αντίθετα, η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είσοδος</a:t>
                </a:r>
                <a:r>
                  <a:rPr lang="el-GR" dirty="0" smtClean="0">
                    <a:sym typeface="Wingdings" panose="05000000000000000000" pitchFamily="2" charset="2"/>
                  </a:rPr>
                  <a:t> του συστήματος είναι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μη μηδενική</a:t>
                </a:r>
                <a:r>
                  <a:rPr lang="el-GR" dirty="0" smtClean="0">
                    <a:sym typeface="Wingdings" panose="05000000000000000000" pitchFamily="2" charset="2"/>
                  </a:rPr>
                  <a:t>!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 Ονομάζουμε τις βοηθητι</a:t>
                </a:r>
                <a:r>
                  <a:rPr lang="el-GR" dirty="0" smtClean="0"/>
                  <a:t>κές συνθήκες που ορίζονται για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l-GR" b="0" dirty="0" smtClean="0"/>
                  <a:t> ως </a:t>
                </a:r>
                <a:r>
                  <a:rPr lang="el-GR" b="1" dirty="0" smtClean="0"/>
                  <a:t>αρχικές συνθήκες του συστήματος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l-GR" b="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6251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</a:t>
                </a:r>
                <a:r>
                  <a:rPr lang="el-GR" sz="2200" b="1" dirty="0"/>
                  <a:t>Συνολική απόκριση (== έξοδος) </a:t>
                </a:r>
                <a:r>
                  <a:rPr lang="el-GR" sz="2200" b="1" dirty="0" smtClean="0"/>
                  <a:t>συστήματος</a:t>
                </a:r>
                <a:endParaRPr lang="en-US" sz="7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Για παράδειγμα, θεωρήστε έναν απλό αρμονικό ταλαντωτή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Ξέρετε ότι η διαφορική εξίσωση που περιγράφει</a:t>
                </a:r>
                <a:br>
                  <a:rPr lang="el-GR" dirty="0" smtClean="0"/>
                </a:br>
                <a:r>
                  <a:rPr lang="el-GR" dirty="0" smtClean="0"/>
                  <a:t>την κίνησή του είναι η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Επίσης, ξέρετε ότι η γενική λύση είναι της μορφής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αρχίσουμε να μελετάμε το πρόβλημα στη θέση (β)</a:t>
                </a:r>
                <a:br>
                  <a:rPr lang="el-GR" dirty="0" smtClean="0"/>
                </a:br>
                <a:r>
                  <a:rPr lang="el-GR" dirty="0" smtClean="0"/>
                  <a:t>τότε οι αρχικές συνθήκες είναι οι</a:t>
                </a:r>
                <a:br>
                  <a:rPr lang="el-GR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Υπό αυτές τις συνθήκες: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287"/>
          <a:stretch/>
        </p:blipFill>
        <p:spPr>
          <a:xfrm>
            <a:off x="5895975" y="3305175"/>
            <a:ext cx="3239714" cy="326499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665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Απόκριση μηδενικής εισόδου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𝒛𝒊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7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Θεωρούμε ότι η είσοδος είναι μηδέν,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Μπορεί να δειχθεί ότι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Τότε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 να ισχύει η ισότητα πρέπει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905" t="-18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284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Σύστημα</a:t>
                </a:r>
                <a:r>
                  <a:rPr lang="el-GR" dirty="0" smtClean="0"/>
                  <a:t>: δομή/αλγόριθμος/κύκλωμα κλπ. που εξάγει πληροφορία από την είσοδο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l-GR" dirty="0" smtClean="0"/>
                  <a:t>και την αναπαριστά ως έξοδο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Θα μας απασχολήσουν αποκλειστικά συστήματα </a:t>
                </a:r>
                <a:r>
                  <a:rPr lang="el-GR" b="1" dirty="0" smtClean="0"/>
                  <a:t>μιας</a:t>
                </a:r>
                <a:r>
                  <a:rPr lang="el-GR" dirty="0" smtClean="0"/>
                  <a:t> εισόδου και </a:t>
                </a:r>
                <a:r>
                  <a:rPr lang="el-GR" b="1" dirty="0" smtClean="0"/>
                  <a:t>μιας</a:t>
                </a:r>
                <a:r>
                  <a:rPr lang="el-GR" dirty="0" smtClean="0"/>
                  <a:t> εξόδου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Εναλλακτικά ένα σύστημα περιγράφεται ως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</a:t>
                </a: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{⋅}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ο τελεστής του συστήματος που εφαρμόζεται στην είσοδο και παράγει την έξοδο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περιγράφουμε ένα σύστημα ως μια ή ένα σύνολο εξισώσεων που περιγράφουν την λειτουργία του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Δηλ. </a:t>
                </a:r>
                <a:r>
                  <a:rPr lang="el-GR" dirty="0"/>
                  <a:t>ω</a:t>
                </a:r>
                <a:r>
                  <a:rPr lang="el-GR" dirty="0" smtClean="0"/>
                  <a:t>ς ένα </a:t>
                </a:r>
                <a:r>
                  <a:rPr lang="el-GR" b="1" dirty="0" smtClean="0"/>
                  <a:t>μαθηματικό μοντέλο</a:t>
                </a:r>
                <a:r>
                  <a:rPr lang="en-US" b="1" dirty="0" smtClean="0"/>
                  <a:t> </a:t>
                </a:r>
                <a:r>
                  <a:rPr lang="el-GR" dirty="0" smtClean="0"/>
                  <a:t>που μπορεί να περιγράφει ένα φυσικό, ηλεκτρικό, μηχανικό, ή όποιο άλλο σύστημα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340" b="-4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723248" y="1486370"/>
            <a:ext cx="3568653" cy="985458"/>
            <a:chOff x="2723248" y="1486370"/>
            <a:chExt cx="3568653" cy="98545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14094"/>
            <a:stretch/>
          </p:blipFill>
          <p:spPr>
            <a:xfrm>
              <a:off x="3051927" y="1514475"/>
              <a:ext cx="3143250" cy="9573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631144" y="1519189"/>
                  <a:ext cx="66075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144" y="1519189"/>
                  <a:ext cx="66075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723248" y="1486370"/>
                  <a:ext cx="6573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248" y="1486370"/>
                  <a:ext cx="65735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2723248" y="2806846"/>
            <a:ext cx="3568653" cy="1114425"/>
            <a:chOff x="2723248" y="2806846"/>
            <a:chExt cx="3568653" cy="1114425"/>
          </a:xfrm>
        </p:grpSpPr>
        <p:grpSp>
          <p:nvGrpSpPr>
            <p:cNvPr id="11" name="Group 10"/>
            <p:cNvGrpSpPr/>
            <p:nvPr/>
          </p:nvGrpSpPr>
          <p:grpSpPr>
            <a:xfrm>
              <a:off x="2723248" y="2806846"/>
              <a:ext cx="3568653" cy="1114425"/>
              <a:chOff x="2666499" y="3276048"/>
              <a:chExt cx="3568653" cy="1114425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95178" y="3276048"/>
                <a:ext cx="3143250" cy="111442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5574395" y="3437834"/>
                    <a:ext cx="66075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4395" y="3437834"/>
                    <a:ext cx="660757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2666499" y="3405015"/>
                    <a:ext cx="6573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6499" y="3405015"/>
                    <a:ext cx="657359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ounded Rectangle 14"/>
            <p:cNvSpPr/>
            <p:nvPr/>
          </p:nvSpPr>
          <p:spPr>
            <a:xfrm>
              <a:off x="3924300" y="3015706"/>
              <a:ext cx="1228725" cy="7448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4400" b="1" i="1" dirty="0" smtClean="0">
                  <a:solidFill>
                    <a:schemeClr val="tx1"/>
                  </a:solidFill>
                </a:rPr>
                <a:t>Τ</a:t>
              </a:r>
              <a:r>
                <a:rPr lang="en-US" sz="4400" b="1" i="1" dirty="0" smtClean="0">
                  <a:solidFill>
                    <a:schemeClr val="tx1"/>
                  </a:solidFill>
                </a:rPr>
                <a:t>{·}</a:t>
              </a:r>
              <a:endParaRPr lang="el-GR" sz="4400" b="1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9" name="Rectangle 18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363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Απόκριση μηδενικής εισόδου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𝒛𝒊</m:t>
                        </m:r>
                      </m:sub>
                    </m:sSub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l-GR" i="1" dirty="0" smtClean="0">
                    <a:latin typeface="Cambria Math" panose="02040503050406030204" pitchFamily="18" charset="0"/>
                  </a:rPr>
                  <a:t/>
                </a:r>
                <a:br>
                  <a:rPr lang="el-GR" i="1" dirty="0" smtClean="0">
                    <a:latin typeface="Cambria Math" panose="02040503050406030204" pitchFamily="18" charset="0"/>
                  </a:rPr>
                </a:br>
                <a:r>
                  <a:rPr lang="el-GR" i="1" dirty="0" smtClean="0">
                    <a:latin typeface="Cambria Math" panose="02040503050406030204" pitchFamily="18" charset="0"/>
                  </a:rPr>
                  <a:t/>
                </a:r>
                <a:br>
                  <a:rPr lang="el-GR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Παραγοντοποιώντας το πολυώνυμο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𝛮</m:t>
                              </m:r>
                            </m:sub>
                          </m:sSub>
                        </m:e>
                      </m:d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Το πολυώνυμο αυτό ονομάζεται </a:t>
                </a:r>
                <a:r>
                  <a:rPr lang="el-GR" b="1" dirty="0" smtClean="0"/>
                  <a:t>χαρακτηριστικό πολυώνυμο </a:t>
                </a:r>
                <a:r>
                  <a:rPr lang="el-GR" dirty="0" smtClean="0"/>
                  <a:t>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Οι ρίζες του πολυωνύμου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=1,2,..,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ονομάζονται </a:t>
                </a:r>
                <a:r>
                  <a:rPr lang="el-GR" b="1" dirty="0" smtClean="0"/>
                  <a:t>χαρακτηριστικές ρίζες </a:t>
                </a:r>
                <a:r>
                  <a:rPr lang="el-GR" dirty="0" smtClean="0"/>
                  <a:t>ή </a:t>
                </a:r>
                <a:r>
                  <a:rPr lang="el-GR" b="1" dirty="0" smtClean="0"/>
                  <a:t>φυσικές συχνότητες </a:t>
                </a:r>
                <a:r>
                  <a:rPr lang="el-GR" dirty="0" smtClean="0"/>
                  <a:t>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υπάρχουν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 smtClean="0"/>
                  <a:t>διαφορετικά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που ικανοποιούν την αρχική σχέση </a:t>
                </a:r>
                <a:endParaRPr lang="en-US" i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Μπορεί να δειχθεί ότι το άθροισμα των παραπάνω ριζών ικανοποιεί την ίδια σχέση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2109" t="-18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3013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b="1" dirty="0" smtClean="0"/>
                  <a:t> Απόκριση μηδενικής εισόδου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𝒛𝒊</m:t>
                        </m:r>
                      </m:sub>
                    </m:sSub>
                    <m:d>
                      <m:d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2200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παρακάτω σχέση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ισχύει μόνο αν οι ρίζες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απλές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Σε περίπτωση που υπάρχει πολλαπλή ρίζα στο χαρακτηριστικό πολυώνυμο, έστω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τότε το πολυώνυμο γράφεται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η απόκριση μηδενικής εισόδου γράφεται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υπολογίζονται από τις αρχικές συνθήκες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2"/>
                <a:stretch>
                  <a:fillRect l="-2109" t="-14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5266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Βρείτε την απόκριση μηδενικής εισόδου του συστήματος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2200" dirty="0" smtClean="0"/>
                  <a:t>με αρχικές συνθήκες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77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86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Γνωρίσαμε την απόκριση μηδενικής εισόδου ως την έξοδο του συστήματος που οφείλεται αποκλειστικά στις αρχικές συνθήκες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Θεωρώντας την είσοδο μηδενική</a:t>
                </a: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Ας προχωρήσουμε στην </a:t>
                </a:r>
                <a:r>
                  <a:rPr lang="el-GR" b="1" dirty="0" smtClean="0"/>
                  <a:t>απόκριση μηδενικής κατάστασης</a:t>
                </a:r>
                <a:r>
                  <a:rPr lang="el-GR" dirty="0" smtClean="0"/>
                  <a:t>, η οποία εξαρτάται αποκλειστικά από την (μη-μηδενική) </a:t>
                </a:r>
                <a:r>
                  <a:rPr lang="el-GR" b="1" dirty="0" smtClean="0"/>
                  <a:t>είσοδο</a:t>
                </a:r>
                <a:r>
                  <a:rPr lang="el-GR" dirty="0" smtClean="0"/>
                  <a:t> 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Σκεφτείτε πόσες πιθανές είσοδοι υπάρχουν σε ένα σύστημα!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θέλαμε να μπορούμε να βρίσκουμε την έξοδο για κάθε είσοδο με έναν ενιαίο τρόπο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Προς αυτήν την κατεύθυνση θα εισάγουμε την έννοια της </a:t>
                </a:r>
                <a:r>
                  <a:rPr lang="el-GR" b="1" dirty="0" smtClean="0"/>
                  <a:t>κρουστικής απόκρισης (</a:t>
                </a:r>
                <a:r>
                  <a:rPr lang="en-US" b="1" dirty="0" smtClean="0"/>
                  <a:t>impulse response)</a:t>
                </a:r>
                <a:r>
                  <a:rPr lang="en-US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κρουστική απόκριση είναι η έξοδος ενός συστήματος όταν στην είσοδό του εμφανίζεται η συνάρτηση Δέλτα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…απουσία αρχικών συνθηκών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Συμβολισμός: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2570595" y="5451961"/>
            <a:ext cx="3873960" cy="1095533"/>
            <a:chOff x="2757177" y="1514009"/>
            <a:chExt cx="3463238" cy="95781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t="14094"/>
            <a:stretch/>
          </p:blipFill>
          <p:spPr>
            <a:xfrm>
              <a:off x="3051927" y="1514475"/>
              <a:ext cx="3143250" cy="95735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631144" y="1519189"/>
                  <a:ext cx="589271" cy="322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1144" y="1519189"/>
                  <a:ext cx="589271" cy="32290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757177" y="1514009"/>
                  <a:ext cx="589499" cy="322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7177" y="1514009"/>
                  <a:ext cx="589499" cy="32290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1" name="Rectangle 1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69777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Εμείς ήδη γνωρίζουμε τον τρόπο εύρεσης της απόκρισης μηδενικής εισόδου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Ας τον εκμεταλλευτούμε!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Η συνάρτηση Δέλτα είναι ένα σήμα που «ζει» μόνο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l-GR" dirty="0" smtClean="0"/>
                  <a:t>, και μετά εξαφανίζεται!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Άρα επιδρά στο σύστημα ακαριαία, και μετά εξαφανίζεται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Μπορούμε λοιπόν να πούμε ότι η συνάρτηση Δέλτα γεννά νέες «αρχικές» συνθήκες στο σύστημα!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Οι «αρχικές» αυτές συνθήκες υπάρχουν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θα είναι της μορφής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Μπορεί κανείς να δείξει ότι οι τιμές των νέων αυτών «αρχικών» συνθηκών είναι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Μπορούμε να λύσουμε ξανά την ομογενή εξίσωση με αυτές τις συνθήκες!! 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1361" b="-39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8213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Αν έχουμε τη διαφορική εξίσωση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λύνουμε την ομογενή εξίσωση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με «αρχικές» συνθήκες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eqAr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Ας το δούμε σε ένα παράδειγμα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905" t="-1744" b="-3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5404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σύστημα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την κρουστική του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39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100" dirty="0" smtClean="0"/>
                  <a:t>Θυμηθείτε ότι όταν ένα σύστημα που περιγράφεται από διαφορικές εξισώσεις βρίσκεται σε αρχική ηρεμία (== μηδενικές αρχικές συνθήκες), τότε αυτό είναι </a:t>
                </a:r>
                <a:r>
                  <a:rPr lang="el-GR" sz="2100" b="1" dirty="0" smtClean="0"/>
                  <a:t>γραμμικό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900" dirty="0" smtClean="0"/>
                  <a:t>Επίσης, μπορεί κανείς να δείξει ότι είναι και </a:t>
                </a:r>
                <a:r>
                  <a:rPr lang="el-GR" sz="1900" b="1" dirty="0" smtClean="0"/>
                  <a:t>χρονικά αμετάβλητο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100" b="1" dirty="0"/>
                  <a:t> </a:t>
                </a:r>
                <a:r>
                  <a:rPr lang="el-GR" sz="2100" b="1" dirty="0" smtClean="0"/>
                  <a:t>Έτσι, ένα σύστημα που περιγράφεται από διαφορικές εξισώσεις είναι γραμμικό και </a:t>
                </a:r>
                <a:br>
                  <a:rPr lang="el-GR" sz="2100" b="1" dirty="0" smtClean="0"/>
                </a:br>
                <a:r>
                  <a:rPr lang="el-GR" sz="2100" b="1" dirty="0" smtClean="0"/>
                  <a:t>χρονικά αμετάβλητο (ΓΧΑ) αν και μόνο αν οι αρχικές του συνθήκες είναι μηδενικές</a:t>
                </a:r>
                <a:endParaRPr lang="el-GR" sz="210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900" dirty="0" smtClean="0"/>
                  <a:t>…εννοώντας τις αρχικές συνθήκες για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100" dirty="0" smtClean="0"/>
                  <a:t> Τα παραπάνω μας βοηθούν να γενικεύσουμε το προηγούμενο παράδειγμα για ένα σύστημα της μορφής </a:t>
                </a:r>
                <a:endParaRPr lang="el-GR" sz="21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δούμε πως…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  <a:blipFill rotWithShape="0">
                <a:blip r:embed="rId2"/>
                <a:stretch>
                  <a:fillRect l="-2041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6372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100" dirty="0" smtClean="0"/>
                  <a:t>Έστω</a:t>
                </a:r>
                <a:endParaRPr lang="el-GR" sz="21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Βρίσκουμε την κρουστική απόκριση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συστήματος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 startAt="2"/>
                </a:pPr>
                <a:r>
                  <a:rPr lang="el-GR" dirty="0" smtClean="0"/>
                  <a:t>Η κρουστική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συστήματος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l-GR" dirty="0" smtClean="0"/>
                  <a:t> δίνεται ως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λόγω γραμμικότητας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301049"/>
              </a:xfrm>
              <a:blipFill rotWithShape="0">
                <a:blip r:embed="rId2"/>
                <a:stretch>
                  <a:fillRect l="-2109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24847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σύστημα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την κρουστική του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6741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Συστήματα</a:t>
            </a:r>
            <a:r>
              <a:rPr lang="el-GR" dirty="0" smtClean="0"/>
              <a:t>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Μερικές σημαντικές κατηγορίες συστημάτων είναι οι ακόλουθες: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Γραμμικά και μη γραμμικά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Χρονικά αμετάβλητα και χρονικά μεταβλητά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Δυναμικά ή στατικά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Αιτιατά ή μη αιτιατά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r>
              <a:rPr lang="el-GR" dirty="0" smtClean="0"/>
              <a:t>Ευσταθή ή ασταθή συστήματα</a:t>
            </a:r>
          </a:p>
          <a:p>
            <a:pPr marL="457200" indent="-457200">
              <a:buClrTx/>
              <a:buSzPct val="120000"/>
              <a:buFont typeface="+mj-lt"/>
              <a:buAutoNum type="arabicPeriod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Θα εξετάσουμε όλες τις παραπάνω κατηγορίες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Θα μας απασχολήσουν κατά κανόνα Γραμμικά Χρονικά Αμετάβλητα (ΓΧΑ) συστήματα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Οι υπόλοιπες ιδιότητες θα ποικίλλουν… </a:t>
            </a:r>
            <a:endParaRPr lang="el-GR" dirty="0"/>
          </a:p>
        </p:txBody>
      </p:sp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4443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δούμε τώρα πως η κρουστική απόκριση μας χρησιμεύει στην εύρεση της εξόδου μηδενικής κατάστασης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Θυμίζετε ότι η απόκριση μηδενικής κατάστασης εξαρτάται αποκλειστικά από την είσοδο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Αφού γνωρίζουμε την απόκριση του συστήματος για είσοδο μια συνάρτηση Δέλτα, θα ήταν πολύ χρήσιμο αν μπορούσαμε να γράψουμε κάθε είσοδο ως άθροισμα συναρτήσεων Δέλτα!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Έτσι, θα χρησιμοποιούσαμε την ιδιότητα της γραμμικότητας και της χρονικής μετατόπισης για να βρούμε την έξοδο για κάθε είσοδο!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Ας δούμε αν αυτό είναι εφικτό…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Ας ξεκινήσουμε με μια προσέγγιση της συνάρτησης Δέλτα</a:t>
                </a:r>
                <a:br>
                  <a:rPr lang="el-GR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l-GR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   0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mr>
                            <m:m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0,           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𝛼𝜆𝜆𝜊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σχηματικά </a:t>
                </a: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7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809750" y="3916316"/>
            <a:ext cx="7334250" cy="2634635"/>
            <a:chOff x="1809750" y="3916316"/>
            <a:chExt cx="7334250" cy="263463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79426" y="3916316"/>
              <a:ext cx="2664574" cy="2634635"/>
            </a:xfrm>
            <a:prstGeom prst="rect">
              <a:avLst/>
            </a:prstGeom>
          </p:spPr>
        </p:pic>
        <p:cxnSp>
          <p:nvCxnSpPr>
            <p:cNvPr id="9" name="Straight Arrow Connector 8"/>
            <p:cNvCxnSpPr/>
            <p:nvPr/>
          </p:nvCxnSpPr>
          <p:spPr>
            <a:xfrm>
              <a:off x="1809750" y="5391150"/>
              <a:ext cx="4669676" cy="1905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84513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αναπαραστήσουμε το γινόμενο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για ένα τυχαίο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dirty="0"/>
                  <a:t>Θ</a:t>
                </a:r>
                <a:r>
                  <a:rPr lang="el-GR" dirty="0" smtClean="0"/>
                  <a:t>εωρώντας τώρα το Δ ως πολύ μικρό, τέτοιο ώστε το τμήμα του σήματος που αποκόπτεται να θεωρείται σχεδόν σταθερό, μπορούμε να γράψουμε ότι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τότε η παραπάνω σχέση μετατρέπεται σε ισότητα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0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3623"/>
          <a:stretch/>
        </p:blipFill>
        <p:spPr>
          <a:xfrm>
            <a:off x="475815" y="907489"/>
            <a:ext cx="7915275" cy="224459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5622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συνεχίσουμε με το γινόμενο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Όμοια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τότε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l-GR" b="0" i="0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/>
                  <a:t> </a:t>
                </a:r>
                <a:r>
                  <a:rPr lang="el-GR" dirty="0" smtClean="0"/>
                  <a:t>Μπορούμε να συνεχίσουμε για όλο το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3256" y="760100"/>
            <a:ext cx="8247093" cy="2163095"/>
            <a:chOff x="249207" y="760100"/>
            <a:chExt cx="8247093" cy="216309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207" y="760100"/>
              <a:ext cx="8247093" cy="2163095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4257675" y="1552575"/>
              <a:ext cx="485775" cy="2476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6424" y="4927282"/>
            <a:ext cx="5596373" cy="16122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9540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Αθροίζοντας όλα τα παραπάνω τμήματα έχουμε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μια προσέγγιση του αρχικού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η οποία εξαρτάται από την τιμή του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Όταν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)⁡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Το παραπάνω όριο μπορεί να γραφεί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Πέτυχαμε να γράψουμε ένα οποιοδήποτε σήμα ως άθροισμα (ολοκλήρωμα) μετατοπισμένων συναρτήσεων Δέλτα, με καθεμιά να έχει εμβαδό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l-GR" dirty="0" smtClean="0"/>
                  <a:t>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9378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ολοκλήρωμα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είναι πολύ σημαντικό και η πράξη που εκτελεί ονομάζεται </a:t>
                </a:r>
                <a:r>
                  <a:rPr lang="el-GR" b="1" dirty="0" smtClean="0"/>
                  <a:t>συνέλιξη</a:t>
                </a:r>
                <a:r>
                  <a:rPr lang="el-GR" dirty="0" smtClean="0"/>
                  <a:t> μεταξύ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του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πράξη αυτή συμβολίζεται με τον τελεστή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l-GR" dirty="0" smtClean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πράξη της συνέλιξης μπορεί να οριστεί μεταξύ οποιωνδήποτε σημάτων: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Πώς βοηθά λοιπόν η σχέση που βρήκαμε για την εύρεση της απόκρισης μηδενικής κατάστασης?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Θυμηθείτε ότι το σύστημά μας είναι ΓΧΑ!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b="-4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5877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Δείτε την παρακάτω ακολουθία: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dirty="0" smtClean="0"/>
                  <a:t>κρουστική απόκριση 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2"/>
                </a:pPr>
                <a:r>
                  <a:rPr lang="el-GR" dirty="0" smtClean="0"/>
                  <a:t>χρονική </a:t>
                </a:r>
                <a:r>
                  <a:rPr lang="el-GR" dirty="0" err="1" smtClean="0"/>
                  <a:t>αμεταβλητότητα</a:t>
                </a:r>
                <a:r>
                  <a:rPr lang="el-GR" dirty="0" smtClean="0"/>
                  <a:t>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3"/>
                </a:pPr>
                <a:r>
                  <a:rPr lang="el-GR" dirty="0" smtClean="0"/>
                  <a:t>γραμμικότητα: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4"/>
                </a:pPr>
                <a:r>
                  <a:rPr lang="el-GR" dirty="0" smtClean="0"/>
                  <a:t>γραμμικότητα: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b="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lphaLcParenR" startAt="5"/>
                </a:pPr>
                <a:r>
                  <a:rPr lang="el-GR" dirty="0" smtClean="0"/>
                  <a:t>απόκριση μηδενικής κατάστασης: </a:t>
                </a:r>
                <a:br>
                  <a:rPr lang="el-GR" dirty="0" smtClean="0"/>
                </a:b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2818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1674"/>
          <a:stretch/>
        </p:blipFill>
        <p:spPr>
          <a:xfrm>
            <a:off x="2225580" y="375257"/>
            <a:ext cx="4692839" cy="1129694"/>
          </a:xfrm>
          <a:prstGeom prst="rect">
            <a:avLst/>
          </a:prstGeom>
        </p:spPr>
      </p:pic>
      <p:pic>
        <p:nvPicPr>
          <p:cNvPr id="8" name="Content Placeholder 6"/>
          <p:cNvPicPr>
            <a:picLocks noChangeAspect="1"/>
          </p:cNvPicPr>
          <p:nvPr/>
        </p:nvPicPr>
        <p:blipFill rotWithShape="1">
          <a:blip r:embed="rId2"/>
          <a:srcRect t="18481" b="63286"/>
          <a:stretch/>
        </p:blipFill>
        <p:spPr>
          <a:xfrm>
            <a:off x="2225580" y="1514475"/>
            <a:ext cx="4692839" cy="1123950"/>
          </a:xfrm>
          <a:prstGeom prst="rect">
            <a:avLst/>
          </a:prstGeom>
        </p:spPr>
      </p:pic>
      <p:pic>
        <p:nvPicPr>
          <p:cNvPr id="9" name="Content Placeholder 6"/>
          <p:cNvPicPr>
            <a:picLocks noChangeAspect="1"/>
          </p:cNvPicPr>
          <p:nvPr/>
        </p:nvPicPr>
        <p:blipFill rotWithShape="1">
          <a:blip r:embed="rId2"/>
          <a:srcRect t="37487" b="44125"/>
          <a:stretch/>
        </p:blipFill>
        <p:spPr>
          <a:xfrm>
            <a:off x="2225580" y="2686050"/>
            <a:ext cx="4692839" cy="1133475"/>
          </a:xfrm>
          <a:prstGeom prst="rect">
            <a:avLst/>
          </a:prstGeom>
        </p:spPr>
      </p:pic>
      <p:pic>
        <p:nvPicPr>
          <p:cNvPr id="10" name="Content Placeholder 6"/>
          <p:cNvPicPr>
            <a:picLocks noChangeAspect="1"/>
          </p:cNvPicPr>
          <p:nvPr/>
        </p:nvPicPr>
        <p:blipFill rotWithShape="1">
          <a:blip r:embed="rId2"/>
          <a:srcRect t="56647" b="22029"/>
          <a:stretch/>
        </p:blipFill>
        <p:spPr>
          <a:xfrm>
            <a:off x="2225580" y="3867151"/>
            <a:ext cx="4692839" cy="131445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 rotWithShape="1">
          <a:blip r:embed="rId2"/>
          <a:srcRect t="78898"/>
          <a:stretch/>
        </p:blipFill>
        <p:spPr>
          <a:xfrm>
            <a:off x="2225580" y="5238750"/>
            <a:ext cx="4692839" cy="130076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3" name="Rectangle 12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276315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Ας εξετάσουμε την πράξη της συνέλιξης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Η συνέλιξη έχει ορισμένες ενδιαφέρουσες ιδιότητες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Όλες αποδεικνύονται με τον ορισμό της συνέλιξης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Η συνέλιξη φημίζεται για τη δυσκολία της ως πράξη </a:t>
            </a:r>
            <a:endParaRPr lang="el-GR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Ας δούμε πόσο απλή είναι τελικά </a:t>
            </a:r>
            <a:endParaRPr lang="el-G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90" y="1304925"/>
            <a:ext cx="6981825" cy="33009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8801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Έστω δυο σήματα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των οποίων ζητούμε τη συνέλιξη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πράξη της συνέλιξης ζητά ένα εκ των δυο σημάτων να υποστεί </a:t>
                </a:r>
                <a:r>
                  <a:rPr lang="el-GR" b="1" dirty="0" smtClean="0"/>
                  <a:t>χρονική αντιστροφή</a:t>
                </a:r>
                <a:r>
                  <a:rPr lang="el-GR" dirty="0" smtClean="0"/>
                  <a:t> και στη συνέχεια </a:t>
                </a:r>
                <a:r>
                  <a:rPr lang="el-GR" b="1" dirty="0" smtClean="0"/>
                  <a:t>χρονική μετατόπιση</a:t>
                </a:r>
                <a:endParaRPr lang="en-US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Έστω ότι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θα είναι αυτό το σήμα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25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79722"/>
          <a:stretch/>
        </p:blipFill>
        <p:spPr>
          <a:xfrm>
            <a:off x="1557087" y="1289383"/>
            <a:ext cx="6019431" cy="139065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1497859" y="3686175"/>
            <a:ext cx="7548465" cy="1285875"/>
            <a:chOff x="1497859" y="3609975"/>
            <a:chExt cx="7548465" cy="128587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t="21111" b="60139"/>
            <a:stretch/>
          </p:blipFill>
          <p:spPr>
            <a:xfrm>
              <a:off x="1497859" y="3609975"/>
              <a:ext cx="6019431" cy="128587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643194" y="3886200"/>
              <a:ext cx="140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000000"/>
                  </a:solidFill>
                </a:rPr>
                <a:t>Αντιστροφή</a:t>
              </a:r>
              <a:endParaRPr lang="el-G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497858" y="5127308"/>
            <a:ext cx="7548466" cy="1285876"/>
            <a:chOff x="1497858" y="5127308"/>
            <a:chExt cx="7548466" cy="1285876"/>
          </a:xfrm>
        </p:grpSpPr>
        <p:grpSp>
          <p:nvGrpSpPr>
            <p:cNvPr id="18" name="Group 17"/>
            <p:cNvGrpSpPr/>
            <p:nvPr/>
          </p:nvGrpSpPr>
          <p:grpSpPr>
            <a:xfrm>
              <a:off x="1497858" y="5127308"/>
              <a:ext cx="6338235" cy="1285876"/>
              <a:chOff x="1497858" y="5127308"/>
              <a:chExt cx="6338235" cy="1285876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497858" y="5127308"/>
                <a:ext cx="6168038" cy="1285876"/>
                <a:chOff x="1497858" y="5127308"/>
                <a:chExt cx="6168038" cy="1285876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1111" r="13959" b="60139"/>
                <a:stretch/>
              </p:blipFill>
              <p:spPr>
                <a:xfrm>
                  <a:off x="1497858" y="5127309"/>
                  <a:ext cx="5179167" cy="1285875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4914900" y="6212826"/>
                      <a:ext cx="338682" cy="1692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oMath>
                        </m:oMathPara>
                      </a14:m>
                      <a:endParaRPr lang="el-GR" sz="11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Text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4900" y="6212826"/>
                      <a:ext cx="338682" cy="169277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l="-5172" r="-6897" b="-333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6216094" y="6212826"/>
                      <a:ext cx="338682" cy="16927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lang="el-GR" sz="11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16094" y="6212826"/>
                      <a:ext cx="338682" cy="169277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7018" r="-8772" b="-3333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5253582" y="5600352"/>
                      <a:ext cx="666529" cy="21544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l-GR" sz="1400" dirty="0">
                        <a:solidFill>
                          <a:srgbClr val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TextBox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53582" y="5600352"/>
                      <a:ext cx="666529" cy="215444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5405" r="-7207" b="-27027"/>
                      </a:stretch>
                    </a:blipFill>
                    <a:ln>
                      <a:solidFill>
                        <a:schemeClr val="bg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pic>
              <p:nvPicPr>
                <p:cNvPr id="15" name="Picture 14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83509" t="21111" b="60139"/>
                <a:stretch/>
              </p:blipFill>
              <p:spPr>
                <a:xfrm>
                  <a:off x="6673232" y="5127308"/>
                  <a:ext cx="992664" cy="1285875"/>
                </a:xfrm>
                <a:prstGeom prst="rect">
                  <a:avLst/>
                </a:prstGeom>
              </p:spPr>
            </p:pic>
          </p:grpSp>
          <p:pic>
            <p:nvPicPr>
              <p:cNvPr id="17" name="Picture 16"/>
              <p:cNvPicPr>
                <a:picLocks noChangeAspect="1"/>
              </p:cNvPicPr>
              <p:nvPr/>
            </p:nvPicPr>
            <p:blipFill rotWithShape="1">
              <a:blip r:embed="rId3"/>
              <a:srcRect l="83509" t="21111" b="60139"/>
              <a:stretch/>
            </p:blipFill>
            <p:spPr>
              <a:xfrm>
                <a:off x="6843429" y="5127308"/>
                <a:ext cx="992664" cy="1285875"/>
              </a:xfrm>
              <a:prstGeom prst="rect">
                <a:avLst/>
              </a:prstGeom>
            </p:spPr>
          </p:pic>
        </p:grpSp>
        <p:sp>
          <p:nvSpPr>
            <p:cNvPr id="20" name="TextBox 19"/>
            <p:cNvSpPr txBox="1"/>
            <p:nvPr/>
          </p:nvSpPr>
          <p:spPr>
            <a:xfrm>
              <a:off x="7643194" y="5446464"/>
              <a:ext cx="1403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000000"/>
                  </a:solidFill>
                </a:rPr>
                <a:t>Μετατόπιση</a:t>
              </a:r>
              <a:endParaRPr lang="el-GR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09935" y="1721625"/>
            <a:ext cx="5326158" cy="958408"/>
            <a:chOff x="2509935" y="1721625"/>
            <a:chExt cx="5326158" cy="958408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2509935" y="1922106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216094" y="1935244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968620" y="2434534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7264680" y="2484090"/>
              <a:ext cx="401216" cy="19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916431" y="1733731"/>
                  <a:ext cx="37478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6431" y="1733731"/>
                  <a:ext cx="374782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39" r="-16129" b="-30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633416" y="1721625"/>
                  <a:ext cx="3772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3416" y="1721625"/>
                  <a:ext cx="377219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290" r="-16129" b="-30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392778" y="2273635"/>
                  <a:ext cx="14548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2778" y="2273635"/>
                  <a:ext cx="145488" cy="2462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739" r="-1739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90605" y="2310702"/>
                  <a:ext cx="14548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6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605" y="2310702"/>
                  <a:ext cx="145488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1739" r="-1739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3" name="Rectangle 32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64004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74" t="40139" r="-474" b="39583"/>
          <a:stretch/>
        </p:blipFill>
        <p:spPr>
          <a:xfrm>
            <a:off x="958517" y="1247775"/>
            <a:ext cx="7112282" cy="1643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Τοποθετούμε τα δυο σήματα σε κοινό άξονα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ολισθαίνουμε το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από το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l-GR" dirty="0" smtClean="0"/>
                  <a:t> ως το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Στην παραπάνω περίπτωση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−1&lt;0⇒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αφού τα δυο σήματα δε «ζουν» σε κοινό διάστημα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Αυτό θα πάψει να συμβαίνει όταν 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>πλησιάσει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έτσι ώστε το </a:t>
                </a:r>
                <a:r>
                  <a:rPr lang="el-GR" dirty="0" smtClean="0">
                    <a:solidFill>
                      <a:srgbClr val="7030A0"/>
                    </a:solidFill>
                  </a:rPr>
                  <a:t>δεξί «άκρο»</a:t>
                </a:r>
                <a:r>
                  <a:rPr lang="el-GR" dirty="0" smtClean="0"/>
                  <a:t> του περάσει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…</a:t>
                </a:r>
                <a:r>
                  <a:rPr lang="el-GR" dirty="0" smtClean="0"/>
                  <a:t>που είναι το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αριστερό «άκρο» </a:t>
                </a:r>
                <a:r>
                  <a:rPr lang="el-GR" dirty="0" smtClean="0"/>
                  <a:t>του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4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9"/>
          <p:cNvSpPr/>
          <p:nvPr/>
        </p:nvSpPr>
        <p:spPr>
          <a:xfrm>
            <a:off x="2838450" y="1428750"/>
            <a:ext cx="381000" cy="1462153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343400" y="1247775"/>
            <a:ext cx="352425" cy="1714500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1" name="Rectangle 1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6020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Συστήματα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Γραμμικά και μη γραμμικά συστήματα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sz="10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Ένα σύστημα λέγεται </a:t>
                </a:r>
                <a:r>
                  <a:rPr lang="el-GR" b="1" dirty="0" smtClean="0"/>
                  <a:t>γραμμικό</a:t>
                </a:r>
                <a:r>
                  <a:rPr lang="el-GR" dirty="0" smtClean="0"/>
                  <a:t> αν ικανοποιεί δυο ιδιότητες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Την ιδιότητα της </a:t>
                </a:r>
                <a:r>
                  <a:rPr lang="el-GR" b="1" dirty="0" smtClean="0"/>
                  <a:t>ομογένειας</a:t>
                </a:r>
                <a:r>
                  <a:rPr lang="el-GR" dirty="0" smtClean="0"/>
                  <a:t> (</a:t>
                </a:r>
                <a:r>
                  <a:rPr lang="en-US" dirty="0" smtClean="0"/>
                  <a:t>homogeneity)</a:t>
                </a: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Την ιδιότητα της </a:t>
                </a:r>
                <a:r>
                  <a:rPr lang="el-GR" b="1" dirty="0" smtClean="0"/>
                  <a:t>αθροιστικότητας</a:t>
                </a:r>
                <a:r>
                  <a:rPr lang="en-US" dirty="0" smtClean="0"/>
                  <a:t> (additivity)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ιδιότητα της </a:t>
                </a:r>
                <a:r>
                  <a:rPr lang="el-GR" b="1" dirty="0" smtClean="0"/>
                  <a:t>ομογένειας</a:t>
                </a:r>
                <a:r>
                  <a:rPr lang="el-GR" dirty="0" smtClean="0"/>
                  <a:t> μας λέει ότι αν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i="1" dirty="0" smtClean="0">
                    <a:latin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ένα ζεύγος εισόδου-εξόδου, τότε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ιδιότητα της </a:t>
                </a:r>
                <a:r>
                  <a:rPr lang="el-GR" b="1" dirty="0" smtClean="0"/>
                  <a:t>αθροιστικότητας</a:t>
                </a:r>
                <a:r>
                  <a:rPr lang="el-GR" dirty="0" smtClean="0"/>
                  <a:t> μας λέει ότι αν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δυο ζεύγη </a:t>
                </a:r>
                <a:r>
                  <a:rPr lang="el-GR" dirty="0"/>
                  <a:t>εισόδου-εξόδου, </a:t>
                </a:r>
                <a:r>
                  <a:rPr lang="el-GR" dirty="0" smtClean="0"/>
                  <a:t>τότε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837" t="-19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5644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-316" t="59723" r="316" b="19999"/>
          <a:stretch/>
        </p:blipFill>
        <p:spPr>
          <a:xfrm>
            <a:off x="559138" y="954146"/>
            <a:ext cx="7435461" cy="1717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Συνεχίζουμε την ολίσθηση…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Στην παραπάνω περίπτωση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dirty="0" smtClean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−4&lt;0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−1&gt;0⇒1&lt;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παραπάνω αποτέλεσμα ισχύει μόνο στο διάστημα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(1, 4)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Υπάρχει μια ακόμα περίπτωση…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4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7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-188" t="79850" r="188" b="-128"/>
          <a:stretch/>
        </p:blipFill>
        <p:spPr>
          <a:xfrm>
            <a:off x="559138" y="954146"/>
            <a:ext cx="7435461" cy="1717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Συνεχίζουμε την ολίσθηση…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Στην παραπάνω περίπτωση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−4&gt;0⇒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&gt;4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παραπάνω αποτέλεσμα ισχύει μόνο στο διάστημα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(4, +∞)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Άλλες περιπτώσεις δεν υπάρχουν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λύση που περιγράφηκε ονομάζεται </a:t>
                </a:r>
                <a:r>
                  <a:rPr lang="el-GR" b="1" dirty="0" smtClean="0"/>
                  <a:t>γραφική λύση συνέλιξης</a:t>
                </a: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4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4026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/>
                  <a:t> </a:t>
                </a:r>
                <a:r>
                  <a:rPr lang="el-GR" dirty="0" smtClean="0"/>
                  <a:t>Υπολογίστε τη συνέλιξη των σημάτων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44032" y="1629660"/>
            <a:ext cx="3292148" cy="1333140"/>
            <a:chOff x="344032" y="1566289"/>
            <a:chExt cx="3292148" cy="133314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44032" y="2652665"/>
              <a:ext cx="3186819" cy="1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1104523" y="1711105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1104523" y="1928387"/>
              <a:ext cx="2299580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077" r="-1923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944459" y="182066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59" y="182066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54643" y="2648219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643" y="2648219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344032" y="2645024"/>
              <a:ext cx="76954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051259" y="1566289"/>
                  <a:ext cx="56098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259" y="1566289"/>
                  <a:ext cx="560987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411820" y="1598988"/>
            <a:ext cx="4065015" cy="1383214"/>
            <a:chOff x="4411820" y="1535617"/>
            <a:chExt cx="4065015" cy="1383214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4421344" y="2661718"/>
              <a:ext cx="3955894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181835" y="1720158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 17"/>
            <p:cNvSpPr/>
            <p:nvPr/>
          </p:nvSpPr>
          <p:spPr>
            <a:xfrm>
              <a:off x="5897602" y="1928386"/>
              <a:ext cx="2415598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19" name="Straight Connector 18"/>
            <p:cNvCxnSpPr>
              <a:stCxn id="18" idx="0"/>
            </p:cNvCxnSpPr>
            <p:nvPr/>
          </p:nvCxnSpPr>
          <p:spPr>
            <a:xfrm>
              <a:off x="5897602" y="1928386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818" r="-31818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4411820" y="2646236"/>
              <a:ext cx="1487948" cy="64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Down Arrow 25"/>
          <p:cNvSpPr/>
          <p:nvPr/>
        </p:nvSpPr>
        <p:spPr>
          <a:xfrm>
            <a:off x="1810693" y="2982202"/>
            <a:ext cx="190123" cy="455632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27" name="Group 26"/>
          <p:cNvGrpSpPr/>
          <p:nvPr/>
        </p:nvGrpSpPr>
        <p:grpSpPr>
          <a:xfrm>
            <a:off x="344032" y="3289395"/>
            <a:ext cx="3292148" cy="1369731"/>
            <a:chOff x="344032" y="1529698"/>
            <a:chExt cx="3292148" cy="1369731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44032" y="2652665"/>
              <a:ext cx="3186819" cy="181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2842788" y="1740585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 flipH="1">
              <a:off x="552261" y="1928387"/>
              <a:ext cx="2299580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2545" y="2622430"/>
                  <a:ext cx="163635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3077" r="-1923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2886311" y="1839210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6311" y="1839210"/>
                  <a:ext cx="139461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78717" y="2667379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717" y="2667379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 flipH="1" flipV="1">
              <a:off x="2847551" y="2653901"/>
              <a:ext cx="598118" cy="57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776906" y="1529698"/>
                  <a:ext cx="69563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906" y="1529698"/>
                  <a:ext cx="695639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Down Arrow 35"/>
          <p:cNvSpPr/>
          <p:nvPr/>
        </p:nvSpPr>
        <p:spPr>
          <a:xfrm>
            <a:off x="1810692" y="4802759"/>
            <a:ext cx="190123" cy="455632"/>
          </a:xfrm>
          <a:prstGeom prst="downArrow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37" name="Group 36"/>
          <p:cNvGrpSpPr/>
          <p:nvPr/>
        </p:nvGrpSpPr>
        <p:grpSpPr>
          <a:xfrm>
            <a:off x="320600" y="5094808"/>
            <a:ext cx="3326289" cy="1369731"/>
            <a:chOff x="320600" y="5094808"/>
            <a:chExt cx="3326289" cy="1369731"/>
          </a:xfrm>
        </p:grpSpPr>
        <p:grpSp>
          <p:nvGrpSpPr>
            <p:cNvPr id="38" name="Group 37"/>
            <p:cNvGrpSpPr/>
            <p:nvPr/>
          </p:nvGrpSpPr>
          <p:grpSpPr>
            <a:xfrm>
              <a:off x="320600" y="5094808"/>
              <a:ext cx="3326289" cy="1369731"/>
              <a:chOff x="309891" y="1529698"/>
              <a:chExt cx="3326289" cy="1369731"/>
            </a:xfrm>
          </p:grpSpPr>
          <p:cxnSp>
            <p:nvCxnSpPr>
              <p:cNvPr id="41" name="Straight Arrow Connector 40"/>
              <p:cNvCxnSpPr/>
              <p:nvPr/>
            </p:nvCxnSpPr>
            <p:spPr>
              <a:xfrm>
                <a:off x="344032" y="2652665"/>
                <a:ext cx="3186819" cy="181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 flipV="1">
                <a:off x="2842788" y="1740585"/>
                <a:ext cx="9053" cy="115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Freeform 42"/>
              <p:cNvSpPr/>
              <p:nvPr/>
            </p:nvSpPr>
            <p:spPr>
              <a:xfrm flipH="1">
                <a:off x="309891" y="1921938"/>
                <a:ext cx="2299580" cy="669957"/>
              </a:xfrm>
              <a:custGeom>
                <a:avLst/>
                <a:gdLst>
                  <a:gd name="connsiteX0" fmla="*/ 0 w 2299580"/>
                  <a:gd name="connsiteY0" fmla="*/ 0 h 671298"/>
                  <a:gd name="connsiteX1" fmla="*/ 488887 w 2299580"/>
                  <a:gd name="connsiteY1" fmla="*/ 380246 h 671298"/>
                  <a:gd name="connsiteX2" fmla="*/ 1611517 w 2299580"/>
                  <a:gd name="connsiteY2" fmla="*/ 633743 h 671298"/>
                  <a:gd name="connsiteX3" fmla="*/ 2299580 w 2299580"/>
                  <a:gd name="connsiteY3" fmla="*/ 669957 h 671298"/>
                  <a:gd name="connsiteX0" fmla="*/ 0 w 2299580"/>
                  <a:gd name="connsiteY0" fmla="*/ 0 h 670312"/>
                  <a:gd name="connsiteX1" fmla="*/ 479362 w 2299580"/>
                  <a:gd name="connsiteY1" fmla="*/ 413583 h 670312"/>
                  <a:gd name="connsiteX2" fmla="*/ 1611517 w 2299580"/>
                  <a:gd name="connsiteY2" fmla="*/ 633743 h 670312"/>
                  <a:gd name="connsiteX3" fmla="*/ 2299580 w 2299580"/>
                  <a:gd name="connsiteY3" fmla="*/ 669957 h 670312"/>
                  <a:gd name="connsiteX0" fmla="*/ 0 w 2299580"/>
                  <a:gd name="connsiteY0" fmla="*/ 0 h 669957"/>
                  <a:gd name="connsiteX1" fmla="*/ 479362 w 2299580"/>
                  <a:gd name="connsiteY1" fmla="*/ 413583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580" h="669957">
                    <a:moveTo>
                      <a:pt x="0" y="0"/>
                    </a:moveTo>
                    <a:cubicBezTo>
                      <a:pt x="110150" y="137311"/>
                      <a:pt x="564789" y="425433"/>
                      <a:pt x="867506" y="494545"/>
                    </a:cubicBezTo>
                    <a:cubicBezTo>
                      <a:pt x="1170223" y="563657"/>
                      <a:pt x="1363313" y="585458"/>
                      <a:pt x="1601992" y="614693"/>
                    </a:cubicBezTo>
                    <a:cubicBezTo>
                      <a:pt x="1840671" y="643928"/>
                      <a:pt x="2299580" y="669957"/>
                      <a:pt x="2299580" y="669957"/>
                    </a:cubicBezTo>
                  </a:path>
                </a:pathLst>
              </a:cu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3472545" y="2622430"/>
                    <a:ext cx="1636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2545" y="2622430"/>
                    <a:ext cx="163635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22222" r="-1481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886311" y="1839210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6311" y="1839210"/>
                    <a:ext cx="13946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878717" y="2667379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8717" y="2667379"/>
                    <a:ext cx="139461" cy="215444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2614521" y="2651400"/>
                <a:ext cx="820439" cy="574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2776906" y="1529698"/>
                    <a:ext cx="850297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sz="1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oMath>
                      </m:oMathPara>
                    </a14:m>
                    <a:endParaRPr lang="el-GR" sz="1400" dirty="0"/>
                  </a:p>
                </p:txBody>
              </p:sp>
            </mc:Choice>
            <mc:Fallback xmlns="">
              <p:sp>
                <p:nvSpPr>
                  <p:cNvPr id="58" name="Rectangle 5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6906" y="1529698"/>
                    <a:ext cx="850297" cy="307777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" name="Straight Connector 38"/>
            <p:cNvCxnSpPr/>
            <p:nvPr/>
          </p:nvCxnSpPr>
          <p:spPr>
            <a:xfrm>
              <a:off x="2620180" y="5487048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529001" y="6201240"/>
                  <a:ext cx="1332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9001" y="6201240"/>
                  <a:ext cx="133242" cy="246221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1818" r="-22727" b="-243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4366783" y="5118006"/>
            <a:ext cx="4065015" cy="1383214"/>
            <a:chOff x="4411820" y="1535617"/>
            <a:chExt cx="4065015" cy="1383214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421344" y="2661718"/>
              <a:ext cx="3955894" cy="9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flipH="1" flipV="1">
              <a:off x="5181835" y="1720158"/>
              <a:ext cx="9053" cy="1158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reeform 51"/>
            <p:cNvSpPr/>
            <p:nvPr/>
          </p:nvSpPr>
          <p:spPr>
            <a:xfrm>
              <a:off x="5897602" y="1928386"/>
              <a:ext cx="2415598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cxnSp>
          <p:nvCxnSpPr>
            <p:cNvPr id="53" name="Straight Connector 52"/>
            <p:cNvCxnSpPr>
              <a:stCxn id="52" idx="0"/>
            </p:cNvCxnSpPr>
            <p:nvPr/>
          </p:nvCxnSpPr>
          <p:spPr>
            <a:xfrm>
              <a:off x="5897602" y="1928386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452" y="2676114"/>
                  <a:ext cx="139461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200" y="2641832"/>
                  <a:ext cx="163635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22222" r="-1481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2299" y="1820664"/>
                  <a:ext cx="139461" cy="21544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004" y="2668013"/>
                  <a:ext cx="139461" cy="21544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435" r="-26087" b="-277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Connector 57"/>
            <p:cNvCxnSpPr/>
            <p:nvPr/>
          </p:nvCxnSpPr>
          <p:spPr>
            <a:xfrm>
              <a:off x="4411820" y="2646236"/>
              <a:ext cx="1487948" cy="64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/>
                <p:cNvSpPr/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760" y="1535617"/>
                  <a:ext cx="561885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Rectangle 59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61" name="Rectangle 6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12742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Συνέλιξη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Παράδειγμα</a:t>
            </a:r>
          </a:p>
          <a:p>
            <a:pPr marL="0" indent="0">
              <a:buClrTx/>
              <a:buSzPct val="120000"/>
              <a:buNone/>
            </a:pPr>
            <a:endParaRPr lang="el-GR" dirty="0"/>
          </a:p>
        </p:txBody>
      </p:sp>
      <p:grpSp>
        <p:nvGrpSpPr>
          <p:cNvPr id="60" name="Group 59"/>
          <p:cNvGrpSpPr/>
          <p:nvPr/>
        </p:nvGrpSpPr>
        <p:grpSpPr>
          <a:xfrm>
            <a:off x="172141" y="1629850"/>
            <a:ext cx="8377352" cy="1198673"/>
            <a:chOff x="172141" y="1074578"/>
            <a:chExt cx="8377352" cy="1198673"/>
          </a:xfrm>
        </p:grpSpPr>
        <p:sp>
          <p:nvSpPr>
            <p:cNvPr id="61" name="Freeform 60"/>
            <p:cNvSpPr/>
            <p:nvPr/>
          </p:nvSpPr>
          <p:spPr>
            <a:xfrm flipH="1">
              <a:off x="172141" y="1259079"/>
              <a:ext cx="2565734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9580" h="669957">
                  <a:moveTo>
                    <a:pt x="0" y="0"/>
                  </a:moveTo>
                  <a:cubicBezTo>
                    <a:pt x="110150" y="137311"/>
                    <a:pt x="564789" y="425433"/>
                    <a:pt x="867506" y="494545"/>
                  </a:cubicBezTo>
                  <a:cubicBezTo>
                    <a:pt x="1170223" y="563657"/>
                    <a:pt x="1363313" y="585458"/>
                    <a:pt x="1601992" y="614693"/>
                  </a:cubicBezTo>
                  <a:cubicBezTo>
                    <a:pt x="1840671" y="643928"/>
                    <a:pt x="2299580" y="669957"/>
                    <a:pt x="2299580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/>
                <p:cNvSpPr/>
                <p:nvPr/>
              </p:nvSpPr>
              <p:spPr>
                <a:xfrm>
                  <a:off x="1534221" y="1310007"/>
                  <a:ext cx="85029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221" y="1310007"/>
                  <a:ext cx="850297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/>
            <p:cNvCxnSpPr/>
            <p:nvPr/>
          </p:nvCxnSpPr>
          <p:spPr>
            <a:xfrm>
              <a:off x="2737875" y="1259079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2646696" y="1973271"/>
                  <a:ext cx="1332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96" y="1973271"/>
                  <a:ext cx="13324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7273" r="-27273" b="-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172141" y="1074578"/>
              <a:ext cx="8377352" cy="1198673"/>
              <a:chOff x="99483" y="1720158"/>
              <a:chExt cx="8377352" cy="1198673"/>
            </a:xfrm>
          </p:grpSpPr>
          <p:cxnSp>
            <p:nvCxnSpPr>
              <p:cNvPr id="66" name="Straight Arrow Connector 65"/>
              <p:cNvCxnSpPr/>
              <p:nvPr/>
            </p:nvCxnSpPr>
            <p:spPr>
              <a:xfrm>
                <a:off x="99483" y="2625581"/>
                <a:ext cx="8277755" cy="4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 flipV="1">
                <a:off x="5181835" y="1720158"/>
                <a:ext cx="9053" cy="115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>
                <a:off x="5897602" y="1928386"/>
                <a:ext cx="2415598" cy="669957"/>
              </a:xfrm>
              <a:custGeom>
                <a:avLst/>
                <a:gdLst>
                  <a:gd name="connsiteX0" fmla="*/ 0 w 2299580"/>
                  <a:gd name="connsiteY0" fmla="*/ 0 h 671298"/>
                  <a:gd name="connsiteX1" fmla="*/ 488887 w 2299580"/>
                  <a:gd name="connsiteY1" fmla="*/ 380246 h 671298"/>
                  <a:gd name="connsiteX2" fmla="*/ 1611517 w 2299580"/>
                  <a:gd name="connsiteY2" fmla="*/ 633743 h 671298"/>
                  <a:gd name="connsiteX3" fmla="*/ 2299580 w 2299580"/>
                  <a:gd name="connsiteY3" fmla="*/ 669957 h 671298"/>
                  <a:gd name="connsiteX0" fmla="*/ 0 w 2299580"/>
                  <a:gd name="connsiteY0" fmla="*/ 0 h 670312"/>
                  <a:gd name="connsiteX1" fmla="*/ 479362 w 2299580"/>
                  <a:gd name="connsiteY1" fmla="*/ 413583 h 670312"/>
                  <a:gd name="connsiteX2" fmla="*/ 1611517 w 2299580"/>
                  <a:gd name="connsiteY2" fmla="*/ 633743 h 670312"/>
                  <a:gd name="connsiteX3" fmla="*/ 2299580 w 2299580"/>
                  <a:gd name="connsiteY3" fmla="*/ 669957 h 670312"/>
                  <a:gd name="connsiteX0" fmla="*/ 0 w 2299580"/>
                  <a:gd name="connsiteY0" fmla="*/ 0 h 669957"/>
                  <a:gd name="connsiteX1" fmla="*/ 479362 w 2299580"/>
                  <a:gd name="connsiteY1" fmla="*/ 413583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580" h="669957">
                    <a:moveTo>
                      <a:pt x="0" y="0"/>
                    </a:moveTo>
                    <a:cubicBezTo>
                      <a:pt x="110150" y="137311"/>
                      <a:pt x="564789" y="425433"/>
                      <a:pt x="867506" y="494545"/>
                    </a:cubicBezTo>
                    <a:cubicBezTo>
                      <a:pt x="1170223" y="563657"/>
                      <a:pt x="1363313" y="585458"/>
                      <a:pt x="1601992" y="614693"/>
                    </a:cubicBezTo>
                    <a:cubicBezTo>
                      <a:pt x="1840671" y="643928"/>
                      <a:pt x="2299580" y="669957"/>
                      <a:pt x="2299580" y="66995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cxnSp>
            <p:nvCxnSpPr>
              <p:cNvPr id="69" name="Straight Connector 68"/>
              <p:cNvCxnSpPr>
                <a:stCxn id="68" idx="0"/>
              </p:cNvCxnSpPr>
              <p:nvPr/>
            </p:nvCxnSpPr>
            <p:spPr>
              <a:xfrm>
                <a:off x="5897602" y="1928386"/>
                <a:ext cx="0" cy="742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l-GR" sz="16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23077" r="-19231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1818" r="-31818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/>
                  <p:cNvSpPr/>
                  <p:nvPr/>
                </p:nvSpPr>
                <p:spPr>
                  <a:xfrm>
                    <a:off x="6294593" y="1955586"/>
                    <a:ext cx="56188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sz="1400" dirty="0"/>
                  </a:p>
                </p:txBody>
              </p:sp>
            </mc:Choice>
            <mc:Fallback xmlns="">
              <p:sp>
                <p:nvSpPr>
                  <p:cNvPr id="30" name="Rectangle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4593" y="1955586"/>
                    <a:ext cx="561885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/>
          <p:cNvGrpSpPr/>
          <p:nvPr/>
        </p:nvGrpSpPr>
        <p:grpSpPr>
          <a:xfrm>
            <a:off x="172141" y="3914132"/>
            <a:ext cx="8377352" cy="1198673"/>
            <a:chOff x="172141" y="1074578"/>
            <a:chExt cx="8377352" cy="1198673"/>
          </a:xfrm>
        </p:grpSpPr>
        <p:sp>
          <p:nvSpPr>
            <p:cNvPr id="76" name="Freeform 75"/>
            <p:cNvSpPr/>
            <p:nvPr/>
          </p:nvSpPr>
          <p:spPr>
            <a:xfrm flipH="1">
              <a:off x="3557587" y="1283206"/>
              <a:ext cx="2754681" cy="669957"/>
            </a:xfrm>
            <a:custGeom>
              <a:avLst/>
              <a:gdLst>
                <a:gd name="connsiteX0" fmla="*/ 0 w 2299580"/>
                <a:gd name="connsiteY0" fmla="*/ 0 h 671298"/>
                <a:gd name="connsiteX1" fmla="*/ 488887 w 2299580"/>
                <a:gd name="connsiteY1" fmla="*/ 380246 h 671298"/>
                <a:gd name="connsiteX2" fmla="*/ 1611517 w 2299580"/>
                <a:gd name="connsiteY2" fmla="*/ 633743 h 671298"/>
                <a:gd name="connsiteX3" fmla="*/ 2299580 w 2299580"/>
                <a:gd name="connsiteY3" fmla="*/ 669957 h 671298"/>
                <a:gd name="connsiteX0" fmla="*/ 0 w 2299580"/>
                <a:gd name="connsiteY0" fmla="*/ 0 h 670312"/>
                <a:gd name="connsiteX1" fmla="*/ 479362 w 2299580"/>
                <a:gd name="connsiteY1" fmla="*/ 413583 h 670312"/>
                <a:gd name="connsiteX2" fmla="*/ 1611517 w 2299580"/>
                <a:gd name="connsiteY2" fmla="*/ 633743 h 670312"/>
                <a:gd name="connsiteX3" fmla="*/ 2299580 w 2299580"/>
                <a:gd name="connsiteY3" fmla="*/ 669957 h 670312"/>
                <a:gd name="connsiteX0" fmla="*/ 0 w 2299580"/>
                <a:gd name="connsiteY0" fmla="*/ 0 h 669957"/>
                <a:gd name="connsiteX1" fmla="*/ 479362 w 2299580"/>
                <a:gd name="connsiteY1" fmla="*/ 413583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299580"/>
                <a:gd name="connsiteY0" fmla="*/ 0 h 669957"/>
                <a:gd name="connsiteX1" fmla="*/ 867506 w 2299580"/>
                <a:gd name="connsiteY1" fmla="*/ 494545 h 669957"/>
                <a:gd name="connsiteX2" fmla="*/ 1601992 w 2299580"/>
                <a:gd name="connsiteY2" fmla="*/ 614693 h 669957"/>
                <a:gd name="connsiteX3" fmla="*/ 2299580 w 2299580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601992 w 2386214"/>
                <a:gd name="connsiteY2" fmla="*/ 614693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  <a:gd name="connsiteX0" fmla="*/ 0 w 2386214"/>
                <a:gd name="connsiteY0" fmla="*/ 0 h 669957"/>
                <a:gd name="connsiteX1" fmla="*/ 867506 w 2386214"/>
                <a:gd name="connsiteY1" fmla="*/ 494545 h 669957"/>
                <a:gd name="connsiteX2" fmla="*/ 1597867 w 2386214"/>
                <a:gd name="connsiteY2" fmla="*/ 624218 h 669957"/>
                <a:gd name="connsiteX3" fmla="*/ 2386214 w 2386214"/>
                <a:gd name="connsiteY3" fmla="*/ 669957 h 66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6214" h="669957">
                  <a:moveTo>
                    <a:pt x="0" y="0"/>
                  </a:moveTo>
                  <a:cubicBezTo>
                    <a:pt x="110150" y="137311"/>
                    <a:pt x="601195" y="390509"/>
                    <a:pt x="867506" y="494545"/>
                  </a:cubicBezTo>
                  <a:cubicBezTo>
                    <a:pt x="1133817" y="598581"/>
                    <a:pt x="1339211" y="594685"/>
                    <a:pt x="1597867" y="624218"/>
                  </a:cubicBezTo>
                  <a:cubicBezTo>
                    <a:pt x="1856523" y="653751"/>
                    <a:pt x="2123432" y="654711"/>
                    <a:pt x="2386214" y="669957"/>
                  </a:cubicBezTo>
                </a:path>
              </a:pathLst>
            </a:cu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4141654" y="1522216"/>
                  <a:ext cx="85029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l-GR" sz="1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654" y="1522216"/>
                  <a:ext cx="850297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77"/>
            <p:cNvCxnSpPr/>
            <p:nvPr/>
          </p:nvCxnSpPr>
          <p:spPr>
            <a:xfrm>
              <a:off x="6312269" y="1283206"/>
              <a:ext cx="0" cy="74238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221090" y="1997398"/>
                  <a:ext cx="13324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090" y="1997398"/>
                  <a:ext cx="133242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33333" r="-28571" b="-243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172141" y="1074578"/>
              <a:ext cx="8377352" cy="1198673"/>
              <a:chOff x="99483" y="1720158"/>
              <a:chExt cx="8377352" cy="1198673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>
                <a:off x="99483" y="2625581"/>
                <a:ext cx="8277755" cy="451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H="1" flipV="1">
                <a:off x="5181835" y="1720158"/>
                <a:ext cx="9053" cy="11588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Freeform 82"/>
              <p:cNvSpPr/>
              <p:nvPr/>
            </p:nvSpPr>
            <p:spPr>
              <a:xfrm>
                <a:off x="5897602" y="1928386"/>
                <a:ext cx="2415598" cy="669957"/>
              </a:xfrm>
              <a:custGeom>
                <a:avLst/>
                <a:gdLst>
                  <a:gd name="connsiteX0" fmla="*/ 0 w 2299580"/>
                  <a:gd name="connsiteY0" fmla="*/ 0 h 671298"/>
                  <a:gd name="connsiteX1" fmla="*/ 488887 w 2299580"/>
                  <a:gd name="connsiteY1" fmla="*/ 380246 h 671298"/>
                  <a:gd name="connsiteX2" fmla="*/ 1611517 w 2299580"/>
                  <a:gd name="connsiteY2" fmla="*/ 633743 h 671298"/>
                  <a:gd name="connsiteX3" fmla="*/ 2299580 w 2299580"/>
                  <a:gd name="connsiteY3" fmla="*/ 669957 h 671298"/>
                  <a:gd name="connsiteX0" fmla="*/ 0 w 2299580"/>
                  <a:gd name="connsiteY0" fmla="*/ 0 h 670312"/>
                  <a:gd name="connsiteX1" fmla="*/ 479362 w 2299580"/>
                  <a:gd name="connsiteY1" fmla="*/ 413583 h 670312"/>
                  <a:gd name="connsiteX2" fmla="*/ 1611517 w 2299580"/>
                  <a:gd name="connsiteY2" fmla="*/ 633743 h 670312"/>
                  <a:gd name="connsiteX3" fmla="*/ 2299580 w 2299580"/>
                  <a:gd name="connsiteY3" fmla="*/ 669957 h 670312"/>
                  <a:gd name="connsiteX0" fmla="*/ 0 w 2299580"/>
                  <a:gd name="connsiteY0" fmla="*/ 0 h 669957"/>
                  <a:gd name="connsiteX1" fmla="*/ 479362 w 2299580"/>
                  <a:gd name="connsiteY1" fmla="*/ 413583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  <a:gd name="connsiteX0" fmla="*/ 0 w 2299580"/>
                  <a:gd name="connsiteY0" fmla="*/ 0 h 669957"/>
                  <a:gd name="connsiteX1" fmla="*/ 867506 w 2299580"/>
                  <a:gd name="connsiteY1" fmla="*/ 494545 h 669957"/>
                  <a:gd name="connsiteX2" fmla="*/ 1601992 w 2299580"/>
                  <a:gd name="connsiteY2" fmla="*/ 614693 h 669957"/>
                  <a:gd name="connsiteX3" fmla="*/ 2299580 w 2299580"/>
                  <a:gd name="connsiteY3" fmla="*/ 669957 h 6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99580" h="669957">
                    <a:moveTo>
                      <a:pt x="0" y="0"/>
                    </a:moveTo>
                    <a:cubicBezTo>
                      <a:pt x="110150" y="137311"/>
                      <a:pt x="564789" y="425433"/>
                      <a:pt x="867506" y="494545"/>
                    </a:cubicBezTo>
                    <a:cubicBezTo>
                      <a:pt x="1170223" y="563657"/>
                      <a:pt x="1363313" y="585458"/>
                      <a:pt x="1601992" y="614693"/>
                    </a:cubicBezTo>
                    <a:cubicBezTo>
                      <a:pt x="1840671" y="643928"/>
                      <a:pt x="2299580" y="669957"/>
                      <a:pt x="2299580" y="66995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  <p:cxnSp>
            <p:nvCxnSpPr>
              <p:cNvPr id="84" name="Straight Connector 83"/>
              <p:cNvCxnSpPr>
                <a:stCxn id="83" idx="0"/>
              </p:cNvCxnSpPr>
              <p:nvPr/>
            </p:nvCxnSpPr>
            <p:spPr>
              <a:xfrm>
                <a:off x="5897602" y="1928386"/>
                <a:ext cx="0" cy="742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l-GR" sz="16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7452" y="267611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30435" r="-26087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43" name="TextBox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3200" y="2641832"/>
                    <a:ext cx="163635" cy="27699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23077" r="-19231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02299" y="1820664"/>
                    <a:ext cx="139461" cy="215444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31818" r="-31818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31004" y="2668013"/>
                    <a:ext cx="139461" cy="215444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30435" r="-26087" b="-2778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Rectangle 88"/>
                  <p:cNvSpPr/>
                  <p:nvPr/>
                </p:nvSpPr>
                <p:spPr>
                  <a:xfrm>
                    <a:off x="6995513" y="2157527"/>
                    <a:ext cx="561885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l-G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l-GR" sz="1400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513" y="2157527"/>
                    <a:ext cx="561885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134196" y="1858107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6" y="1858107"/>
                <a:ext cx="379143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581" t="-2222" r="-22581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73631" y="3876138"/>
                <a:ext cx="391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31" y="3876138"/>
                <a:ext cx="391710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20000" t="-2222" r="-20000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8" name="Rectangle 3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826171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 smtClean="0"/>
                  <a:t> </a:t>
                </a:r>
                <a:r>
                  <a:rPr lang="el-GR" dirty="0" smtClean="0"/>
                  <a:t>Υπολογίστε </a:t>
                </a:r>
                <a:r>
                  <a:rPr lang="el-GR" dirty="0"/>
                  <a:t>τη συνέλιξη των σημάτων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με την </a:t>
                </a:r>
                <a:r>
                  <a:rPr lang="el-GR" b="1" dirty="0" smtClean="0"/>
                  <a:t>αλγεβρική</a:t>
                </a:r>
                <a:r>
                  <a:rPr lang="el-GR" dirty="0" smtClean="0"/>
                  <a:t> μέθοδο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 r="-10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804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Υπολογίστε τη συνέλιξη των σημάτων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373224" y="2562635"/>
            <a:ext cx="818294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1168255" y="2052734"/>
            <a:ext cx="1362270" cy="509899"/>
            <a:chOff x="1026367" y="2146041"/>
            <a:chExt cx="1362270" cy="1017037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83562" y="2059776"/>
            <a:ext cx="1362270" cy="521519"/>
            <a:chOff x="1026367" y="2146041"/>
            <a:chExt cx="1362270" cy="1017037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/>
          <p:cNvCxnSpPr/>
          <p:nvPr/>
        </p:nvCxnSpPr>
        <p:spPr>
          <a:xfrm flipV="1">
            <a:off x="4462558" y="1761283"/>
            <a:ext cx="18397" cy="10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521660" y="2558894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660" y="2558894"/>
                <a:ext cx="16363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071785" y="259188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785" y="2591883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7860" y="2590625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860" y="2590625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40163" y="2592629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163" y="2592629"/>
                <a:ext cx="428771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7042" r="-8451" b="-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30841" y="2582040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841" y="2582040"/>
                <a:ext cx="428771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8571" r="-10000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2306325" y="2300691"/>
            <a:ext cx="914400" cy="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85235" y="2592489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35" y="2592489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2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371084" y="3772568"/>
            <a:ext cx="8182947" cy="1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781422" y="3247389"/>
            <a:ext cx="1362270" cy="543841"/>
            <a:chOff x="1026367" y="2146041"/>
            <a:chExt cx="1362270" cy="1017037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H="1" flipV="1">
            <a:off x="4458278" y="2939897"/>
            <a:ext cx="2140" cy="1083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519520" y="3768827"/>
                <a:ext cx="163635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520" y="3768827"/>
                <a:ext cx="163635" cy="277000"/>
              </a:xfrm>
              <a:prstGeom prst="rect">
                <a:avLst/>
              </a:prstGeom>
              <a:blipFill rotWithShape="0">
                <a:blip r:embed="rId10"/>
                <a:stretch>
                  <a:fillRect l="-23077" r="-1923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078976" y="380181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976" y="3801817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545720" y="3800559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720" y="3800559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277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673517" y="3246228"/>
            <a:ext cx="2241961" cy="708366"/>
            <a:chOff x="928701" y="3576626"/>
            <a:chExt cx="2241961" cy="1029210"/>
          </a:xfrm>
        </p:grpSpPr>
        <p:grpSp>
          <p:nvGrpSpPr>
            <p:cNvPr id="33" name="Group 32"/>
            <p:cNvGrpSpPr/>
            <p:nvPr/>
          </p:nvGrpSpPr>
          <p:grpSpPr>
            <a:xfrm>
              <a:off x="1164186" y="3576626"/>
              <a:ext cx="1362270" cy="783772"/>
              <a:chOff x="1026367" y="2146041"/>
              <a:chExt cx="1362270" cy="1017037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 flipV="1">
                <a:off x="1026367" y="2155371"/>
                <a:ext cx="9331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035698" y="2146041"/>
                <a:ext cx="1352939" cy="9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388637" y="2155371"/>
                <a:ext cx="0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238023" y="4390392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023" y="4390392"/>
                  <a:ext cx="428771" cy="21544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7042" r="-8451" b="-52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28701" y="4379803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701" y="4379803"/>
                  <a:ext cx="428771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571" r="-10000" b="-4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 flipV="1">
              <a:off x="2256262" y="4004474"/>
              <a:ext cx="914400" cy="933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4483095" y="380242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095" y="3802423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>
            <a:off x="368944" y="4981422"/>
            <a:ext cx="818294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3779282" y="4517774"/>
            <a:ext cx="1362270" cy="482309"/>
            <a:chOff x="1026367" y="2146041"/>
            <a:chExt cx="1362270" cy="1017037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45"/>
          <p:cNvCxnSpPr/>
          <p:nvPr/>
        </p:nvCxnSpPr>
        <p:spPr>
          <a:xfrm flipV="1">
            <a:off x="4458278" y="4181036"/>
            <a:ext cx="0" cy="1051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517380" y="4977681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380" y="4977681"/>
                <a:ext cx="163635" cy="276999"/>
              </a:xfrm>
              <a:prstGeom prst="rect">
                <a:avLst/>
              </a:prstGeom>
              <a:blipFill rotWithShape="0">
                <a:blip r:embed="rId13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95498" y="5010670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498" y="5010670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543580" y="5009412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580" y="5009412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4620416" y="4518917"/>
            <a:ext cx="2324613" cy="632549"/>
            <a:chOff x="926561" y="5065397"/>
            <a:chExt cx="2324613" cy="1029210"/>
          </a:xfrm>
        </p:grpSpPr>
        <p:grpSp>
          <p:nvGrpSpPr>
            <p:cNvPr id="51" name="Group 50"/>
            <p:cNvGrpSpPr/>
            <p:nvPr/>
          </p:nvGrpSpPr>
          <p:grpSpPr>
            <a:xfrm>
              <a:off x="1162046" y="5065397"/>
              <a:ext cx="1362270" cy="783772"/>
              <a:chOff x="1026367" y="2146041"/>
              <a:chExt cx="1362270" cy="1017037"/>
            </a:xfrm>
          </p:grpSpPr>
          <p:cxnSp>
            <p:nvCxnSpPr>
              <p:cNvPr id="55" name="Straight Connector 54"/>
              <p:cNvCxnSpPr/>
              <p:nvPr/>
            </p:nvCxnSpPr>
            <p:spPr>
              <a:xfrm flipV="1">
                <a:off x="1026367" y="2155371"/>
                <a:ext cx="9331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035698" y="2146041"/>
                <a:ext cx="1352939" cy="933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2388637" y="2155371"/>
                <a:ext cx="0" cy="10077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235883" y="5879163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883" y="5879163"/>
                  <a:ext cx="428771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571" r="-10000" b="-7272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26561" y="5868574"/>
                  <a:ext cx="42877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l-G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l-GR" sz="1400" dirty="0"/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561" y="5868574"/>
                  <a:ext cx="428771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8571" r="-10000" b="-681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/>
            <p:cNvCxnSpPr/>
            <p:nvPr/>
          </p:nvCxnSpPr>
          <p:spPr>
            <a:xfrm flipV="1">
              <a:off x="2336774" y="5451118"/>
              <a:ext cx="914400" cy="933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480955" y="5011276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955" y="5011276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/>
          <p:cNvCxnSpPr/>
          <p:nvPr/>
        </p:nvCxnSpPr>
        <p:spPr>
          <a:xfrm>
            <a:off x="366804" y="6212084"/>
            <a:ext cx="8182947" cy="1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6183388" y="5710421"/>
            <a:ext cx="1362270" cy="509899"/>
            <a:chOff x="1026367" y="2146041"/>
            <a:chExt cx="1362270" cy="1017037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3777142" y="5709225"/>
            <a:ext cx="1362270" cy="521519"/>
            <a:chOff x="1026367" y="2146041"/>
            <a:chExt cx="1362270" cy="1017037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026367" y="2155371"/>
              <a:ext cx="9331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35698" y="2146041"/>
              <a:ext cx="1352939" cy="933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388637" y="2155371"/>
              <a:ext cx="0" cy="100770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/>
          <p:nvPr/>
        </p:nvCxnSpPr>
        <p:spPr>
          <a:xfrm flipV="1">
            <a:off x="4456138" y="5410732"/>
            <a:ext cx="18397" cy="1052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8515240" y="6208343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240" y="6208343"/>
                <a:ext cx="163635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5074696" y="6241332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696" y="6241332"/>
                <a:ext cx="139461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541440" y="6240074"/>
                <a:ext cx="27411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440" y="6240074"/>
                <a:ext cx="274113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444" r="-13333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255296" y="6250316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96" y="6250316"/>
                <a:ext cx="428771" cy="215444"/>
              </a:xfrm>
              <a:prstGeom prst="rect">
                <a:avLst/>
              </a:prstGeom>
              <a:blipFill rotWithShape="0">
                <a:blip r:embed="rId16"/>
                <a:stretch>
                  <a:fillRect l="-7042" r="-8451" b="-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945974" y="6239727"/>
                <a:ext cx="42877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l-G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74" y="6239727"/>
                <a:ext cx="428771" cy="215444"/>
              </a:xfrm>
              <a:prstGeom prst="rect">
                <a:avLst/>
              </a:prstGeom>
              <a:blipFill rotWithShape="0">
                <a:blip r:embed="rId17"/>
                <a:stretch>
                  <a:fillRect l="-7042" r="-8451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/>
          <p:cNvCxnSpPr/>
          <p:nvPr/>
        </p:nvCxnSpPr>
        <p:spPr>
          <a:xfrm flipV="1">
            <a:off x="7321458" y="5958378"/>
            <a:ext cx="914400" cy="933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4478815" y="6241938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l-GR" sz="14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815" y="6241938"/>
                <a:ext cx="139461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198011" y="1986745"/>
                <a:ext cx="37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11" y="1986745"/>
                <a:ext cx="379143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22222" t="-2222" r="-20635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37446" y="3309318"/>
                <a:ext cx="3917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46" y="3309318"/>
                <a:ext cx="391710" cy="276999"/>
              </a:xfrm>
              <a:prstGeom prst="rect">
                <a:avLst/>
              </a:prstGeom>
              <a:blipFill rotWithShape="0">
                <a:blip r:embed="rId19"/>
                <a:stretch>
                  <a:fillRect l="-20313" t="-2222" r="-21875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255849" y="4371708"/>
                <a:ext cx="373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9" y="4371708"/>
                <a:ext cx="373307" cy="276999"/>
              </a:xfrm>
              <a:prstGeom prst="rect">
                <a:avLst/>
              </a:prstGeom>
              <a:blipFill rotWithShape="0">
                <a:blip r:embed="rId20"/>
                <a:stretch>
                  <a:fillRect l="-21311" t="-2174" r="-22951" b="-326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255849" y="5606768"/>
                <a:ext cx="3777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9" y="5606768"/>
                <a:ext cx="377732" cy="276999"/>
              </a:xfrm>
              <a:prstGeom prst="rect">
                <a:avLst/>
              </a:prstGeom>
              <a:blipFill rotWithShape="0">
                <a:blip r:embed="rId21"/>
                <a:stretch>
                  <a:fillRect l="-22581" t="-4444" r="-22581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 79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1" name="Rectangle 80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23212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Συνέλιξη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Συνέλιξη με συναρτήσεις Δέλτα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Από τις βασικές ιδιότητες της συνάρτησης Δέλτα έχουμε ότι η συνέλιξη ενός σήματος με μια συνάρτηση Δέλτα της μορφής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δίνει το ίδιο σήμα μετατοπισμένο κατά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δηλ.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4195762"/>
            <a:ext cx="8587308" cy="207168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5094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Συνολική Απόκριση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Με βάση τα προηγούμενα, η συνολική έξοδος ενός συστήματος που περιγράφεται από διαφορικές εξισώσεις με αρχικές συνθήκες δίνεται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𝑧𝑖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αν οι ρίζες του χαρακτηριστικού πολυωνύμου είναι απλές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το </a:t>
                </a:r>
                <a:r>
                  <a:rPr lang="el-GR" b="1" dirty="0" smtClean="0"/>
                  <a:t>σύστημα είναι ΓΧΑ</a:t>
                </a:r>
                <a:r>
                  <a:rPr lang="el-GR" dirty="0" smtClean="0"/>
                  <a:t>, τότε η έξοδος δίνεται </a:t>
                </a:r>
                <a:r>
                  <a:rPr lang="el-GR" b="1" dirty="0" smtClean="0"/>
                  <a:t>μόνο</a:t>
                </a:r>
                <a:r>
                  <a:rPr lang="el-GR" dirty="0" smtClean="0"/>
                  <a:t> από την απόκριση μηδενικής κατάστασης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𝑧𝑠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1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Κατά κανόνα ενδιαφερόμαστε για ΓΧΑ συστήματα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Κάποιες πολύ λίγες φορές θα εξετάζουμε και τις αρχικές συνθήκες του συστήματος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9965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400" dirty="0" smtClean="0"/>
                  <a:t> </a:t>
                </a:r>
                <a:r>
                  <a:rPr lang="el-GR" sz="2200" b="1" dirty="0" smtClean="0"/>
                  <a:t>Ευστάθεια Συστήματος</a:t>
                </a:r>
                <a:endParaRPr lang="el-GR" sz="22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400" b="1" dirty="0" smtClean="0"/>
                  <a:t> </a:t>
                </a:r>
                <a:r>
                  <a:rPr lang="el-GR" dirty="0" smtClean="0"/>
                  <a:t>Γνωρίζετε ότι ένα γενικό σύστημα είναι ευσταθές αν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Προφανώς αυτή η έξοδος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b="0" dirty="0" smtClean="0"/>
                  <a:t> μπορεί να είναι είτε η συνολική, είτε κάποια από τις επιμέρους</a:t>
                </a:r>
                <a:r>
                  <a:rPr lang="el-GR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Ξέρουμε ότι η απόκριση μηδενικής εισόδου περιλαμβάνει σήματα της μορφής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αυτά πρέπει υποχρεωτικά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l-GR" b="0" dirty="0" smtClean="0"/>
                  <a:t>ώστε το σύστημα να είναι ευσταθές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Ξέρουμε ότι η απόκριση μηδενικής κατάστασης (έξοδος ΓΧΑ συστήματος) δίνεται από τη συνέλιξη της εισόδου με την κρουστική απόκριση του συστήματος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2313" t="-2174" r="-4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0156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Ευστάθεια ΓΧΑ Συστήματος</a:t>
                </a:r>
                <a:endParaRPr lang="el-GR" sz="22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 Για να είναι ευσταθές ένα ΓΧΑ σύστημα πρέπει 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/>
                  <a:t>Η σχέση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ισχύει μόνον όταν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δηλ.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l-GR" b="0" i="1">
                          <a:latin typeface="Cambria Math" panose="02040503050406030204" pitchFamily="18" charset="0"/>
                        </a:rPr>
                        <m:t>&lt;+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l-GR" b="1" dirty="0"/>
              </a:p>
              <a:p>
                <a:pPr marL="0" indent="0">
                  <a:buClrTx/>
                  <a:buSzPct val="120000"/>
                  <a:buNone/>
                </a:pPr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1920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Γραμμικά και μη γραμμικά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Γραμμικότητα: 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l-GR" sz="2200" dirty="0" smtClean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sz="2200" dirty="0" smtClean="0"/>
                  <a:t>, τότε το σύστημα είναι </a:t>
                </a:r>
                <a:r>
                  <a:rPr lang="el-GR" sz="2200" b="1" dirty="0" smtClean="0"/>
                  <a:t>γραμμικό</a:t>
                </a:r>
                <a:r>
                  <a:rPr lang="el-GR" sz="2200" dirty="0" smtClean="0"/>
                  <a:t> αν είναι προσθετικό και ομογενές, δηλ. αν </a:t>
                </a:r>
                <a:br>
                  <a:rPr lang="el-GR" sz="2200" dirty="0" smtClean="0"/>
                </a:b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20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03724" y="3056349"/>
            <a:ext cx="3929106" cy="1999102"/>
            <a:chOff x="1705585" y="1223193"/>
            <a:chExt cx="5631744" cy="248883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-239" t="2167" r="47917" b="1630"/>
            <a:stretch/>
          </p:blipFill>
          <p:spPr>
            <a:xfrm>
              <a:off x="1705585" y="1223193"/>
              <a:ext cx="5631744" cy="2488839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3429000" y="3437834"/>
              <a:ext cx="561975" cy="27419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51875" t="4311" b="13090"/>
          <a:stretch/>
        </p:blipFill>
        <p:spPr>
          <a:xfrm>
            <a:off x="4566803" y="3181831"/>
            <a:ext cx="4237656" cy="174813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3" name="Rectangle 12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7092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25544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Ευστάθεια ΓΧΑ Συστήματος</a:t>
                </a:r>
                <a:endParaRPr lang="el-GR" sz="2200" b="1" dirty="0"/>
              </a:p>
              <a:p>
                <a:pPr marL="0" indent="0">
                  <a:buClrTx/>
                  <a:buSzPct val="120000"/>
                  <a:buNone/>
                </a:pPr>
                <a:endParaRPr lang="el-GR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l-GR" b="0" i="1">
                          <a:latin typeface="Cambria Math" panose="02040503050406030204" pitchFamily="18" charset="0"/>
                        </a:rPr>
                        <m:t>&lt;+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σχέση αυτή μας λέει ότι η κρουστική απόκριση ενός ΓΧΑ συστήματος είναι </a:t>
                </a:r>
                <a:r>
                  <a:rPr lang="el-GR" b="1" dirty="0" smtClean="0"/>
                  <a:t>απολύτως ολοκληρώσιμη </a:t>
                </a:r>
                <a:r>
                  <a:rPr lang="el-GR" dirty="0" smtClean="0"/>
                  <a:t>και αποτελεί </a:t>
                </a:r>
                <a:r>
                  <a:rPr lang="el-GR" b="1" dirty="0" smtClean="0"/>
                  <a:t>αναγκαία και ικανή συνθήκη </a:t>
                </a:r>
                <a:r>
                  <a:rPr lang="el-GR" dirty="0" smtClean="0"/>
                  <a:t>για την </a:t>
                </a:r>
                <a:r>
                  <a:rPr lang="el-GR" b="1" dirty="0" smtClean="0"/>
                  <a:t>ευστάθεια</a:t>
                </a:r>
                <a:r>
                  <a:rPr lang="el-GR" dirty="0" smtClean="0"/>
                  <a:t> του συστήματος!</a:t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Η συνθήκη αυτή μπορεί να ιδωθεί υπό το πρίσμα των συναρτήσεων που δημιουργούν την κρουστική απόκριση</a:t>
                </a:r>
                <a:r>
                  <a:rPr lang="en-US" dirty="0" smtClean="0"/>
                  <a:t>:</a:t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r>
                  <a:rPr lang="el-GR" b="1" dirty="0" smtClean="0"/>
                  <a:t/>
                </a:r>
                <a:br>
                  <a:rPr lang="el-GR" b="1" dirty="0" smtClean="0"/>
                </a:b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Ξανά λοιπόν πρέπει να ισχύει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>για να είναι το σύστημα ευσταθές!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…αφού το εμβαδόν της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πρέπει να είναι πεπερασμένο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25544" cy="6164927"/>
              </a:xfrm>
              <a:blipFill rotWithShape="0">
                <a:blip r:embed="rId3"/>
                <a:stretch>
                  <a:fillRect l="-1891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0625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8961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sz="2200" b="1" dirty="0" smtClean="0"/>
              <a:t>Αιτιατότητα ΓΧΑ Συστήματος</a:t>
            </a:r>
            <a:endParaRPr lang="el-GR" sz="2200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Η αιτιατότητα ενός ΓΧΑ συστήματος έχει να κάνει με τη σχέση αιτίου-αποτελέσματος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Ένα σύστημα παράγει εξόδους μόνο αν υπάρχει κάποιο «αίτιο»-είσοδος που το διεγείρει</a:t>
            </a:r>
            <a:br>
              <a:rPr lang="el-GR" b="0" dirty="0" smtClean="0"/>
            </a:br>
            <a:endParaRPr lang="el-GR" b="0" dirty="0" smtClean="0"/>
          </a:p>
          <a:p>
            <a:pPr marL="201168" lvl="1" indent="0">
              <a:buClrTx/>
              <a:buSzPct val="120000"/>
              <a:buNone/>
            </a:pPr>
            <a:endParaRPr lang="el-GR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Προφανώς ένα σύστημα που έχει μη μηδενικές αρχικές συνθήκες δεν μπορεί να είναι αιτιατό...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… αφού παράγει έξοδο χωρίς να διεγερθεί από μια είσοδο! </a:t>
            </a:r>
            <a:br>
              <a:rPr lang="el-GR" b="0" dirty="0" smtClean="0"/>
            </a:br>
            <a:endParaRPr lang="el-GR" b="0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>
              <a:sym typeface="Wingdings" panose="05000000000000000000" pitchFamily="2" charset="2"/>
            </a:endParaRPr>
          </a:p>
          <a:p>
            <a:pPr marL="201168" lvl="1" indent="0">
              <a:buClrTx/>
              <a:buSzPct val="120000"/>
              <a:buNone/>
            </a:pPr>
            <a:endParaRPr lang="el-GR" b="0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Η παραπάνω συνθήκη ισοδυναμεί με αυτό που ονομάζουμε «</a:t>
            </a:r>
            <a:r>
              <a:rPr lang="el-GR" b="1" dirty="0" smtClean="0">
                <a:sym typeface="Wingdings" panose="05000000000000000000" pitchFamily="2" charset="2"/>
              </a:rPr>
              <a:t>κατάσταση αρχικής ηρεμίας</a:t>
            </a:r>
            <a:r>
              <a:rPr lang="el-GR" dirty="0" smtClean="0">
                <a:sym typeface="Wingdings" panose="05000000000000000000" pitchFamily="2" charset="2"/>
              </a:rPr>
              <a:t>» του συστήματος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798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Αιτιατότητα ΓΧΑ Συστήματος</a:t>
                </a:r>
                <a:endParaRPr lang="el-GR" sz="22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>
                    <a:sym typeface="Wingdings" panose="05000000000000000000" pitchFamily="2" charset="2"/>
                  </a:rPr>
                  <a:t> Μπορούμε να βρούμε μια συνθήκη για ένα ΓΧΑ σύστημα που να σχετίζει την κρουστική του απόκριση με την αιτιατότητα (ή μη) του?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Ναι!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b="0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Ένας απλός τρόπος είναι να </a:t>
                </a:r>
                <a:r>
                  <a:rPr lang="el-GR" dirty="0">
                    <a:sym typeface="Wingdings" panose="05000000000000000000" pitchFamily="2" charset="2"/>
                  </a:rPr>
                  <a:t>σ</a:t>
                </a:r>
                <a:r>
                  <a:rPr lang="el-GR" dirty="0" smtClean="0">
                    <a:sym typeface="Wingdings" panose="05000000000000000000" pitchFamily="2" charset="2"/>
                  </a:rPr>
                  <a:t>κεφτείτε ότι όταν εμφανίζεται η συνάρτηση Δέλτα ως είσοδος σε ένα ΓΧΑ σύστημα τότε η έξοδος είναι η κρουστική του απόκριση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>
                    <a:sym typeface="Wingdings" panose="05000000000000000000" pitchFamily="2" charset="2"/>
                  </a:rPr>
                  <a:t> </a:t>
                </a:r>
                <a:r>
                  <a:rPr lang="el-GR" b="0" dirty="0" smtClean="0">
                    <a:sym typeface="Wingdings" panose="05000000000000000000" pitchFamily="2" charset="2"/>
                  </a:rPr>
                  <a:t>Η είσοδος εμφανίζεται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l-GR" b="0" dirty="0" smtClean="0"/>
                  <a:t>, άρα η έξοδος πρέπει να υπάρξει για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l-GR" dirty="0" smtClean="0"/>
                  <a:t> αν το σύστημα είναι αιτιατό</a:t>
                </a:r>
                <a:r>
                  <a:rPr lang="en-US" dirty="0" smtClean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b="0" dirty="0" smtClean="0"/>
                  <a:t>Άρα ένα σύστημα είναι αιτιατό αν και μόν</a:t>
                </a:r>
                <a:r>
                  <a:rPr lang="el-GR" dirty="0" smtClean="0"/>
                  <a:t>ο αν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l-GR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3"/>
                <a:stretch>
                  <a:fillRect l="-1905" t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37144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3582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43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Ελέγξτε αν τα συστήματα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ra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2200" dirty="0" smtClean="0"/>
                  <a:t>είναι γραμμικά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77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0626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Πάρα πολλά πρακτικά συστήματα συνεχούς χρόνου περιγράφονται από διαφορικές εξισώσεις της μορφής</a:t>
                </a:r>
                <a:br>
                  <a:rPr lang="el-GR" sz="2200" dirty="0" smtClean="0"/>
                </a:br>
                <a:r>
                  <a:rPr lang="el-GR" sz="2200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l-GR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 RC </a:t>
                </a:r>
                <a:r>
                  <a:rPr lang="el-GR" sz="2200" dirty="0" smtClean="0"/>
                  <a:t>κύκλωμα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m:rPr>
                          <m:sty m:val="p"/>
                        </m:rPr>
                        <a:rPr lang="el-GR" sz="2200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Απλός αρμονικός ταλαντωτής</a:t>
                </a:r>
                <a:endParaRPr lang="el-GR" sz="2200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Μπορούμε να δείξουμε ότι τέτοια συστήματα είναι </a:t>
                </a:r>
                <a:r>
                  <a:rPr lang="el-GR" sz="2200" b="1" dirty="0" smtClean="0"/>
                  <a:t>γραμμικά</a:t>
                </a:r>
                <a:endParaRPr lang="en-US" sz="2200" b="1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…</a:t>
                </a:r>
                <a:r>
                  <a:rPr lang="el-GR" sz="2000" dirty="0" smtClean="0"/>
                  <a:t>αν βρίσκονται αρχικά σε ηρεμία</a:t>
                </a:r>
                <a:endParaRPr lang="en-US" sz="2000" dirty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Ο πυκνωτής αφόρτιστος, η μάζα σε ακινησία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Θα μας απασχολήσουν πολύ στη συνέχεια</a:t>
                </a:r>
                <a:r>
                  <a:rPr lang="en-US" sz="22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 b="-19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9774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Χρονικά μεταβλητά και χρονικά αμετάβλητα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Χρονική </a:t>
                </a:r>
                <a:r>
                  <a:rPr lang="el-GR" sz="2200" dirty="0" err="1" smtClean="0"/>
                  <a:t>αμεταβλητότητα</a:t>
                </a:r>
                <a:r>
                  <a:rPr lang="el-GR" sz="2200" dirty="0" smtClean="0"/>
                  <a:t>: αν</a:t>
                </a:r>
                <a:r>
                  <a:rPr lang="en-US" sz="2200" dirty="0" smtClean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200" dirty="0" smtClean="0"/>
                  <a:t>, τότε το σύστημα είναι </a:t>
                </a:r>
                <a:r>
                  <a:rPr lang="el-GR" sz="2200" b="1" dirty="0" smtClean="0"/>
                  <a:t>χρονικά αμετάβλητο</a:t>
                </a:r>
                <a:r>
                  <a:rPr lang="el-GR" sz="2200" dirty="0" smtClean="0"/>
                  <a:t> αν </a:t>
                </a:r>
                <a:br>
                  <a:rPr lang="el-GR" sz="2200" dirty="0" smtClean="0"/>
                </a:b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2200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l-GR" sz="100" dirty="0"/>
              </a:p>
              <a:p>
                <a:pPr marL="0" indent="0">
                  <a:buClrTx/>
                  <a:buSzPct val="120000"/>
                  <a:buNone/>
                </a:pP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Ένα χρονικά </a:t>
                </a:r>
                <a:r>
                  <a:rPr lang="el-GR" sz="2200" b="1" dirty="0" smtClean="0"/>
                  <a:t>μεταβλητό</a:t>
                </a:r>
                <a:r>
                  <a:rPr lang="el-GR" sz="2200" dirty="0" smtClean="0"/>
                  <a:t> σύστημα δίνει διαφορετικές εξόδους για διαφορετικές καθυστερήσεις της εισόδου!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Τόσο σε επίπεδο καθυστέρησης όσο και σε επίπεδο μορφής της εξόδου!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209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sz="2200" b="1" dirty="0" smtClean="0"/>
                  <a:t>Συστήματα</a:t>
                </a: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Ελέγξτε αν τα συστήματα </a:t>
                </a:r>
                <a:endParaRPr lang="en-US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είναι χρονικά αμετάβλητα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109" t="-14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23590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3703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4067</TotalTime>
  <Words>1392</Words>
  <Application>Microsoft Office PowerPoint</Application>
  <PresentationFormat>On-screen Show (4:3)</PresentationFormat>
  <Paragraphs>554</Paragraphs>
  <Slides>54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257</cp:revision>
  <dcterms:created xsi:type="dcterms:W3CDTF">2018-08-17T16:23:20Z</dcterms:created>
  <dcterms:modified xsi:type="dcterms:W3CDTF">2020-05-31T00:54:32Z</dcterms:modified>
</cp:coreProperties>
</file>