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7"/>
  </p:notesMasterIdLst>
  <p:sldIdLst>
    <p:sldId id="256" r:id="rId2"/>
    <p:sldId id="257" r:id="rId3"/>
    <p:sldId id="285" r:id="rId4"/>
    <p:sldId id="286" r:id="rId5"/>
    <p:sldId id="283" r:id="rId6"/>
    <p:sldId id="284" r:id="rId7"/>
    <p:sldId id="287" r:id="rId8"/>
    <p:sldId id="306" r:id="rId9"/>
    <p:sldId id="307" r:id="rId10"/>
    <p:sldId id="308" r:id="rId11"/>
    <p:sldId id="290" r:id="rId12"/>
    <p:sldId id="292" r:id="rId13"/>
    <p:sldId id="293" r:id="rId14"/>
    <p:sldId id="294" r:id="rId15"/>
    <p:sldId id="295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04" r:id="rId35"/>
    <p:sldId id="320" r:id="rId36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3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8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89062-E051-4BCA-AA8C-6B3C1D6CCA96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50A59-FFED-41A9-BB35-C17ACF6B62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9656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09370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77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3024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3432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1244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24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3791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8193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4865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8543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94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4912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14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1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image" Target="../media/image130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png"/><Relationship Id="rId11" Type="http://schemas.openxmlformats.org/officeDocument/2006/relationships/image" Target="../media/image220.png"/><Relationship Id="rId5" Type="http://schemas.openxmlformats.org/officeDocument/2006/relationships/image" Target="../media/image161.png"/><Relationship Id="rId15" Type="http://schemas.openxmlformats.org/officeDocument/2006/relationships/image" Target="../media/image26.png"/><Relationship Id="rId10" Type="http://schemas.openxmlformats.org/officeDocument/2006/relationships/image" Target="../media/image22.png"/><Relationship Id="rId4" Type="http://schemas.openxmlformats.org/officeDocument/2006/relationships/image" Target="../media/image151.png"/><Relationship Id="rId9" Type="http://schemas.openxmlformats.org/officeDocument/2006/relationships/image" Target="../media/image21.png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46562"/>
            <a:ext cx="7543800" cy="1109846"/>
          </a:xfrm>
        </p:spPr>
        <p:txBody>
          <a:bodyPr>
            <a:normAutofit fontScale="90000"/>
          </a:bodyPr>
          <a:lstStyle/>
          <a:p>
            <a:pPr algn="ctr"/>
            <a:r>
              <a:rPr lang="el-GR" sz="4500" dirty="0" smtClean="0"/>
              <a:t>Επεξεργασία Σήματος</a:t>
            </a:r>
            <a:br>
              <a:rPr lang="el-GR" sz="4500" dirty="0" smtClean="0"/>
            </a:br>
            <a:r>
              <a:rPr lang="el-GR" sz="4500" dirty="0" smtClean="0"/>
              <a:t>Συνεχούς Χρόνου</a:t>
            </a:r>
            <a:endParaRPr lang="el-GR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1961804"/>
            <a:ext cx="7543800" cy="3371850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822960" y="3769922"/>
            <a:ext cx="710738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l-GR" sz="2100" dirty="0" smtClean="0"/>
              <a:t>Σήματα στο χώρο της συχνότητας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l-GR" sz="2100" dirty="0" smtClean="0"/>
              <a:t>Σειρές </a:t>
            </a:r>
            <a:r>
              <a:rPr lang="en-US" sz="2100" dirty="0" smtClean="0"/>
              <a:t>Fourier</a:t>
            </a:r>
            <a:endParaRPr lang="el-GR" sz="2100" dirty="0"/>
          </a:p>
        </p:txBody>
      </p:sp>
      <p:sp>
        <p:nvSpPr>
          <p:cNvPr id="8" name="Rectangle 7"/>
          <p:cNvSpPr/>
          <p:nvPr/>
        </p:nvSpPr>
        <p:spPr>
          <a:xfrm>
            <a:off x="0" y="31172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9" name="Rectangle 8"/>
          <p:cNvSpPr/>
          <p:nvPr/>
        </p:nvSpPr>
        <p:spPr>
          <a:xfrm>
            <a:off x="0" y="647145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8490"/>
            <a:ext cx="9144000" cy="15274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52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 marL="0" indent="0">
              <a:buClrTx/>
              <a:buSzPct val="120000"/>
              <a:buNone/>
            </a:pPr>
            <a:endParaRPr lang="el-GR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l-GR" b="1" dirty="0" smtClean="0">
                <a:solidFill>
                  <a:srgbClr val="00B050"/>
                </a:solidFill>
              </a:rPr>
              <a:t>Ερώτημα</a:t>
            </a:r>
            <a:r>
              <a:rPr lang="el-GR" dirty="0" smtClean="0"/>
              <a:t>: </a:t>
            </a:r>
            <a:r>
              <a:rPr lang="el-GR" b="1" dirty="0" smtClean="0"/>
              <a:t>μπορούμε να γράψουμε ένα </a:t>
            </a:r>
            <a:r>
              <a:rPr lang="el-GR" b="1" dirty="0"/>
              <a:t>(</a:t>
            </a:r>
            <a:r>
              <a:rPr lang="el-GR" b="1" dirty="0">
                <a:solidFill>
                  <a:schemeClr val="accent3"/>
                </a:solidFill>
              </a:rPr>
              <a:t>σχεδόν</a:t>
            </a:r>
            <a:r>
              <a:rPr lang="el-GR" b="1" dirty="0"/>
              <a:t>) οποιοδήποτε </a:t>
            </a:r>
            <a:r>
              <a:rPr lang="el-GR" b="1" dirty="0" smtClean="0"/>
              <a:t>περιοδικό και πραγματικό σήμα ως άθροισμα συζυγών εκθετικών μιγαδικών συναρτήσεων?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Αν μπορούμε, τότε τα προηγούμενα γενικεύονται για κάθε περιοδικό σήμα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Η εύρεση της εξόδου ενός ΓΧΑ συστήματος για περιοδική είσοδο είναι τετριμμένη!</a:t>
            </a:r>
          </a:p>
          <a:p>
            <a:pPr marL="201168" lvl="1" indent="0">
              <a:buClrTx/>
              <a:buSzPct val="120000"/>
              <a:buNone/>
            </a:pPr>
            <a:endParaRPr lang="el-GR" dirty="0"/>
          </a:p>
          <a:p>
            <a:pPr marL="201168" lvl="1" indent="0">
              <a:buClrTx/>
              <a:buSzPct val="120000"/>
              <a:buNone/>
            </a:pPr>
            <a:endParaRPr lang="el-GR" dirty="0" smtClean="0"/>
          </a:p>
          <a:p>
            <a:pPr marL="201168" lvl="1" indent="0">
              <a:buClrTx/>
              <a:buSzPct val="120000"/>
              <a:buNone/>
            </a:pPr>
            <a:endParaRPr lang="el-GR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l-GR" b="1" dirty="0" smtClean="0">
                <a:solidFill>
                  <a:srgbClr val="00B050"/>
                </a:solidFill>
              </a:rPr>
              <a:t>Εναλλακτική διατύπωση</a:t>
            </a:r>
            <a:r>
              <a:rPr lang="el-GR" dirty="0" smtClean="0"/>
              <a:t>: </a:t>
            </a:r>
            <a:r>
              <a:rPr lang="el-GR" b="1" dirty="0" smtClean="0"/>
              <a:t>μπορούμε να </a:t>
            </a:r>
            <a:r>
              <a:rPr lang="el-GR" b="1" i="1" dirty="0" smtClean="0"/>
              <a:t>προσεγγίσουμε</a:t>
            </a:r>
            <a:r>
              <a:rPr lang="el-GR" b="1" dirty="0" smtClean="0"/>
              <a:t> όσο καλά θέλουμε ένα (</a:t>
            </a:r>
            <a:r>
              <a:rPr lang="el-GR" b="1" dirty="0" smtClean="0">
                <a:solidFill>
                  <a:schemeClr val="accent3"/>
                </a:solidFill>
              </a:rPr>
              <a:t>σχεδόν</a:t>
            </a:r>
            <a:r>
              <a:rPr lang="el-GR" b="1" dirty="0" smtClean="0"/>
              <a:t>) οποιοδήποτε περιοδικό και πραγματικό σήμα από ένα άθροισμα ημιτόνων (και μέσω της σχέσης του </a:t>
            </a:r>
            <a:r>
              <a:rPr lang="en-US" b="1" dirty="0" smtClean="0"/>
              <a:t>Euler, </a:t>
            </a:r>
            <a:r>
              <a:rPr lang="el-GR" b="1" dirty="0" smtClean="0"/>
              <a:t>συζυγών μιγαδικών εκθετικών συναρτήσεων)</a:t>
            </a:r>
            <a:r>
              <a:rPr lang="en-US" b="1" dirty="0" smtClean="0"/>
              <a:t>?</a:t>
            </a:r>
            <a:endParaRPr lang="el-GR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b="1" dirty="0"/>
          </a:p>
          <a:p>
            <a:pPr marL="0" indent="0">
              <a:buClrTx/>
              <a:buSzPct val="120000"/>
              <a:buNone/>
            </a:pPr>
            <a:endParaRPr lang="el-GR" b="1" dirty="0" smtClean="0"/>
          </a:p>
        </p:txBody>
      </p:sp>
      <p:sp>
        <p:nvSpPr>
          <p:cNvPr id="6" name="Rounded Rectangle 5"/>
          <p:cNvSpPr/>
          <p:nvPr/>
        </p:nvSpPr>
        <p:spPr>
          <a:xfrm>
            <a:off x="1468193" y="6207617"/>
            <a:ext cx="7578132" cy="324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400" dirty="0" smtClean="0">
                <a:solidFill>
                  <a:srgbClr val="000000"/>
                </a:solidFill>
              </a:rPr>
              <a:t>Το «</a:t>
            </a:r>
            <a:r>
              <a:rPr lang="el-GR" sz="1400" dirty="0" smtClean="0">
                <a:solidFill>
                  <a:srgbClr val="865640"/>
                </a:solidFill>
              </a:rPr>
              <a:t>σχεδόν</a:t>
            </a:r>
            <a:r>
              <a:rPr lang="el-GR" sz="1400" dirty="0" smtClean="0">
                <a:solidFill>
                  <a:srgbClr val="000000"/>
                </a:solidFill>
              </a:rPr>
              <a:t>» στις παραπάνω προτάσεις αφορά εξαιρέσεις που δε θα συναντήσουμε στην πράξη</a:t>
            </a:r>
            <a:endParaRPr lang="el-GR" sz="14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8" name="Rectangle 7"/>
          <p:cNvSpPr/>
          <p:nvPr/>
        </p:nvSpPr>
        <p:spPr>
          <a:xfrm>
            <a:off x="0" y="6570612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90661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Προσεγγίσεις σημάτων από σήματα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r>
                  <a:rPr lang="el-GR" dirty="0" smtClean="0"/>
                  <a:t>Για να απαντήσουμε στο προηγούμενο ερώτημα θα ήταν πιο βολικό να θυμηθούμε μερικές ιδιότητες των διανυσμάτων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Έστω διανύσματα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όπως στο σχήμα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και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διανύσματα σφάλματος, με την έννοια ότι το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είναι το διάνυσμα που πρέπει να προσθέσουμε στο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l-GR" dirty="0" smtClean="0"/>
                  <a:t> για να πάρουμε το διάνυσμα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l-GR" dirty="0" smtClean="0"/>
                  <a:t>, δηλ.</a:t>
                </a:r>
                <a:br>
                  <a:rPr lang="el-GR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Γνωρίζετε ότι το μικρότερο διάνυσμα σφάλματος είναι αυτό που είναι κάθετο στο διάνυσμα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 r="-68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350" y="1916258"/>
            <a:ext cx="5886450" cy="1381125"/>
          </a:xfrm>
          <a:prstGeom prst="rect">
            <a:avLst/>
          </a:prstGeom>
        </p:spPr>
      </p:pic>
      <p:grpSp>
        <p:nvGrpSpPr>
          <p:cNvPr id="18" name="Group 17"/>
          <p:cNvGrpSpPr/>
          <p:nvPr/>
        </p:nvGrpSpPr>
        <p:grpSpPr>
          <a:xfrm>
            <a:off x="2792412" y="5207266"/>
            <a:ext cx="3067545" cy="1312908"/>
            <a:chOff x="2728912" y="5176612"/>
            <a:chExt cx="3067545" cy="131290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4"/>
            <a:srcRect t="13985" b="16313"/>
            <a:stretch/>
          </p:blipFill>
          <p:spPr>
            <a:xfrm>
              <a:off x="2728912" y="5176612"/>
              <a:ext cx="3067545" cy="107178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3716509" y="6150966"/>
                  <a:ext cx="534762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6509" y="6150966"/>
                  <a:ext cx="534762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4286" r="-40909" b="-3571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Rectangle 8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0" name="Rectangle 9"/>
          <p:cNvSpPr/>
          <p:nvPr/>
        </p:nvSpPr>
        <p:spPr>
          <a:xfrm>
            <a:off x="0" y="6570612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43444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9056718" cy="628961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Προσεγγίσεις σημάτων από σήματα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b="1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dirty="0" smtClean="0"/>
                  <a:t>Τα διανύσματα 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l-GR" dirty="0" smtClean="0"/>
                  <a:t> αποτελούν </a:t>
                </a:r>
                <a:r>
                  <a:rPr lang="el-GR" b="1" dirty="0" smtClean="0"/>
                  <a:t>προσεγγίσεις</a:t>
                </a:r>
                <a:r>
                  <a:rPr lang="el-GR" dirty="0" smtClean="0"/>
                  <a:t> του διανύσματος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από το </a:t>
                </a:r>
                <a:br>
                  <a:rPr lang="el-GR" dirty="0" smtClean="0"/>
                </a:br>
                <a:r>
                  <a:rPr lang="el-GR" dirty="0" smtClean="0"/>
                  <a:t>διάνυσμα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Αν λοιπόν θέλαμε να γράψουμε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l-G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 smtClean="0"/>
                  <a:t>, </a:t>
                </a:r>
                <a:r>
                  <a:rPr lang="el-GR" dirty="0" smtClean="0"/>
                  <a:t>ποια σταθερά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l-GR" dirty="0" smtClean="0"/>
                  <a:t> θα ήταν </a:t>
                </a:r>
                <a:br>
                  <a:rPr lang="el-GR" dirty="0" smtClean="0"/>
                </a:br>
                <a:r>
                  <a:rPr lang="el-GR" dirty="0" smtClean="0"/>
                  <a:t>καλύτερη για αυτήν την προσέγγιση?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Η διαίσθηση μας – και τα μαθηματικά </a:t>
                </a:r>
                <a:r>
                  <a:rPr lang="el-GR" dirty="0" smtClean="0">
                    <a:sym typeface="Wingdings" panose="05000000000000000000" pitchFamily="2" charset="2"/>
                  </a:rPr>
                  <a:t> </a:t>
                </a:r>
                <a:r>
                  <a:rPr lang="el-GR" dirty="0"/>
                  <a:t>–</a:t>
                </a:r>
                <a:r>
                  <a:rPr lang="el-GR" dirty="0" smtClean="0">
                    <a:sym typeface="Wingdings" panose="05000000000000000000" pitchFamily="2" charset="2"/>
                  </a:rPr>
                  <a:t> </a:t>
                </a:r>
                <a:r>
                  <a:rPr lang="el-GR" dirty="0" smtClean="0"/>
                  <a:t>λέει τη σταθερά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dirty="0" smtClean="0"/>
                  <a:t>, αφού το διάνυσμα σφάλματος </a:t>
                </a:r>
                <a:br>
                  <a:rPr lang="el-GR" dirty="0" smtClean="0"/>
                </a:br>
                <a:r>
                  <a:rPr lang="el-GR" dirty="0" smtClean="0"/>
                  <a:t>της,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dirty="0" smtClean="0"/>
                  <a:t>, είναι αυτό με το μικρότερο μήκος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Ποια είναι η σταθερά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l-G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dirty="0" smtClean="0"/>
                  <a:t> όμως?</a:t>
                </a: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Στο ορθογώνιο τρίγωνο έχουμε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με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l-GR" b="0" dirty="0" smtClean="0"/>
                  <a:t> το εσωτερικό γινόμενο των δυο διανυσμάτων</a:t>
                </a: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9056718" cy="6289616"/>
              </a:xfrm>
              <a:blipFill rotWithShape="0">
                <a:blip r:embed="rId2"/>
                <a:stretch>
                  <a:fillRect l="-1884" t="-1744" r="-100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55451" y="712269"/>
            <a:ext cx="8979395" cy="1467818"/>
            <a:chOff x="0" y="788469"/>
            <a:chExt cx="8979395" cy="146781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92945" y="788469"/>
              <a:ext cx="5886450" cy="1438081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0" y="897087"/>
              <a:ext cx="3067545" cy="1359200"/>
              <a:chOff x="0" y="897087"/>
              <a:chExt cx="3067545" cy="13592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0" y="897087"/>
                <a:ext cx="3067545" cy="1346500"/>
                <a:chOff x="6025655" y="952500"/>
                <a:chExt cx="3067545" cy="1346500"/>
              </a:xfrm>
            </p:grpSpPr>
            <p:pic>
              <p:nvPicPr>
                <p:cNvPr id="16" name="Picture 15"/>
                <p:cNvPicPr>
                  <a:picLocks noChangeAspect="1"/>
                </p:cNvPicPr>
                <p:nvPr/>
              </p:nvPicPr>
              <p:blipFill rotWithShape="1">
                <a:blip r:embed="rId4"/>
                <a:srcRect t="13802" b="16312"/>
                <a:stretch/>
              </p:blipFill>
              <p:spPr>
                <a:xfrm>
                  <a:off x="6025655" y="952500"/>
                  <a:ext cx="3067545" cy="1074602"/>
                </a:xfrm>
                <a:prstGeom prst="rect">
                  <a:avLst/>
                </a:prstGeom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Rectangle 16"/>
                    <p:cNvSpPr/>
                    <p:nvPr/>
                  </p:nvSpPr>
                  <p:spPr>
                    <a:xfrm>
                      <a:off x="7013252" y="1929668"/>
                      <a:ext cx="57887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oMath>
                        </m:oMathPara>
                      </a14:m>
                      <a:endParaRPr lang="el-GR" i="1" dirty="0"/>
                    </a:p>
                  </p:txBody>
                </p:sp>
              </mc:Choice>
              <mc:Fallback xmlns="">
                <p:sp>
                  <p:nvSpPr>
                    <p:cNvPr id="17" name="Rectangle 1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13252" y="1929668"/>
                      <a:ext cx="578876" cy="369332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t="-22951" r="-45263" b="-491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l-G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2136034" y="188695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el-GR" dirty="0"/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6034" y="188695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t="-22951" r="-27869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2" name="Rectangle 11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3" name="Rectangle 12"/>
          <p:cNvSpPr/>
          <p:nvPr/>
        </p:nvSpPr>
        <p:spPr>
          <a:xfrm>
            <a:off x="0" y="6570612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00468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Προσεγγίσεις σημάτων από σήματα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r>
                  <a:rPr lang="el-GR" dirty="0" smtClean="0"/>
                  <a:t>Γιατί να μην εφαρμόσουμε την ίδια τακτική σε σήματα (αντί για διανύσματα)? </a:t>
                </a:r>
                <a:endParaRPr lang="el-GR" dirty="0" smtClean="0">
                  <a:sym typeface="Wingdings" panose="05000000000000000000" pitchFamily="2" charset="2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>
                    <a:sym typeface="Wingdings" panose="05000000000000000000" pitchFamily="2" charset="2"/>
                  </a:rPr>
                  <a:t> </a:t>
                </a:r>
                <a:r>
                  <a:rPr lang="el-GR" dirty="0" smtClean="0">
                    <a:sym typeface="Wingdings" panose="05000000000000000000" pitchFamily="2" charset="2"/>
                  </a:rPr>
                  <a:t>Έστω ένα σήμα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που θέλουμε να το προσεγγίσουμε με ένα σήμα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dirty="0" smtClean="0"/>
                  <a:t>, σε ένα διάστημα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Με όμοιο σκεπτικό με πριν, ποιο είναι το </a:t>
                </a:r>
                <a:r>
                  <a:rPr lang="el-GR" b="1" i="1" dirty="0" smtClean="0"/>
                  <a:t>βέλτιστο</a:t>
                </a:r>
                <a:r>
                  <a:rPr lang="el-GR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για το οποίο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στο διάστημα αυτό?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Ας ορίσουμε τη </a:t>
                </a:r>
                <a:r>
                  <a:rPr lang="el-GR" b="1" dirty="0" smtClean="0"/>
                  <a:t>συνάρτηση σφάλματος </a:t>
                </a:r>
                <a:r>
                  <a:rPr lang="el-GR" dirty="0" smtClean="0"/>
                  <a:t>(όμοια με το διάνυσμα σφάλματος) ως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Θα θέλαμε η συνάρτηση σφάλματος να είναι όσο γίνεται «μικρότερη»…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Αλλά με ποια έννοια «μικρότερη»?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Ένας βολικός τρόπος είναι να ζητήσουμε η συνάρτηση σφάλματος να έχει την </a:t>
                </a:r>
                <a:r>
                  <a:rPr lang="el-GR" b="1" dirty="0" smtClean="0"/>
                  <a:t>ελάχιστη ενέργεια</a:t>
                </a:r>
                <a:br>
                  <a:rPr lang="el-GR" b="1" dirty="0" smtClean="0"/>
                </a:br>
                <a:endParaRPr lang="el-GR" b="1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𝑐𝑦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70612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24157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010116" cy="6289616"/>
              </a:xfrm>
            </p:spPr>
            <p:txBody>
              <a:bodyPr>
                <a:normAutofit lnSpcReduction="1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Προσεγγίσεις σημάτων από σήματα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Ενέργεια σφάλματος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𝑐𝑦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Για να βρούμε το βέλτιστο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l-GR" dirty="0" smtClean="0"/>
                  <a:t> θα πρέπει να λύσουμε την εξίσωση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𝑑𝑐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Εύκολα μπορούμε να δείξουμε ότι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l-GR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με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και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 smtClean="0"/>
                  <a:t>			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l-G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να ονομάζεται </a:t>
                </a:r>
                <a:r>
                  <a:rPr lang="el-GR" b="1" dirty="0" smtClean="0"/>
                  <a:t>εσωτερικό γινόμενο </a:t>
                </a:r>
                <a:r>
                  <a:rPr lang="el-GR" dirty="0" smtClean="0"/>
                  <a:t>των </a:t>
                </a:r>
                <a:br>
                  <a:rPr lang="el-GR" dirty="0" smtClean="0"/>
                </a:br>
                <a:r>
                  <a:rPr lang="el-GR" dirty="0" smtClean="0"/>
                  <a:t>σημάτων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l-G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010116" cy="6289616"/>
              </a:xfrm>
              <a:blipFill rotWithShape="0">
                <a:blip r:embed="rId2"/>
                <a:stretch>
                  <a:fillRect l="-2131" t="-2132" b="-48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546" y="4888539"/>
            <a:ext cx="3333587" cy="7925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546" y="5762626"/>
            <a:ext cx="3336778" cy="7462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0" name="Rectangle 9"/>
          <p:cNvSpPr/>
          <p:nvPr/>
        </p:nvSpPr>
        <p:spPr>
          <a:xfrm>
            <a:off x="0" y="6570612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56382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Παράδειγμα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sz="2000" b="1" dirty="0"/>
                  <a:t> </a:t>
                </a:r>
                <a:r>
                  <a:rPr lang="el-GR" dirty="0" smtClean="0"/>
                  <a:t>Έστω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0≤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−1,   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/>
                  <a:t> </a:t>
                </a:r>
                <a:r>
                  <a:rPr lang="el-GR" sz="2000" dirty="0" smtClean="0"/>
                  <a:t>   και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0≤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00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Βρείτε τη βέλτιστη προσέγγιση του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</a:t>
                </a:r>
                <a:r>
                  <a:rPr lang="el-GR" sz="2000" dirty="0" smtClean="0"/>
                  <a:t>από το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73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70612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961461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Παράδειγμα</a:t>
            </a:r>
          </a:p>
          <a:p>
            <a:pPr marL="0" indent="0">
              <a:buClrTx/>
              <a:buSzPct val="120000"/>
              <a:buNone/>
            </a:pP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33" y="757217"/>
            <a:ext cx="7771871" cy="289075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96233" y="3647974"/>
            <a:ext cx="7799489" cy="2795445"/>
            <a:chOff x="796233" y="3647974"/>
            <a:chExt cx="7799489" cy="279544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3"/>
            <a:srcRect l="-157" t="34" r="49131" b="46669"/>
            <a:stretch/>
          </p:blipFill>
          <p:spPr>
            <a:xfrm>
              <a:off x="796233" y="3647974"/>
              <a:ext cx="3342630" cy="279544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51867" t="49211" r="158" b="93"/>
            <a:stretch/>
          </p:blipFill>
          <p:spPr>
            <a:xfrm>
              <a:off x="5305324" y="3659406"/>
              <a:ext cx="3290398" cy="278401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309937" y="568842"/>
                <a:ext cx="5956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937" y="568842"/>
                <a:ext cx="595612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5102" r="-8163" b="-652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198650" y="391506"/>
                <a:ext cx="608564" cy="519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650" y="391506"/>
                <a:ext cx="608564" cy="51943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4" name="Rectangle 13"/>
          <p:cNvSpPr/>
          <p:nvPr/>
        </p:nvSpPr>
        <p:spPr>
          <a:xfrm>
            <a:off x="0" y="6570612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81878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Παράδειγμα</a:t>
            </a:r>
          </a:p>
          <a:p>
            <a:pPr marL="0" indent="0">
              <a:buClrTx/>
              <a:buSzPct val="120000"/>
              <a:buNone/>
            </a:pP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448337" y="3409666"/>
            <a:ext cx="3874989" cy="3138800"/>
            <a:chOff x="87282" y="1106905"/>
            <a:chExt cx="3502941" cy="277969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282" y="1219601"/>
              <a:ext cx="3448050" cy="2667000"/>
            </a:xfrm>
            <a:prstGeom prst="rect">
              <a:avLst/>
            </a:prstGeom>
          </p:spPr>
        </p:pic>
        <p:sp>
          <p:nvSpPr>
            <p:cNvPr id="12" name="Rounded Rectangle 11"/>
            <p:cNvSpPr/>
            <p:nvPr/>
          </p:nvSpPr>
          <p:spPr>
            <a:xfrm>
              <a:off x="3041583" y="1106905"/>
              <a:ext cx="548640" cy="2598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406980" y="3301999"/>
            <a:ext cx="4162951" cy="3208337"/>
            <a:chOff x="4349654" y="1181020"/>
            <a:chExt cx="3331824" cy="2548088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3"/>
            <a:srcRect b="711"/>
            <a:stretch/>
          </p:blipFill>
          <p:spPr>
            <a:xfrm>
              <a:off x="4566803" y="1364782"/>
              <a:ext cx="3114675" cy="2364326"/>
            </a:xfrm>
            <a:prstGeom prst="rect">
              <a:avLst/>
            </a:prstGeom>
          </p:spPr>
        </p:pic>
        <p:sp>
          <p:nvSpPr>
            <p:cNvPr id="15" name="Rounded Rectangle 14"/>
            <p:cNvSpPr/>
            <p:nvPr/>
          </p:nvSpPr>
          <p:spPr>
            <a:xfrm>
              <a:off x="4349654" y="1181020"/>
              <a:ext cx="687333" cy="3446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48337" y="642389"/>
            <a:ext cx="8121594" cy="2795445"/>
            <a:chOff x="796232" y="3647974"/>
            <a:chExt cx="7958843" cy="2795445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4"/>
            <a:srcRect l="-157" t="34" r="49131" b="46669"/>
            <a:stretch/>
          </p:blipFill>
          <p:spPr>
            <a:xfrm>
              <a:off x="796232" y="3647974"/>
              <a:ext cx="3654775" cy="279544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4"/>
            <a:srcRect l="51867" t="49211" r="158" b="93"/>
            <a:stretch/>
          </p:blipFill>
          <p:spPr>
            <a:xfrm>
              <a:off x="4941427" y="3659406"/>
              <a:ext cx="3813648" cy="2784013"/>
            </a:xfrm>
            <a:prstGeom prst="rect">
              <a:avLst/>
            </a:prstGeom>
          </p:spPr>
        </p:pic>
      </p:grpSp>
      <p:sp>
        <p:nvSpPr>
          <p:cNvPr id="20" name="Rectangle 19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21" name="Rectangle 20"/>
          <p:cNvSpPr/>
          <p:nvPr/>
        </p:nvSpPr>
        <p:spPr>
          <a:xfrm>
            <a:off x="0" y="6570612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9820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739" t="2648" r="1275"/>
          <a:stretch/>
        </p:blipFill>
        <p:spPr>
          <a:xfrm>
            <a:off x="4911036" y="3291841"/>
            <a:ext cx="4135288" cy="32284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Προσεγγίσεις σημάτων από σήματα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dirty="0" smtClean="0"/>
                  <a:t>Γιατί να μείνουμε μόνο σε ένα σήμα προσέγγισης?</a:t>
                </a: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Αν χρησιμοποιήσουμε προσέγγιση </a:t>
                </a:r>
                <a:r>
                  <a:rPr lang="el-GR" dirty="0"/>
                  <a:t>ενός σήματος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l-GR" dirty="0" smtClean="0"/>
                  <a:t> του τύπου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Αναμένουμε ότι η ενέργεια σφάλματος θα γίνεται όλο και μικρότερο όσο προσθέτουμε όρους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l-GR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Αρκεί οι όροι να είναι «κατάλληλοι» </a:t>
                </a: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Ξανά, τα διανύσματα θα τρέξουν προς βοήθειά μας 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Ένα διάνυσμα στον 3</a:t>
                </a:r>
                <a:r>
                  <a:rPr lang="en-US" dirty="0" smtClean="0"/>
                  <a:t>D</a:t>
                </a:r>
                <a:r>
                  <a:rPr lang="el-GR" dirty="0" smtClean="0"/>
                  <a:t>-χώρο περιγράφεται με χρήση</a:t>
                </a:r>
                <a:br>
                  <a:rPr lang="el-GR" dirty="0" smtClean="0"/>
                </a:br>
                <a:r>
                  <a:rPr lang="el-GR" dirty="0" err="1" smtClean="0"/>
                  <a:t>τριων</a:t>
                </a:r>
                <a:r>
                  <a:rPr lang="el-GR" dirty="0" smtClean="0"/>
                  <a:t> διανυσμάτων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Ένα για το μήκος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Ένα για το πλάτος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Ένα για το ύψος</a:t>
                </a:r>
                <a:endParaRPr lang="en-US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Πλήρης και ακριβής αναπαράσταση!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96553" y="5618750"/>
                <a:ext cx="30319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l-GR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53" y="5618750"/>
                <a:ext cx="3031958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18462" r="-1811" b="-153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4" name="Rectangle 13"/>
          <p:cNvSpPr/>
          <p:nvPr/>
        </p:nvSpPr>
        <p:spPr>
          <a:xfrm>
            <a:off x="0" y="6570612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6583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739" t="2648" r="1275"/>
          <a:stretch/>
        </p:blipFill>
        <p:spPr>
          <a:xfrm>
            <a:off x="6054291" y="405246"/>
            <a:ext cx="2992032" cy="23359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Προσεγγίσεις σημάτων από σήματα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Αν χρησιμοποιήσουμε δυο αντί για </a:t>
                </a:r>
                <a:r>
                  <a:rPr lang="el-GR" dirty="0" err="1" smtClean="0"/>
                  <a:t>τρια</a:t>
                </a:r>
                <a:r>
                  <a:rPr lang="el-GR" dirty="0" smtClean="0"/>
                  <a:t> διανύσματα</a:t>
                </a:r>
                <a:br>
                  <a:rPr lang="el-GR" dirty="0" smtClean="0"/>
                </a:br>
                <a:r>
                  <a:rPr lang="el-GR" dirty="0" smtClean="0"/>
                  <a:t>για την περιγραφή του διανύσματος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l-GR" dirty="0" smtClean="0"/>
                  <a:t> τότε θα έχουμε</a:t>
                </a:r>
                <a:br>
                  <a:rPr lang="el-GR" dirty="0" smtClean="0"/>
                </a:br>
                <a:r>
                  <a:rPr lang="el-GR" dirty="0" smtClean="0"/>
                  <a:t>σφάλμα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Έστω ότι δεν περιλαμβάνουμε το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Αυτό θα είναι το διάνυσμα σφάλματος</a:t>
                </a: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Διάνυσμα σφάλματος: </a:t>
                </a:r>
                <a:br>
                  <a:rPr lang="el-GR" dirty="0" smtClean="0"/>
                </a:b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>
                    <a:solidFill>
                      <a:srgbClr val="00B050"/>
                    </a:solidFill>
                  </a:rPr>
                  <a:t>Ερώτηση</a:t>
                </a:r>
                <a:r>
                  <a:rPr lang="el-GR" dirty="0" smtClean="0"/>
                  <a:t>: </a:t>
                </a:r>
                <a:r>
                  <a:rPr lang="el-GR" b="1" dirty="0" smtClean="0"/>
                  <a:t>ποια είναι τα κατάλληλα διανύσματα ώστε να περιγράφουμε το διάνυσμα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l-GR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l-GR" b="1" dirty="0" smtClean="0"/>
                  <a:t> πλήρως και ακριβώς?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Η διαίσθησή μας λέει ότι ένα τέτοιο σύνολο είναι το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l-GR" dirty="0" smtClean="0"/>
                  <a:t>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1, 0, 0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0, 1, 0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0, 0, 1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Τι χαρακτηριστικά έχουν τα παραπάνω διανύσματα (ή όποια άλλα, αν υπάρχουν) που τα κάνουν κατάλληλα να αναπαριστούν χωρίς σφάλμα</a:t>
                </a:r>
                <a:r>
                  <a:rPr lang="en-US" dirty="0" smtClean="0"/>
                  <a:t>?</a:t>
                </a: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8" name="Rectangle 7"/>
          <p:cNvSpPr/>
          <p:nvPr/>
        </p:nvSpPr>
        <p:spPr>
          <a:xfrm>
            <a:off x="0" y="6570612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148817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Έχουμε μια πολύ καλή εικόνα για το πώς λειτουργούν τα συστήματα στο πεδίο του χρόνου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l-GR" dirty="0" smtClean="0"/>
              <a:t>Παρ’ όλα αυτά, θέλουμε περισσότερα! </a:t>
            </a:r>
            <a:endParaRPr lang="el-GR" dirty="0" smtClean="0">
              <a:sym typeface="Wingdings" panose="05000000000000000000" pitchFamily="2" charset="2"/>
            </a:endParaRP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dirty="0" smtClean="0">
              <a:sym typeface="Wingdings" panose="05000000000000000000" pitchFamily="2" charset="2"/>
            </a:endParaRP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>
                <a:sym typeface="Wingdings" panose="05000000000000000000" pitchFamily="2" charset="2"/>
              </a:rPr>
              <a:t> </a:t>
            </a:r>
            <a:r>
              <a:rPr lang="el-GR" dirty="0" smtClean="0">
                <a:sym typeface="Wingdings" panose="05000000000000000000" pitchFamily="2" charset="2"/>
              </a:rPr>
              <a:t>Δεν ξέρουμε </a:t>
            </a:r>
            <a:r>
              <a:rPr lang="el-GR" b="1" dirty="0" smtClean="0">
                <a:sym typeface="Wingdings" panose="05000000000000000000" pitchFamily="2" charset="2"/>
              </a:rPr>
              <a:t>γιατί</a:t>
            </a:r>
            <a:r>
              <a:rPr lang="el-GR" dirty="0" smtClean="0">
                <a:sym typeface="Wingdings" panose="05000000000000000000" pitchFamily="2" charset="2"/>
              </a:rPr>
              <a:t> τα συστήματα συμπεριφέρονται έτσι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>
                <a:sym typeface="Wingdings" panose="05000000000000000000" pitchFamily="2" charset="2"/>
              </a:rPr>
              <a:t>Δηλ. δεν ξέρουμε γιατί μια δεδομένη είσοδος παράγει τη συγκεκριμένη έξοδο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>
                <a:sym typeface="Wingdings" panose="05000000000000000000" pitchFamily="2" charset="2"/>
              </a:rPr>
              <a:t> </a:t>
            </a:r>
            <a:r>
              <a:rPr lang="el-GR" dirty="0" smtClean="0">
                <a:sym typeface="Wingdings" panose="05000000000000000000" pitchFamily="2" charset="2"/>
              </a:rPr>
              <a:t>Δεν μπορούμε να </a:t>
            </a:r>
            <a:r>
              <a:rPr lang="el-GR" b="1" dirty="0" smtClean="0">
                <a:sym typeface="Wingdings" panose="05000000000000000000" pitchFamily="2" charset="2"/>
              </a:rPr>
              <a:t>σχεδιάσουμε</a:t>
            </a:r>
            <a:r>
              <a:rPr lang="el-GR" dirty="0" smtClean="0">
                <a:sym typeface="Wingdings" panose="05000000000000000000" pitchFamily="2" charset="2"/>
              </a:rPr>
              <a:t> συστήματα  που να συμπεριφέρονται όπως θέλουμε εμείς</a:t>
            </a:r>
            <a:br>
              <a:rPr lang="el-GR" dirty="0" smtClean="0">
                <a:sym typeface="Wingdings" panose="05000000000000000000" pitchFamily="2" charset="2"/>
              </a:rPr>
            </a:br>
            <a:endParaRPr lang="el-GR" dirty="0" smtClean="0">
              <a:sym typeface="Wingdings" panose="05000000000000000000" pitchFamily="2" charset="2"/>
            </a:endParaRP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>
                <a:sym typeface="Wingdings" panose="05000000000000000000" pitchFamily="2" charset="2"/>
              </a:rPr>
              <a:t> Βήματα προς αυτήν την κατεύθυνση μπορούν να γίνουν αν στρέψουμε την προσοχή μας στο </a:t>
            </a:r>
            <a:r>
              <a:rPr lang="el-GR" b="1" dirty="0" smtClean="0">
                <a:sym typeface="Wingdings" panose="05000000000000000000" pitchFamily="2" charset="2"/>
              </a:rPr>
              <a:t>χώρο της συχνότητας</a:t>
            </a:r>
            <a:br>
              <a:rPr lang="el-GR" b="1" dirty="0" smtClean="0">
                <a:sym typeface="Wingdings" panose="05000000000000000000" pitchFamily="2" charset="2"/>
              </a:rPr>
            </a:br>
            <a:endParaRPr lang="el-GR" b="1" dirty="0" smtClean="0">
              <a:sym typeface="Wingdings" panose="05000000000000000000" pitchFamily="2" charset="2"/>
            </a:endParaRP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>
                <a:sym typeface="Wingdings" panose="05000000000000000000" pitchFamily="2" charset="2"/>
              </a:rPr>
              <a:t> </a:t>
            </a:r>
            <a:r>
              <a:rPr lang="el-GR" dirty="0" smtClean="0">
                <a:sym typeface="Wingdings" panose="05000000000000000000" pitchFamily="2" charset="2"/>
              </a:rPr>
              <a:t>Στην προσπάθειά μας αυτή, θα ξεφύγουμε από την αναπαραστάσεις πλάτους-χρόνου που έχουμε δει ως τώρα…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>
                <a:sym typeface="Wingdings" panose="05000000000000000000" pitchFamily="2" charset="2"/>
              </a:rPr>
              <a:t> </a:t>
            </a:r>
            <a:r>
              <a:rPr lang="el-GR" dirty="0" smtClean="0">
                <a:sym typeface="Wingdings" panose="05000000000000000000" pitchFamily="2" charset="2"/>
              </a:rPr>
              <a:t>Θα περάσουμε σε αναπαραστάσεις </a:t>
            </a:r>
            <a:r>
              <a:rPr lang="el-GR" b="1" dirty="0" smtClean="0">
                <a:sym typeface="Wingdings" panose="05000000000000000000" pitchFamily="2" charset="2"/>
              </a:rPr>
              <a:t>πλάτους-συχνότητας</a:t>
            </a:r>
            <a:r>
              <a:rPr lang="el-GR" dirty="0" smtClean="0">
                <a:sym typeface="Wingdings" panose="05000000000000000000" pitchFamily="2" charset="2"/>
              </a:rPr>
              <a:t>!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>
                <a:sym typeface="Wingdings" panose="05000000000000000000" pitchFamily="2" charset="2"/>
              </a:rPr>
              <a:t> </a:t>
            </a:r>
            <a:r>
              <a:rPr lang="el-GR" dirty="0" smtClean="0">
                <a:sym typeface="Wingdings" panose="05000000000000000000" pitchFamily="2" charset="2"/>
              </a:rPr>
              <a:t>Ποιες είναι αυτές οι αναπαραστάσεις? Θα το δούμε άμεσα…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70612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63634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2"/>
            <a:ext cx="9056718" cy="6406036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Προσεγγίσεις σημάτων από σήματα</a:t>
            </a:r>
            <a:endParaRPr lang="en-US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l-GR" dirty="0" smtClean="0"/>
              <a:t>Τι χαρακτηριστικά έχουν τα </a:t>
            </a:r>
            <a:r>
              <a:rPr lang="el-GR" dirty="0" err="1" smtClean="0"/>
              <a:t>τρια</a:t>
            </a:r>
            <a:r>
              <a:rPr lang="el-GR" dirty="0" smtClean="0"/>
              <a:t> παραπάνω διανύσματα (ή όποια άλλα, αν υπάρχουν) που τα κάνουν κατάλληλα να αναπαριστούν </a:t>
            </a:r>
            <a:r>
              <a:rPr lang="el-GR" u="sng" dirty="0" smtClean="0"/>
              <a:t>χωρίς σφάλμα</a:t>
            </a:r>
            <a:r>
              <a:rPr lang="en-US" dirty="0" smtClean="0"/>
              <a:t>?</a:t>
            </a:r>
            <a:r>
              <a:rPr lang="el-GR" dirty="0" smtClean="0"/>
              <a:t/>
            </a:r>
            <a:br>
              <a:rPr lang="el-GR" dirty="0" smtClean="0"/>
            </a:br>
            <a:endParaRPr lang="en-US" dirty="0" smtClean="0"/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l-GR" dirty="0" smtClean="0"/>
              <a:t>Είναι </a:t>
            </a:r>
            <a:r>
              <a:rPr lang="el-GR" b="1" dirty="0" smtClean="0"/>
              <a:t>ορθογώνια</a:t>
            </a:r>
            <a:r>
              <a:rPr lang="el-GR" dirty="0" smtClean="0"/>
              <a:t> </a:t>
            </a:r>
            <a:r>
              <a:rPr lang="el-GR" dirty="0" smtClean="0">
                <a:sym typeface="Wingdings" panose="05000000000000000000" pitchFamily="2" charset="2"/>
              </a:rPr>
              <a:t> το εσωτερικό τους γινόμενο </a:t>
            </a:r>
            <a:br>
              <a:rPr lang="el-GR" dirty="0" smtClean="0">
                <a:sym typeface="Wingdings" panose="05000000000000000000" pitchFamily="2" charset="2"/>
              </a:rPr>
            </a:br>
            <a:r>
              <a:rPr lang="el-GR" dirty="0" smtClean="0">
                <a:sym typeface="Wingdings" panose="05000000000000000000" pitchFamily="2" charset="2"/>
              </a:rPr>
              <a:t>     είναι μηδέν</a:t>
            </a:r>
          </a:p>
          <a:p>
            <a:pPr lvl="1">
              <a:buClrTx/>
              <a:buSzPct val="120000"/>
              <a:buFont typeface="Wingdings" panose="05000000000000000000" pitchFamily="2" charset="2"/>
              <a:buChar char="§"/>
            </a:pPr>
            <a:r>
              <a:rPr lang="el-GR" dirty="0" smtClean="0">
                <a:sym typeface="Wingdings" panose="05000000000000000000" pitchFamily="2" charset="2"/>
              </a:rPr>
              <a:t>Από τη γραμμική άλγεβρα ξέρουμε ότι </a:t>
            </a:r>
            <a:r>
              <a:rPr lang="el-GR" dirty="0" err="1" smtClean="0">
                <a:sym typeface="Wingdings" panose="05000000000000000000" pitchFamily="2" charset="2"/>
              </a:rPr>
              <a:t>ορθογωνιότητα</a:t>
            </a:r>
            <a:r>
              <a:rPr lang="el-GR" dirty="0" smtClean="0">
                <a:sym typeface="Wingdings" panose="05000000000000000000" pitchFamily="2" charset="2"/>
              </a:rPr>
              <a:t> συνεπάγεται </a:t>
            </a:r>
            <a:r>
              <a:rPr lang="el-GR" b="1" dirty="0" smtClean="0">
                <a:sym typeface="Wingdings" panose="05000000000000000000" pitchFamily="2" charset="2"/>
              </a:rPr>
              <a:t>γραμμική ανεξαρτησία</a:t>
            </a:r>
          </a:p>
          <a:p>
            <a:pPr lvl="1">
              <a:buClrTx/>
              <a:buSzPct val="120000"/>
              <a:buFont typeface="Wingdings" panose="05000000000000000000" pitchFamily="2" charset="2"/>
              <a:buChar char="§"/>
            </a:pPr>
            <a:r>
              <a:rPr lang="el-GR" dirty="0" smtClean="0">
                <a:sym typeface="Wingdings" panose="05000000000000000000" pitchFamily="2" charset="2"/>
              </a:rPr>
              <a:t>Γραμμική ανεξαρτησία σημαίνει ότι κανένα από αυτά δεν μπορεί να γραφεί ως γραμμικός συνδυασμός των υπολοίπων δυο</a:t>
            </a:r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dirty="0">
                <a:sym typeface="Wingdings" panose="05000000000000000000" pitchFamily="2" charset="2"/>
              </a:rPr>
              <a:t> </a:t>
            </a:r>
            <a:r>
              <a:rPr lang="el-GR" dirty="0" smtClean="0">
                <a:sym typeface="Wingdings" panose="05000000000000000000" pitchFamily="2" charset="2"/>
              </a:rPr>
              <a:t>Αποτελούν ένα </a:t>
            </a:r>
            <a:r>
              <a:rPr lang="el-GR" b="1" dirty="0" smtClean="0">
                <a:sym typeface="Wingdings" panose="05000000000000000000" pitchFamily="2" charset="2"/>
              </a:rPr>
              <a:t>πλήρες</a:t>
            </a:r>
            <a:r>
              <a:rPr lang="el-GR" dirty="0" smtClean="0">
                <a:sym typeface="Wingdings" panose="05000000000000000000" pitchFamily="2" charset="2"/>
              </a:rPr>
              <a:t> σύνολο του 3</a:t>
            </a:r>
            <a:r>
              <a:rPr lang="en-US" dirty="0" smtClean="0">
                <a:sym typeface="Wingdings" panose="05000000000000000000" pitchFamily="2" charset="2"/>
              </a:rPr>
              <a:t>D-</a:t>
            </a:r>
            <a:r>
              <a:rPr lang="el-GR" dirty="0" smtClean="0">
                <a:sym typeface="Wingdings" panose="05000000000000000000" pitchFamily="2" charset="2"/>
              </a:rPr>
              <a:t>χώρου</a:t>
            </a:r>
          </a:p>
          <a:p>
            <a:pPr lvl="1">
              <a:buClrTx/>
              <a:buSzPct val="120000"/>
              <a:buFont typeface="Wingdings" panose="05000000000000000000" pitchFamily="2" charset="2"/>
              <a:buChar char="§"/>
            </a:pPr>
            <a:r>
              <a:rPr lang="el-GR" dirty="0" smtClean="0">
                <a:sym typeface="Wingdings" panose="05000000000000000000" pitchFamily="2" charset="2"/>
              </a:rPr>
              <a:t>Κανένα άλλο διάνυσμα δεν μπορεί να είναι γραμμικά ανεξάρτητο με τα τρία παραπάνω</a:t>
            </a:r>
          </a:p>
          <a:p>
            <a:pPr lvl="1">
              <a:buClrTx/>
              <a:buSzPct val="120000"/>
              <a:buFont typeface="Wingdings" panose="05000000000000000000" pitchFamily="2" charset="2"/>
              <a:buChar char="§"/>
            </a:pPr>
            <a:endParaRPr lang="el-GR" dirty="0">
              <a:sym typeface="Wingdings" panose="05000000000000000000" pitchFamily="2" charset="2"/>
            </a:endParaRP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>
                <a:sym typeface="Wingdings" panose="05000000000000000000" pitchFamily="2" charset="2"/>
              </a:rPr>
              <a:t> </a:t>
            </a:r>
            <a:r>
              <a:rPr lang="el-GR" dirty="0">
                <a:sym typeface="Wingdings" panose="05000000000000000000" pitchFamily="2" charset="2"/>
              </a:rPr>
              <a:t>Οι δυο αυτές ιδιότητες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l-GR" dirty="0">
                <a:sym typeface="Wingdings" panose="05000000000000000000" pitchFamily="2" charset="2"/>
              </a:rPr>
              <a:t>γραμμ. ανεξαρτησία &amp; πληρότητα) μας ονοματίζουν τα τρία αυτά διανύσματα ως </a:t>
            </a:r>
            <a:r>
              <a:rPr lang="el-GR" b="1" dirty="0">
                <a:sym typeface="Wingdings" panose="05000000000000000000" pitchFamily="2" charset="2"/>
              </a:rPr>
              <a:t>βάση</a:t>
            </a:r>
            <a:r>
              <a:rPr lang="el-GR" dirty="0">
                <a:sym typeface="Wingdings" panose="05000000000000000000" pitchFamily="2" charset="2"/>
              </a:rPr>
              <a:t> του 3</a:t>
            </a:r>
            <a:r>
              <a:rPr lang="en-US" dirty="0">
                <a:sym typeface="Wingdings" panose="05000000000000000000" pitchFamily="2" charset="2"/>
              </a:rPr>
              <a:t>D-</a:t>
            </a:r>
            <a:r>
              <a:rPr lang="el-GR" dirty="0">
                <a:sym typeface="Wingdings" panose="05000000000000000000" pitchFamily="2" charset="2"/>
              </a:rPr>
              <a:t>χώρου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>
                <a:sym typeface="Wingdings" panose="05000000000000000000" pitchFamily="2" charset="2"/>
              </a:rPr>
              <a:t>Αυτό σημαίνει ότι κάθε διάνυσμα του χώρου μπορεί να γραφεί μοναδικά ως γραμμικός συνδυασμός </a:t>
            </a:r>
            <a:r>
              <a:rPr lang="el-GR" i="1" dirty="0">
                <a:sym typeface="Wingdings" panose="05000000000000000000" pitchFamily="2" charset="2"/>
              </a:rPr>
              <a:t>όλων</a:t>
            </a:r>
            <a:r>
              <a:rPr lang="el-GR" dirty="0">
                <a:sym typeface="Wingdings" panose="05000000000000000000" pitchFamily="2" charset="2"/>
              </a:rPr>
              <a:t> των διανυσμάτων που αποτελούν τη βάση του χώρου </a:t>
            </a:r>
            <a:r>
              <a:rPr lang="el-GR" b="1" dirty="0">
                <a:sym typeface="Wingdings" panose="05000000000000000000" pitchFamily="2" charset="2"/>
              </a:rPr>
              <a:t>με μηδενικό </a:t>
            </a:r>
            <a:r>
              <a:rPr lang="el-GR" b="1" dirty="0" smtClean="0">
                <a:sym typeface="Wingdings" panose="05000000000000000000" pitchFamily="2" charset="2"/>
              </a:rPr>
              <a:t>σφάλμα</a:t>
            </a:r>
            <a:endParaRPr lang="el-GR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l-GR" dirty="0" smtClean="0"/>
              <a:t>Πάμε στο χώρο των σημάτων τώρα…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Horizontal Scroll 7"/>
              <p:cNvSpPr/>
              <p:nvPr/>
            </p:nvSpPr>
            <p:spPr>
              <a:xfrm>
                <a:off x="5649362" y="1590184"/>
                <a:ext cx="3396962" cy="678736"/>
              </a:xfrm>
              <a:prstGeom prst="horizontalScroll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l-GR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l-G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l-GR" sz="1600" dirty="0"/>
              </a:p>
            </p:txBody>
          </p:sp>
        </mc:Choice>
        <mc:Fallback xmlns="">
          <p:sp>
            <p:nvSpPr>
              <p:cNvPr id="8" name="Horizontal Scrol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362" y="1590184"/>
                <a:ext cx="3396962" cy="678736"/>
              </a:xfrm>
              <a:prstGeom prst="horizontalScroll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70612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72620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Προσεγγίσεις σημάτων από σήματα</a:t>
                </a: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Έστω ότι έχουμε ένα σύνολο από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l-GR" dirty="0" smtClean="0"/>
                  <a:t>μιγαδικά εκθετικά σήματα</a:t>
                </a:r>
                <a:br>
                  <a:rPr lang="el-GR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l-GR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Ας προσεγγίσουμε ένα περιοδικό σήμα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σε μια περίοδό του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ως ένα άθροισμα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𝛮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l-GR" dirty="0" smtClean="0"/>
                  <a:t> τέτοιων σημάτων:</a:t>
                </a:r>
                <a:br>
                  <a:rPr lang="el-GR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Συνάρτηση σφάλματος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Ζητούνται τα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που δίνουν την </a:t>
                </a:r>
                <a:r>
                  <a:rPr lang="el-GR" b="1" dirty="0" smtClean="0"/>
                  <a:t>ελάχιστη ενέργεια σφάλματος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70612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05850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 fontScale="925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Προσεγγίσεις σημάτων από σήματα</a:t>
                </a: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Χρησιμοποιώντας διαδικασίες όπως αυτές που είδαμε,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l-GR" dirty="0" smtClean="0"/>
                  <a:t>μπορεί κανείς να δείξει ότι:</a:t>
                </a:r>
              </a:p>
              <a:p>
                <a:pPr marL="457200" indent="-457200">
                  <a:buClrTx/>
                  <a:buSzPct val="120000"/>
                  <a:buFont typeface="+mj-lt"/>
                  <a:buAutoNum type="arabicPeriod"/>
                </a:pPr>
                <a:r>
                  <a:rPr lang="el-GR" dirty="0" smtClean="0"/>
                  <a:t>Το σύνολο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</m:oMath>
                </a14:m>
                <a:r>
                  <a:rPr lang="el-GR" dirty="0" smtClean="0"/>
                  <a:t> έχει στοιχεία ορθογώνια μεταξύ τους: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l-GR" dirty="0"/>
              </a:p>
              <a:p>
                <a:pPr marL="457200" indent="-457200">
                  <a:buClrTx/>
                  <a:buSzPct val="120000"/>
                  <a:buFont typeface="+mj-lt"/>
                  <a:buAutoNum type="arabicPeriod" startAt="2"/>
                </a:pPr>
                <a:endParaRPr lang="en-US" dirty="0" smtClean="0"/>
              </a:p>
              <a:p>
                <a:pPr marL="457200" indent="-457200">
                  <a:buClrTx/>
                  <a:buSzPct val="120000"/>
                  <a:buFont typeface="+mj-lt"/>
                  <a:buAutoNum type="arabicPeriod" startAt="2"/>
                </a:pPr>
                <a:r>
                  <a:rPr lang="el-GR" dirty="0"/>
                  <a:t>Το σύνολο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είναι πλήρες όταν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l-GR" dirty="0" smtClean="0"/>
                  <a:t>υπό την έννοια της ελάχιστης ενέργειας σφάλματος</a:t>
                </a: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Άρα το σύνολο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l-GR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   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αποτελεί βάση του χώρου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Οπότε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2041" t="-168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26122" y="399885"/>
                <a:ext cx="2820202" cy="1357131"/>
              </a:xfrm>
              <a:prstGeom prst="horizontalScroll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l-GR" dirty="0" smtClean="0">
                    <a:solidFill>
                      <a:srgbClr val="000000"/>
                    </a:solidFill>
                  </a:rPr>
                  <a:t>Ορθογωνιότητα στο </a:t>
                </a:r>
                <a:r>
                  <a:rPr lang="el-GR" dirty="0" smtClean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ℂ: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l-G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122" y="399885"/>
                <a:ext cx="2820202" cy="1357131"/>
              </a:xfrm>
              <a:prstGeom prst="horizontalScroll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120944" y="5163167"/>
            <a:ext cx="2820202" cy="1226939"/>
          </a:xfrm>
          <a:prstGeom prst="horizontalScroll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l-GR" dirty="0">
                <a:solidFill>
                  <a:srgbClr val="000000"/>
                </a:solidFill>
              </a:rPr>
              <a:t>Ισότητα υπό την έννοια της ελάχιστης ενέργειας σφάλματος!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8" name="Rectangle 7"/>
          <p:cNvSpPr/>
          <p:nvPr/>
        </p:nvSpPr>
        <p:spPr>
          <a:xfrm>
            <a:off x="0" y="6570612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68934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l-GR" b="1" dirty="0"/>
                  <a:t>Σειρές </a:t>
                </a:r>
                <a:r>
                  <a:rPr lang="en-US" b="1" dirty="0"/>
                  <a:t>Fourier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/>
                  <a:t> </a:t>
                </a:r>
                <a:r>
                  <a:rPr lang="el-GR" dirty="0"/>
                  <a:t>Ένα περιοδικό πραγματικό σήμα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l-GR" dirty="0"/>
                  <a:t> με περίοδο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l-GR" dirty="0"/>
                  <a:t>μπορεί να γραφεί ως</a:t>
                </a:r>
                <a:br>
                  <a:rPr lang="el-GR" dirty="0"/>
                </a:br>
                <a:endParaRPr lang="en-US" dirty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/>
                  <a:t>η οποία σχέση ονομάζεται </a:t>
                </a:r>
                <a:r>
                  <a:rPr lang="el-GR" b="1" dirty="0"/>
                  <a:t>εκθετική Σειρά </a:t>
                </a:r>
                <a:r>
                  <a:rPr lang="en-US" b="1" dirty="0"/>
                  <a:t>Fourier</a:t>
                </a:r>
                <a:endParaRPr lang="el-GR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r>
                  <a:rPr lang="el-GR" dirty="0"/>
                  <a:t>Οι συντελεστές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l-GR" b="1" dirty="0"/>
                  <a:t> </a:t>
                </a:r>
                <a:r>
                  <a:rPr lang="el-GR" dirty="0"/>
                  <a:t>ονομάζονται </a:t>
                </a:r>
                <a:r>
                  <a:rPr lang="el-GR" b="1" dirty="0"/>
                  <a:t>συντελεστές </a:t>
                </a:r>
                <a:r>
                  <a:rPr lang="en-US" b="1" dirty="0"/>
                  <a:t>Fourier </a:t>
                </a:r>
                <a:r>
                  <a:rPr lang="el-GR" dirty="0"/>
                  <a:t>και δίνονται από τη σχέση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Η εκθετική σειρά </a:t>
                </a:r>
                <a:r>
                  <a:rPr lang="en-US" dirty="0"/>
                  <a:t>Fourier </a:t>
                </a:r>
                <a:r>
                  <a:rPr lang="el-GR" dirty="0"/>
                  <a:t>μπορεί να περιγράψει και μιγαδικά περιοδικά σήματα 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Για </a:t>
                </a:r>
                <a:r>
                  <a:rPr lang="el-GR" b="1" dirty="0"/>
                  <a:t>πραγματικά</a:t>
                </a:r>
                <a:r>
                  <a:rPr lang="el-GR" dirty="0"/>
                  <a:t> σήματα, οι συντελεστές είναι συζυγώς συμμετρικοί ως προς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l-GR" dirty="0"/>
                  <a:t/>
                </a:r>
                <a:br>
                  <a:rPr lang="el-GR" dirty="0"/>
                </a:br>
                <a:endParaRPr lang="en-US" dirty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/>
                  <a:t>Ας το δείξουμε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70612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6344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Σειρές </a:t>
                </a:r>
                <a:r>
                  <a:rPr lang="en-US" b="1" dirty="0" smtClean="0"/>
                  <a:t>Fourier</a:t>
                </a:r>
                <a:r>
                  <a:rPr lang="el-GR" dirty="0" smtClean="0"/>
                  <a:t/>
                </a:r>
                <a:br>
                  <a:rPr lang="el-GR" dirty="0" smtClean="0"/>
                </a:b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dirty="0"/>
              </a:p>
              <a:p>
                <a:pPr marL="0" indent="0">
                  <a:buClrTx/>
                  <a:buSzPct val="120000"/>
                  <a:buNone/>
                </a:pP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dirty="0"/>
              </a:p>
              <a:p>
                <a:pPr marL="0" indent="0">
                  <a:buClrTx/>
                  <a:buSzPct val="120000"/>
                  <a:buNone/>
                </a:pP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Όμως το σήμα στο χρόνο είναι πραγματικό, άρα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Από τις σημειωμένες σχέσεις, ισχύει το ζητούμενο.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6192" y="1525439"/>
                <a:ext cx="5620257" cy="7108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l-G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l-GR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l-GR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l-G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l-GR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92" y="1525439"/>
                <a:ext cx="5620257" cy="7108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56192" y="2483597"/>
                <a:ext cx="5473998" cy="765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l-G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l-GR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92" y="2483597"/>
                <a:ext cx="5473998" cy="76501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7282" y="4328995"/>
                <a:ext cx="7842980" cy="7650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l-G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l-GR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2" y="4328995"/>
                <a:ext cx="7842980" cy="76501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>
          <a:xfrm>
            <a:off x="8613699" y="1820099"/>
            <a:ext cx="298764" cy="30781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l-GR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613699" y="4557595"/>
            <a:ext cx="298764" cy="307818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endParaRPr lang="el-GR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3" name="Rectangle 12"/>
          <p:cNvSpPr/>
          <p:nvPr/>
        </p:nvSpPr>
        <p:spPr>
          <a:xfrm>
            <a:off x="0" y="6570612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18312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Σειρές </a:t>
                </a:r>
                <a:r>
                  <a:rPr lang="en-US" b="1" dirty="0" smtClean="0"/>
                  <a:t>Fourier</a:t>
                </a: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Όταν το σήμα είναι </a:t>
                </a:r>
                <a:r>
                  <a:rPr lang="el-GR" u="sng" dirty="0" smtClean="0"/>
                  <a:t>πραγματικό</a:t>
                </a:r>
                <a:r>
                  <a:rPr lang="el-GR" dirty="0" smtClean="0"/>
                  <a:t>, μπορούμε να γράψουμε την </a:t>
                </a:r>
                <a:r>
                  <a:rPr lang="el-GR" b="1" dirty="0" smtClean="0"/>
                  <a:t>τριγωνομετρική Σειρά </a:t>
                </a:r>
                <a:r>
                  <a:rPr lang="en-US" b="1" dirty="0" smtClean="0"/>
                  <a:t>Fourier</a:t>
                </a:r>
                <a:r>
                  <a:rPr lang="en-US" dirty="0" smtClean="0"/>
                  <a:t> </a:t>
                </a:r>
                <a:r>
                  <a:rPr lang="el-GR" dirty="0" smtClean="0"/>
                  <a:t>ως: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/>
                  <a:t>μ</a:t>
                </a:r>
                <a:r>
                  <a:rPr lang="el-GR" dirty="0" smtClean="0"/>
                  <a:t>ε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l-GR" dirty="0" smtClean="0"/>
                  <a:t> το μέτρο και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l-GR" dirty="0" smtClean="0"/>
                  <a:t> τη φάση του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l-GR" b="0" i="0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l-GR" dirty="0" smtClean="0"/>
                  <a:t>οστού συντελεστή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 r="-129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7282" y="2783940"/>
                <a:ext cx="7448513" cy="7993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=−∞, </m:t>
                          </m:r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≠0</m:t>
                          </m:r>
                        </m:sub>
                        <m:sup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l-GR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2" y="2783940"/>
                <a:ext cx="7448513" cy="79938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7282" y="3705674"/>
                <a:ext cx="8722452" cy="769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l-GR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2" y="3705674"/>
                <a:ext cx="8722452" cy="76989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7282" y="4597913"/>
                <a:ext cx="5847434" cy="769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 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l-GR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2" y="4597913"/>
                <a:ext cx="5847434" cy="76989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52711" y="5490152"/>
                <a:ext cx="5304978" cy="8622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l-GR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11" y="5490152"/>
                <a:ext cx="5304978" cy="86222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2" name="Rectangle 11"/>
          <p:cNvSpPr/>
          <p:nvPr/>
        </p:nvSpPr>
        <p:spPr>
          <a:xfrm>
            <a:off x="0" y="6570612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91612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Σειρές </a:t>
            </a:r>
            <a:r>
              <a:rPr lang="en-US" b="1" dirty="0" smtClean="0"/>
              <a:t>Fourier</a:t>
            </a:r>
            <a:endParaRPr lang="el-GR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b="1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b="1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b="1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b="1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b="1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Προσοχή: </a:t>
            </a:r>
            <a:r>
              <a:rPr lang="el-GR" dirty="0" smtClean="0"/>
              <a:t>η παραπάνω σχέση ισχύει μόνο για πραγματικά σήματα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… και πολλές φορές στην πράξη δεν είναι απλό (ή και «κομψό») να εξαχθεί από την εκθετική Σειρά </a:t>
            </a:r>
            <a:r>
              <a:rPr lang="en-US" dirty="0" smtClean="0"/>
              <a:t>Fourier</a:t>
            </a:r>
          </a:p>
          <a:p>
            <a:pPr marL="0" indent="0">
              <a:buClrTx/>
              <a:buSzPct val="12000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26374" y="809510"/>
                <a:ext cx="5304977" cy="8622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l-GR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74" y="809510"/>
                <a:ext cx="5304977" cy="86222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26373" y="1721609"/>
                <a:ext cx="4942763" cy="8622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l-GR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73" y="1721609"/>
                <a:ext cx="4942763" cy="86222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26373" y="2633708"/>
                <a:ext cx="4795095" cy="8622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l-GR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73" y="2633708"/>
                <a:ext cx="4795095" cy="86222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26372" y="3545807"/>
                <a:ext cx="3688509" cy="8622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l-GR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72" y="3545807"/>
                <a:ext cx="3688509" cy="86222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4" name="Rectangle 13"/>
          <p:cNvSpPr/>
          <p:nvPr/>
        </p:nvSpPr>
        <p:spPr>
          <a:xfrm>
            <a:off x="0" y="6570612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93926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887" y="1569369"/>
            <a:ext cx="6429375" cy="2371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Σειρές </a:t>
                </a:r>
                <a:r>
                  <a:rPr lang="en-US" b="1" dirty="0" smtClean="0"/>
                  <a:t>Fourier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/>
                  <a:t> </a:t>
                </a:r>
                <a:r>
                  <a:rPr lang="el-GR" dirty="0" smtClean="0"/>
                  <a:t>Η Σειρά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αναλύει ένα</a:t>
                </a:r>
                <a:r>
                  <a:rPr lang="en-US" dirty="0" smtClean="0"/>
                  <a:t> </a:t>
                </a:r>
                <a:r>
                  <a:rPr lang="el-GR" dirty="0" smtClean="0"/>
                  <a:t>πραγματικό περιοδικό σήμα με περίοδο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σε απείρου – εν γένει </a:t>
                </a:r>
                <a:r>
                  <a:rPr lang="el-GR" dirty="0"/>
                  <a:t>–</a:t>
                </a:r>
                <a:r>
                  <a:rPr lang="el-GR" dirty="0" smtClean="0"/>
                  <a:t> πλήθους ημίτονα με συχνότητες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Εναλλακτικά, αναλύει ένα οποιοδήποτέ περιοδικό σήμα (πραγματικό ή μη) </a:t>
                </a:r>
                <a:r>
                  <a:rPr lang="el-GR" dirty="0"/>
                  <a:t>με περίοδο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l-GR" dirty="0"/>
                  <a:t>σε απείρου – εν γένει – πλήθους </a:t>
                </a:r>
                <a:r>
                  <a:rPr lang="el-GR" dirty="0" smtClean="0"/>
                  <a:t>μιγαδικά εκθετικά σήματα </a:t>
                </a:r>
                <a:r>
                  <a:rPr lang="el-GR" dirty="0"/>
                  <a:t>με συχνότητες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dirty="0" smtClean="0"/>
                  <a:t> 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Σημειώστε ότι η τιμή του συντελεστή για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υπολογίζεται συνήθως ξεχωριστά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l-GR" dirty="0" smtClean="0"/>
                  <a:t>ως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8" name="Rectangle 7"/>
          <p:cNvSpPr/>
          <p:nvPr/>
        </p:nvSpPr>
        <p:spPr>
          <a:xfrm>
            <a:off x="0" y="6570612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5066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Παράδειγμα: 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b="1" dirty="0"/>
                  <a:t> </a:t>
                </a:r>
                <a:r>
                  <a:rPr lang="el-GR" dirty="0" smtClean="0"/>
                  <a:t>Αναπτύξτε σε Σειρά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το σήμα που περιγράφεται σε μια περίοδό του ως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  0≤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  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73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202" y="2696670"/>
            <a:ext cx="7534275" cy="2228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Horizontal Scroll 8"/>
              <p:cNvSpPr/>
              <p:nvPr/>
            </p:nvSpPr>
            <p:spPr>
              <a:xfrm>
                <a:off x="87282" y="5077004"/>
                <a:ext cx="2860128" cy="558969"/>
              </a:xfrm>
              <a:prstGeom prst="horizontalScroll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6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  <m:r>
                                    <a:rPr lang="en-US" sz="16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sz="1600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Horizontal Scrol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2" y="5077004"/>
                <a:ext cx="2860128" cy="558969"/>
              </a:xfrm>
              <a:prstGeom prst="horizontalScroll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orizontal Scroll 9"/>
              <p:cNvSpPr/>
              <p:nvPr/>
            </p:nvSpPr>
            <p:spPr>
              <a:xfrm>
                <a:off x="7638900" y="5009860"/>
                <a:ext cx="1276109" cy="558969"/>
              </a:xfrm>
              <a:prstGeom prst="horizontalScroll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l-GR" sz="1600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" name="Horizontal Scroll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900" y="5009860"/>
                <a:ext cx="1276109" cy="558969"/>
              </a:xfrm>
              <a:prstGeom prst="horizontalScroll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orizontal Scroll 11"/>
              <p:cNvSpPr/>
              <p:nvPr/>
            </p:nvSpPr>
            <p:spPr>
              <a:xfrm>
                <a:off x="3074129" y="5009860"/>
                <a:ext cx="2589540" cy="641883"/>
              </a:xfrm>
              <a:prstGeom prst="horizontalScroll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6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±</m:t>
                                  </m:r>
                                  <m:r>
                                    <a:rPr lang="en-US" sz="16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l-GR" sz="1600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2" name="Horizontal Scroll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129" y="5009860"/>
                <a:ext cx="2589540" cy="641883"/>
              </a:xfrm>
              <a:prstGeom prst="horizontalScroll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Horizontal Scroll 12"/>
              <p:cNvSpPr/>
              <p:nvPr/>
            </p:nvSpPr>
            <p:spPr>
              <a:xfrm>
                <a:off x="5790388" y="4936952"/>
                <a:ext cx="1721793" cy="839074"/>
              </a:xfrm>
              <a:prstGeom prst="horizontalScroll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f>
                            <m:fPr>
                              <m:ctrlP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l-GR" sz="1600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3" name="Horizontal Scroll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388" y="4936952"/>
                <a:ext cx="1721793" cy="839074"/>
              </a:xfrm>
              <a:prstGeom prst="horizontalScroll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4" name="Rectangle 13"/>
          <p:cNvSpPr/>
          <p:nvPr/>
        </p:nvSpPr>
        <p:spPr>
          <a:xfrm>
            <a:off x="0" y="6570612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72159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398514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l-GR" dirty="0" smtClean="0"/>
                  <a:t>Παράδειγμα:</a:t>
                </a: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sz="7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Προτιμούμε να αναπαριστούμε τον οριζόντιο άξονα σε «διακριτές συχνότητες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dirty="0" smtClean="0"/>
                  <a:t>» αντί ως ένα συνεχή άξονα του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l-GR" dirty="0" smtClean="0"/>
                  <a:t>, όπως κάναμε στα αρχικά παραδείγματα </a:t>
                </a:r>
                <a:endParaRPr lang="en-US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Χρησιμοποιούμε το πολλαπλάσιο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l-GR" dirty="0" smtClean="0"/>
                  <a:t> της θεμελιώδους συχνότητας</a:t>
                </a:r>
                <a:r>
                  <a:rPr lang="el-GR" dirty="0"/>
                  <a:t> </a:t>
                </a:r>
                <a:r>
                  <a:rPr lang="el-GR" dirty="0" smtClean="0"/>
                  <a:t>για βαθμονόμηση του άξονα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Οι συχνότητες ονομάζονται </a:t>
                </a:r>
                <a:r>
                  <a:rPr lang="el-GR" b="1" dirty="0" smtClean="0"/>
                  <a:t>αρμονικές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398514"/>
              </a:xfrm>
              <a:blipFill rotWithShape="0">
                <a:blip r:embed="rId2"/>
                <a:stretch>
                  <a:fillRect l="-1905" t="-1714" r="-68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2137"/>
          <a:stretch/>
        </p:blipFill>
        <p:spPr>
          <a:xfrm>
            <a:off x="519424" y="675832"/>
            <a:ext cx="7976301" cy="421303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8" name="Rectangle 7"/>
          <p:cNvSpPr/>
          <p:nvPr/>
        </p:nvSpPr>
        <p:spPr>
          <a:xfrm>
            <a:off x="0" y="6570612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67387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Όπως η συνάρτηση Δέλτα έπαιξε καθοριστικό ρόλο στην κατανόηση των συστημάτων στο χώρο του χρόνου… 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…έτσι και το μιγαδικό εκθετικό σήμα της μορφής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l-G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θα παίξει καθοριστικό ρόλο στο χώρο της συχνότητας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Αν βάλουμε ένα τέτοιο σήμα ως είσοδο σε ένα ΓΧΑ σύστημα τότε θα έχουμε: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sup>
                      </m:sSup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l-GR" dirty="0" smtClean="0"/>
                  <a:t>με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ένα σταθερό μιγαδικό αριθμό που εξαρτάται από το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70612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301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</a:t>
            </a:r>
            <a:r>
              <a:rPr lang="el-GR" b="1" dirty="0" smtClean="0"/>
              <a:t>Σειρές </a:t>
            </a:r>
            <a:r>
              <a:rPr lang="en-US" b="1" dirty="0" smtClean="0"/>
              <a:t>Fourier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l-GR" b="1" dirty="0" smtClean="0"/>
              <a:t>Φαινόμενο </a:t>
            </a:r>
            <a:r>
              <a:rPr lang="en-US" b="1" dirty="0" smtClean="0"/>
              <a:t>Gibbs</a:t>
            </a:r>
          </a:p>
          <a:p>
            <a:pPr marL="0" indent="0">
              <a:buClrTx/>
              <a:buSzPct val="120000"/>
              <a:buNone/>
            </a:pPr>
            <a:endParaRPr lang="el-GR" b="1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82" y="1498544"/>
            <a:ext cx="4800600" cy="3867150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860079" y="1946495"/>
            <a:ext cx="552262" cy="6156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7306" y="428109"/>
            <a:ext cx="4416694" cy="3598462"/>
          </a:xfrm>
          <a:prstGeom prst="ellipse">
            <a:avLst/>
          </a:prstGeom>
          <a:ln w="635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9" name="Elbow Connector 18"/>
          <p:cNvCxnSpPr>
            <a:stCxn id="11" idx="6"/>
            <a:endCxn id="7" idx="4"/>
          </p:cNvCxnSpPr>
          <p:nvPr/>
        </p:nvCxnSpPr>
        <p:spPr>
          <a:xfrm>
            <a:off x="1412341" y="2254313"/>
            <a:ext cx="5213312" cy="1772258"/>
          </a:xfrm>
          <a:prstGeom prst="bentConnector4">
            <a:avLst>
              <a:gd name="adj1" fmla="val 28820"/>
              <a:gd name="adj2" fmla="val 11289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2" name="Rectangle 11"/>
          <p:cNvSpPr/>
          <p:nvPr/>
        </p:nvSpPr>
        <p:spPr>
          <a:xfrm>
            <a:off x="0" y="6570612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415036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14802"/>
              </a:xfrm>
            </p:spPr>
            <p:txBody>
              <a:bodyPr>
                <a:normAutofit lnSpcReduction="1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Σειρές </a:t>
                </a:r>
                <a:r>
                  <a:rPr lang="en-US" b="1" dirty="0" smtClean="0"/>
                  <a:t>Fourier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Φαινόμενο </a:t>
                </a:r>
                <a:r>
                  <a:rPr lang="en-US" b="1" dirty="0" smtClean="0"/>
                  <a:t>Gibbs</a:t>
                </a:r>
                <a:endParaRPr lang="en-US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sz="2200" dirty="0" smtClean="0"/>
                  <a:t>Το </a:t>
                </a:r>
                <a:r>
                  <a:rPr lang="el-GR" sz="2200" dirty="0"/>
                  <a:t>φαινόμενο αυτό </a:t>
                </a:r>
                <a:r>
                  <a:rPr lang="el-GR" sz="2200" dirty="0" smtClean="0"/>
                  <a:t>συμβαίνει λόγω </a:t>
                </a:r>
                <a:r>
                  <a:rPr lang="el-GR" sz="2200" dirty="0"/>
                  <a:t>των </a:t>
                </a:r>
                <a:r>
                  <a:rPr lang="el-GR" sz="2200" dirty="0" err="1"/>
                  <a:t>ασυνεχειών</a:t>
                </a:r>
                <a:r>
                  <a:rPr lang="el-GR" sz="2200" dirty="0"/>
                  <a:t> του αρχικού σήματος - και μόνο παρουσία αυτών - ακόμα κι αν πράγματι η ενέργεια του σφάλματος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2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l-GR" sz="22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l-GR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l-GR" sz="2200" dirty="0"/>
                  <a:t>σε μια περίοδο τείνει στο μηδέν! </a:t>
                </a:r>
                <a:endParaRPr lang="el-GR" sz="220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Συγκεκριμένα</a:t>
                </a:r>
                <a:r>
                  <a:rPr lang="el-GR" sz="2200" dirty="0"/>
                  <a:t>, ο </a:t>
                </a:r>
                <a:r>
                  <a:rPr lang="el-GR" sz="2200" dirty="0" err="1" smtClean="0"/>
                  <a:t>Gibbs</a:t>
                </a:r>
                <a:r>
                  <a:rPr lang="el-GR" sz="2200" dirty="0" smtClean="0"/>
                  <a:t> </a:t>
                </a:r>
                <a:r>
                  <a:rPr lang="el-GR" sz="2200" dirty="0"/>
                  <a:t>έδειξε ότι η Σειρά </a:t>
                </a:r>
                <a:r>
                  <a:rPr lang="el-GR" sz="2200" dirty="0" err="1" smtClean="0"/>
                  <a:t>Fourier</a:t>
                </a:r>
                <a:r>
                  <a:rPr lang="el-GR" sz="2200" dirty="0" smtClean="0"/>
                  <a:t> </a:t>
                </a:r>
                <a:r>
                  <a:rPr lang="el-GR" sz="2200" dirty="0"/>
                  <a:t>συγκλίνει στην πραγματική τιμή του περιοδικού σήματος σε κάθε </a:t>
                </a:r>
                <a:r>
                  <a:rPr lang="el-GR" sz="2200" dirty="0" smtClean="0"/>
                  <a:t>σημείο</a:t>
                </a:r>
                <a:r>
                  <a:rPr lang="en-US" sz="2200" dirty="0" smtClean="0"/>
                  <a:t>…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1900" dirty="0" smtClean="0"/>
                  <a:t>…</a:t>
                </a:r>
                <a:r>
                  <a:rPr lang="el-GR" sz="1900" dirty="0" smtClean="0"/>
                  <a:t>εκτός </a:t>
                </a:r>
                <a:r>
                  <a:rPr lang="el-GR" sz="1900" dirty="0"/>
                  <a:t>από τα σημεία ασυνέχειας, όπου </a:t>
                </a:r>
                <a:r>
                  <a:rPr lang="el-GR" sz="1900" dirty="0" smtClean="0"/>
                  <a:t>συγκλίνει </a:t>
                </a:r>
                <a:r>
                  <a:rPr lang="el-GR" sz="1900" dirty="0"/>
                  <a:t>στη μέση τιμή των τιμών του περιοδικού σήματος </a:t>
                </a:r>
                <a14:m>
                  <m:oMath xmlns:m="http://schemas.openxmlformats.org/officeDocument/2006/math">
                    <m:r>
                      <a:rPr lang="el-GR" sz="19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l-GR" sz="19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sz="19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l-GR" sz="19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sz="1900" dirty="0" smtClean="0"/>
                  <a:t> </a:t>
                </a:r>
                <a:r>
                  <a:rPr lang="el-GR" sz="1900" dirty="0"/>
                  <a:t>εκατέρωθεν του σημείου ασυνέχειας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19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19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l-GR" sz="19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sz="1900" dirty="0" smtClean="0"/>
                  <a:t>: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l-G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l-G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l-GR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l-GR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l-GR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e>
                          </m:d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l-GR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l-GR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l-GR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l-GR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l-GR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l-GR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sz="2200" dirty="0" smtClean="0"/>
                  <a:t>Η Σειρά</a:t>
                </a:r>
                <a:r>
                  <a:rPr lang="en-US" sz="2200" dirty="0" smtClean="0"/>
                  <a:t> </a:t>
                </a:r>
                <a:r>
                  <a:rPr lang="el-GR" sz="2200" dirty="0" err="1" smtClean="0"/>
                  <a:t>Fourier</a:t>
                </a:r>
                <a:r>
                  <a:rPr lang="el-GR" sz="2200" dirty="0" smtClean="0"/>
                  <a:t> </a:t>
                </a:r>
                <a:r>
                  <a:rPr lang="el-GR" sz="2200" dirty="0"/>
                  <a:t>περιοδικών σημάτων </a:t>
                </a:r>
                <a:r>
                  <a:rPr lang="el-GR" sz="2200" dirty="0" smtClean="0"/>
                  <a:t>χωρίς ασυνέχειες </a:t>
                </a:r>
                <a:r>
                  <a:rPr lang="el-GR" sz="2200" dirty="0"/>
                  <a:t>λέγεται ότι συγκλίνει </a:t>
                </a:r>
                <a:r>
                  <a:rPr lang="el-GR" sz="2200" b="1" dirty="0" smtClean="0"/>
                  <a:t>ομοιόμορφα</a:t>
                </a:r>
                <a:r>
                  <a:rPr lang="el-GR" sz="2200" dirty="0" smtClean="0"/>
                  <a:t> </a:t>
                </a:r>
                <a:r>
                  <a:rPr lang="el-GR" sz="2200" dirty="0"/>
                  <a:t>σε όλα τα σημεία της περιόδου του περιοδικού </a:t>
                </a:r>
                <a:r>
                  <a:rPr lang="el-GR" sz="2200" dirty="0" smtClean="0"/>
                  <a:t>σήματος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 smtClean="0"/>
                  <a:t> Ο </a:t>
                </a:r>
                <a:r>
                  <a:rPr lang="el-GR" sz="2200" dirty="0"/>
                  <a:t>τρόπος εύρεσης των συντελεστών </a:t>
                </a:r>
                <a:r>
                  <a:rPr lang="el-GR" sz="2200" dirty="0" err="1" smtClean="0"/>
                  <a:t>Fourier</a:t>
                </a:r>
                <a:r>
                  <a:rPr lang="el-GR" sz="2200" dirty="0" smtClean="0"/>
                  <a:t> </a:t>
                </a:r>
                <a:r>
                  <a:rPr lang="el-GR" sz="2200" dirty="0"/>
                  <a:t>επιτρέπει στην ενέργεια σφάλματος να τείνει στο μηδέν όσο αυξάνει το πλήθος των ημιτόνων, και ταυτόχρονα να υπάρχουν σημεία όπου η διαφορά της Σειράς </a:t>
                </a:r>
                <a:r>
                  <a:rPr lang="el-GR" sz="2200" dirty="0" err="1" smtClean="0"/>
                  <a:t>Fourier</a:t>
                </a:r>
                <a:r>
                  <a:rPr lang="el-GR" sz="2200" dirty="0" smtClean="0"/>
                  <a:t> </a:t>
                </a:r>
                <a:r>
                  <a:rPr lang="el-GR" sz="2200" dirty="0"/>
                  <a:t>με το περιοδικό σήμα να </a:t>
                </a:r>
                <a:r>
                  <a:rPr lang="el-GR" sz="2200" b="1" dirty="0"/>
                  <a:t>μην</a:t>
                </a:r>
                <a:r>
                  <a:rPr lang="el-GR" sz="2200" dirty="0"/>
                  <a:t> είναι μηδενική (μη ομοιόμορφη σύγκλιση)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14802"/>
              </a:xfrm>
              <a:blipFill rotWithShape="0">
                <a:blip r:embed="rId2"/>
                <a:stretch>
                  <a:fillRect l="-2109" t="-2157" r="-183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70612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412860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</a:t>
                </a:r>
                <a:r>
                  <a:rPr lang="el-GR" dirty="0" smtClean="0"/>
                  <a:t>Υπολογίστε τη Σειρά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του περιοδικού σήματος</a:t>
                </a:r>
                <a:r>
                  <a:rPr lang="en-US" i="1" dirty="0">
                    <a:latin typeface="Cambria Math" panose="02040503050406030204" pitchFamily="18" charset="0"/>
                  </a:rPr>
                  <a:t/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73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50" y="2308209"/>
            <a:ext cx="8020050" cy="1571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Horizontal Scroll 8"/>
              <p:cNvSpPr/>
              <p:nvPr/>
            </p:nvSpPr>
            <p:spPr>
              <a:xfrm>
                <a:off x="5980922" y="393815"/>
                <a:ext cx="3065402" cy="949794"/>
              </a:xfrm>
              <a:prstGeom prst="horizontalScroll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l-GR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l-GR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16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∓</m:t>
                          </m:r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l-GR" sz="1600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Horizontal Scrol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922" y="393815"/>
                <a:ext cx="3065402" cy="949794"/>
              </a:xfrm>
              <a:prstGeom prst="horizontalScroll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450" y="4490142"/>
            <a:ext cx="7334250" cy="1752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2" name="Rectangle 11"/>
          <p:cNvSpPr/>
          <p:nvPr/>
        </p:nvSpPr>
        <p:spPr>
          <a:xfrm>
            <a:off x="0" y="6570612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80391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Ιδιότητες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140" y="740702"/>
            <a:ext cx="7038975" cy="58102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8" name="Rectangle 7"/>
          <p:cNvSpPr/>
          <p:nvPr/>
        </p:nvSpPr>
        <p:spPr>
          <a:xfrm>
            <a:off x="0" y="6570612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34291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0" cy="6154535"/>
          </a:xfrm>
        </p:spPr>
        <p:txBody>
          <a:bodyPr>
            <a:normAutofit/>
          </a:bodyPr>
          <a:lstStyle/>
          <a:p>
            <a:pPr marL="0" indent="0" algn="ctr">
              <a:buClrTx/>
              <a:buSzPct val="120000"/>
              <a:buNone/>
            </a:pPr>
            <a:endParaRPr lang="el-GR" sz="5400" b="1" dirty="0"/>
          </a:p>
          <a:p>
            <a:pPr marL="0" indent="0" algn="ctr">
              <a:buClrTx/>
              <a:buSzPct val="120000"/>
              <a:buNone/>
            </a:pPr>
            <a:r>
              <a:rPr lang="el-GR" sz="5400" b="1" dirty="0" smtClean="0">
                <a:ln w="22225">
                  <a:solidFill>
                    <a:srgbClr val="00B0F0"/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</a:rPr>
              <a:t>ΤΕΛΟΣ ΔΙΑΛΕΞΗΣ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705100"/>
            <a:ext cx="5042707" cy="2448997"/>
          </a:xfrm>
          <a:prstGeom prst="ellipse">
            <a:avLst/>
          </a:prstGeom>
          <a:ln w="635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8" name="Rectangle 7"/>
          <p:cNvSpPr/>
          <p:nvPr/>
        </p:nvSpPr>
        <p:spPr>
          <a:xfrm>
            <a:off x="0" y="6570612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00634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0" cy="6154535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Οι διαφάνειες αυτές διατίθενται 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με άδεια </a:t>
            </a:r>
            <a:r>
              <a:rPr lang="el-GR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Creative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l-GR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Commons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Αναφορά Δημιουργού-Μη Εμπορική Χρήση 4.0 Διεθνές. </a:t>
            </a:r>
            <a:endParaRPr lang="el-GR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ClrTx/>
              <a:buSzPct val="120000"/>
              <a:buNone/>
            </a:pPr>
            <a:endParaRPr lang="en-US" sz="5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Οι διαφάνειες αυτές συνοδεύουν το σύγγραμμα «Επεξεργασία Σήματος Συνεχούς και Διακριτού Χρόνου: μια πρώτη εισαγωγή», εκδόσεις 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Gutenberg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ISBN: 978-960-01-2042-4</a:t>
            </a:r>
            <a:endParaRPr lang="el-GR" sz="2800" dirty="0">
              <a:ln w="0"/>
              <a:solidFill>
                <a:schemeClr val="tx1"/>
              </a:solidFill>
            </a:endParaRPr>
          </a:p>
          <a:p>
            <a:pPr marL="0" indent="0">
              <a:buClrTx/>
              <a:buSzPct val="120000"/>
              <a:buNone/>
            </a:pPr>
            <a:endParaRPr lang="el-GR" sz="5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Για 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να δείτε ένα αντίγραφο αυτής της άδειας, επισκεφθείτε το </a:t>
            </a:r>
            <a:endParaRPr lang="el-GR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ClrTx/>
              <a:buSzPct val="120000"/>
              <a:buNone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://creativecommons.org/licenses/by-nc/4.0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endParaRPr lang="en-US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150" y="5385392"/>
            <a:ext cx="3187305" cy="11151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70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dirty="0"/>
                  <a:t>Το αποτέλεσμα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r>
                  <a:rPr lang="el-GR" dirty="0"/>
                  <a:t>με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l-GR" dirty="0"/>
                  <a:t> και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/>
                  <a:t>είναι πολύ σημαντικό!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Μας λέει ότι ένα μιγαδικό σήμα της μορφής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l-GR" dirty="0"/>
                  <a:t> περνά «όπως είναι» στην έξοδο του συστήματος και απλά πολλαπλασιάζεται με μια μιγαδική σταθερά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l-GR" dirty="0"/>
                  <a:t>!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Η οποία βέβαια μπορεί να αλλάζει το πλάτος και τη φάση της εισόδου! </a:t>
                </a:r>
                <a:r>
                  <a:rPr lang="el-GR" dirty="0">
                    <a:sym typeface="Wingdings" panose="05000000000000000000" pitchFamily="2" charset="2"/>
                  </a:rPr>
                  <a:t></a:t>
                </a: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Ξέρουμε ότι τέτοια σήματα σχετίζονται στενά με ημιτονοειδή σήματα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Μέσω της σχέσης του </a:t>
                </a:r>
                <a:r>
                  <a:rPr lang="en-US" dirty="0">
                    <a:solidFill>
                      <a:srgbClr val="FF0000"/>
                    </a:solidFill>
                  </a:rPr>
                  <a:t>Euler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Και για μη ημιτονοειδή σήματα?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Δε θα ήταν πολύ βολικό να μπορούμε να εκφράσουμε </a:t>
                </a:r>
                <a:r>
                  <a:rPr lang="el-GR" b="1" dirty="0"/>
                  <a:t>κάθε</a:t>
                </a:r>
                <a:r>
                  <a:rPr lang="el-GR" dirty="0"/>
                  <a:t> σήμα ως άθροισμα μιγαδικών εκθετικών σημάτων συγκεκριμένων συχνοτήτων?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Τότε θα βρίσκαμε την έξοδο ΓΧΑ συστημάτων για τέτοιες εισόδους πολύ εύκολα!!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Ας ξεκινήσουμε μελετώντας αρχικά μόνο </a:t>
                </a:r>
                <a:r>
                  <a:rPr lang="el-GR" u="sng" dirty="0"/>
                  <a:t>περιοδικά</a:t>
                </a:r>
                <a:r>
                  <a:rPr lang="el-GR" dirty="0"/>
                  <a:t> σήματα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89616"/>
              </a:xfrm>
              <a:blipFill rotWithShape="0">
                <a:blip r:embed="rId2"/>
                <a:stretch>
                  <a:fillRect l="-1905" t="-1744" b="-145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Horizontal Scroll 5"/>
              <p:cNvSpPr/>
              <p:nvPr/>
            </p:nvSpPr>
            <p:spPr>
              <a:xfrm>
                <a:off x="6464174" y="393814"/>
                <a:ext cx="2582150" cy="1611517"/>
              </a:xfrm>
              <a:prstGeom prst="horizontalScroll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l-G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l-G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l-G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l-G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el-GR" sz="1600" b="0" dirty="0" smtClean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l-G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l-G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l-G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sSup>
                        <m:sSup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</m:oMath>
                  </m:oMathPara>
                </a14:m>
                <a:endParaRPr lang="el-G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Horizontal Scroll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174" y="393814"/>
                <a:ext cx="2582150" cy="1611517"/>
              </a:xfrm>
              <a:prstGeom prst="horizontalScroll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8" name="Rectangle 7"/>
          <p:cNvSpPr/>
          <p:nvPr/>
        </p:nvSpPr>
        <p:spPr>
          <a:xfrm>
            <a:off x="0" y="6570612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97647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Έστω το γνωστό μας σήμα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Το μιγαδικό αυτό σήμα αποτελείται από μια μόνο συχνότητα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dirty="0" smtClean="0"/>
                  <a:t> και περίοδο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Θυμηθείτε: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Οπότε: 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Περισσότερο ενδιαφέρον παρουσιάζει το σήμα </a:t>
                </a:r>
                <a:br>
                  <a:rPr lang="el-GR" dirty="0" smtClean="0"/>
                </a:br>
                <a:endParaRPr lang="el-GR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r>
                  <a:rPr lang="el-GR" b="0" dirty="0" smtClean="0"/>
                  <a:t/>
                </a:r>
                <a:br>
                  <a:rPr lang="el-GR" b="0" dirty="0" smtClean="0"/>
                </a:br>
                <a:endParaRPr lang="el-GR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/>
                </a:r>
                <a:br>
                  <a:rPr lang="el-GR" dirty="0" smtClean="0"/>
                </a:br>
                <a:r>
                  <a:rPr lang="el-GR" dirty="0" smtClean="0"/>
                  <a:t>το οποίο γράφεται (</a:t>
                </a:r>
                <a:r>
                  <a:rPr lang="en-US" dirty="0" smtClean="0"/>
                  <a:t>Euler) </a:t>
                </a:r>
                <a:r>
                  <a:rPr lang="el-GR" dirty="0" smtClean="0"/>
                  <a:t>ως: </a:t>
                </a:r>
                <a:br>
                  <a:rPr lang="el-GR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58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619250" y="1252508"/>
            <a:ext cx="7490888" cy="2743054"/>
            <a:chOff x="1619250" y="1252508"/>
            <a:chExt cx="7490888" cy="2743054"/>
          </a:xfrm>
        </p:grpSpPr>
        <p:grpSp>
          <p:nvGrpSpPr>
            <p:cNvPr id="16" name="Group 15"/>
            <p:cNvGrpSpPr/>
            <p:nvPr/>
          </p:nvGrpSpPr>
          <p:grpSpPr>
            <a:xfrm>
              <a:off x="5720795" y="1252508"/>
              <a:ext cx="3389343" cy="2743054"/>
              <a:chOff x="5754657" y="1171721"/>
              <a:chExt cx="3389343" cy="2743054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5754657" y="1171721"/>
                <a:ext cx="3389343" cy="2743054"/>
                <a:chOff x="87282" y="1028846"/>
                <a:chExt cx="4770468" cy="4762354"/>
              </a:xfrm>
            </p:grpSpPr>
            <p:pic>
              <p:nvPicPr>
                <p:cNvPr id="7" name="Picture 6"/>
                <p:cNvPicPr>
                  <a:picLocks noChangeAspect="1"/>
                </p:cNvPicPr>
                <p:nvPr/>
              </p:nvPicPr>
              <p:blipFill rotWithShape="1">
                <a:blip r:embed="rId3"/>
                <a:srcRect r="47735"/>
                <a:stretch/>
              </p:blipFill>
              <p:spPr>
                <a:xfrm>
                  <a:off x="87282" y="1028846"/>
                  <a:ext cx="4675218" cy="4762354"/>
                </a:xfrm>
                <a:prstGeom prst="rect">
                  <a:avLst/>
                </a:prstGeom>
              </p:spPr>
            </p:pic>
            <p:sp>
              <p:nvSpPr>
                <p:cNvPr id="8" name="Rectangle 7"/>
                <p:cNvSpPr/>
                <p:nvPr/>
              </p:nvSpPr>
              <p:spPr>
                <a:xfrm>
                  <a:off x="4448175" y="2809875"/>
                  <a:ext cx="409575" cy="18097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/>
                </a:p>
              </p:txBody>
            </p:sp>
          </p:grpSp>
          <p:sp>
            <p:nvSpPr>
              <p:cNvPr id="15" name="Rectangle 14"/>
              <p:cNvSpPr/>
              <p:nvPr/>
            </p:nvSpPr>
            <p:spPr>
              <a:xfrm>
                <a:off x="5934075" y="1623795"/>
                <a:ext cx="161925" cy="153850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/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 flipV="1">
              <a:off x="1619250" y="1447800"/>
              <a:ext cx="4314825" cy="95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/>
          <p:cNvCxnSpPr/>
          <p:nvPr/>
        </p:nvCxnSpPr>
        <p:spPr>
          <a:xfrm flipH="1">
            <a:off x="4743449" y="2624035"/>
            <a:ext cx="7810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024" y="1628604"/>
            <a:ext cx="2731425" cy="1990862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4418091" y="5767057"/>
            <a:ext cx="642796" cy="8031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Rounded Rectangle 18"/>
          <p:cNvSpPr/>
          <p:nvPr/>
        </p:nvSpPr>
        <p:spPr>
          <a:xfrm>
            <a:off x="6062138" y="5767057"/>
            <a:ext cx="737014" cy="8031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Rectangle 19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21" name="Rectangle 20"/>
          <p:cNvSpPr/>
          <p:nvPr/>
        </p:nvSpPr>
        <p:spPr>
          <a:xfrm>
            <a:off x="0" y="6570612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84123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Οπότε η αναπαράστασή του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𝜙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θα είναι 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Η παραπάνω σχέση γράφεται και ως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l-GR" dirty="0" smtClean="0"/>
                  <a:t/>
                </a:r>
                <a:br>
                  <a:rPr lang="el-GR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με</a:t>
                </a:r>
                <a:r>
                  <a:rPr lang="en-US" dirty="0" smtClean="0"/>
                  <a:t> </a:t>
                </a:r>
                <a:r>
                  <a:rPr lang="el-GR" dirty="0" smtClean="0"/>
                  <a:t>τους συντελεστές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l-G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sup>
                    </m:sSup>
                    <m:r>
                      <a:rPr lang="el-G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να ονομάζεται </a:t>
                </a:r>
                <a:r>
                  <a:rPr lang="en-US" b="1" dirty="0" smtClean="0"/>
                  <a:t>phasor</a:t>
                </a:r>
                <a:r>
                  <a:rPr lang="en-US" b="1" dirty="0"/>
                  <a:t>s</a:t>
                </a:r>
                <a:r>
                  <a:rPr lang="en-US" dirty="0" smtClean="0"/>
                  <a:t> (</a:t>
                </a:r>
                <a:r>
                  <a:rPr lang="el-GR" dirty="0" err="1" smtClean="0"/>
                  <a:t>φάσορες</a:t>
                </a:r>
                <a:r>
                  <a:rPr lang="en-US" dirty="0" smtClean="0"/>
                  <a:t>)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… οι οποίοι είναι συζυγείς μιγαδικοί αριθμοί για πραγματικά σήματα (όπως το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⁡(⋅)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Η παραπάνω αναπαράσταση πλάτους-συχνότητας ονομάζεται </a:t>
                </a:r>
                <a:r>
                  <a:rPr lang="el-GR" b="1" dirty="0" smtClean="0"/>
                  <a:t>φάσμα (</a:t>
                </a:r>
                <a:r>
                  <a:rPr lang="en-US" b="1" dirty="0" smtClean="0"/>
                  <a:t>spectrum)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/>
                  <a:t> </a:t>
                </a:r>
                <a:r>
                  <a:rPr lang="el-GR" dirty="0" smtClean="0"/>
                  <a:t>Είναι προτιμότερο το μέτρο του </a:t>
                </a:r>
                <a:r>
                  <a:rPr lang="el-GR" dirty="0" err="1" smtClean="0"/>
                  <a:t>φάσορα</a:t>
                </a:r>
                <a:r>
                  <a:rPr lang="el-GR" dirty="0" smtClean="0"/>
                  <a:t> να σχεδιάζεται σε μια γραφική παράσταση ενώ η φάση του σε μια άλλη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000" b="1" dirty="0" smtClean="0"/>
                  <a:t>Στο </a:t>
                </a:r>
                <a:r>
                  <a:rPr lang="el-GR" sz="2000" b="1" i="1" dirty="0" smtClean="0"/>
                  <a:t>φάσμα πλάτους </a:t>
                </a:r>
                <a:r>
                  <a:rPr lang="el-GR" sz="2000" b="1" dirty="0" smtClean="0"/>
                  <a:t>σχεδιάζουμε το μέτρο του </a:t>
                </a:r>
                <a:r>
                  <a:rPr lang="el-GR" sz="2000" b="1" dirty="0" err="1" smtClean="0"/>
                  <a:t>φάσορα</a:t>
                </a:r>
                <a:r>
                  <a:rPr lang="el-GR" sz="2000" b="1" dirty="0" smtClean="0"/>
                  <a:t> 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000" b="1" dirty="0" smtClean="0"/>
                  <a:t>…και στο </a:t>
                </a:r>
                <a:r>
                  <a:rPr lang="el-GR" sz="2000" b="1" i="1" dirty="0" smtClean="0"/>
                  <a:t>φάσμα φάσης </a:t>
                </a:r>
                <a:r>
                  <a:rPr lang="el-GR" sz="2000" b="1" dirty="0" smtClean="0"/>
                  <a:t>τη φάση του </a:t>
                </a:r>
                <a:r>
                  <a:rPr lang="el-GR" sz="2000" b="1" dirty="0" err="1" smtClean="0"/>
                  <a:t>φάσορα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 r="-102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6587" y="1371675"/>
            <a:ext cx="4126388" cy="166077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70612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12827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Παράδειγμα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sz="2000" b="1" dirty="0"/>
                  <a:t> </a:t>
                </a:r>
                <a:r>
                  <a:rPr lang="el-GR" dirty="0" smtClean="0"/>
                  <a:t>Σχεδιάστε το φάσμα πλάτους και το φάσμα φάσης του σήματος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l-GR" dirty="0" smtClean="0"/>
                  <a:t/>
                </a:r>
                <a:br>
                  <a:rPr lang="el-GR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=3−2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l-GR" sz="2000" b="1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αφού ελέγξετε αν είναι περιοδικό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73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Horizontal Scroll 7"/>
              <p:cNvSpPr/>
              <p:nvPr/>
            </p:nvSpPr>
            <p:spPr>
              <a:xfrm>
                <a:off x="7003942" y="383423"/>
                <a:ext cx="2042382" cy="878711"/>
              </a:xfrm>
              <a:prstGeom prst="horizontalScroll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∓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8" name="Horizontal Scroll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942" y="383423"/>
                <a:ext cx="2042382" cy="878711"/>
              </a:xfrm>
              <a:prstGeom prst="horizontalScroll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70612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88018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</a:t>
            </a:r>
            <a:r>
              <a:rPr lang="el-GR" b="1" dirty="0" smtClean="0"/>
              <a:t>Παράδειγμα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26074" y="3521803"/>
            <a:ext cx="6836772" cy="2770355"/>
            <a:chOff x="1226074" y="3521803"/>
            <a:chExt cx="6836772" cy="2770355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226074" y="4869261"/>
              <a:ext cx="6681458" cy="2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4564010" y="3521803"/>
              <a:ext cx="2793" cy="27703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6491877" y="4896421"/>
              <a:ext cx="7639" cy="49039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2599667" y="4418326"/>
              <a:ext cx="1" cy="43305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183603" y="5112026"/>
                  <a:ext cx="355995" cy="3468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el-GR" sz="12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3603" y="5112026"/>
                  <a:ext cx="355995" cy="34689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695" t="-3571" r="-8475" b="-16071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593527" y="4250785"/>
                  <a:ext cx="214931" cy="3468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el-GR" sz="12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3527" y="4250785"/>
                  <a:ext cx="214931" cy="34689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7143" t="-1754" r="-17143" b="-14035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7898121" y="4907853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l-GR" sz="1600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8121" y="4907853"/>
                  <a:ext cx="164725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4444" r="-37037" b="-35000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/>
            <p:cNvCxnSpPr/>
            <p:nvPr/>
          </p:nvCxnSpPr>
          <p:spPr>
            <a:xfrm flipH="1">
              <a:off x="5558828" y="4871583"/>
              <a:ext cx="7640" cy="96960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3627171" y="3925857"/>
              <a:ext cx="0" cy="943404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614524" y="4418326"/>
              <a:ext cx="1952279" cy="1787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4566803" y="5386816"/>
              <a:ext cx="193271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627171" y="3925857"/>
              <a:ext cx="91242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566803" y="5838866"/>
              <a:ext cx="999665" cy="232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182886" y="5591236"/>
                  <a:ext cx="333458" cy="34689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oMath>
                    </m:oMathPara>
                  </a14:m>
                  <a:endParaRPr lang="el-GR" sz="1200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2886" y="5591236"/>
                  <a:ext cx="333458" cy="34689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455" t="-3509" r="-9091" b="-14035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564010" y="3786637"/>
                  <a:ext cx="333458" cy="34689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oMath>
                    </m:oMathPara>
                  </a14:m>
                  <a:endParaRPr lang="el-GR" sz="1200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010" y="3786637"/>
                  <a:ext cx="333458" cy="34689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3509" b="-14035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5479709" y="4646096"/>
                  <a:ext cx="23884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lang="el-G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9709" y="4646096"/>
                  <a:ext cx="238848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7949" r="-15385" b="-5714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362637" y="4644433"/>
                  <a:ext cx="23884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l-G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637" y="4644433"/>
                  <a:ext cx="238848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0513" r="-15385" b="-5714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342992" y="4869261"/>
                  <a:ext cx="37350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−10</m:t>
                        </m:r>
                      </m:oMath>
                    </m:oMathPara>
                  </a14:m>
                  <a:endParaRPr lang="el-G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2992" y="4869261"/>
                  <a:ext cx="373500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613" r="-9677" b="-5714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2334920" y="4870434"/>
                  <a:ext cx="37350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−15</m:t>
                        </m:r>
                      </m:oMath>
                    </m:oMathPara>
                  </a14:m>
                  <a:endParaRPr lang="el-G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4920" y="4870434"/>
                  <a:ext cx="373500" cy="215444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639" r="-13115" b="-5714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1226074" y="726923"/>
            <a:ext cx="6846183" cy="2670870"/>
            <a:chOff x="1226074" y="726923"/>
            <a:chExt cx="6846183" cy="267087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1226074" y="3123451"/>
              <a:ext cx="6681458" cy="2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4566803" y="726923"/>
              <a:ext cx="9085" cy="26228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2606885" y="2398609"/>
              <a:ext cx="3882815" cy="752002"/>
              <a:chOff x="2606885" y="2616452"/>
              <a:chExt cx="3882815" cy="1140736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 flipV="1">
                <a:off x="5558828" y="2616452"/>
                <a:ext cx="0" cy="113168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V="1">
                <a:off x="6482061" y="3088047"/>
                <a:ext cx="7639" cy="66914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V="1">
                <a:off x="2606885" y="3096286"/>
                <a:ext cx="7639" cy="63374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H="1" flipV="1">
                <a:off x="3617421" y="2616452"/>
                <a:ext cx="1461" cy="111810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907532" y="3151572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l-GR" sz="1600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7532" y="3151572"/>
                  <a:ext cx="164725" cy="24622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40741" r="-40741" b="-32500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439404" y="3143281"/>
                  <a:ext cx="23884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oMath>
                    </m:oMathPara>
                  </a14:m>
                  <a:endParaRPr lang="el-G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9404" y="3143281"/>
                  <a:ext cx="238848" cy="215444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7949" r="-15385" b="-5714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362637" y="3143281"/>
                  <a:ext cx="23884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l-G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637" y="3143281"/>
                  <a:ext cx="238848" cy="215444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0513" r="-15385" b="-5714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/>
            <p:cNvCxnSpPr/>
            <p:nvPr/>
          </p:nvCxnSpPr>
          <p:spPr>
            <a:xfrm>
              <a:off x="4549348" y="2716038"/>
              <a:ext cx="193271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606885" y="2716038"/>
              <a:ext cx="193271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571345" y="2398165"/>
              <a:ext cx="96635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657198" y="2398602"/>
              <a:ext cx="96635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353530" y="3143281"/>
                  <a:ext cx="37350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−10</m:t>
                        </m:r>
                      </m:oMath>
                    </m:oMathPara>
                  </a14:m>
                  <a:endParaRPr lang="el-G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3530" y="3143281"/>
                  <a:ext cx="373500" cy="215444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639" r="-11475" b="-5714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345458" y="3143281"/>
                  <a:ext cx="37350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−15</m:t>
                        </m:r>
                      </m:oMath>
                    </m:oMathPara>
                  </a14:m>
                  <a:endParaRPr lang="el-GR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458" y="3143281"/>
                  <a:ext cx="373500" cy="215444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639" r="-11475" b="-5714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4591278" y="2174112"/>
                  <a:ext cx="13946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1278" y="2174112"/>
                  <a:ext cx="139461" cy="21544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30435" r="-26087" b="-5714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186108" y="2487323"/>
                  <a:ext cx="32701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6108" y="2487323"/>
                  <a:ext cx="327013" cy="21544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3208" r="-13208" b="-34286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 flipV="1">
              <a:off x="4564010" y="914248"/>
              <a:ext cx="11878" cy="222009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4623554" y="786184"/>
                  <a:ext cx="13946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3554" y="786184"/>
                  <a:ext cx="139462" cy="21544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30435" r="-26087" b="-5714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Rectangle 47"/>
          <p:cNvSpPr/>
          <p:nvPr/>
        </p:nvSpPr>
        <p:spPr>
          <a:xfrm>
            <a:off x="6691650" y="1459262"/>
            <a:ext cx="1785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i="1" dirty="0"/>
              <a:t>φάσμα πλάτους </a:t>
            </a:r>
            <a:endParaRPr lang="el-GR" dirty="0"/>
          </a:p>
        </p:txBody>
      </p:sp>
      <p:sp>
        <p:nvSpPr>
          <p:cNvPr id="49" name="Rectangle 48"/>
          <p:cNvSpPr/>
          <p:nvPr/>
        </p:nvSpPr>
        <p:spPr>
          <a:xfrm>
            <a:off x="6864583" y="3805114"/>
            <a:ext cx="1612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b="1" i="1" dirty="0"/>
              <a:t>φάσμα </a:t>
            </a:r>
            <a:r>
              <a:rPr lang="el-GR" b="1" i="1" dirty="0" smtClean="0"/>
              <a:t>φάσης </a:t>
            </a:r>
            <a:endParaRPr lang="el-GR" dirty="0"/>
          </a:p>
        </p:txBody>
      </p:sp>
      <p:cxnSp>
        <p:nvCxnSpPr>
          <p:cNvPr id="50" name="Straight Arrow Connector 49"/>
          <p:cNvCxnSpPr/>
          <p:nvPr/>
        </p:nvCxnSpPr>
        <p:spPr>
          <a:xfrm flipH="1" flipV="1">
            <a:off x="4570499" y="4883375"/>
            <a:ext cx="13329" cy="20767"/>
          </a:xfrm>
          <a:prstGeom prst="straightConnector1">
            <a:avLst/>
          </a:prstGeom>
          <a:ln w="28575">
            <a:solidFill>
              <a:srgbClr val="0070C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52" name="Rectangle 51"/>
          <p:cNvSpPr/>
          <p:nvPr/>
        </p:nvSpPr>
        <p:spPr>
          <a:xfrm>
            <a:off x="0" y="6570612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73949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 fontScale="925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Κάθε </a:t>
                </a:r>
                <a:r>
                  <a:rPr lang="el-GR" b="1" u="sng" dirty="0" smtClean="0"/>
                  <a:t>πραγματικό</a:t>
                </a:r>
                <a:r>
                  <a:rPr lang="el-GR" dirty="0" smtClean="0"/>
                  <a:t> σήμα που αναλύεται φασματικά έχει τις ακόλουθες συμμετρίες:</a:t>
                </a:r>
              </a:p>
              <a:p>
                <a:pPr marL="457200" indent="-457200">
                  <a:buClrTx/>
                  <a:buSzPct val="120000"/>
                  <a:buFont typeface="+mj-lt"/>
                  <a:buAutoNum type="alphaLcParenR"/>
                </a:pPr>
                <a:r>
                  <a:rPr lang="el-GR" b="1" dirty="0"/>
                  <a:t> Ά</a:t>
                </a:r>
                <a:r>
                  <a:rPr lang="el-GR" b="1" dirty="0" smtClean="0"/>
                  <a:t>ρτια συμμετρία στο φάσμα πλάτους του</a:t>
                </a:r>
              </a:p>
              <a:p>
                <a:pPr marL="457200" indent="-457200">
                  <a:buClrTx/>
                  <a:buSzPct val="120000"/>
                  <a:buFont typeface="+mj-lt"/>
                  <a:buAutoNum type="alphaLcParenR"/>
                </a:pPr>
                <a:r>
                  <a:rPr lang="el-GR" b="1" dirty="0" smtClean="0"/>
                  <a:t> Περιττή συμμετρία στο φάσμα φάσης του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Η συμμετρία προκύπτει από τη συζυγία των </a:t>
                </a:r>
                <a:r>
                  <a:rPr lang="el-GR" dirty="0" err="1" smtClean="0"/>
                  <a:t>φασόρων</a:t>
                </a: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</a:t>
                </a: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Επίσης παρατηρήστε ότι οι συχνότητες των ημιτόνων του παραδείγματος ήταν </a:t>
                </a:r>
                <a:r>
                  <a:rPr lang="el-GR" i="1" dirty="0" smtClean="0"/>
                  <a:t>ακέραιες πολλαπλάσιες </a:t>
                </a:r>
                <a:r>
                  <a:rPr lang="el-GR" dirty="0" smtClean="0"/>
                  <a:t>της θεμελιώδους συχνότητας 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Έτσι οι </a:t>
                </a:r>
                <a:r>
                  <a:rPr lang="el-GR" dirty="0" err="1" smtClean="0"/>
                  <a:t>φάσορες</a:t>
                </a:r>
                <a:r>
                  <a:rPr lang="el-GR" dirty="0" smtClean="0"/>
                  <a:t> μπορούν να γραφούν ως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l-GR" dirty="0" smtClean="0"/>
                  <a:t>με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το αντίστοιχο ακέραιο πολλαπλάσιο της θεμελιώδους συχνότητας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Στο προηγούμενο παράδειγμα, οι </a:t>
                </a:r>
                <a:r>
                  <a:rPr lang="el-GR" dirty="0" err="1" smtClean="0"/>
                  <a:t>φάσορες</a:t>
                </a:r>
                <a:r>
                  <a:rPr lang="el-GR" dirty="0" smtClean="0"/>
                  <a:t> μπορούσαν να γραφούν ως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201168" lvl="1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Οι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ήταν μηδενικοί</a:t>
                </a:r>
              </a:p>
              <a:p>
                <a:pPr lvl="2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1600" dirty="0" smtClean="0"/>
                  <a:t>Δεν υπήρχε φασματικό περιεχόμενο στη συχνότητα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sz="1600" dirty="0" smtClean="0"/>
                  <a:t> Hz</a:t>
                </a:r>
                <a:r>
                  <a:rPr lang="el-GR" sz="1600" dirty="0" smtClean="0"/>
                  <a:t>, παρ’ όλο που αυτή είναι η θεμελιώδης συχνότητα του σήματος!</a:t>
                </a: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Η ανάλυση περιοδικών σημάτων που γράφονται ως άθροισμα ημιτόνων είναι σχετικά απλή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Ακολουθούμε την προηγούμενη διαδικασία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2041" t="-1680" r="-74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0155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70612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64142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7469</TotalTime>
  <Words>771</Words>
  <Application>Microsoft Office PowerPoint</Application>
  <PresentationFormat>On-screen Show (4:3)</PresentationFormat>
  <Paragraphs>339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Courier New</vt:lpstr>
      <vt:lpstr>Wingdings</vt:lpstr>
      <vt:lpstr>Retrospect</vt:lpstr>
      <vt:lpstr>Επεξεργασία Σήματος Συνεχούς Χρόνου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SigProc</dc:title>
  <dc:creator>George Kafentzis</dc:creator>
  <cp:lastModifiedBy>George Kafentzis</cp:lastModifiedBy>
  <cp:revision>336</cp:revision>
  <dcterms:created xsi:type="dcterms:W3CDTF">2018-08-17T16:23:20Z</dcterms:created>
  <dcterms:modified xsi:type="dcterms:W3CDTF">2020-05-31T00:20:02Z</dcterms:modified>
</cp:coreProperties>
</file>